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404" r:id="rId75"/>
    <p:sldId id="405" r:id="rId76"/>
    <p:sldId id="329" r:id="rId77"/>
    <p:sldId id="330" r:id="rId78"/>
    <p:sldId id="331" r:id="rId79"/>
    <p:sldId id="332" r:id="rId80"/>
    <p:sldId id="333" r:id="rId81"/>
    <p:sldId id="401" r:id="rId82"/>
    <p:sldId id="406"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419" r:id="rId104"/>
    <p:sldId id="354" r:id="rId105"/>
    <p:sldId id="355" r:id="rId106"/>
    <p:sldId id="356" r:id="rId107"/>
    <p:sldId id="357" r:id="rId108"/>
    <p:sldId id="358" r:id="rId109"/>
    <p:sldId id="359" r:id="rId110"/>
    <p:sldId id="402" r:id="rId111"/>
    <p:sldId id="403"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 id="375" r:id="rId128"/>
    <p:sldId id="376" r:id="rId129"/>
    <p:sldId id="415" r:id="rId130"/>
    <p:sldId id="422" r:id="rId131"/>
    <p:sldId id="421" r:id="rId132"/>
    <p:sldId id="423" r:id="rId133"/>
    <p:sldId id="377" r:id="rId134"/>
    <p:sldId id="378" r:id="rId135"/>
    <p:sldId id="379" r:id="rId136"/>
    <p:sldId id="416" r:id="rId137"/>
    <p:sldId id="380" r:id="rId138"/>
    <p:sldId id="381" r:id="rId139"/>
    <p:sldId id="382" r:id="rId140"/>
    <p:sldId id="383" r:id="rId141"/>
    <p:sldId id="384" r:id="rId142"/>
    <p:sldId id="385" r:id="rId143"/>
    <p:sldId id="386" r:id="rId144"/>
    <p:sldId id="387" r:id="rId145"/>
    <p:sldId id="388" r:id="rId146"/>
    <p:sldId id="389" r:id="rId147"/>
    <p:sldId id="390" r:id="rId148"/>
    <p:sldId id="391" r:id="rId149"/>
    <p:sldId id="392" r:id="rId150"/>
    <p:sldId id="417" r:id="rId151"/>
    <p:sldId id="393" r:id="rId152"/>
    <p:sldId id="394" r:id="rId153"/>
    <p:sldId id="395" r:id="rId154"/>
    <p:sldId id="408" r:id="rId155"/>
    <p:sldId id="396" r:id="rId156"/>
    <p:sldId id="397" r:id="rId157"/>
    <p:sldId id="398" r:id="rId158"/>
    <p:sldId id="409" r:id="rId159"/>
    <p:sldId id="410" r:id="rId160"/>
    <p:sldId id="399" r:id="rId161"/>
    <p:sldId id="400" r:id="rId162"/>
    <p:sldId id="411" r:id="rId163"/>
    <p:sldId id="412" r:id="rId164"/>
    <p:sldId id="413" r:id="rId165"/>
    <p:sldId id="424" r:id="rId166"/>
    <p:sldId id="425" r:id="rId16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E8CA"/>
          </a:solidFill>
        </a:fill>
      </a:tcStyle>
    </a:wholeTbl>
    <a:band2H>
      <a:tcTxStyle/>
      <a:tcStyle>
        <a:tcBdr/>
        <a:fill>
          <a:solidFill>
            <a:srgbClr val="FFF4E6"/>
          </a:solidFill>
        </a:fill>
      </a:tcStyle>
    </a:band2H>
    <a:firstCol>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E8CA"/>
          </a:solidFill>
        </a:fill>
      </a:tcStyle>
    </a:firstCol>
    <a:la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254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F4E6"/>
          </a:solidFill>
        </a:fill>
      </a:tcStyle>
    </a:lastRow>
    <a:fir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FFF4E6"/>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8CA"/>
          </a:solidFill>
        </a:fill>
      </a:tcStyle>
    </a:wholeTbl>
    <a:band2H>
      <a:tcTxStyle/>
      <a:tcStyle>
        <a:tcBdr/>
        <a:fill>
          <a:solidFill>
            <a:srgbClr val="FFF4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EEE7283C-3CF3-47DC-8721-378D4A62B228}" styleName="">
    <a:tblBg/>
    <a:wholeTbl>
      <a:tcTxStyle b="off" i="off">
        <a:fontRef idx="major">
          <a:srgbClr val="000000"/>
        </a:fontRef>
        <a:srgbClr val="000000"/>
      </a:tcTxStyle>
      <a:tcStyle>
        <a:tcBdr>
          <a:left>
            <a:ln w="6350" cap="flat">
              <a:solidFill>
                <a:schemeClr val="accent5"/>
              </a:solidFill>
              <a:prstDash val="solid"/>
              <a:miter lim="800000"/>
            </a:ln>
          </a:left>
          <a:right>
            <a:ln w="6350" cap="flat">
              <a:solidFill>
                <a:schemeClr val="accent5"/>
              </a:solidFill>
              <a:prstDash val="solid"/>
              <a:miter lim="800000"/>
            </a:ln>
          </a:right>
          <a:top>
            <a:ln w="6350" cap="flat">
              <a:solidFill>
                <a:schemeClr val="accent5"/>
              </a:solidFill>
              <a:prstDash val="solid"/>
              <a:miter lim="800000"/>
            </a:ln>
          </a:top>
          <a:bottom>
            <a:ln w="6350" cap="flat">
              <a:solidFill>
                <a:schemeClr val="accent5"/>
              </a:solidFill>
              <a:prstDash val="solid"/>
              <a:miter lim="800000"/>
            </a:ln>
          </a:bottom>
          <a:insideH>
            <a:ln w="6350" cap="flat">
              <a:solidFill>
                <a:schemeClr val="accent5"/>
              </a:solidFill>
              <a:prstDash val="solid"/>
              <a:miter lim="800000"/>
            </a:ln>
          </a:insideH>
          <a:insideV>
            <a:ln w="6350" cap="flat">
              <a:solidFill>
                <a:schemeClr val="accent5"/>
              </a:solidFill>
              <a:prstDash val="solid"/>
              <a:miter lim="800000"/>
            </a:ln>
          </a:insideV>
        </a:tcBdr>
        <a:fill>
          <a:solidFill>
            <a:schemeClr val="accent5">
              <a:alpha val="40000"/>
            </a:schemeClr>
          </a:solidFill>
        </a:fill>
      </a:tcStyle>
    </a:wholeTbl>
    <a:band2H>
      <a:tcTxStyle/>
      <a:tcStyle>
        <a:tcBdr/>
        <a:fill>
          <a:solidFill>
            <a:srgbClr val="FFFFFF"/>
          </a:solidFill>
        </a:fill>
      </a:tcStyle>
    </a:band2H>
    <a:firstCol>
      <a:tcTxStyle b="on" i="off">
        <a:fontRef idx="major">
          <a:srgbClr val="000000"/>
        </a:fontRef>
        <a:srgbClr val="000000"/>
      </a:tcTxStyle>
      <a:tcStyle>
        <a:tcBdr>
          <a:left>
            <a:ln w="6350" cap="flat">
              <a:solidFill>
                <a:schemeClr val="accent5"/>
              </a:solidFill>
              <a:prstDash val="solid"/>
              <a:miter lim="800000"/>
            </a:ln>
          </a:left>
          <a:right>
            <a:ln w="12700" cap="flat">
              <a:solidFill>
                <a:schemeClr val="accent5"/>
              </a:solidFill>
              <a:prstDash val="solid"/>
              <a:miter lim="800000"/>
            </a:ln>
          </a:right>
          <a:top>
            <a:ln w="6350" cap="flat">
              <a:solidFill>
                <a:schemeClr val="accent5"/>
              </a:solidFill>
              <a:prstDash val="solid"/>
              <a:miter lim="800000"/>
            </a:ln>
          </a:top>
          <a:bottom>
            <a:ln w="6350" cap="flat">
              <a:solidFill>
                <a:schemeClr val="accent5"/>
              </a:solidFill>
              <a:prstDash val="solid"/>
              <a:miter lim="800000"/>
            </a:ln>
          </a:bottom>
          <a:insideH>
            <a:ln w="6350" cap="flat">
              <a:solidFill>
                <a:schemeClr val="accent5"/>
              </a:solidFill>
              <a:prstDash val="solid"/>
              <a:miter lim="800000"/>
            </a:ln>
          </a:insideH>
          <a:insideV>
            <a:ln w="6350" cap="flat">
              <a:solidFill>
                <a:schemeClr val="accent5"/>
              </a:solidFill>
              <a:prstDash val="solid"/>
              <a:miter lim="800000"/>
            </a:ln>
          </a:insideV>
        </a:tcBdr>
        <a:fill>
          <a:solidFill>
            <a:schemeClr val="accent5">
              <a:alpha val="40000"/>
            </a:schemeClr>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12700" cap="flat">
              <a:solidFill>
                <a:schemeClr val="accent5"/>
              </a:solidFill>
              <a:prstDash val="solid"/>
              <a:miter lim="800000"/>
            </a:ln>
          </a:top>
          <a:bottom>
            <a:ln w="12700" cap="flat">
              <a:solidFill>
                <a:schemeClr val="accent5"/>
              </a:solidFill>
              <a:prstDash val="solid"/>
              <a:miter lim="800000"/>
            </a:ln>
          </a:bottom>
          <a:insideH>
            <a:ln w="12700" cap="flat">
              <a:noFill/>
              <a:miter lim="400000"/>
            </a:ln>
          </a:insideH>
          <a:insideV>
            <a:ln w="12700" cap="flat">
              <a:noFill/>
              <a:miter lim="400000"/>
            </a:ln>
          </a:insideV>
        </a:tcBdr>
        <a:fill>
          <a:no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6350" cap="flat">
              <a:solidFill>
                <a:schemeClr val="accent5"/>
              </a:solidFill>
              <a:prstDash val="solid"/>
              <a:miter lim="800000"/>
            </a:ln>
          </a:top>
          <a:bottom>
            <a:ln w="12700" cap="flat">
              <a:solidFill>
                <a:srgbClr val="FFFFFF"/>
              </a:solidFill>
              <a:prstDash val="solid"/>
              <a:miter lim="800000"/>
            </a:ln>
          </a:bottom>
          <a:insideH>
            <a:ln w="12700" cap="flat">
              <a:noFill/>
              <a:miter lim="400000"/>
            </a:ln>
          </a:insideH>
          <a:insideV>
            <a:ln w="12700" cap="flat">
              <a:noFill/>
              <a:miter lim="400000"/>
            </a:ln>
          </a:insideV>
        </a:tcBdr>
        <a:fill>
          <a:solidFill>
            <a:schemeClr val="accent5"/>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74" autoAdjust="0"/>
  </p:normalViewPr>
  <p:slideViewPr>
    <p:cSldViewPr snapToGrid="0">
      <p:cViewPr varScale="1">
        <p:scale>
          <a:sx n="87" d="100"/>
          <a:sy n="87" d="100"/>
        </p:scale>
        <p:origin x="206" y="58"/>
      </p:cViewPr>
      <p:guideLst/>
    </p:cSldViewPr>
  </p:slideViewPr>
  <p:notesTextViewPr>
    <p:cViewPr>
      <p:scale>
        <a:sx n="1" d="1"/>
        <a:sy n="1" d="1"/>
      </p:scale>
      <p:origin x="0" y="0"/>
    </p:cViewPr>
  </p:notesTextViewPr>
  <p:notesViewPr>
    <p:cSldViewPr snapToGrid="0">
      <p:cViewPr varScale="1">
        <p:scale>
          <a:sx n="66" d="100"/>
          <a:sy n="66" d="100"/>
        </p:scale>
        <p:origin x="3134"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7" name="Shape 107"/>
          <p:cNvSpPr>
            <a:spLocks noGrp="1" noRot="1" noChangeAspect="1"/>
          </p:cNvSpPr>
          <p:nvPr>
            <p:ph type="sldImg"/>
          </p:nvPr>
        </p:nvSpPr>
        <p:spPr>
          <a:xfrm>
            <a:off x="1143000" y="685800"/>
            <a:ext cx="4572000" cy="3429000"/>
          </a:xfrm>
          <a:prstGeom prst="rect">
            <a:avLst/>
          </a:prstGeom>
        </p:spPr>
        <p:txBody>
          <a:bodyPr/>
          <a:lstStyle/>
          <a:p>
            <a:endParaRPr/>
          </a:p>
        </p:txBody>
      </p:sp>
      <p:sp>
        <p:nvSpPr>
          <p:cNvPr id="108" name="Shape 10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67623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56846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wo Content">
    <p:bg>
      <p:bgPr>
        <a:solidFill>
          <a:srgbClr val="808080">
            <a:alpha val="6000"/>
          </a:srgbClr>
        </a:solidFill>
        <a:effectLst/>
      </p:bgPr>
    </p:bg>
    <p:spTree>
      <p:nvGrpSpPr>
        <p:cNvPr id="1" name=""/>
        <p:cNvGrpSpPr/>
        <p:nvPr/>
      </p:nvGrpSpPr>
      <p:grpSpPr>
        <a:xfrm>
          <a:off x="0" y="0"/>
          <a:ext cx="0" cy="0"/>
          <a:chOff x="0" y="0"/>
          <a:chExt cx="0" cy="0"/>
        </a:xfrm>
      </p:grpSpPr>
      <p:sp>
        <p:nvSpPr>
          <p:cNvPr id="92" name="Title Text"/>
          <p:cNvSpPr txBox="1">
            <a:spLocks noGrp="1"/>
          </p:cNvSpPr>
          <p:nvPr>
            <p:ph type="title"/>
          </p:nvPr>
        </p:nvSpPr>
        <p:spPr>
          <a:xfrm>
            <a:off x="841812" y="365125"/>
            <a:ext cx="10515503" cy="1325564"/>
          </a:xfrm>
          <a:prstGeom prst="rect">
            <a:avLst/>
          </a:prstGeom>
        </p:spPr>
        <p:txBody>
          <a:bodyPr lIns="29321" tIns="29321" rIns="29321" bIns="29321"/>
          <a:lstStyle>
            <a:lvl1pPr defTabSz="914364">
              <a:defRPr sz="4200">
                <a:latin typeface="Arial"/>
                <a:ea typeface="Arial"/>
                <a:cs typeface="Arial"/>
                <a:sym typeface="Arial"/>
              </a:defRPr>
            </a:lvl1pPr>
          </a:lstStyle>
          <a:p>
            <a:r>
              <a:t>Title Text</a:t>
            </a:r>
          </a:p>
        </p:txBody>
      </p:sp>
      <p:sp>
        <p:nvSpPr>
          <p:cNvPr id="93" name="Body Level One…"/>
          <p:cNvSpPr txBox="1">
            <a:spLocks noGrp="1"/>
          </p:cNvSpPr>
          <p:nvPr>
            <p:ph type="body" sz="half" idx="1"/>
          </p:nvPr>
        </p:nvSpPr>
        <p:spPr>
          <a:xfrm>
            <a:off x="841812" y="1825625"/>
            <a:ext cx="5181553" cy="4351339"/>
          </a:xfrm>
          <a:prstGeom prst="rect">
            <a:avLst/>
          </a:prstGeom>
        </p:spPr>
        <p:txBody>
          <a:bodyPr lIns="29321" tIns="29321" rIns="29321" bIns="29321"/>
          <a:lstStyle>
            <a:lvl1pPr marL="215517" indent="-215517" defTabSz="914364">
              <a:spcBef>
                <a:spcPts val="900"/>
              </a:spcBef>
              <a:defRPr sz="2600">
                <a:latin typeface="Arial"/>
                <a:ea typeface="Arial"/>
                <a:cs typeface="Arial"/>
                <a:sym typeface="Arial"/>
              </a:defRPr>
            </a:lvl1pPr>
            <a:lvl2pPr marL="963332" indent="-250466" defTabSz="914364">
              <a:spcBef>
                <a:spcPts val="900"/>
              </a:spcBef>
              <a:defRPr sz="2600">
                <a:latin typeface="Arial"/>
                <a:ea typeface="Arial"/>
                <a:cs typeface="Arial"/>
                <a:sym typeface="Arial"/>
              </a:defRPr>
            </a:lvl2pPr>
            <a:lvl3pPr marL="1724676" indent="-298943" defTabSz="914364">
              <a:spcBef>
                <a:spcPts val="900"/>
              </a:spcBef>
              <a:defRPr sz="2600">
                <a:latin typeface="Arial"/>
                <a:ea typeface="Arial"/>
                <a:cs typeface="Arial"/>
                <a:sym typeface="Arial"/>
              </a:defRPr>
            </a:lvl3pPr>
            <a:lvl4pPr marL="2469572" indent="-330973" defTabSz="914364">
              <a:spcBef>
                <a:spcPts val="900"/>
              </a:spcBef>
              <a:defRPr sz="2600">
                <a:latin typeface="Arial"/>
                <a:ea typeface="Arial"/>
                <a:cs typeface="Arial"/>
                <a:sym typeface="Arial"/>
              </a:defRPr>
            </a:lvl4pPr>
            <a:lvl5pPr marL="3182438" indent="-330973" defTabSz="914364">
              <a:spcBef>
                <a:spcPts val="900"/>
              </a:spcBef>
              <a:defRPr sz="26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xfrm>
            <a:off x="11130583" y="6435676"/>
            <a:ext cx="226734" cy="206474"/>
          </a:xfrm>
          <a:prstGeom prst="rect">
            <a:avLst/>
          </a:prstGeom>
        </p:spPr>
        <p:txBody>
          <a:bodyPr lIns="29321" tIns="29321" rIns="29321" bIns="29321"/>
          <a:lstStyle>
            <a:lvl1pPr defTabSz="293216">
              <a:defRPr sz="11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bg>
      <p:bgPr>
        <a:solidFill>
          <a:srgbClr val="808080">
            <a:alpha val="6000"/>
          </a:srgbClr>
        </a:solidFill>
        <a:effectLst/>
      </p:bgPr>
    </p:bg>
    <p:spTree>
      <p:nvGrpSpPr>
        <p:cNvPr id="1" name=""/>
        <p:cNvGrpSpPr/>
        <p:nvPr/>
      </p:nvGrpSpPr>
      <p:grpSpPr>
        <a:xfrm>
          <a:off x="0" y="0"/>
          <a:ext cx="0" cy="0"/>
          <a:chOff x="0" y="0"/>
          <a:chExt cx="0" cy="0"/>
        </a:xfrm>
      </p:grpSpPr>
      <p:sp>
        <p:nvSpPr>
          <p:cNvPr id="101" name="Slide Number"/>
          <p:cNvSpPr txBox="1">
            <a:spLocks noGrp="1"/>
          </p:cNvSpPr>
          <p:nvPr>
            <p:ph type="sldNum" sz="quarter" idx="2"/>
          </p:nvPr>
        </p:nvSpPr>
        <p:spPr>
          <a:xfrm>
            <a:off x="11130583" y="6435676"/>
            <a:ext cx="226734" cy="206474"/>
          </a:xfrm>
          <a:prstGeom prst="rect">
            <a:avLst/>
          </a:prstGeom>
        </p:spPr>
        <p:txBody>
          <a:bodyPr lIns="29321" tIns="29321" rIns="29321" bIns="29321"/>
          <a:lstStyle>
            <a:lvl1pPr defTabSz="293216">
              <a:defRPr sz="11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docs.oracle.com/javase/tutorial/java/nutsandbolts/_keywords.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Type_conversion" TargetMode="External"/><Relationship Id="rId2" Type="http://schemas.openxmlformats.org/officeDocument/2006/relationships/hyperlink" Target="https://en.wikipedia.org/wiki/Sizeof" TargetMode="External"/><Relationship Id="rId1" Type="http://schemas.openxmlformats.org/officeDocument/2006/relationships/slideLayout" Target="../slideLayouts/slideLayout7.xml"/><Relationship Id="rId5" Type="http://schemas.openxmlformats.org/officeDocument/2006/relationships/hyperlink" Target="https://en.wikipedia.org/wiki/Comma_operator" TargetMode="External"/><Relationship Id="rId4" Type="http://schemas.openxmlformats.org/officeDocument/2006/relationships/hyperlink" Target="https://en.wikipedia.org/wiki/Modular_arithmetic"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mailto:pqr@gmail.com" TargetMode="External"/><Relationship Id="rId2" Type="http://schemas.openxmlformats.org/officeDocument/2006/relationships/hyperlink" Target="mailto:xyz@gmail.com"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7"/>
          <p:cNvSpPr txBox="1"/>
          <p:nvPr/>
        </p:nvSpPr>
        <p:spPr>
          <a:xfrm>
            <a:off x="149168" y="1073888"/>
            <a:ext cx="2527395" cy="535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800" u="sng"/>
            </a:lvl1pPr>
          </a:lstStyle>
          <a:p>
            <a:endParaRPr dirty="0"/>
          </a:p>
        </p:txBody>
      </p:sp>
      <p:sp>
        <p:nvSpPr>
          <p:cNvPr id="112" name="Rectangle 8"/>
          <p:cNvSpPr txBox="1"/>
          <p:nvPr/>
        </p:nvSpPr>
        <p:spPr>
          <a:xfrm>
            <a:off x="1194805" y="2477106"/>
            <a:ext cx="9740908"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5400">
                <a:effectLst>
                  <a:outerShdw blurRad="38100" dist="19050" dir="2700000" rotWithShape="0">
                    <a:srgbClr val="000000">
                      <a:alpha val="40000"/>
                    </a:srgbClr>
                  </a:outerShdw>
                </a:effectLst>
              </a:defRPr>
            </a:pPr>
            <a:r>
              <a:rPr sz="7200" b="1" i="1" dirty="0" smtClean="0">
                <a:latin typeface="Times New Roman" panose="02020603050405020304" pitchFamily="18" charset="0"/>
                <a:cs typeface="Times New Roman" panose="02020603050405020304" pitchFamily="18" charset="0"/>
              </a:rPr>
              <a:t>Welcome</a:t>
            </a:r>
            <a:endParaRPr sz="7200" b="1" i="1" dirty="0">
              <a:latin typeface="Times New Roman" panose="02020603050405020304" pitchFamily="18" charset="0"/>
              <a:cs typeface="Times New Roman" panose="02020603050405020304" pitchFamily="18" charset="0"/>
            </a:endParaRPr>
          </a:p>
        </p:txBody>
      </p:sp>
      <p:sp>
        <p:nvSpPr>
          <p:cNvPr id="113" name="Rectangle 9"/>
          <p:cNvSpPr txBox="1"/>
          <p:nvPr/>
        </p:nvSpPr>
        <p:spPr>
          <a:xfrm>
            <a:off x="7743691" y="0"/>
            <a:ext cx="4512459"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a:effectLst>
                  <a:outerShdw blurRad="38100" dist="19050" dir="2700000" rotWithShape="0">
                    <a:srgbClr val="000000">
                      <a:alpha val="40000"/>
                    </a:srgbClr>
                  </a:outerShdw>
                </a:effectLst>
              </a:defRPr>
            </a:lvl1pPr>
          </a:lstStyle>
          <a:p>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 name="Group 55"/>
          <p:cNvGrpSpPr/>
          <p:nvPr/>
        </p:nvGrpSpPr>
        <p:grpSpPr>
          <a:xfrm>
            <a:off x="0" y="0"/>
            <a:ext cx="3518859" cy="833730"/>
            <a:chOff x="0" y="0"/>
            <a:chExt cx="3518858" cy="833729"/>
          </a:xfrm>
        </p:grpSpPr>
        <p:sp>
          <p:nvSpPr>
            <p:cNvPr id="21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21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217"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Program</a:t>
            </a:r>
          </a:p>
        </p:txBody>
      </p:sp>
      <p:sp>
        <p:nvSpPr>
          <p:cNvPr id="219" name="Rectangle 19"/>
          <p:cNvSpPr txBox="1"/>
          <p:nvPr/>
        </p:nvSpPr>
        <p:spPr>
          <a:xfrm>
            <a:off x="10351756" y="6520060"/>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221" name="Rectangle 3"/>
          <p:cNvSpPr txBox="1"/>
          <p:nvPr/>
        </p:nvSpPr>
        <p:spPr>
          <a:xfrm>
            <a:off x="472816" y="1306452"/>
            <a:ext cx="11236653" cy="2059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5343" indent="-457200">
              <a:buSzPct val="100000"/>
              <a:buFont typeface="Arial"/>
              <a:buChar char="•"/>
              <a:tabLst>
                <a:tab pos="76200" algn="l"/>
              </a:tabLst>
              <a:defRPr sz="2500">
                <a:solidFill>
                  <a:srgbClr val="231F20"/>
                </a:solidFill>
              </a:defRPr>
            </a:pPr>
            <a:r>
              <a:t>Program :  It is a set of instructions which are developed to perform a particular task.</a:t>
            </a:r>
          </a:p>
          <a:p>
            <a:pPr marL="465343" indent="-457200">
              <a:buSzPct val="100000"/>
              <a:buFont typeface="Arial"/>
              <a:buChar char="•"/>
              <a:tabLst>
                <a:tab pos="76200" algn="l"/>
              </a:tabLst>
              <a:defRPr sz="2500">
                <a:solidFill>
                  <a:srgbClr val="231F20"/>
                </a:solidFill>
              </a:defRPr>
            </a:pPr>
            <a:r>
              <a:t>Program Language :  It is a language to communicate with a computer from a programmer.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21"/>
                                        </p:tgtEl>
                                        <p:attrNameLst>
                                          <p:attrName>style.visibility</p:attrName>
                                        </p:attrNameLst>
                                      </p:cBhvr>
                                      <p:to>
                                        <p:strVal val="visible"/>
                                      </p:to>
                                    </p:set>
                                    <p:animEffect transition="in" filter="fade">
                                      <p:cBhvr>
                                        <p:cTn id="7"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1" animBg="1" advAuto="0"/>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63" name="Group 22"/>
          <p:cNvGrpSpPr/>
          <p:nvPr/>
        </p:nvGrpSpPr>
        <p:grpSpPr>
          <a:xfrm>
            <a:off x="3619" y="-1"/>
            <a:ext cx="3163580" cy="530762"/>
            <a:chOff x="0" y="0"/>
            <a:chExt cx="3163579" cy="530760"/>
          </a:xfrm>
        </p:grpSpPr>
        <p:sp>
          <p:nvSpPr>
            <p:cNvPr id="126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62"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64"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sp>
        <p:nvSpPr>
          <p:cNvPr id="1268" name="Rectangle 1"/>
          <p:cNvSpPr txBox="1"/>
          <p:nvPr/>
        </p:nvSpPr>
        <p:spPr>
          <a:xfrm>
            <a:off x="406985" y="754653"/>
            <a:ext cx="4708616" cy="4042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t>Application of Abstract class:</a:t>
            </a:r>
          </a:p>
        </p:txBody>
      </p:sp>
      <p:sp>
        <p:nvSpPr>
          <p:cNvPr id="1269" name="Rectangle 11"/>
          <p:cNvSpPr txBox="1"/>
          <p:nvPr/>
        </p:nvSpPr>
        <p:spPr>
          <a:xfrm>
            <a:off x="392254" y="2729585"/>
            <a:ext cx="10019422"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Abstract acts a blueprint to create concrete class. </a:t>
            </a:r>
          </a:p>
        </p:txBody>
      </p:sp>
      <p:sp>
        <p:nvSpPr>
          <p:cNvPr id="1270" name="Rectangle 12"/>
          <p:cNvSpPr txBox="1"/>
          <p:nvPr/>
        </p:nvSpPr>
        <p:spPr>
          <a:xfrm>
            <a:off x="392255" y="1405321"/>
            <a:ext cx="1019889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By using abstract classes we can ensure there are no missing method implementations the subclass.</a:t>
            </a:r>
          </a:p>
        </p:txBody>
      </p:sp>
      <p:sp>
        <p:nvSpPr>
          <p:cNvPr id="1271" name="Rectangle 14"/>
          <p:cNvSpPr txBox="1"/>
          <p:nvPr/>
        </p:nvSpPr>
        <p:spPr>
          <a:xfrm>
            <a:off x="406985" y="3499454"/>
            <a:ext cx="1019889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final class cannot be inherited</a:t>
            </a:r>
          </a:p>
          <a:p>
            <a:pPr marR="3257" indent="12700" defTabSz="293216">
              <a:defRPr sz="2000" spc="-3">
                <a:solidFill>
                  <a:srgbClr val="231F20"/>
                </a:solidFill>
                <a:latin typeface="Arial"/>
                <a:ea typeface="Arial"/>
                <a:cs typeface="Arial"/>
                <a:sym typeface="Arial"/>
              </a:defRPr>
            </a:pPr>
            <a:r>
              <a:t>       - final methods can be inherited but cannot be overridden</a:t>
            </a:r>
          </a:p>
          <a:p>
            <a:pPr marR="3257" indent="12700" defTabSz="293216">
              <a:defRPr sz="2000" spc="-3">
                <a:solidFill>
                  <a:srgbClr val="231F20"/>
                </a:solidFill>
                <a:latin typeface="Arial"/>
                <a:ea typeface="Arial"/>
                <a:cs typeface="Arial"/>
                <a:sym typeface="Arial"/>
              </a:defRPr>
            </a:pPr>
            <a:r>
              <a:t>       - final variables can be inherited but cannot be re-intialized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64"/>
                                        </p:tgtEl>
                                        <p:attrNameLst>
                                          <p:attrName>style.visibility</p:attrName>
                                        </p:attrNameLst>
                                      </p:cBhvr>
                                      <p:to>
                                        <p:strVal val="visible"/>
                                      </p:to>
                                    </p:set>
                                    <p:animEffect transition="in" filter="fade">
                                      <p:cBhvr>
                                        <p:cTn id="7" dur="500"/>
                                        <p:tgtEl>
                                          <p:spTgt spid="12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68"/>
                                        </p:tgtEl>
                                        <p:attrNameLst>
                                          <p:attrName>style.visibility</p:attrName>
                                        </p:attrNameLst>
                                      </p:cBhvr>
                                      <p:to>
                                        <p:strVal val="visible"/>
                                      </p:to>
                                    </p:set>
                                    <p:animEffect transition="in" filter="fade">
                                      <p:cBhvr>
                                        <p:cTn id="12" dur="500"/>
                                        <p:tgtEl>
                                          <p:spTgt spid="12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70"/>
                                        </p:tgtEl>
                                        <p:attrNameLst>
                                          <p:attrName>style.visibility</p:attrName>
                                        </p:attrNameLst>
                                      </p:cBhvr>
                                      <p:to>
                                        <p:strVal val="visible"/>
                                      </p:to>
                                    </p:set>
                                    <p:animEffect transition="in" filter="fade">
                                      <p:cBhvr>
                                        <p:cTn id="17" dur="500"/>
                                        <p:tgtEl>
                                          <p:spTgt spid="12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69"/>
                                        </p:tgtEl>
                                        <p:attrNameLst>
                                          <p:attrName>style.visibility</p:attrName>
                                        </p:attrNameLst>
                                      </p:cBhvr>
                                      <p:to>
                                        <p:strVal val="visible"/>
                                      </p:to>
                                    </p:set>
                                    <p:animEffect transition="in" filter="fade">
                                      <p:cBhvr>
                                        <p:cTn id="22" dur="500"/>
                                        <p:tgtEl>
                                          <p:spTgt spid="12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71"/>
                                        </p:tgtEl>
                                        <p:attrNameLst>
                                          <p:attrName>style.visibility</p:attrName>
                                        </p:attrNameLst>
                                      </p:cBhvr>
                                      <p:to>
                                        <p:strVal val="visible"/>
                                      </p:to>
                                    </p:set>
                                    <p:animEffect transition="in" filter="fade">
                                      <p:cBhvr>
                                        <p:cTn id="27" dur="500"/>
                                        <p:tgtEl>
                                          <p:spTgt spid="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4" grpId="1" animBg="1" advAuto="0"/>
      <p:bldP spid="1268" grpId="2" animBg="1" advAuto="0"/>
      <p:bldP spid="1269" grpId="4" animBg="1" advAuto="0"/>
      <p:bldP spid="1270" grpId="3" animBg="1" advAuto="0"/>
      <p:bldP spid="1271" grpId="5" animBg="1" advAuto="0"/>
    </p:bld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79" name="Group 23"/>
          <p:cNvGrpSpPr/>
          <p:nvPr/>
        </p:nvGrpSpPr>
        <p:grpSpPr>
          <a:xfrm>
            <a:off x="-4339" y="127784"/>
            <a:ext cx="12191888" cy="712722"/>
            <a:chOff x="0" y="0"/>
            <a:chExt cx="12191886" cy="712720"/>
          </a:xfrm>
        </p:grpSpPr>
        <p:sp>
          <p:nvSpPr>
            <p:cNvPr id="1273"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276" name="object 3"/>
            <p:cNvGrpSpPr/>
            <p:nvPr/>
          </p:nvGrpSpPr>
          <p:grpSpPr>
            <a:xfrm>
              <a:off x="9139280" y="0"/>
              <a:ext cx="3052607" cy="712721"/>
              <a:chOff x="0" y="0"/>
              <a:chExt cx="3052606" cy="712720"/>
            </a:xfrm>
          </p:grpSpPr>
          <p:sp>
            <p:nvSpPr>
              <p:cNvPr id="1274"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75"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277"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78"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80" name="object 5"/>
          <p:cNvSpPr txBox="1"/>
          <p:nvPr/>
        </p:nvSpPr>
        <p:spPr>
          <a:xfrm>
            <a:off x="2883301" y="319348"/>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Jayashree</a:t>
            </a:r>
            <a:r>
              <a:rPr lang="en-US" dirty="0" smtClean="0"/>
              <a:t> N</a:t>
            </a:r>
            <a:endParaRPr dirty="0"/>
          </a:p>
        </p:txBody>
      </p:sp>
      <p:sp>
        <p:nvSpPr>
          <p:cNvPr id="1281" name="object 7"/>
          <p:cNvSpPr txBox="1"/>
          <p:nvPr/>
        </p:nvSpPr>
        <p:spPr>
          <a:xfrm>
            <a:off x="9552855" y="319348"/>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rPr dirty="0"/>
              <a:t>Chapter: 9</a:t>
            </a:r>
          </a:p>
        </p:txBody>
      </p:sp>
      <p:sp>
        <p:nvSpPr>
          <p:cNvPr id="1282" name="object 18"/>
          <p:cNvSpPr txBox="1"/>
          <p:nvPr/>
        </p:nvSpPr>
        <p:spPr>
          <a:xfrm>
            <a:off x="1243604" y="3143291"/>
            <a:ext cx="9928894"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rPr b="1" dirty="0"/>
              <a:t>Interface </a:t>
            </a:r>
          </a:p>
        </p:txBody>
      </p:sp>
      <p:sp>
        <p:nvSpPr>
          <p:cNvPr id="1283" name="object 5"/>
          <p:cNvSpPr txBox="1"/>
          <p:nvPr/>
        </p:nvSpPr>
        <p:spPr>
          <a:xfrm>
            <a:off x="6017754" y="34224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Subject : CORE JAVA</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90" name="Group 22"/>
          <p:cNvGrpSpPr/>
          <p:nvPr/>
        </p:nvGrpSpPr>
        <p:grpSpPr>
          <a:xfrm>
            <a:off x="3619" y="-1"/>
            <a:ext cx="3163580" cy="530762"/>
            <a:chOff x="0" y="0"/>
            <a:chExt cx="3163579" cy="530760"/>
          </a:xfrm>
        </p:grpSpPr>
        <p:sp>
          <p:nvSpPr>
            <p:cNvPr id="1288"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89"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91"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sp>
        <p:nvSpPr>
          <p:cNvPr id="1295" name="Rectangle 1"/>
          <p:cNvSpPr txBox="1"/>
          <p:nvPr/>
        </p:nvSpPr>
        <p:spPr>
          <a:xfrm>
            <a:off x="406985" y="754653"/>
            <a:ext cx="940391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Interface is a type where methods are by default abstract and variables are by default static and final.</a:t>
            </a:r>
          </a:p>
        </p:txBody>
      </p:sp>
      <p:sp>
        <p:nvSpPr>
          <p:cNvPr id="1296" name="Rectangle 11"/>
          <p:cNvSpPr txBox="1"/>
          <p:nvPr/>
        </p:nvSpPr>
        <p:spPr>
          <a:xfrm>
            <a:off x="392254" y="2104935"/>
            <a:ext cx="10019422"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We can create reference variables of interface type.</a:t>
            </a:r>
          </a:p>
        </p:txBody>
      </p:sp>
      <p:sp>
        <p:nvSpPr>
          <p:cNvPr id="1297" name="Rectangle 12"/>
          <p:cNvSpPr txBox="1"/>
          <p:nvPr/>
        </p:nvSpPr>
        <p:spPr>
          <a:xfrm>
            <a:off x="392255" y="1239255"/>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It is impossible to create object of an interface.</a:t>
            </a:r>
          </a:p>
        </p:txBody>
      </p:sp>
      <p:sp>
        <p:nvSpPr>
          <p:cNvPr id="1298" name="Rectangle 14"/>
          <p:cNvSpPr txBox="1"/>
          <p:nvPr/>
        </p:nvSpPr>
        <p:spPr>
          <a:xfrm>
            <a:off x="388911" y="2646566"/>
            <a:ext cx="10198897" cy="5481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can inherit the properties of an Interface only by using Implements keyword.</a:t>
            </a:r>
          </a:p>
        </p:txBody>
      </p:sp>
      <p:sp>
        <p:nvSpPr>
          <p:cNvPr id="1299" name="Rectangle 13"/>
          <p:cNvSpPr txBox="1"/>
          <p:nvPr/>
        </p:nvSpPr>
        <p:spPr>
          <a:xfrm>
            <a:off x="388910" y="3171805"/>
            <a:ext cx="10198897" cy="54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interface from where properties are inherited is  called as Super Interface</a:t>
            </a:r>
          </a:p>
        </p:txBody>
      </p:sp>
      <p:sp>
        <p:nvSpPr>
          <p:cNvPr id="1300" name="Rectangle 15"/>
          <p:cNvSpPr txBox="1"/>
          <p:nvPr/>
        </p:nvSpPr>
        <p:spPr>
          <a:xfrm>
            <a:off x="388909" y="3706772"/>
            <a:ext cx="10198897"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The class which is implements the interface is called as Implementation Class</a:t>
            </a:r>
          </a:p>
        </p:txBody>
      </p:sp>
      <p:sp>
        <p:nvSpPr>
          <p:cNvPr id="1301" name="Rectangle 16"/>
          <p:cNvSpPr txBox="1"/>
          <p:nvPr/>
        </p:nvSpPr>
        <p:spPr>
          <a:xfrm>
            <a:off x="388909" y="4164306"/>
            <a:ext cx="10198897" cy="12903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lang="en-US" b="1" dirty="0" smtClean="0"/>
              <a:t>Rule of interface:</a:t>
            </a:r>
          </a:p>
          <a:p>
            <a:r>
              <a:rPr dirty="0" smtClean="0"/>
              <a:t>If </a:t>
            </a:r>
            <a:r>
              <a:rPr dirty="0"/>
              <a:t>a class implements  an interface then the implementation class must override all the abstract methods present in super Interface else the class must be declared as abstract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91"/>
                                        </p:tgtEl>
                                        <p:attrNameLst>
                                          <p:attrName>style.visibility</p:attrName>
                                        </p:attrNameLst>
                                      </p:cBhvr>
                                      <p:to>
                                        <p:strVal val="visible"/>
                                      </p:to>
                                    </p:set>
                                    <p:animEffect transition="in" filter="fade">
                                      <p:cBhvr>
                                        <p:cTn id="7" dur="500"/>
                                        <p:tgtEl>
                                          <p:spTgt spid="12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95"/>
                                        </p:tgtEl>
                                        <p:attrNameLst>
                                          <p:attrName>style.visibility</p:attrName>
                                        </p:attrNameLst>
                                      </p:cBhvr>
                                      <p:to>
                                        <p:strVal val="visible"/>
                                      </p:to>
                                    </p:set>
                                    <p:animEffect transition="in" filter="fade">
                                      <p:cBhvr>
                                        <p:cTn id="12" dur="500"/>
                                        <p:tgtEl>
                                          <p:spTgt spid="12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97"/>
                                        </p:tgtEl>
                                        <p:attrNameLst>
                                          <p:attrName>style.visibility</p:attrName>
                                        </p:attrNameLst>
                                      </p:cBhvr>
                                      <p:to>
                                        <p:strVal val="visible"/>
                                      </p:to>
                                    </p:set>
                                    <p:animEffect transition="in" filter="fade">
                                      <p:cBhvr>
                                        <p:cTn id="17" dur="500"/>
                                        <p:tgtEl>
                                          <p:spTgt spid="12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96"/>
                                        </p:tgtEl>
                                        <p:attrNameLst>
                                          <p:attrName>style.visibility</p:attrName>
                                        </p:attrNameLst>
                                      </p:cBhvr>
                                      <p:to>
                                        <p:strVal val="visible"/>
                                      </p:to>
                                    </p:set>
                                    <p:animEffect transition="in" filter="fade">
                                      <p:cBhvr>
                                        <p:cTn id="22" dur="500"/>
                                        <p:tgtEl>
                                          <p:spTgt spid="129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98"/>
                                        </p:tgtEl>
                                        <p:attrNameLst>
                                          <p:attrName>style.visibility</p:attrName>
                                        </p:attrNameLst>
                                      </p:cBhvr>
                                      <p:to>
                                        <p:strVal val="visible"/>
                                      </p:to>
                                    </p:set>
                                    <p:animEffect transition="in" filter="fade">
                                      <p:cBhvr>
                                        <p:cTn id="27" dur="500"/>
                                        <p:tgtEl>
                                          <p:spTgt spid="12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99"/>
                                        </p:tgtEl>
                                        <p:attrNameLst>
                                          <p:attrName>style.visibility</p:attrName>
                                        </p:attrNameLst>
                                      </p:cBhvr>
                                      <p:to>
                                        <p:strVal val="visible"/>
                                      </p:to>
                                    </p:set>
                                    <p:animEffect transition="in" filter="fade">
                                      <p:cBhvr>
                                        <p:cTn id="32" dur="500"/>
                                        <p:tgtEl>
                                          <p:spTgt spid="129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00"/>
                                        </p:tgtEl>
                                        <p:attrNameLst>
                                          <p:attrName>style.visibility</p:attrName>
                                        </p:attrNameLst>
                                      </p:cBhvr>
                                      <p:to>
                                        <p:strVal val="visible"/>
                                      </p:to>
                                    </p:set>
                                    <p:animEffect transition="in" filter="fade">
                                      <p:cBhvr>
                                        <p:cTn id="37" dur="500"/>
                                        <p:tgtEl>
                                          <p:spTgt spid="130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01"/>
                                        </p:tgtEl>
                                        <p:attrNameLst>
                                          <p:attrName>style.visibility</p:attrName>
                                        </p:attrNameLst>
                                      </p:cBhvr>
                                      <p:to>
                                        <p:strVal val="visible"/>
                                      </p:to>
                                    </p:set>
                                    <p:animEffect transition="in" filter="fade">
                                      <p:cBhvr>
                                        <p:cTn id="42" dur="500"/>
                                        <p:tgtEl>
                                          <p:spTgt spid="1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 grpId="1" animBg="1" advAuto="0"/>
      <p:bldP spid="1295" grpId="2" animBg="1" advAuto="0"/>
      <p:bldP spid="1296" grpId="4" animBg="1" advAuto="0"/>
      <p:bldP spid="1297" grpId="3" animBg="1" advAuto="0"/>
      <p:bldP spid="1298" grpId="5" animBg="1" advAuto="0"/>
      <p:bldP spid="1299" grpId="6" animBg="1" advAuto="0"/>
      <p:bldP spid="1300" grpId="7" animBg="1" advAuto="0"/>
      <p:bldP spid="1301" grpId="8" animBg="1" advAuto="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7"/>
          <p:cNvSpPr txBox="1"/>
          <p:nvPr/>
        </p:nvSpPr>
        <p:spPr>
          <a:xfrm>
            <a:off x="379804" y="493028"/>
            <a:ext cx="10198897"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An interface cannot implements another interface.</a:t>
            </a:r>
          </a:p>
        </p:txBody>
      </p:sp>
      <p:sp>
        <p:nvSpPr>
          <p:cNvPr id="3" name="Rectangle 18"/>
          <p:cNvSpPr txBox="1"/>
          <p:nvPr/>
        </p:nvSpPr>
        <p:spPr>
          <a:xfrm>
            <a:off x="355270" y="988794"/>
            <a:ext cx="10198898" cy="342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 interface should only extends another interface.</a:t>
            </a:r>
          </a:p>
        </p:txBody>
      </p:sp>
      <p:sp>
        <p:nvSpPr>
          <p:cNvPr id="4" name="Rectangle 19"/>
          <p:cNvSpPr txBox="1"/>
          <p:nvPr/>
        </p:nvSpPr>
        <p:spPr>
          <a:xfrm>
            <a:off x="355270" y="1523114"/>
            <a:ext cx="10198897" cy="342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 interface can NEVER inherit or extends from a class not even from Object class</a:t>
            </a:r>
          </a:p>
        </p:txBody>
      </p:sp>
      <p:sp>
        <p:nvSpPr>
          <p:cNvPr id="5" name="Rectangle 1"/>
          <p:cNvSpPr txBox="1"/>
          <p:nvPr/>
        </p:nvSpPr>
        <p:spPr>
          <a:xfrm>
            <a:off x="373346" y="2057433"/>
            <a:ext cx="9403911"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 class can implements any number of interfaces.</a:t>
            </a:r>
          </a:p>
        </p:txBody>
      </p:sp>
      <p:sp>
        <p:nvSpPr>
          <p:cNvPr id="6" name="Rectangle 11"/>
          <p:cNvSpPr txBox="1"/>
          <p:nvPr/>
        </p:nvSpPr>
        <p:spPr>
          <a:xfrm>
            <a:off x="358614" y="2992598"/>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 class can extends ONLY one Superclass but it can implements any number of interfaces at the same time.</a:t>
            </a:r>
          </a:p>
        </p:txBody>
      </p:sp>
      <p:sp>
        <p:nvSpPr>
          <p:cNvPr id="7" name="Rectangle 12"/>
          <p:cNvSpPr txBox="1"/>
          <p:nvPr/>
        </p:nvSpPr>
        <p:spPr>
          <a:xfrm>
            <a:off x="355270" y="2202977"/>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 class can extends and implements at the same time.</a:t>
            </a:r>
          </a:p>
        </p:txBody>
      </p:sp>
      <p:sp>
        <p:nvSpPr>
          <p:cNvPr id="8" name="Rectangle 14"/>
          <p:cNvSpPr txBox="1"/>
          <p:nvPr/>
        </p:nvSpPr>
        <p:spPr>
          <a:xfrm>
            <a:off x="355270" y="4186557"/>
            <a:ext cx="10198897" cy="404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55600" marR="3257" indent="-342900" defTabSz="293216">
              <a:buSzPct val="100000"/>
              <a:buFont typeface="Arial"/>
              <a:buChar char="•"/>
              <a:defRPr sz="2400" b="1" spc="-3">
                <a:solidFill>
                  <a:srgbClr val="231F20"/>
                </a:solidFill>
                <a:latin typeface="Arial"/>
                <a:ea typeface="Arial"/>
                <a:cs typeface="Arial"/>
                <a:sym typeface="Arial"/>
              </a:defRPr>
            </a:lvl1pPr>
          </a:lstStyle>
          <a:p>
            <a:r>
              <a:rPr dirty="0"/>
              <a:t>Application</a:t>
            </a:r>
          </a:p>
        </p:txBody>
      </p:sp>
      <p:sp>
        <p:nvSpPr>
          <p:cNvPr id="9" name="Rectangle 13"/>
          <p:cNvSpPr txBox="1"/>
          <p:nvPr/>
        </p:nvSpPr>
        <p:spPr>
          <a:xfrm>
            <a:off x="336444" y="4768265"/>
            <a:ext cx="1019889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we have to develop a class using Two Super Types then we should use interfaces.</a:t>
            </a:r>
          </a:p>
        </p:txBody>
      </p:sp>
      <p:sp>
        <p:nvSpPr>
          <p:cNvPr id="10" name="Rectangle 15"/>
          <p:cNvSpPr txBox="1"/>
          <p:nvPr/>
        </p:nvSpPr>
        <p:spPr>
          <a:xfrm>
            <a:off x="336443" y="5310694"/>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b="1" spc="-3">
                <a:solidFill>
                  <a:srgbClr val="231F20"/>
                </a:solidFill>
                <a:latin typeface="Arial"/>
                <a:ea typeface="Arial"/>
                <a:cs typeface="Arial"/>
                <a:sym typeface="Arial"/>
              </a:defRPr>
            </a:pPr>
            <a:r>
              <a:t>Note</a:t>
            </a:r>
            <a:r>
              <a:rPr b="0"/>
              <a:t>: Abstract class cannot be used here because, a class cannot extends from Two Different super classes at the same time.</a:t>
            </a:r>
          </a:p>
        </p:txBody>
      </p:sp>
    </p:spTree>
    <p:extLst>
      <p:ext uri="{BB962C8B-B14F-4D97-AF65-F5344CB8AC3E}">
        <p14:creationId xmlns:p14="http://schemas.microsoft.com/office/powerpoint/2010/main" val="6372498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0" nodeType="clickEffect">
                                  <p:stCondLst>
                                    <p:cond delay="0"/>
                                  </p:stCondLst>
                                  <p:iterate>
                                    <p:tmAbs val="0"/>
                                  </p:iterate>
                                  <p:childTnLst>
                                    <p:set>
                                      <p:cBhvr>
                                        <p:cTn id="36" fill="hold"/>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0" nodeType="clickEffect">
                                  <p:stCondLst>
                                    <p:cond delay="0"/>
                                  </p:stCondLst>
                                  <p:iterate>
                                    <p:tmAbs val="0"/>
                                  </p:iterate>
                                  <p:childTnLst>
                                    <p:set>
                                      <p:cBhvr>
                                        <p:cTn id="41" fill="hold"/>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0" nodeType="clickEffect">
                                  <p:stCondLst>
                                    <p:cond delay="0"/>
                                  </p:stCondLst>
                                  <p:iterate>
                                    <p:tmAbs val="0"/>
                                  </p:iterate>
                                  <p:childTnLst>
                                    <p:set>
                                      <p:cBhvr>
                                        <p:cTn id="46" fill="hold"/>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P spid="4" grpId="0" animBg="1" advAuto="0"/>
      <p:bldP spid="5" grpId="0" animBg="1" advAuto="0"/>
      <p:bldP spid="6" grpId="0" animBg="1" advAuto="0"/>
      <p:bldP spid="7" grpId="0" animBg="1" advAuto="0"/>
      <p:bldP spid="8" grpId="0" animBg="1" advAuto="0"/>
      <p:bldP spid="9" grpId="0" animBg="1" advAuto="0"/>
      <p:bldP spid="10" grpId="0" animBg="1" advAuto="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08" name="Group 22"/>
          <p:cNvGrpSpPr/>
          <p:nvPr/>
        </p:nvGrpSpPr>
        <p:grpSpPr>
          <a:xfrm>
            <a:off x="3619" y="-1"/>
            <a:ext cx="3163580" cy="530762"/>
            <a:chOff x="0" y="0"/>
            <a:chExt cx="3163579" cy="530760"/>
          </a:xfrm>
        </p:grpSpPr>
        <p:sp>
          <p:nvSpPr>
            <p:cNvPr id="130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0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09"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sp>
        <p:nvSpPr>
          <p:cNvPr id="1319" name="Rectangle 16"/>
          <p:cNvSpPr txBox="1"/>
          <p:nvPr/>
        </p:nvSpPr>
        <p:spPr>
          <a:xfrm>
            <a:off x="315598" y="860184"/>
            <a:ext cx="1019889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From JDK 8 interfaces now on supports concrete methods.</a:t>
            </a:r>
          </a:p>
        </p:txBody>
      </p:sp>
      <p:sp>
        <p:nvSpPr>
          <p:cNvPr id="1320" name="Rectangle 17"/>
          <p:cNvSpPr txBox="1"/>
          <p:nvPr/>
        </p:nvSpPr>
        <p:spPr>
          <a:xfrm>
            <a:off x="315598" y="1369342"/>
            <a:ext cx="10198897" cy="926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dirty="0"/>
              <a:t>concrete methods of interface should be declared only by using 2 keywords</a:t>
            </a:r>
          </a:p>
          <a:p>
            <a:pPr marR="3257" indent="12700" defTabSz="293216">
              <a:defRPr sz="2000" spc="-3">
                <a:solidFill>
                  <a:srgbClr val="231F20"/>
                </a:solidFill>
                <a:latin typeface="Arial"/>
                <a:ea typeface="Arial"/>
                <a:cs typeface="Arial"/>
                <a:sym typeface="Arial"/>
              </a:defRPr>
            </a:pPr>
            <a:r>
              <a:rPr dirty="0"/>
              <a:t>       1. static    - for static methods </a:t>
            </a:r>
          </a:p>
          <a:p>
            <a:pPr marR="3257" indent="12700" defTabSz="293216">
              <a:defRPr sz="2000" spc="-3">
                <a:solidFill>
                  <a:srgbClr val="231F20"/>
                </a:solidFill>
                <a:latin typeface="Arial"/>
                <a:ea typeface="Arial"/>
                <a:cs typeface="Arial"/>
                <a:sym typeface="Arial"/>
              </a:defRPr>
            </a:pPr>
            <a:r>
              <a:rPr dirty="0"/>
              <a:t>       2. default  - for non-static methods</a:t>
            </a:r>
          </a:p>
        </p:txBody>
      </p:sp>
      <p:sp>
        <p:nvSpPr>
          <p:cNvPr id="1321" name="Rectangle 18"/>
          <p:cNvSpPr txBox="1"/>
          <p:nvPr/>
        </p:nvSpPr>
        <p:spPr>
          <a:xfrm>
            <a:off x="249761" y="2465505"/>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 if you want a concrete method within the interface which should NOT be overridden in implementation class then method shall be declared as static method.</a:t>
            </a:r>
          </a:p>
        </p:txBody>
      </p:sp>
      <p:sp>
        <p:nvSpPr>
          <p:cNvPr id="15" name="Rectangle 1"/>
          <p:cNvSpPr txBox="1"/>
          <p:nvPr/>
        </p:nvSpPr>
        <p:spPr>
          <a:xfrm>
            <a:off x="268107" y="3269568"/>
            <a:ext cx="10558433"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you want a concrete method within the interface which you want to be overridden in implementation classes then method shall be declared as default method.</a:t>
            </a:r>
          </a:p>
        </p:txBody>
      </p:sp>
      <p:sp>
        <p:nvSpPr>
          <p:cNvPr id="16" name="Rectangle 11"/>
          <p:cNvSpPr txBox="1"/>
          <p:nvPr/>
        </p:nvSpPr>
        <p:spPr>
          <a:xfrm>
            <a:off x="249761" y="5125438"/>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default methods of interface can be accessed by using Object of its implementation class ONLY.</a:t>
            </a:r>
          </a:p>
        </p:txBody>
      </p:sp>
      <p:sp>
        <p:nvSpPr>
          <p:cNvPr id="17" name="Rectangle 12"/>
          <p:cNvSpPr txBox="1"/>
          <p:nvPr/>
        </p:nvSpPr>
        <p:spPr>
          <a:xfrm>
            <a:off x="249761" y="3978594"/>
            <a:ext cx="1019889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dirty="0"/>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static methods of interface can be accessed by using interface name with dot(.) operator.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09"/>
                                        </p:tgtEl>
                                        <p:attrNameLst>
                                          <p:attrName>style.visibility</p:attrName>
                                        </p:attrNameLst>
                                      </p:cBhvr>
                                      <p:to>
                                        <p:strVal val="visible"/>
                                      </p:to>
                                    </p:set>
                                    <p:animEffect transition="in" filter="fade">
                                      <p:cBhvr>
                                        <p:cTn id="7" dur="500"/>
                                        <p:tgtEl>
                                          <p:spTgt spid="13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8" nodeType="clickEffect">
                                  <p:stCondLst>
                                    <p:cond delay="0"/>
                                  </p:stCondLst>
                                  <p:iterate>
                                    <p:tmAbs val="0"/>
                                  </p:iterate>
                                  <p:childTnLst>
                                    <p:set>
                                      <p:cBhvr>
                                        <p:cTn id="11" fill="hold"/>
                                        <p:tgtEl>
                                          <p:spTgt spid="1319"/>
                                        </p:tgtEl>
                                        <p:attrNameLst>
                                          <p:attrName>style.visibility</p:attrName>
                                        </p:attrNameLst>
                                      </p:cBhvr>
                                      <p:to>
                                        <p:strVal val="visible"/>
                                      </p:to>
                                    </p:set>
                                    <p:animEffect transition="in" filter="fade">
                                      <p:cBhvr>
                                        <p:cTn id="12" dur="500"/>
                                        <p:tgtEl>
                                          <p:spTgt spid="13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9" nodeType="clickEffect">
                                  <p:stCondLst>
                                    <p:cond delay="0"/>
                                  </p:stCondLst>
                                  <p:iterate>
                                    <p:tmAbs val="0"/>
                                  </p:iterate>
                                  <p:childTnLst>
                                    <p:set>
                                      <p:cBhvr>
                                        <p:cTn id="16" fill="hold"/>
                                        <p:tgtEl>
                                          <p:spTgt spid="1320"/>
                                        </p:tgtEl>
                                        <p:attrNameLst>
                                          <p:attrName>style.visibility</p:attrName>
                                        </p:attrNameLst>
                                      </p:cBhvr>
                                      <p:to>
                                        <p:strVal val="visible"/>
                                      </p:to>
                                    </p:set>
                                    <p:animEffect transition="in" filter="fade">
                                      <p:cBhvr>
                                        <p:cTn id="17" dur="500"/>
                                        <p:tgtEl>
                                          <p:spTgt spid="13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10" nodeType="clickEffect">
                                  <p:stCondLst>
                                    <p:cond delay="0"/>
                                  </p:stCondLst>
                                  <p:iterate>
                                    <p:tmAbs val="0"/>
                                  </p:iterate>
                                  <p:childTnLst>
                                    <p:set>
                                      <p:cBhvr>
                                        <p:cTn id="21" fill="hold"/>
                                        <p:tgtEl>
                                          <p:spTgt spid="1321"/>
                                        </p:tgtEl>
                                        <p:attrNameLst>
                                          <p:attrName>style.visibility</p:attrName>
                                        </p:attrNameLst>
                                      </p:cBhvr>
                                      <p:to>
                                        <p:strVal val="visible"/>
                                      </p:to>
                                    </p:set>
                                    <p:animEffect transition="in" filter="fade">
                                      <p:cBhvr>
                                        <p:cTn id="22" dur="500"/>
                                        <p:tgtEl>
                                          <p:spTgt spid="13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0" nodeType="clickEffect">
                                  <p:stCondLst>
                                    <p:cond delay="0"/>
                                  </p:stCondLst>
                                  <p:iterate>
                                    <p:tmAbs val="0"/>
                                  </p:iterate>
                                  <p:childTnLst>
                                    <p:set>
                                      <p:cBhvr>
                                        <p:cTn id="36" fill="hold"/>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 grpId="1" animBg="1" advAuto="0"/>
      <p:bldP spid="1319" grpId="8" animBg="1" advAuto="0"/>
      <p:bldP spid="1320" grpId="9" animBg="1" advAuto="0"/>
      <p:bldP spid="1321" grpId="10" animBg="1" advAuto="0"/>
      <p:bldP spid="15" grpId="0" animBg="1" advAuto="0"/>
      <p:bldP spid="16" grpId="0" animBg="1" advAuto="0"/>
      <p:bldP spid="17" grpId="0" animBg="1" advAuto="0"/>
    </p:bld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25" name="Group 22"/>
          <p:cNvGrpSpPr/>
          <p:nvPr/>
        </p:nvGrpSpPr>
        <p:grpSpPr>
          <a:xfrm>
            <a:off x="3619" y="-1"/>
            <a:ext cx="3163580" cy="530762"/>
            <a:chOff x="0" y="0"/>
            <a:chExt cx="3163579" cy="530760"/>
          </a:xfrm>
        </p:grpSpPr>
        <p:sp>
          <p:nvSpPr>
            <p:cNvPr id="132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24"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26"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Interface </a:t>
            </a:r>
          </a:p>
        </p:txBody>
      </p:sp>
      <p:sp>
        <p:nvSpPr>
          <p:cNvPr id="1333" name="Rectangle 14"/>
          <p:cNvSpPr txBox="1"/>
          <p:nvPr/>
        </p:nvSpPr>
        <p:spPr>
          <a:xfrm>
            <a:off x="467768" y="1039011"/>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 If two interfaces contains static methods with the same name and same arguments then , we differentiate them with help of Interface Name.</a:t>
            </a:r>
          </a:p>
        </p:txBody>
      </p:sp>
      <p:sp>
        <p:nvSpPr>
          <p:cNvPr id="1334" name="Rectangle 13"/>
          <p:cNvSpPr txBox="1"/>
          <p:nvPr/>
        </p:nvSpPr>
        <p:spPr>
          <a:xfrm>
            <a:off x="463149" y="2002340"/>
            <a:ext cx="10198897" cy="840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two interfaces contains default methods with the same name and same arguments then , it should be overridden in the implementation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26"/>
                                        </p:tgtEl>
                                        <p:attrNameLst>
                                          <p:attrName>style.visibility</p:attrName>
                                        </p:attrNameLst>
                                      </p:cBhvr>
                                      <p:to>
                                        <p:strVal val="visible"/>
                                      </p:to>
                                    </p:set>
                                    <p:animEffect transition="in" filter="fade">
                                      <p:cBhvr>
                                        <p:cTn id="7" dur="500"/>
                                        <p:tgtEl>
                                          <p:spTgt spid="13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5" nodeType="clickEffect">
                                  <p:stCondLst>
                                    <p:cond delay="0"/>
                                  </p:stCondLst>
                                  <p:iterate>
                                    <p:tmAbs val="0"/>
                                  </p:iterate>
                                  <p:childTnLst>
                                    <p:set>
                                      <p:cBhvr>
                                        <p:cTn id="11" fill="hold"/>
                                        <p:tgtEl>
                                          <p:spTgt spid="1333"/>
                                        </p:tgtEl>
                                        <p:attrNameLst>
                                          <p:attrName>style.visibility</p:attrName>
                                        </p:attrNameLst>
                                      </p:cBhvr>
                                      <p:to>
                                        <p:strVal val="visible"/>
                                      </p:to>
                                    </p:set>
                                    <p:animEffect transition="in" filter="fade">
                                      <p:cBhvr>
                                        <p:cTn id="12" dur="500"/>
                                        <p:tgtEl>
                                          <p:spTgt spid="13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6" nodeType="clickEffect">
                                  <p:stCondLst>
                                    <p:cond delay="0"/>
                                  </p:stCondLst>
                                  <p:iterate>
                                    <p:tmAbs val="0"/>
                                  </p:iterate>
                                  <p:childTnLst>
                                    <p:set>
                                      <p:cBhvr>
                                        <p:cTn id="16" fill="hold"/>
                                        <p:tgtEl>
                                          <p:spTgt spid="1334"/>
                                        </p:tgtEl>
                                        <p:attrNameLst>
                                          <p:attrName>style.visibility</p:attrName>
                                        </p:attrNameLst>
                                      </p:cBhvr>
                                      <p:to>
                                        <p:strVal val="visible"/>
                                      </p:to>
                                    </p:set>
                                    <p:animEffect transition="in" filter="fade">
                                      <p:cBhvr>
                                        <p:cTn id="17" dur="500"/>
                                        <p:tgtEl>
                                          <p:spTgt spid="1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6" grpId="1" animBg="1" advAuto="0"/>
      <p:bldP spid="1333" grpId="5" animBg="1" advAuto="0"/>
      <p:bldP spid="1334" grpId="6" animBg="1" advAuto="0"/>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42" name="Group 23"/>
          <p:cNvGrpSpPr/>
          <p:nvPr/>
        </p:nvGrpSpPr>
        <p:grpSpPr>
          <a:xfrm>
            <a:off x="-4339" y="127784"/>
            <a:ext cx="12191888" cy="712722"/>
            <a:chOff x="0" y="0"/>
            <a:chExt cx="12191886" cy="712720"/>
          </a:xfrm>
        </p:grpSpPr>
        <p:sp>
          <p:nvSpPr>
            <p:cNvPr id="1336"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339" name="object 3"/>
            <p:cNvGrpSpPr/>
            <p:nvPr/>
          </p:nvGrpSpPr>
          <p:grpSpPr>
            <a:xfrm>
              <a:off x="9139280" y="0"/>
              <a:ext cx="3052607" cy="712721"/>
              <a:chOff x="0" y="0"/>
              <a:chExt cx="3052606" cy="712720"/>
            </a:xfrm>
          </p:grpSpPr>
          <p:sp>
            <p:nvSpPr>
              <p:cNvPr id="1337"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38"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340"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41"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43" name="object 5"/>
          <p:cNvSpPr txBox="1"/>
          <p:nvPr/>
        </p:nvSpPr>
        <p:spPr>
          <a:xfrm>
            <a:off x="2854035" y="330256"/>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Jayashree</a:t>
            </a:r>
            <a:r>
              <a:rPr lang="en-US" dirty="0" smtClean="0"/>
              <a:t> N</a:t>
            </a:r>
            <a:endParaRPr dirty="0"/>
          </a:p>
        </p:txBody>
      </p:sp>
      <p:sp>
        <p:nvSpPr>
          <p:cNvPr id="1344" name="object 7"/>
          <p:cNvSpPr txBox="1"/>
          <p:nvPr/>
        </p:nvSpPr>
        <p:spPr>
          <a:xfrm>
            <a:off x="9656475" y="330256"/>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rPr dirty="0"/>
              <a:t>Chapter: 10</a:t>
            </a:r>
          </a:p>
        </p:txBody>
      </p:sp>
      <p:sp>
        <p:nvSpPr>
          <p:cNvPr id="1345" name="object 18"/>
          <p:cNvSpPr txBox="1"/>
          <p:nvPr/>
        </p:nvSpPr>
        <p:spPr>
          <a:xfrm>
            <a:off x="1124068" y="3208606"/>
            <a:ext cx="9928894"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rPr b="1" dirty="0" err="1"/>
              <a:t>TypeCasting</a:t>
            </a:r>
            <a:r>
              <a:rPr b="1" dirty="0"/>
              <a:t> </a:t>
            </a:r>
          </a:p>
        </p:txBody>
      </p:sp>
      <p:sp>
        <p:nvSpPr>
          <p:cNvPr id="1346" name="object 5"/>
          <p:cNvSpPr txBox="1"/>
          <p:nvPr/>
        </p:nvSpPr>
        <p:spPr>
          <a:xfrm>
            <a:off x="6092040" y="313285"/>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Subject : CORE JAVA</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53" name="Group 22"/>
          <p:cNvGrpSpPr/>
          <p:nvPr/>
        </p:nvGrpSpPr>
        <p:grpSpPr>
          <a:xfrm>
            <a:off x="3619" y="-1"/>
            <a:ext cx="3163580" cy="530762"/>
            <a:chOff x="0" y="0"/>
            <a:chExt cx="3163579" cy="530760"/>
          </a:xfrm>
        </p:grpSpPr>
        <p:sp>
          <p:nvSpPr>
            <p:cNvPr id="135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52"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54"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sp>
        <p:nvSpPr>
          <p:cNvPr id="1358" name="Rectangle 1"/>
          <p:cNvSpPr txBox="1"/>
          <p:nvPr/>
        </p:nvSpPr>
        <p:spPr>
          <a:xfrm>
            <a:off x="406985" y="754653"/>
            <a:ext cx="9403911"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one Type to another Type is called is TypeCasting.</a:t>
            </a:r>
          </a:p>
        </p:txBody>
      </p:sp>
      <p:sp>
        <p:nvSpPr>
          <p:cNvPr id="1359" name="Rectangle 11"/>
          <p:cNvSpPr txBox="1"/>
          <p:nvPr/>
        </p:nvSpPr>
        <p:spPr>
          <a:xfrm>
            <a:off x="388910" y="2374957"/>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Converting one Primitive data type value to another Primitive data type value is called as Primitive Casting.</a:t>
            </a:r>
          </a:p>
        </p:txBody>
      </p:sp>
      <p:sp>
        <p:nvSpPr>
          <p:cNvPr id="1360" name="Rectangle 12"/>
          <p:cNvSpPr txBox="1"/>
          <p:nvPr/>
        </p:nvSpPr>
        <p:spPr>
          <a:xfrm>
            <a:off x="406985" y="870131"/>
            <a:ext cx="10198897" cy="1218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TypeCasting is of 2 types</a:t>
            </a:r>
          </a:p>
          <a:p>
            <a:pPr marR="3257" indent="12700" defTabSz="293216">
              <a:defRPr sz="2000" spc="-3">
                <a:solidFill>
                  <a:srgbClr val="231F20"/>
                </a:solidFill>
                <a:latin typeface="Arial"/>
                <a:ea typeface="Arial"/>
                <a:cs typeface="Arial"/>
                <a:sym typeface="Arial"/>
              </a:defRPr>
            </a:pPr>
            <a:r>
              <a:t>         Primitive Casting</a:t>
            </a:r>
          </a:p>
          <a:p>
            <a:pPr marR="3257" indent="12700" defTabSz="293216">
              <a:defRPr sz="2000" spc="-3">
                <a:solidFill>
                  <a:srgbClr val="231F20"/>
                </a:solidFill>
                <a:latin typeface="Arial"/>
                <a:ea typeface="Arial"/>
                <a:cs typeface="Arial"/>
                <a:sym typeface="Arial"/>
              </a:defRPr>
            </a:pPr>
            <a:r>
              <a:t>         Derived Casting</a:t>
            </a:r>
          </a:p>
        </p:txBody>
      </p:sp>
      <p:sp>
        <p:nvSpPr>
          <p:cNvPr id="1361" name="Rectangle 14"/>
          <p:cNvSpPr txBox="1"/>
          <p:nvPr/>
        </p:nvSpPr>
        <p:spPr>
          <a:xfrm>
            <a:off x="388910" y="3231699"/>
            <a:ext cx="1019889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Primitive Casting is of 2 types   </a:t>
            </a:r>
          </a:p>
          <a:p>
            <a:pPr marL="298450" marR="3257" indent="-285750" defTabSz="293216">
              <a:buSzPct val="100000"/>
              <a:buFont typeface="Arial"/>
              <a:buChar char="•"/>
              <a:defRPr sz="2000" spc="-3">
                <a:solidFill>
                  <a:srgbClr val="231F20"/>
                </a:solidFill>
                <a:latin typeface="Arial"/>
                <a:ea typeface="Arial"/>
                <a:cs typeface="Arial"/>
                <a:sym typeface="Arial"/>
              </a:defRPr>
            </a:pPr>
            <a:r>
              <a:t>      Widening  </a:t>
            </a:r>
          </a:p>
          <a:p>
            <a:pPr marL="298450" marR="3257" indent="-285750" defTabSz="293216">
              <a:buSzPct val="100000"/>
              <a:buFont typeface="Arial"/>
              <a:buChar char="•"/>
              <a:defRPr sz="2000" spc="-3">
                <a:solidFill>
                  <a:srgbClr val="231F20"/>
                </a:solidFill>
                <a:latin typeface="Arial"/>
                <a:ea typeface="Arial"/>
                <a:cs typeface="Arial"/>
                <a:sym typeface="Arial"/>
              </a:defRPr>
            </a:pPr>
            <a:r>
              <a:t>      Narrowing</a:t>
            </a:r>
          </a:p>
        </p:txBody>
      </p:sp>
      <p:sp>
        <p:nvSpPr>
          <p:cNvPr id="1362" name="Rectangle 17"/>
          <p:cNvSpPr txBox="1"/>
          <p:nvPr/>
        </p:nvSpPr>
        <p:spPr>
          <a:xfrm>
            <a:off x="388910" y="4364173"/>
            <a:ext cx="1019889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Widening : Converting lower data type value to Higher Data type value</a:t>
            </a:r>
          </a:p>
          <a:p>
            <a:pPr marL="369887" marR="3257" indent="-357187" defTabSz="293216">
              <a:buSzPct val="100000"/>
              <a:buFont typeface="Arial"/>
              <a:buChar char="•"/>
              <a:defRPr sz="2000" spc="-3">
                <a:solidFill>
                  <a:srgbClr val="231F20"/>
                </a:solidFill>
                <a:latin typeface="Arial"/>
                <a:ea typeface="Arial"/>
                <a:cs typeface="Arial"/>
                <a:sym typeface="Arial"/>
              </a:defRPr>
            </a:pPr>
            <a:r>
              <a:t>Widening is done implicitly by the compiler.</a:t>
            </a:r>
          </a:p>
        </p:txBody>
      </p:sp>
      <p:sp>
        <p:nvSpPr>
          <p:cNvPr id="1363" name="Rectangle 2"/>
          <p:cNvSpPr txBox="1"/>
          <p:nvPr/>
        </p:nvSpPr>
        <p:spPr>
          <a:xfrm>
            <a:off x="388910" y="5269226"/>
            <a:ext cx="9283444" cy="12187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Narrowing : Converting higher data type value to lower Data type value.</a:t>
            </a:r>
          </a:p>
          <a:p>
            <a:pPr marL="369887" marR="3257" indent="-357187" defTabSz="293216">
              <a:buSzPct val="100000"/>
              <a:buFont typeface="Arial"/>
              <a:buChar char="•"/>
              <a:defRPr sz="2000" spc="-3">
                <a:solidFill>
                  <a:srgbClr val="231F20"/>
                </a:solidFill>
                <a:latin typeface="Arial"/>
                <a:ea typeface="Arial"/>
                <a:cs typeface="Arial"/>
                <a:sym typeface="Arial"/>
              </a:defRPr>
            </a:pPr>
            <a:r>
              <a:t>Narrowing should be done explicitly by the programmer by writting</a:t>
            </a:r>
          </a:p>
          <a:p>
            <a:pPr marL="369887" marR="3257" indent="-357187" defTabSz="293216">
              <a:buSzPct val="100000"/>
              <a:buFont typeface="Arial"/>
              <a:buChar char="•"/>
              <a:defRPr sz="2000" spc="-3">
                <a:solidFill>
                  <a:srgbClr val="231F20"/>
                </a:solidFill>
                <a:latin typeface="Arial"/>
                <a:ea typeface="Arial"/>
                <a:cs typeface="Arial"/>
                <a:sym typeface="Arial"/>
              </a:defRPr>
            </a:pPr>
            <a:r>
              <a:t>casting statement.</a:t>
            </a:r>
          </a:p>
          <a:p>
            <a:pPr marR="3257" indent="12700" defTabSz="293216">
              <a:defRPr sz="2000" spc="-3">
                <a:solidFill>
                  <a:srgbClr val="231F20"/>
                </a:solidFill>
                <a:latin typeface="Arial"/>
                <a:ea typeface="Arial"/>
                <a:cs typeface="Arial"/>
                <a:sym typeface="Arial"/>
              </a:defRPr>
            </a:pPr>
            <a:r>
              <a:t>      Syntax : (datatype) val/var;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54"/>
                                        </p:tgtEl>
                                        <p:attrNameLst>
                                          <p:attrName>style.visibility</p:attrName>
                                        </p:attrNameLst>
                                      </p:cBhvr>
                                      <p:to>
                                        <p:strVal val="visible"/>
                                      </p:to>
                                    </p:set>
                                    <p:animEffect transition="in" filter="fade">
                                      <p:cBhvr>
                                        <p:cTn id="7" dur="500"/>
                                        <p:tgtEl>
                                          <p:spTgt spid="1354"/>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53"/>
                                        </p:tgtEl>
                                        <p:attrNameLst>
                                          <p:attrName>style.visibility</p:attrName>
                                        </p:attrNameLst>
                                      </p:cBhvr>
                                      <p:to>
                                        <p:strVal val="visible"/>
                                      </p:to>
                                    </p:set>
                                    <p:animEffect transition="in" filter="fade">
                                      <p:cBhvr>
                                        <p:cTn id="11" dur="500"/>
                                        <p:tgtEl>
                                          <p:spTgt spid="135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358"/>
                                        </p:tgtEl>
                                        <p:attrNameLst>
                                          <p:attrName>style.visibility</p:attrName>
                                        </p:attrNameLst>
                                      </p:cBhvr>
                                      <p:to>
                                        <p:strVal val="visible"/>
                                      </p:to>
                                    </p:set>
                                    <p:animEffect transition="in" filter="fade">
                                      <p:cBhvr>
                                        <p:cTn id="16" dur="500"/>
                                        <p:tgtEl>
                                          <p:spTgt spid="13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360"/>
                                        </p:tgtEl>
                                        <p:attrNameLst>
                                          <p:attrName>style.visibility</p:attrName>
                                        </p:attrNameLst>
                                      </p:cBhvr>
                                      <p:to>
                                        <p:strVal val="visible"/>
                                      </p:to>
                                    </p:set>
                                    <p:animEffect transition="in" filter="fade">
                                      <p:cBhvr>
                                        <p:cTn id="21" dur="500"/>
                                        <p:tgtEl>
                                          <p:spTgt spid="13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359"/>
                                        </p:tgtEl>
                                        <p:attrNameLst>
                                          <p:attrName>style.visibility</p:attrName>
                                        </p:attrNameLst>
                                      </p:cBhvr>
                                      <p:to>
                                        <p:strVal val="visible"/>
                                      </p:to>
                                    </p:set>
                                    <p:animEffect transition="in" filter="fade">
                                      <p:cBhvr>
                                        <p:cTn id="26" dur="500"/>
                                        <p:tgtEl>
                                          <p:spTgt spid="135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361"/>
                                        </p:tgtEl>
                                        <p:attrNameLst>
                                          <p:attrName>style.visibility</p:attrName>
                                        </p:attrNameLst>
                                      </p:cBhvr>
                                      <p:to>
                                        <p:strVal val="visible"/>
                                      </p:to>
                                    </p:set>
                                    <p:animEffect transition="in" filter="fade">
                                      <p:cBhvr>
                                        <p:cTn id="31" dur="500"/>
                                        <p:tgtEl>
                                          <p:spTgt spid="136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362"/>
                                        </p:tgtEl>
                                        <p:attrNameLst>
                                          <p:attrName>style.visibility</p:attrName>
                                        </p:attrNameLst>
                                      </p:cBhvr>
                                      <p:to>
                                        <p:strVal val="visible"/>
                                      </p:to>
                                    </p:set>
                                    <p:animEffect transition="in" filter="fade">
                                      <p:cBhvr>
                                        <p:cTn id="36" dur="500"/>
                                        <p:tgtEl>
                                          <p:spTgt spid="136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363"/>
                                        </p:tgtEl>
                                        <p:attrNameLst>
                                          <p:attrName>style.visibility</p:attrName>
                                        </p:attrNameLst>
                                      </p:cBhvr>
                                      <p:to>
                                        <p:strVal val="visible"/>
                                      </p:to>
                                    </p:set>
                                    <p:animEffect transition="in" filter="fade">
                                      <p:cBhvr>
                                        <p:cTn id="41" dur="500"/>
                                        <p:tgtEl>
                                          <p:spTgt spid="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3" grpId="2" animBg="1" advAuto="0"/>
      <p:bldP spid="1354" grpId="1" animBg="1" advAuto="0"/>
      <p:bldP spid="1358" grpId="3" animBg="1" advAuto="0"/>
      <p:bldP spid="1359" grpId="5" animBg="1" advAuto="0"/>
      <p:bldP spid="1360" grpId="4" animBg="1" advAuto="0"/>
      <p:bldP spid="1361" grpId="6" animBg="1" advAuto="0"/>
      <p:bldP spid="1362" grpId="7" animBg="1" advAuto="0"/>
      <p:bldP spid="1363" grpId="8" animBg="1" advAuto="0"/>
    </p:bld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8" name="Rectangle 1"/>
          <p:cNvSpPr txBox="1"/>
          <p:nvPr/>
        </p:nvSpPr>
        <p:spPr>
          <a:xfrm>
            <a:off x="406985" y="754653"/>
            <a:ext cx="10558433"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method is having Primitive data type argument then for the same method we can pass values which are lower data type compared to given method argument</a:t>
            </a:r>
          </a:p>
        </p:txBody>
      </p:sp>
      <p:sp>
        <p:nvSpPr>
          <p:cNvPr id="1369" name="Rectangle 11"/>
          <p:cNvSpPr txBox="1"/>
          <p:nvPr/>
        </p:nvSpPr>
        <p:spPr>
          <a:xfrm>
            <a:off x="356648" y="2622196"/>
            <a:ext cx="10019422"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Even though int and float have same capacity the data is  represented in a different format.</a:t>
            </a:r>
          </a:p>
        </p:txBody>
      </p:sp>
      <p:sp>
        <p:nvSpPr>
          <p:cNvPr id="1370" name="Rectangle 12"/>
          <p:cNvSpPr txBox="1"/>
          <p:nvPr/>
        </p:nvSpPr>
        <p:spPr>
          <a:xfrm>
            <a:off x="365820" y="1331172"/>
            <a:ext cx="10198897" cy="1218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If there are 2 overloaded methods one with lower data type argument and other with higher data type argument, if you pass a lower data type value and call the method , compiler will always choose method with lower data type argument</a:t>
            </a:r>
          </a:p>
        </p:txBody>
      </p:sp>
      <p:sp>
        <p:nvSpPr>
          <p:cNvPr id="1371" name="Rectangle 14"/>
          <p:cNvSpPr txBox="1"/>
          <p:nvPr/>
        </p:nvSpPr>
        <p:spPr>
          <a:xfrm>
            <a:off x="365820" y="3437497"/>
            <a:ext cx="1019889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Compared to float and int , float is higher data type  and int is lower data type</a:t>
            </a:r>
          </a:p>
        </p:txBody>
      </p:sp>
      <p:sp>
        <p:nvSpPr>
          <p:cNvPr id="1372" name="Rectangle 13"/>
          <p:cNvSpPr txBox="1"/>
          <p:nvPr/>
        </p:nvSpPr>
        <p:spPr>
          <a:xfrm>
            <a:off x="343057" y="3859098"/>
            <a:ext cx="10198897" cy="8402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Even though long and double have same capacity the data is represented in a different format.</a:t>
            </a:r>
          </a:p>
        </p:txBody>
      </p:sp>
      <p:grpSp>
        <p:nvGrpSpPr>
          <p:cNvPr id="1375" name="Group 15"/>
          <p:cNvGrpSpPr/>
          <p:nvPr/>
        </p:nvGrpSpPr>
        <p:grpSpPr>
          <a:xfrm>
            <a:off x="3619" y="-1"/>
            <a:ext cx="3163580" cy="530762"/>
            <a:chOff x="0" y="0"/>
            <a:chExt cx="3163579" cy="530760"/>
          </a:xfrm>
        </p:grpSpPr>
        <p:sp>
          <p:nvSpPr>
            <p:cNvPr id="137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74"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76"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sp>
        <p:nvSpPr>
          <p:cNvPr id="1377" name="Rectangle 19"/>
          <p:cNvSpPr txBox="1"/>
          <p:nvPr/>
        </p:nvSpPr>
        <p:spPr>
          <a:xfrm>
            <a:off x="343057" y="4666769"/>
            <a:ext cx="10198897" cy="54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Compared to double and long , double is higher data type and long is lower data type.</a:t>
            </a:r>
          </a:p>
        </p:txBody>
      </p:sp>
      <p:sp>
        <p:nvSpPr>
          <p:cNvPr id="1378" name="Rectangle 20"/>
          <p:cNvSpPr txBox="1"/>
          <p:nvPr/>
        </p:nvSpPr>
        <p:spPr>
          <a:xfrm>
            <a:off x="365819" y="5248033"/>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you store a character value within an integer variable then its unicode value will be stored in the given integer variable.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76"/>
                                        </p:tgtEl>
                                        <p:attrNameLst>
                                          <p:attrName>style.visibility</p:attrName>
                                        </p:attrNameLst>
                                      </p:cBhvr>
                                      <p:to>
                                        <p:strVal val="visible"/>
                                      </p:to>
                                    </p:set>
                                    <p:animEffect transition="in" filter="fade">
                                      <p:cBhvr>
                                        <p:cTn id="7" dur="500"/>
                                        <p:tgtEl>
                                          <p:spTgt spid="1376"/>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68"/>
                                        </p:tgtEl>
                                        <p:attrNameLst>
                                          <p:attrName>style.visibility</p:attrName>
                                        </p:attrNameLst>
                                      </p:cBhvr>
                                      <p:to>
                                        <p:strVal val="visible"/>
                                      </p:to>
                                    </p:set>
                                    <p:animEffect transition="in" filter="fade">
                                      <p:cBhvr>
                                        <p:cTn id="11" dur="500"/>
                                        <p:tgtEl>
                                          <p:spTgt spid="136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370"/>
                                        </p:tgtEl>
                                        <p:attrNameLst>
                                          <p:attrName>style.visibility</p:attrName>
                                        </p:attrNameLst>
                                      </p:cBhvr>
                                      <p:to>
                                        <p:strVal val="visible"/>
                                      </p:to>
                                    </p:set>
                                    <p:animEffect transition="in" filter="fade">
                                      <p:cBhvr>
                                        <p:cTn id="16" dur="500"/>
                                        <p:tgtEl>
                                          <p:spTgt spid="137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369"/>
                                        </p:tgtEl>
                                        <p:attrNameLst>
                                          <p:attrName>style.visibility</p:attrName>
                                        </p:attrNameLst>
                                      </p:cBhvr>
                                      <p:to>
                                        <p:strVal val="visible"/>
                                      </p:to>
                                    </p:set>
                                    <p:animEffect transition="in" filter="fade">
                                      <p:cBhvr>
                                        <p:cTn id="21" dur="500"/>
                                        <p:tgtEl>
                                          <p:spTgt spid="136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371"/>
                                        </p:tgtEl>
                                        <p:attrNameLst>
                                          <p:attrName>style.visibility</p:attrName>
                                        </p:attrNameLst>
                                      </p:cBhvr>
                                      <p:to>
                                        <p:strVal val="visible"/>
                                      </p:to>
                                    </p:set>
                                    <p:animEffect transition="in" filter="fade">
                                      <p:cBhvr>
                                        <p:cTn id="26" dur="500"/>
                                        <p:tgtEl>
                                          <p:spTgt spid="137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372"/>
                                        </p:tgtEl>
                                        <p:attrNameLst>
                                          <p:attrName>style.visibility</p:attrName>
                                        </p:attrNameLst>
                                      </p:cBhvr>
                                      <p:to>
                                        <p:strVal val="visible"/>
                                      </p:to>
                                    </p:set>
                                    <p:animEffect transition="in" filter="fade">
                                      <p:cBhvr>
                                        <p:cTn id="31" dur="500"/>
                                        <p:tgtEl>
                                          <p:spTgt spid="137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377"/>
                                        </p:tgtEl>
                                        <p:attrNameLst>
                                          <p:attrName>style.visibility</p:attrName>
                                        </p:attrNameLst>
                                      </p:cBhvr>
                                      <p:to>
                                        <p:strVal val="visible"/>
                                      </p:to>
                                    </p:set>
                                    <p:animEffect transition="in" filter="fade">
                                      <p:cBhvr>
                                        <p:cTn id="36" dur="500"/>
                                        <p:tgtEl>
                                          <p:spTgt spid="13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378"/>
                                        </p:tgtEl>
                                        <p:attrNameLst>
                                          <p:attrName>style.visibility</p:attrName>
                                        </p:attrNameLst>
                                      </p:cBhvr>
                                      <p:to>
                                        <p:strVal val="visible"/>
                                      </p:to>
                                    </p:set>
                                    <p:animEffect transition="in" filter="fade">
                                      <p:cBhvr>
                                        <p:cTn id="41" dur="500"/>
                                        <p:tgtEl>
                                          <p:spTgt spid="1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8" grpId="2" animBg="1" advAuto="0"/>
      <p:bldP spid="1369" grpId="4" animBg="1" advAuto="0"/>
      <p:bldP spid="1370" grpId="3" animBg="1" advAuto="0"/>
      <p:bldP spid="1371" grpId="5" animBg="1" advAuto="0"/>
      <p:bldP spid="1372" grpId="6" animBg="1" advAuto="0"/>
      <p:bldP spid="1376" grpId="1" animBg="1" advAuto="0"/>
      <p:bldP spid="1377" grpId="7" animBg="1" advAuto="0"/>
      <p:bldP spid="1378" grpId="8" animBg="1" advAuto="0"/>
    </p:bld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82" name="Group 22"/>
          <p:cNvGrpSpPr/>
          <p:nvPr/>
        </p:nvGrpSpPr>
        <p:grpSpPr>
          <a:xfrm>
            <a:off x="3619" y="-1"/>
            <a:ext cx="3163580" cy="530762"/>
            <a:chOff x="0" y="0"/>
            <a:chExt cx="3163579" cy="530760"/>
          </a:xfrm>
        </p:grpSpPr>
        <p:sp>
          <p:nvSpPr>
            <p:cNvPr id="138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8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83" name="object 9"/>
          <p:cNvSpPr txBox="1"/>
          <p:nvPr/>
        </p:nvSpPr>
        <p:spPr>
          <a:xfrm>
            <a:off x="312257" y="39571"/>
            <a:ext cx="3224045"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indent="12700" defTabSz="293216">
              <a:defRPr sz="2400" b="1">
                <a:solidFill>
                  <a:srgbClr val="FFFFFF"/>
                </a:solidFill>
                <a:latin typeface="Arial"/>
                <a:ea typeface="Arial"/>
                <a:cs typeface="Arial"/>
                <a:sym typeface="Arial"/>
              </a:defRPr>
            </a:pPr>
            <a:r>
              <a:rPr lang="en-US" dirty="0" smtClean="0"/>
              <a:t>Derived Casting</a:t>
            </a:r>
            <a:endParaRPr sz="2200" dirty="0"/>
          </a:p>
        </p:txBody>
      </p:sp>
      <p:sp>
        <p:nvSpPr>
          <p:cNvPr id="1387" name="Rectangle 1"/>
          <p:cNvSpPr txBox="1"/>
          <p:nvPr/>
        </p:nvSpPr>
        <p:spPr>
          <a:xfrm>
            <a:off x="406985" y="576853"/>
            <a:ext cx="940391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Converting one object reference type to another object reference type is called as Derived casting.</a:t>
            </a:r>
          </a:p>
        </p:txBody>
      </p:sp>
      <p:sp>
        <p:nvSpPr>
          <p:cNvPr id="1388" name="Rectangle 11"/>
          <p:cNvSpPr txBox="1"/>
          <p:nvPr/>
        </p:nvSpPr>
        <p:spPr>
          <a:xfrm>
            <a:off x="388910" y="2338246"/>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Converting subclass object reference to superclass object reference is called </a:t>
            </a:r>
            <a:r>
              <a:rPr dirty="0" err="1"/>
              <a:t>Upcasting</a:t>
            </a:r>
            <a:endParaRPr dirty="0"/>
          </a:p>
        </p:txBody>
      </p:sp>
      <p:sp>
        <p:nvSpPr>
          <p:cNvPr id="1389" name="Rectangle 12"/>
          <p:cNvSpPr txBox="1"/>
          <p:nvPr/>
        </p:nvSpPr>
        <p:spPr>
          <a:xfrm>
            <a:off x="388909" y="964492"/>
            <a:ext cx="10198897" cy="1218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dirty="0"/>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Derived casting is of 2 types</a:t>
            </a:r>
          </a:p>
          <a:p>
            <a:pPr marR="3257" indent="12700" defTabSz="293216">
              <a:defRPr sz="2000" spc="-3">
                <a:solidFill>
                  <a:srgbClr val="231F20"/>
                </a:solidFill>
                <a:latin typeface="Arial"/>
                <a:ea typeface="Arial"/>
                <a:cs typeface="Arial"/>
                <a:sym typeface="Arial"/>
              </a:defRPr>
            </a:pPr>
            <a:r>
              <a:rPr dirty="0"/>
              <a:t>         1. </a:t>
            </a:r>
            <a:r>
              <a:rPr dirty="0" err="1"/>
              <a:t>Upcasting</a:t>
            </a:r>
            <a:endParaRPr dirty="0"/>
          </a:p>
          <a:p>
            <a:pPr marR="3257" indent="12700" defTabSz="293216">
              <a:defRPr sz="2000" spc="-3">
                <a:solidFill>
                  <a:srgbClr val="231F20"/>
                </a:solidFill>
                <a:latin typeface="Arial"/>
                <a:ea typeface="Arial"/>
                <a:cs typeface="Arial"/>
                <a:sym typeface="Arial"/>
              </a:defRPr>
            </a:pPr>
            <a:r>
              <a:rPr dirty="0"/>
              <a:t>         2. </a:t>
            </a:r>
            <a:r>
              <a:rPr dirty="0" err="1"/>
              <a:t>Downcasting</a:t>
            </a:r>
            <a:endParaRPr dirty="0"/>
          </a:p>
        </p:txBody>
      </p:sp>
      <p:sp>
        <p:nvSpPr>
          <p:cNvPr id="1390" name="Rectangle 14"/>
          <p:cNvSpPr txBox="1"/>
          <p:nvPr/>
        </p:nvSpPr>
        <p:spPr>
          <a:xfrm>
            <a:off x="388908" y="3053606"/>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err="1"/>
              <a:t>Upcasting</a:t>
            </a:r>
            <a:r>
              <a:rPr dirty="0"/>
              <a:t> is achieved by storing the address of subclass object into superclass reference variable</a:t>
            </a:r>
          </a:p>
        </p:txBody>
      </p:sp>
      <p:sp>
        <p:nvSpPr>
          <p:cNvPr id="1391" name="Rectangle 17"/>
          <p:cNvSpPr txBox="1"/>
          <p:nvPr/>
        </p:nvSpPr>
        <p:spPr>
          <a:xfrm>
            <a:off x="388908" y="3724291"/>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Any superclass reference variable pointing to subclass object is called as </a:t>
            </a:r>
            <a:r>
              <a:rPr dirty="0" err="1"/>
              <a:t>Upcasted</a:t>
            </a:r>
            <a:r>
              <a:rPr dirty="0"/>
              <a:t> reference. </a:t>
            </a:r>
          </a:p>
        </p:txBody>
      </p:sp>
      <p:sp>
        <p:nvSpPr>
          <p:cNvPr id="1392" name="Rectangle 2"/>
          <p:cNvSpPr txBox="1"/>
          <p:nvPr/>
        </p:nvSpPr>
        <p:spPr>
          <a:xfrm>
            <a:off x="396383" y="4429987"/>
            <a:ext cx="10975893"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Using an Upcasted reference we can access only properties of superclass in the subclass object and it is impossible to access subclass properties.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83"/>
                                        </p:tgtEl>
                                        <p:attrNameLst>
                                          <p:attrName>style.visibility</p:attrName>
                                        </p:attrNameLst>
                                      </p:cBhvr>
                                      <p:to>
                                        <p:strVal val="visible"/>
                                      </p:to>
                                    </p:set>
                                    <p:animEffect transition="in" filter="fade">
                                      <p:cBhvr>
                                        <p:cTn id="7" dur="500"/>
                                        <p:tgtEl>
                                          <p:spTgt spid="1383"/>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82"/>
                                        </p:tgtEl>
                                        <p:attrNameLst>
                                          <p:attrName>style.visibility</p:attrName>
                                        </p:attrNameLst>
                                      </p:cBhvr>
                                      <p:to>
                                        <p:strVal val="visible"/>
                                      </p:to>
                                    </p:set>
                                    <p:animEffect transition="in" filter="fade">
                                      <p:cBhvr>
                                        <p:cTn id="11" dur="500"/>
                                        <p:tgtEl>
                                          <p:spTgt spid="138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387"/>
                                        </p:tgtEl>
                                        <p:attrNameLst>
                                          <p:attrName>style.visibility</p:attrName>
                                        </p:attrNameLst>
                                      </p:cBhvr>
                                      <p:to>
                                        <p:strVal val="visible"/>
                                      </p:to>
                                    </p:set>
                                    <p:animEffect transition="in" filter="fade">
                                      <p:cBhvr>
                                        <p:cTn id="16" dur="500"/>
                                        <p:tgtEl>
                                          <p:spTgt spid="138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389"/>
                                        </p:tgtEl>
                                        <p:attrNameLst>
                                          <p:attrName>style.visibility</p:attrName>
                                        </p:attrNameLst>
                                      </p:cBhvr>
                                      <p:to>
                                        <p:strVal val="visible"/>
                                      </p:to>
                                    </p:set>
                                    <p:animEffect transition="in" filter="fade">
                                      <p:cBhvr>
                                        <p:cTn id="21" dur="500"/>
                                        <p:tgtEl>
                                          <p:spTgt spid="138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388"/>
                                        </p:tgtEl>
                                        <p:attrNameLst>
                                          <p:attrName>style.visibility</p:attrName>
                                        </p:attrNameLst>
                                      </p:cBhvr>
                                      <p:to>
                                        <p:strVal val="visible"/>
                                      </p:to>
                                    </p:set>
                                    <p:animEffect transition="in" filter="fade">
                                      <p:cBhvr>
                                        <p:cTn id="26" dur="500"/>
                                        <p:tgtEl>
                                          <p:spTgt spid="138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390"/>
                                        </p:tgtEl>
                                        <p:attrNameLst>
                                          <p:attrName>style.visibility</p:attrName>
                                        </p:attrNameLst>
                                      </p:cBhvr>
                                      <p:to>
                                        <p:strVal val="visible"/>
                                      </p:to>
                                    </p:set>
                                    <p:animEffect transition="in" filter="fade">
                                      <p:cBhvr>
                                        <p:cTn id="31" dur="500"/>
                                        <p:tgtEl>
                                          <p:spTgt spid="139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391"/>
                                        </p:tgtEl>
                                        <p:attrNameLst>
                                          <p:attrName>style.visibility</p:attrName>
                                        </p:attrNameLst>
                                      </p:cBhvr>
                                      <p:to>
                                        <p:strVal val="visible"/>
                                      </p:to>
                                    </p:set>
                                    <p:animEffect transition="in" filter="fade">
                                      <p:cBhvr>
                                        <p:cTn id="36" dur="500"/>
                                        <p:tgtEl>
                                          <p:spTgt spid="139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392"/>
                                        </p:tgtEl>
                                        <p:attrNameLst>
                                          <p:attrName>style.visibility</p:attrName>
                                        </p:attrNameLst>
                                      </p:cBhvr>
                                      <p:to>
                                        <p:strVal val="visible"/>
                                      </p:to>
                                    </p:set>
                                    <p:animEffect transition="in" filter="fade">
                                      <p:cBhvr>
                                        <p:cTn id="41" dur="500"/>
                                        <p:tgtEl>
                                          <p:spTgt spid="1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2" animBg="1" advAuto="0"/>
      <p:bldP spid="1383" grpId="1" animBg="1" advAuto="0"/>
      <p:bldP spid="1387" grpId="3" animBg="1" advAuto="0"/>
      <p:bldP spid="1388" grpId="5" animBg="1" advAuto="0"/>
      <p:bldP spid="1389" grpId="4" animBg="1" advAuto="0"/>
      <p:bldP spid="1390" grpId="6" animBg="1" advAuto="0"/>
      <p:bldP spid="1391" grpId="7" animBg="1" advAuto="0"/>
      <p:bldP spid="1392" grpId="8"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8" name="Rectangle 5"/>
          <p:cNvGrpSpPr/>
          <p:nvPr/>
        </p:nvGrpSpPr>
        <p:grpSpPr>
          <a:xfrm>
            <a:off x="7096551" y="1350601"/>
            <a:ext cx="3096055" cy="923332"/>
            <a:chOff x="0" y="0"/>
            <a:chExt cx="3096054" cy="923331"/>
          </a:xfrm>
        </p:grpSpPr>
        <p:sp>
          <p:nvSpPr>
            <p:cNvPr id="226" name="Rectangle"/>
            <p:cNvSpPr/>
            <p:nvPr/>
          </p:nvSpPr>
          <p:spPr>
            <a:xfrm>
              <a:off x="-1" y="-1"/>
              <a:ext cx="3096056" cy="923333"/>
            </a:xfrm>
            <a:prstGeom prst="rect">
              <a:avLst/>
            </a:prstGeom>
            <a:solidFill>
              <a:srgbClr val="FFFFFF"/>
            </a:solidFill>
            <a:ln w="12700" cap="flat">
              <a:noFill/>
              <a:miter lim="400000"/>
            </a:ln>
            <a:effectLst/>
          </p:spPr>
          <p:txBody>
            <a:bodyPr wrap="square" lIns="45719" tIns="45719" rIns="45719" bIns="45719" numCol="1" anchor="ctr">
              <a:noAutofit/>
            </a:bodyPr>
            <a:lstStyle/>
            <a:p>
              <a:pPr>
                <a:tabLst>
                  <a:tab pos="76200" algn="l"/>
                </a:tabLst>
                <a:defRPr>
                  <a:solidFill>
                    <a:srgbClr val="231F20"/>
                  </a:solidFill>
                </a:defRPr>
              </a:pPr>
              <a:endParaRPr/>
            </a:p>
          </p:txBody>
        </p:sp>
        <p:sp>
          <p:nvSpPr>
            <p:cNvPr id="227" name="low level language or binary language"/>
            <p:cNvSpPr txBox="1"/>
            <p:nvPr/>
          </p:nvSpPr>
          <p:spPr>
            <a:xfrm>
              <a:off x="45719" y="136545"/>
              <a:ext cx="3004616" cy="650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indent="8144">
                <a:tabLst>
                  <a:tab pos="76200" algn="l"/>
                </a:tabLst>
                <a:defRPr b="1">
                  <a:solidFill>
                    <a:srgbClr val="231F20"/>
                  </a:solidFill>
                </a:defRPr>
              </a:lvl1pPr>
            </a:lstStyle>
            <a:p>
              <a:r>
                <a:t>low level language or binary language</a:t>
              </a:r>
            </a:p>
          </p:txBody>
        </p:sp>
      </p:grpSp>
      <p:pic>
        <p:nvPicPr>
          <p:cNvPr id="229" name="Picture 3" descr="Picture 3"/>
          <p:cNvPicPr>
            <a:picLocks noChangeAspect="1"/>
          </p:cNvPicPr>
          <p:nvPr/>
        </p:nvPicPr>
        <p:blipFill>
          <a:blip r:embed="rId2">
            <a:extLst/>
          </a:blip>
          <a:stretch>
            <a:fillRect/>
          </a:stretch>
        </p:blipFill>
        <p:spPr>
          <a:xfrm>
            <a:off x="10465916" y="2273934"/>
            <a:ext cx="1654123" cy="1654123"/>
          </a:xfrm>
          <a:prstGeom prst="rect">
            <a:avLst/>
          </a:prstGeom>
          <a:ln w="12700">
            <a:miter lim="400000"/>
          </a:ln>
        </p:spPr>
      </p:pic>
      <p:grpSp>
        <p:nvGrpSpPr>
          <p:cNvPr id="232" name="Freeform: Shape 17"/>
          <p:cNvGrpSpPr/>
          <p:nvPr/>
        </p:nvGrpSpPr>
        <p:grpSpPr>
          <a:xfrm>
            <a:off x="6528009" y="2553161"/>
            <a:ext cx="3596588" cy="969459"/>
            <a:chOff x="0" y="0"/>
            <a:chExt cx="3596587" cy="969457"/>
          </a:xfrm>
        </p:grpSpPr>
        <p:sp>
          <p:nvSpPr>
            <p:cNvPr id="230" name="Line"/>
            <p:cNvSpPr/>
            <p:nvPr/>
          </p:nvSpPr>
          <p:spPr>
            <a:xfrm>
              <a:off x="0" y="-1"/>
              <a:ext cx="3596588" cy="969459"/>
            </a:xfrm>
            <a:custGeom>
              <a:avLst/>
              <a:gdLst/>
              <a:ahLst/>
              <a:cxnLst>
                <a:cxn ang="0">
                  <a:pos x="wd2" y="hd2"/>
                </a:cxn>
                <a:cxn ang="5400000">
                  <a:pos x="wd2" y="hd2"/>
                </a:cxn>
                <a:cxn ang="10800000">
                  <a:pos x="wd2" y="hd2"/>
                </a:cxn>
                <a:cxn ang="16200000">
                  <a:pos x="wd2" y="hd2"/>
                </a:cxn>
              </a:cxnLst>
              <a:rect l="0" t="0" r="r" b="b"/>
              <a:pathLst>
                <a:path w="21517" h="20032" extrusionOk="0">
                  <a:moveTo>
                    <a:pt x="0" y="15441"/>
                  </a:moveTo>
                  <a:cubicBezTo>
                    <a:pt x="1283" y="16727"/>
                    <a:pt x="2566" y="18013"/>
                    <a:pt x="3228" y="15973"/>
                  </a:cubicBezTo>
                  <a:cubicBezTo>
                    <a:pt x="3890" y="13933"/>
                    <a:pt x="3379" y="2977"/>
                    <a:pt x="3972" y="3199"/>
                  </a:cubicBezTo>
                  <a:cubicBezTo>
                    <a:pt x="4566" y="3421"/>
                    <a:pt x="5862" y="17836"/>
                    <a:pt x="6786" y="17304"/>
                  </a:cubicBezTo>
                  <a:cubicBezTo>
                    <a:pt x="7710" y="16771"/>
                    <a:pt x="8497" y="-349"/>
                    <a:pt x="9517" y="6"/>
                  </a:cubicBezTo>
                  <a:cubicBezTo>
                    <a:pt x="10538" y="361"/>
                    <a:pt x="11890" y="19166"/>
                    <a:pt x="12910" y="19433"/>
                  </a:cubicBezTo>
                  <a:cubicBezTo>
                    <a:pt x="13931" y="19699"/>
                    <a:pt x="14772" y="2046"/>
                    <a:pt x="15641" y="1603"/>
                  </a:cubicBezTo>
                  <a:cubicBezTo>
                    <a:pt x="16510" y="1159"/>
                    <a:pt x="17407" y="16860"/>
                    <a:pt x="18124" y="16771"/>
                  </a:cubicBezTo>
                  <a:cubicBezTo>
                    <a:pt x="18841" y="16683"/>
                    <a:pt x="19407" y="804"/>
                    <a:pt x="19945" y="1070"/>
                  </a:cubicBezTo>
                  <a:cubicBezTo>
                    <a:pt x="20483" y="1336"/>
                    <a:pt x="21352" y="18368"/>
                    <a:pt x="21352" y="18368"/>
                  </a:cubicBezTo>
                  <a:cubicBezTo>
                    <a:pt x="21600" y="21251"/>
                    <a:pt x="21517" y="19810"/>
                    <a:pt x="21434" y="18368"/>
                  </a:cubicBezTo>
                </a:path>
              </a:pathLst>
            </a:custGeom>
            <a:noFill/>
            <a:ln w="6350" cap="flat">
              <a:solidFill>
                <a:srgbClr val="000000"/>
              </a:solidFill>
              <a:prstDash val="solid"/>
              <a:miter lim="800000"/>
            </a:ln>
            <a:effectLst/>
          </p:spPr>
          <p:txBody>
            <a:bodyPr wrap="square" lIns="45719" tIns="45719" rIns="45719" bIns="45719" numCol="1" anchor="ctr">
              <a:noAutofit/>
            </a:bodyPr>
            <a:lstStyle/>
            <a:p>
              <a:endParaRPr/>
            </a:p>
          </p:txBody>
        </p:sp>
        <p:sp>
          <p:nvSpPr>
            <p:cNvPr id="231" name="0      1     0       1         0       1     0     1"/>
            <p:cNvSpPr txBox="1"/>
            <p:nvPr/>
          </p:nvSpPr>
          <p:spPr>
            <a:xfrm>
              <a:off x="48894" y="299308"/>
              <a:ext cx="3498798"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r>
                <a:t>  0      1     0       1         0       1     0     1</a:t>
              </a:r>
            </a:p>
          </p:txBody>
        </p:sp>
      </p:grpSp>
      <p:sp>
        <p:nvSpPr>
          <p:cNvPr id="233" name="Straight Connector 23"/>
          <p:cNvSpPr/>
          <p:nvPr/>
        </p:nvSpPr>
        <p:spPr>
          <a:xfrm>
            <a:off x="6505650" y="1883724"/>
            <a:ext cx="1" cy="2665928"/>
          </a:xfrm>
          <a:prstGeom prst="line">
            <a:avLst/>
          </a:prstGeom>
          <a:ln w="6350">
            <a:solidFill>
              <a:srgbClr val="000000"/>
            </a:solidFill>
            <a:miter/>
          </a:ln>
        </p:spPr>
        <p:txBody>
          <a:bodyPr lIns="45719" rIns="45719"/>
          <a:lstStyle/>
          <a:p>
            <a:endParaRPr/>
          </a:p>
        </p:txBody>
      </p:sp>
      <p:sp>
        <p:nvSpPr>
          <p:cNvPr id="234" name="Straight Connector 25"/>
          <p:cNvSpPr/>
          <p:nvPr/>
        </p:nvSpPr>
        <p:spPr>
          <a:xfrm>
            <a:off x="6505650" y="3522619"/>
            <a:ext cx="3686955" cy="1"/>
          </a:xfrm>
          <a:prstGeom prst="line">
            <a:avLst/>
          </a:prstGeom>
          <a:ln w="6350">
            <a:solidFill>
              <a:srgbClr val="000000"/>
            </a:solidFill>
            <a:miter/>
          </a:ln>
        </p:spPr>
        <p:txBody>
          <a:bodyPr lIns="45719" rIns="45719"/>
          <a:lstStyle/>
          <a:p>
            <a:endParaRPr/>
          </a:p>
        </p:txBody>
      </p:sp>
      <p:sp>
        <p:nvSpPr>
          <p:cNvPr id="235" name="Rectangle 26"/>
          <p:cNvSpPr txBox="1"/>
          <p:nvPr/>
        </p:nvSpPr>
        <p:spPr>
          <a:xfrm>
            <a:off x="10887737" y="1712318"/>
            <a:ext cx="935966" cy="39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000">
                <a:effectLst>
                  <a:outerShdw blurRad="38100" dist="19050" dir="2700000" rotWithShape="0">
                    <a:srgbClr val="000000">
                      <a:alpha val="40000"/>
                    </a:srgbClr>
                  </a:outerShdw>
                </a:effectLst>
              </a:defRPr>
            </a:lvl1pPr>
          </a:lstStyle>
          <a:p>
            <a:r>
              <a:t>ON/OFF</a:t>
            </a:r>
          </a:p>
        </p:txBody>
      </p:sp>
      <p:grpSp>
        <p:nvGrpSpPr>
          <p:cNvPr id="238" name="Rectangle 27"/>
          <p:cNvGrpSpPr/>
          <p:nvPr/>
        </p:nvGrpSpPr>
        <p:grpSpPr>
          <a:xfrm>
            <a:off x="4855479" y="2796007"/>
            <a:ext cx="1418999" cy="796123"/>
            <a:chOff x="0" y="0"/>
            <a:chExt cx="1418997" cy="796121"/>
          </a:xfrm>
        </p:grpSpPr>
        <p:sp>
          <p:nvSpPr>
            <p:cNvPr id="236" name="Rectangle"/>
            <p:cNvSpPr/>
            <p:nvPr/>
          </p:nvSpPr>
          <p:spPr>
            <a:xfrm>
              <a:off x="0" y="0"/>
              <a:ext cx="1418998" cy="796122"/>
            </a:xfrm>
            <a:prstGeom prst="rect">
              <a:avLst/>
            </a:prstGeom>
            <a:gradFill flip="none" rotWithShape="1">
              <a:gsLst>
                <a:gs pos="0">
                  <a:schemeClr val="accent1">
                    <a:hueOff val="276587"/>
                    <a:satOff val="-4887"/>
                    <a:lumOff val="24576"/>
                  </a:schemeClr>
                </a:gs>
                <a:gs pos="50000">
                  <a:srgbClr val="98AAD9"/>
                </a:gs>
                <a:gs pos="100000">
                  <a:schemeClr val="accent1">
                    <a:hueOff val="258141"/>
                    <a:satOff val="-1314"/>
                    <a:lumOff val="16637"/>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endParaRPr/>
            </a:p>
          </p:txBody>
        </p:sp>
        <p:sp>
          <p:nvSpPr>
            <p:cNvPr id="237" name="Assembler"/>
            <p:cNvSpPr txBox="1"/>
            <p:nvPr/>
          </p:nvSpPr>
          <p:spPr>
            <a:xfrm>
              <a:off x="48895" y="212641"/>
              <a:ext cx="1321209"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Assembler</a:t>
              </a:r>
            </a:p>
          </p:txBody>
        </p:sp>
      </p:grpSp>
      <p:sp>
        <p:nvSpPr>
          <p:cNvPr id="239" name="Straight Connector 29"/>
          <p:cNvSpPr/>
          <p:nvPr/>
        </p:nvSpPr>
        <p:spPr>
          <a:xfrm>
            <a:off x="6274479" y="3184894"/>
            <a:ext cx="253531" cy="115506"/>
          </a:xfrm>
          <a:prstGeom prst="line">
            <a:avLst/>
          </a:prstGeom>
          <a:ln w="6350">
            <a:solidFill>
              <a:srgbClr val="000000"/>
            </a:solidFill>
            <a:miter/>
          </a:ln>
        </p:spPr>
        <p:txBody>
          <a:bodyPr lIns="45719" rIns="45719"/>
          <a:lstStyle/>
          <a:p>
            <a:endParaRPr/>
          </a:p>
        </p:txBody>
      </p:sp>
      <p:grpSp>
        <p:nvGrpSpPr>
          <p:cNvPr id="242" name="Rectangle 30"/>
          <p:cNvGrpSpPr/>
          <p:nvPr/>
        </p:nvGrpSpPr>
        <p:grpSpPr>
          <a:xfrm>
            <a:off x="3425778" y="2240506"/>
            <a:ext cx="1106658" cy="1867856"/>
            <a:chOff x="0" y="0"/>
            <a:chExt cx="1106657" cy="1867854"/>
          </a:xfrm>
        </p:grpSpPr>
        <p:sp>
          <p:nvSpPr>
            <p:cNvPr id="240" name="Rectangle"/>
            <p:cNvSpPr/>
            <p:nvPr/>
          </p:nvSpPr>
          <p:spPr>
            <a:xfrm>
              <a:off x="-1" y="0"/>
              <a:ext cx="1106659" cy="1867855"/>
            </a:xfrm>
            <a:prstGeom prst="rect">
              <a:avLst/>
            </a:prstGeom>
            <a:gradFill flip="none" rotWithShape="1">
              <a:gsLst>
                <a:gs pos="0">
                  <a:srgbClr val="9A9A9A"/>
                </a:gs>
                <a:gs pos="50000">
                  <a:srgbClr val="8D8D8D"/>
                </a:gs>
                <a:gs pos="100000">
                  <a:srgbClr val="787878"/>
                </a:gs>
              </a:gsLst>
              <a:lin ang="5400000" scaled="0"/>
            </a:gradFill>
            <a:ln w="6350" cap="flat">
              <a:solidFill>
                <a:srgbClr val="000000"/>
              </a:solidFill>
              <a:prstDash val="solid"/>
              <a:miter lim="800000"/>
            </a:ln>
            <a:effectLst/>
          </p:spPr>
          <p:txBody>
            <a:bodyPr wrap="square" lIns="45719" tIns="45719" rIns="45719" bIns="45719" numCol="1" anchor="ctr">
              <a:noAutofit/>
            </a:bodyPr>
            <a:lstStyle/>
            <a:p>
              <a:endParaRPr/>
            </a:p>
          </p:txBody>
        </p:sp>
        <p:sp>
          <p:nvSpPr>
            <p:cNvPr id="241" name="Take a…"/>
            <p:cNvSpPr txBox="1"/>
            <p:nvPr/>
          </p:nvSpPr>
          <p:spPr>
            <a:xfrm>
              <a:off x="48894" y="24607"/>
              <a:ext cx="1008869" cy="1818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defRPr sz="1400"/>
              </a:pPr>
              <a:r>
                <a:t>Take a</a:t>
              </a:r>
            </a:p>
            <a:p>
              <a:pPr>
                <a:defRPr sz="1400"/>
              </a:pPr>
              <a:r>
                <a:t>Take b</a:t>
              </a:r>
            </a:p>
            <a:p>
              <a:pPr>
                <a:defRPr sz="1400"/>
              </a:pPr>
              <a:r>
                <a:t>Store 10,a</a:t>
              </a:r>
            </a:p>
            <a:p>
              <a:pPr>
                <a:defRPr sz="1400"/>
              </a:pPr>
              <a:r>
                <a:t>Store 10,b</a:t>
              </a:r>
            </a:p>
            <a:p>
              <a:pPr>
                <a:defRPr sz="1400"/>
              </a:pPr>
              <a:r>
                <a:t>Take c</a:t>
              </a:r>
            </a:p>
            <a:p>
              <a:pPr>
                <a:defRPr sz="1400"/>
              </a:pPr>
              <a:r>
                <a:t>Add a,b</a:t>
              </a:r>
            </a:p>
            <a:p>
              <a:pPr>
                <a:defRPr sz="1400"/>
              </a:pPr>
              <a:r>
                <a:t>Store c</a:t>
              </a:r>
            </a:p>
            <a:p>
              <a:pPr>
                <a:defRPr sz="1400"/>
              </a:pPr>
              <a:r>
                <a:t>Print c</a:t>
              </a:r>
            </a:p>
          </p:txBody>
        </p:sp>
      </p:grpSp>
      <p:sp>
        <p:nvSpPr>
          <p:cNvPr id="258" name="Straight Arrow Connector 32"/>
          <p:cNvSpPr/>
          <p:nvPr/>
        </p:nvSpPr>
        <p:spPr>
          <a:xfrm>
            <a:off x="4535441" y="3181321"/>
            <a:ext cx="316864" cy="3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46" name="Rectangle 46"/>
          <p:cNvGrpSpPr/>
          <p:nvPr/>
        </p:nvGrpSpPr>
        <p:grpSpPr>
          <a:xfrm>
            <a:off x="1593005" y="2776372"/>
            <a:ext cx="1418999" cy="796123"/>
            <a:chOff x="0" y="0"/>
            <a:chExt cx="1418997" cy="796121"/>
          </a:xfrm>
        </p:grpSpPr>
        <p:sp>
          <p:nvSpPr>
            <p:cNvPr id="244" name="Rectangle"/>
            <p:cNvSpPr/>
            <p:nvPr/>
          </p:nvSpPr>
          <p:spPr>
            <a:xfrm>
              <a:off x="0" y="0"/>
              <a:ext cx="1418998" cy="796122"/>
            </a:xfrm>
            <a:prstGeom prst="rect">
              <a:avLst/>
            </a:prstGeom>
            <a:gradFill flip="none" rotWithShape="1">
              <a:gsLst>
                <a:gs pos="0">
                  <a:schemeClr val="accent2">
                    <a:hueOff val="-368864"/>
                    <a:lumOff val="24249"/>
                  </a:schemeClr>
                </a:gs>
                <a:gs pos="50000">
                  <a:srgbClr val="F5B093"/>
                </a:gs>
                <a:gs pos="100000">
                  <a:schemeClr val="accent2">
                    <a:hueOff val="-353522"/>
                    <a:satOff val="5390"/>
                    <a:lumOff val="17469"/>
                  </a:schemeClr>
                </a:gs>
              </a:gsLst>
              <a:lin ang="5400000" scaled="0"/>
            </a:gradFill>
            <a:ln w="635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245" name="Complier"/>
            <p:cNvSpPr txBox="1"/>
            <p:nvPr/>
          </p:nvSpPr>
          <p:spPr>
            <a:xfrm>
              <a:off x="48895" y="212641"/>
              <a:ext cx="1321209"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Complier</a:t>
              </a:r>
            </a:p>
          </p:txBody>
        </p:sp>
      </p:grpSp>
      <p:sp>
        <p:nvSpPr>
          <p:cNvPr id="259" name="Straight Arrow Connector 58"/>
          <p:cNvSpPr/>
          <p:nvPr/>
        </p:nvSpPr>
        <p:spPr>
          <a:xfrm>
            <a:off x="3015009" y="3174433"/>
            <a:ext cx="407595" cy="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50" name="Rectangle 74"/>
          <p:cNvGrpSpPr/>
          <p:nvPr/>
        </p:nvGrpSpPr>
        <p:grpSpPr>
          <a:xfrm>
            <a:off x="46655" y="2166641"/>
            <a:ext cx="1106659" cy="1867856"/>
            <a:chOff x="0" y="0"/>
            <a:chExt cx="1106657" cy="1867854"/>
          </a:xfrm>
        </p:grpSpPr>
        <p:sp>
          <p:nvSpPr>
            <p:cNvPr id="248" name="Rectangle"/>
            <p:cNvSpPr/>
            <p:nvPr/>
          </p:nvSpPr>
          <p:spPr>
            <a:xfrm>
              <a:off x="-1" y="0"/>
              <a:ext cx="1106659" cy="1867855"/>
            </a:xfrm>
            <a:prstGeom prst="rect">
              <a:avLst/>
            </a:prstGeom>
            <a:gradFill flip="none" rotWithShape="1">
              <a:gsLst>
                <a:gs pos="0">
                  <a:schemeClr val="accent6">
                    <a:hueOff val="286552"/>
                    <a:satOff val="-5983"/>
                    <a:lumOff val="26183"/>
                  </a:schemeClr>
                </a:gs>
                <a:gs pos="50000">
                  <a:srgbClr val="A9CD97"/>
                </a:gs>
                <a:gs pos="100000">
                  <a:schemeClr val="accent6">
                    <a:hueOff val="266558"/>
                    <a:satOff val="-2836"/>
                    <a:lumOff val="17637"/>
                  </a:schemeClr>
                </a:gs>
              </a:gsLst>
              <a:lin ang="5400000" scaled="0"/>
            </a:gradFill>
            <a:ln w="6350" cap="flat">
              <a:solidFill>
                <a:schemeClr val="accent6"/>
              </a:solidFill>
              <a:prstDash val="solid"/>
              <a:miter lim="800000"/>
            </a:ln>
            <a:effectLst/>
          </p:spPr>
          <p:txBody>
            <a:bodyPr wrap="square" lIns="45719" tIns="45719" rIns="45719" bIns="45719" numCol="1" anchor="ctr">
              <a:noAutofit/>
            </a:bodyPr>
            <a:lstStyle/>
            <a:p>
              <a:pPr>
                <a:defRPr sz="1400"/>
              </a:pPr>
              <a:endParaRPr/>
            </a:p>
          </p:txBody>
        </p:sp>
        <p:sp>
          <p:nvSpPr>
            <p:cNvPr id="249" name="a=10…"/>
            <p:cNvSpPr txBox="1"/>
            <p:nvPr/>
          </p:nvSpPr>
          <p:spPr>
            <a:xfrm>
              <a:off x="48894" y="348457"/>
              <a:ext cx="1008869" cy="11709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defRPr sz="1400"/>
              </a:pPr>
              <a:r>
                <a:t>a=10</a:t>
              </a:r>
            </a:p>
            <a:p>
              <a:pPr>
                <a:defRPr sz="1400"/>
              </a:pPr>
              <a:r>
                <a:t>b=10</a:t>
              </a:r>
            </a:p>
            <a:p>
              <a:pPr>
                <a:defRPr sz="1400"/>
              </a:pPr>
              <a:r>
                <a:t>c=a+b</a:t>
              </a:r>
            </a:p>
            <a:p>
              <a:pPr>
                <a:defRPr sz="1400"/>
              </a:pPr>
              <a:r>
                <a:t>Print c</a:t>
              </a:r>
            </a:p>
          </p:txBody>
        </p:sp>
      </p:grpSp>
      <p:sp>
        <p:nvSpPr>
          <p:cNvPr id="251" name="Straight Arrow Connector 77"/>
          <p:cNvSpPr/>
          <p:nvPr/>
        </p:nvSpPr>
        <p:spPr>
          <a:xfrm>
            <a:off x="1184509" y="3174432"/>
            <a:ext cx="413776" cy="2"/>
          </a:xfrm>
          <a:prstGeom prst="line">
            <a:avLst/>
          </a:prstGeom>
          <a:ln w="28575">
            <a:solidFill>
              <a:srgbClr val="000000"/>
            </a:solidFill>
            <a:miter/>
            <a:tailEnd type="triangle"/>
          </a:ln>
        </p:spPr>
        <p:txBody>
          <a:bodyPr lIns="45719" rIns="45719"/>
          <a:lstStyle/>
          <a:p>
            <a:endParaRPr/>
          </a:p>
        </p:txBody>
      </p:sp>
      <p:sp>
        <p:nvSpPr>
          <p:cNvPr id="252" name="TextBox 79"/>
          <p:cNvSpPr txBox="1"/>
          <p:nvPr/>
        </p:nvSpPr>
        <p:spPr>
          <a:xfrm>
            <a:off x="92375" y="4143118"/>
            <a:ext cx="2680596"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b="1">
                <a:solidFill>
                  <a:srgbClr val="231F20"/>
                </a:solidFill>
              </a:defRPr>
            </a:pPr>
            <a:r>
              <a:t>High level language</a:t>
            </a:r>
          </a:p>
          <a:p>
            <a:pPr indent="8144">
              <a:tabLst>
                <a:tab pos="76200" algn="l"/>
              </a:tabLst>
              <a:defRPr b="1">
                <a:solidFill>
                  <a:srgbClr val="231F20"/>
                </a:solidFill>
              </a:defRPr>
            </a:pPr>
            <a:r>
              <a:t>C, C++,java ,python ,JS, SQl</a:t>
            </a:r>
          </a:p>
        </p:txBody>
      </p:sp>
      <p:sp>
        <p:nvSpPr>
          <p:cNvPr id="253" name="TextBox 81"/>
          <p:cNvSpPr txBox="1"/>
          <p:nvPr/>
        </p:nvSpPr>
        <p:spPr>
          <a:xfrm>
            <a:off x="3321868" y="4201366"/>
            <a:ext cx="2680596"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b="1">
                <a:solidFill>
                  <a:srgbClr val="231F20"/>
                </a:solidFill>
              </a:defRPr>
            </a:pPr>
            <a:r>
              <a:t>Assembly level language</a:t>
            </a:r>
          </a:p>
          <a:p>
            <a:pPr indent="8144">
              <a:tabLst>
                <a:tab pos="76200" algn="l"/>
              </a:tabLst>
              <a:defRPr b="1">
                <a:solidFill>
                  <a:srgbClr val="231F20"/>
                </a:solidFill>
              </a:defRPr>
            </a:pPr>
            <a:r>
              <a:t>8086 8085</a:t>
            </a:r>
          </a:p>
        </p:txBody>
      </p:sp>
      <p:sp>
        <p:nvSpPr>
          <p:cNvPr id="260" name="Straight Arrow Connector 83"/>
          <p:cNvSpPr/>
          <p:nvPr/>
        </p:nvSpPr>
        <p:spPr>
          <a:xfrm>
            <a:off x="2302504" y="1819833"/>
            <a:ext cx="1" cy="9533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6350">
            <a:solidFill>
              <a:srgbClr val="000000"/>
            </a:solidFill>
            <a:miter/>
            <a:tailEnd type="triangle"/>
          </a:ln>
        </p:spPr>
        <p:txBody>
          <a:bodyPr/>
          <a:lstStyle/>
          <a:p>
            <a:endParaRPr/>
          </a:p>
        </p:txBody>
      </p:sp>
      <p:sp>
        <p:nvSpPr>
          <p:cNvPr id="255" name="TextBox 86"/>
          <p:cNvSpPr txBox="1"/>
          <p:nvPr/>
        </p:nvSpPr>
        <p:spPr>
          <a:xfrm>
            <a:off x="962207" y="890193"/>
            <a:ext cx="2680596" cy="929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indent="8144">
              <a:tabLst>
                <a:tab pos="76200" algn="l"/>
              </a:tabLst>
              <a:defRPr b="1">
                <a:solidFill>
                  <a:srgbClr val="231F20"/>
                </a:solidFill>
              </a:defRPr>
            </a:lvl1pPr>
          </a:lstStyle>
          <a:p>
            <a:r>
              <a:t>Converts high level language to Assembly level language</a:t>
            </a:r>
          </a:p>
        </p:txBody>
      </p:sp>
      <p:sp>
        <p:nvSpPr>
          <p:cNvPr id="256" name="Straight Arrow Connector 89"/>
          <p:cNvSpPr/>
          <p:nvPr/>
        </p:nvSpPr>
        <p:spPr>
          <a:xfrm>
            <a:off x="6031722" y="3592129"/>
            <a:ext cx="1" cy="1297184"/>
          </a:xfrm>
          <a:prstGeom prst="line">
            <a:avLst/>
          </a:prstGeom>
          <a:ln w="6350">
            <a:solidFill>
              <a:srgbClr val="000000"/>
            </a:solidFill>
            <a:miter/>
            <a:tailEnd type="triangle"/>
          </a:ln>
        </p:spPr>
        <p:txBody>
          <a:bodyPr lIns="45719" rIns="45719"/>
          <a:lstStyle/>
          <a:p>
            <a:endParaRPr/>
          </a:p>
        </p:txBody>
      </p:sp>
      <p:sp>
        <p:nvSpPr>
          <p:cNvPr id="257" name="TextBox 93"/>
          <p:cNvSpPr txBox="1"/>
          <p:nvPr/>
        </p:nvSpPr>
        <p:spPr>
          <a:xfrm>
            <a:off x="5646656" y="4866442"/>
            <a:ext cx="3696320"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indent="8144">
              <a:tabLst>
                <a:tab pos="76200" algn="l"/>
              </a:tabLst>
              <a:defRPr b="1">
                <a:solidFill>
                  <a:srgbClr val="231F20"/>
                </a:solidFill>
              </a:defRPr>
            </a:lvl1pPr>
          </a:lstStyle>
          <a:p>
            <a:r>
              <a:t>Converts assembly level language to low level language or binary language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29"/>
                                        </p:tgtEl>
                                        <p:attrNameLst>
                                          <p:attrName>style.visibility</p:attrName>
                                        </p:attrNameLst>
                                      </p:cBhvr>
                                      <p:to>
                                        <p:strVal val="visible"/>
                                      </p:to>
                                    </p:set>
                                    <p:animEffect transition="in" filter="fade">
                                      <p:cBhvr>
                                        <p:cTn id="7" dur="500"/>
                                        <p:tgtEl>
                                          <p:spTgt spid="2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35"/>
                                        </p:tgtEl>
                                        <p:attrNameLst>
                                          <p:attrName>style.visibility</p:attrName>
                                        </p:attrNameLst>
                                      </p:cBhvr>
                                      <p:to>
                                        <p:strVal val="visible"/>
                                      </p:to>
                                    </p:set>
                                    <p:animEffect transition="in" filter="fade">
                                      <p:cBhvr>
                                        <p:cTn id="12" dur="500"/>
                                        <p:tgtEl>
                                          <p:spTgt spid="2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34"/>
                                        </p:tgtEl>
                                        <p:attrNameLst>
                                          <p:attrName>style.visibility</p:attrName>
                                        </p:attrNameLst>
                                      </p:cBhvr>
                                      <p:to>
                                        <p:strVal val="visible"/>
                                      </p:to>
                                    </p:set>
                                    <p:animEffect transition="in" filter="fade">
                                      <p:cBhvr>
                                        <p:cTn id="17" dur="500"/>
                                        <p:tgtEl>
                                          <p:spTgt spid="234"/>
                                        </p:tgtEl>
                                      </p:cBhvr>
                                    </p:animEffect>
                                  </p:childTnLst>
                                </p:cTn>
                              </p:par>
                            </p:childTnLst>
                          </p:cTn>
                        </p:par>
                        <p:par>
                          <p:cTn id="18" fill="hold">
                            <p:stCondLst>
                              <p:cond delay="500"/>
                            </p:stCondLst>
                            <p:childTnLst>
                              <p:par>
                                <p:cTn id="19" presetID="10" presetClass="entr" fill="hold" grpId="4" nodeType="afterEffect">
                                  <p:stCondLst>
                                    <p:cond delay="0"/>
                                  </p:stCondLst>
                                  <p:iterate>
                                    <p:tmAbs val="0"/>
                                  </p:iterate>
                                  <p:childTnLst>
                                    <p:set>
                                      <p:cBhvr>
                                        <p:cTn id="20" fill="hold"/>
                                        <p:tgtEl>
                                          <p:spTgt spid="233"/>
                                        </p:tgtEl>
                                        <p:attrNameLst>
                                          <p:attrName>style.visibility</p:attrName>
                                        </p:attrNameLst>
                                      </p:cBhvr>
                                      <p:to>
                                        <p:strVal val="visible"/>
                                      </p:to>
                                    </p:set>
                                    <p:animEffect transition="in" filter="fade">
                                      <p:cBhvr>
                                        <p:cTn id="21" dur="500"/>
                                        <p:tgtEl>
                                          <p:spTgt spid="2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232"/>
                                        </p:tgtEl>
                                        <p:attrNameLst>
                                          <p:attrName>style.visibility</p:attrName>
                                        </p:attrNameLst>
                                      </p:cBhvr>
                                      <p:to>
                                        <p:strVal val="visible"/>
                                      </p:to>
                                    </p:set>
                                    <p:animEffect transition="in" filter="fade">
                                      <p:cBhvr>
                                        <p:cTn id="26" dur="500"/>
                                        <p:tgtEl>
                                          <p:spTgt spid="23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228"/>
                                        </p:tgtEl>
                                        <p:attrNameLst>
                                          <p:attrName>style.visibility</p:attrName>
                                        </p:attrNameLst>
                                      </p:cBhvr>
                                      <p:to>
                                        <p:strVal val="visible"/>
                                      </p:to>
                                    </p:set>
                                    <p:animEffect transition="in" filter="fade">
                                      <p:cBhvr>
                                        <p:cTn id="31" dur="500"/>
                                        <p:tgtEl>
                                          <p:spTgt spid="2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238"/>
                                        </p:tgtEl>
                                        <p:attrNameLst>
                                          <p:attrName>style.visibility</p:attrName>
                                        </p:attrNameLst>
                                      </p:cBhvr>
                                      <p:to>
                                        <p:strVal val="visible"/>
                                      </p:to>
                                    </p:set>
                                    <p:animEffect transition="in" filter="fade">
                                      <p:cBhvr>
                                        <p:cTn id="36" dur="500"/>
                                        <p:tgtEl>
                                          <p:spTgt spid="23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242"/>
                                        </p:tgtEl>
                                        <p:attrNameLst>
                                          <p:attrName>style.visibility</p:attrName>
                                        </p:attrNameLst>
                                      </p:cBhvr>
                                      <p:to>
                                        <p:strVal val="visible"/>
                                      </p:to>
                                    </p:set>
                                    <p:animEffect transition="in" filter="fade">
                                      <p:cBhvr>
                                        <p:cTn id="41" dur="500"/>
                                        <p:tgtEl>
                                          <p:spTgt spid="24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239"/>
                                        </p:tgtEl>
                                        <p:attrNameLst>
                                          <p:attrName>style.visibility</p:attrName>
                                        </p:attrNameLst>
                                      </p:cBhvr>
                                      <p:to>
                                        <p:strVal val="visible"/>
                                      </p:to>
                                    </p:set>
                                    <p:animEffect transition="in" filter="fade">
                                      <p:cBhvr>
                                        <p:cTn id="46" dur="500"/>
                                        <p:tgtEl>
                                          <p:spTgt spid="23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10" nodeType="clickEffect">
                                  <p:stCondLst>
                                    <p:cond delay="0"/>
                                  </p:stCondLst>
                                  <p:iterate>
                                    <p:tmAbs val="0"/>
                                  </p:iterate>
                                  <p:childTnLst>
                                    <p:set>
                                      <p:cBhvr>
                                        <p:cTn id="50" fill="hold"/>
                                        <p:tgtEl>
                                          <p:spTgt spid="253"/>
                                        </p:tgtEl>
                                        <p:attrNameLst>
                                          <p:attrName>style.visibility</p:attrName>
                                        </p:attrNameLst>
                                      </p:cBhvr>
                                      <p:to>
                                        <p:strVal val="visible"/>
                                      </p:to>
                                    </p:set>
                                    <p:animEffect transition="in" filter="fade">
                                      <p:cBhvr>
                                        <p:cTn id="51" dur="500"/>
                                        <p:tgtEl>
                                          <p:spTgt spid="25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fill="hold" grpId="11" nodeType="clickEffect">
                                  <p:stCondLst>
                                    <p:cond delay="0"/>
                                  </p:stCondLst>
                                  <p:iterate>
                                    <p:tmAbs val="0"/>
                                  </p:iterate>
                                  <p:childTnLst>
                                    <p:set>
                                      <p:cBhvr>
                                        <p:cTn id="55" fill="hold"/>
                                        <p:tgtEl>
                                          <p:spTgt spid="258"/>
                                        </p:tgtEl>
                                        <p:attrNameLst>
                                          <p:attrName>style.visibility</p:attrName>
                                        </p:attrNameLst>
                                      </p:cBhvr>
                                      <p:to>
                                        <p:strVal val="visible"/>
                                      </p:to>
                                    </p:set>
                                    <p:animEffect transition="in" filter="fade">
                                      <p:cBhvr>
                                        <p:cTn id="56" dur="500"/>
                                        <p:tgtEl>
                                          <p:spTgt spid="25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fill="hold" grpId="12" nodeType="clickEffect">
                                  <p:stCondLst>
                                    <p:cond delay="0"/>
                                  </p:stCondLst>
                                  <p:iterate>
                                    <p:tmAbs val="0"/>
                                  </p:iterate>
                                  <p:childTnLst>
                                    <p:set>
                                      <p:cBhvr>
                                        <p:cTn id="60" fill="hold"/>
                                        <p:tgtEl>
                                          <p:spTgt spid="259"/>
                                        </p:tgtEl>
                                        <p:attrNameLst>
                                          <p:attrName>style.visibility</p:attrName>
                                        </p:attrNameLst>
                                      </p:cBhvr>
                                      <p:to>
                                        <p:strVal val="visible"/>
                                      </p:to>
                                    </p:set>
                                    <p:animEffect transition="in" filter="fade">
                                      <p:cBhvr>
                                        <p:cTn id="61" dur="500"/>
                                        <p:tgtEl>
                                          <p:spTgt spid="25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fill="hold" grpId="13" nodeType="clickEffect">
                                  <p:stCondLst>
                                    <p:cond delay="0"/>
                                  </p:stCondLst>
                                  <p:iterate>
                                    <p:tmAbs val="0"/>
                                  </p:iterate>
                                  <p:childTnLst>
                                    <p:set>
                                      <p:cBhvr>
                                        <p:cTn id="65" fill="hold"/>
                                        <p:tgtEl>
                                          <p:spTgt spid="246"/>
                                        </p:tgtEl>
                                        <p:attrNameLst>
                                          <p:attrName>style.visibility</p:attrName>
                                        </p:attrNameLst>
                                      </p:cBhvr>
                                      <p:to>
                                        <p:strVal val="visible"/>
                                      </p:to>
                                    </p:set>
                                    <p:animEffect transition="in" filter="fade">
                                      <p:cBhvr>
                                        <p:cTn id="66" dur="500"/>
                                        <p:tgtEl>
                                          <p:spTgt spid="24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fill="hold" grpId="14" nodeType="clickEffect">
                                  <p:stCondLst>
                                    <p:cond delay="0"/>
                                  </p:stCondLst>
                                  <p:iterate>
                                    <p:tmAbs val="0"/>
                                  </p:iterate>
                                  <p:childTnLst>
                                    <p:set>
                                      <p:cBhvr>
                                        <p:cTn id="70" fill="hold"/>
                                        <p:tgtEl>
                                          <p:spTgt spid="251"/>
                                        </p:tgtEl>
                                        <p:attrNameLst>
                                          <p:attrName>style.visibility</p:attrName>
                                        </p:attrNameLst>
                                      </p:cBhvr>
                                      <p:to>
                                        <p:strVal val="visible"/>
                                      </p:to>
                                    </p:set>
                                    <p:animEffect transition="in" filter="fade">
                                      <p:cBhvr>
                                        <p:cTn id="71" dur="500"/>
                                        <p:tgtEl>
                                          <p:spTgt spid="25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fill="hold" grpId="15" nodeType="clickEffect">
                                  <p:stCondLst>
                                    <p:cond delay="0"/>
                                  </p:stCondLst>
                                  <p:iterate>
                                    <p:tmAbs val="0"/>
                                  </p:iterate>
                                  <p:childTnLst>
                                    <p:set>
                                      <p:cBhvr>
                                        <p:cTn id="75" fill="hold"/>
                                        <p:tgtEl>
                                          <p:spTgt spid="250"/>
                                        </p:tgtEl>
                                        <p:attrNameLst>
                                          <p:attrName>style.visibility</p:attrName>
                                        </p:attrNameLst>
                                      </p:cBhvr>
                                      <p:to>
                                        <p:strVal val="visible"/>
                                      </p:to>
                                    </p:set>
                                    <p:animEffect transition="in" filter="fade">
                                      <p:cBhvr>
                                        <p:cTn id="76" dur="500"/>
                                        <p:tgtEl>
                                          <p:spTgt spid="25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fill="hold" grpId="16" nodeType="clickEffect">
                                  <p:stCondLst>
                                    <p:cond delay="0"/>
                                  </p:stCondLst>
                                  <p:iterate>
                                    <p:tmAbs val="0"/>
                                  </p:iterate>
                                  <p:childTnLst>
                                    <p:set>
                                      <p:cBhvr>
                                        <p:cTn id="80" fill="hold"/>
                                        <p:tgtEl>
                                          <p:spTgt spid="252"/>
                                        </p:tgtEl>
                                        <p:attrNameLst>
                                          <p:attrName>style.visibility</p:attrName>
                                        </p:attrNameLst>
                                      </p:cBhvr>
                                      <p:to>
                                        <p:strVal val="visible"/>
                                      </p:to>
                                    </p:set>
                                    <p:animEffect transition="in" filter="fade">
                                      <p:cBhvr>
                                        <p:cTn id="81" dur="500"/>
                                        <p:tgtEl>
                                          <p:spTgt spid="25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fill="hold" grpId="17" nodeType="clickEffect">
                                  <p:stCondLst>
                                    <p:cond delay="0"/>
                                  </p:stCondLst>
                                  <p:iterate>
                                    <p:tmAbs val="0"/>
                                  </p:iterate>
                                  <p:childTnLst>
                                    <p:set>
                                      <p:cBhvr>
                                        <p:cTn id="85" fill="hold"/>
                                        <p:tgtEl>
                                          <p:spTgt spid="256"/>
                                        </p:tgtEl>
                                        <p:attrNameLst>
                                          <p:attrName>style.visibility</p:attrName>
                                        </p:attrNameLst>
                                      </p:cBhvr>
                                      <p:to>
                                        <p:strVal val="visible"/>
                                      </p:to>
                                    </p:set>
                                    <p:animEffect transition="in" filter="fade">
                                      <p:cBhvr>
                                        <p:cTn id="86" dur="500"/>
                                        <p:tgtEl>
                                          <p:spTgt spid="25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fill="hold" grpId="18" nodeType="clickEffect">
                                  <p:stCondLst>
                                    <p:cond delay="0"/>
                                  </p:stCondLst>
                                  <p:iterate>
                                    <p:tmAbs val="0"/>
                                  </p:iterate>
                                  <p:childTnLst>
                                    <p:set>
                                      <p:cBhvr>
                                        <p:cTn id="90" fill="hold"/>
                                        <p:tgtEl>
                                          <p:spTgt spid="257"/>
                                        </p:tgtEl>
                                        <p:attrNameLst>
                                          <p:attrName>style.visibility</p:attrName>
                                        </p:attrNameLst>
                                      </p:cBhvr>
                                      <p:to>
                                        <p:strVal val="visible"/>
                                      </p:to>
                                    </p:set>
                                    <p:animEffect transition="in" filter="fade">
                                      <p:cBhvr>
                                        <p:cTn id="91" dur="500"/>
                                        <p:tgtEl>
                                          <p:spTgt spid="25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fill="hold" grpId="19" nodeType="clickEffect">
                                  <p:stCondLst>
                                    <p:cond delay="0"/>
                                  </p:stCondLst>
                                  <p:iterate>
                                    <p:tmAbs val="0"/>
                                  </p:iterate>
                                  <p:childTnLst>
                                    <p:set>
                                      <p:cBhvr>
                                        <p:cTn id="95" fill="hold"/>
                                        <p:tgtEl>
                                          <p:spTgt spid="260"/>
                                        </p:tgtEl>
                                        <p:attrNameLst>
                                          <p:attrName>style.visibility</p:attrName>
                                        </p:attrNameLst>
                                      </p:cBhvr>
                                      <p:to>
                                        <p:strVal val="visible"/>
                                      </p:to>
                                    </p:set>
                                    <p:animEffect transition="in" filter="fade">
                                      <p:cBhvr>
                                        <p:cTn id="96" dur="500"/>
                                        <p:tgtEl>
                                          <p:spTgt spid="26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fill="hold" grpId="20" nodeType="clickEffect">
                                  <p:stCondLst>
                                    <p:cond delay="0"/>
                                  </p:stCondLst>
                                  <p:iterate>
                                    <p:tmAbs val="0"/>
                                  </p:iterate>
                                  <p:childTnLst>
                                    <p:set>
                                      <p:cBhvr>
                                        <p:cTn id="100" fill="hold"/>
                                        <p:tgtEl>
                                          <p:spTgt spid="255"/>
                                        </p:tgtEl>
                                        <p:attrNameLst>
                                          <p:attrName>style.visibility</p:attrName>
                                        </p:attrNameLst>
                                      </p:cBhvr>
                                      <p:to>
                                        <p:strVal val="visible"/>
                                      </p:to>
                                    </p:set>
                                    <p:animEffect transition="in" filter="fade">
                                      <p:cBhvr>
                                        <p:cTn id="101"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6" animBg="1" advAuto="0"/>
      <p:bldP spid="229" grpId="1" animBg="1" advAuto="0"/>
      <p:bldP spid="232" grpId="5" animBg="1" advAuto="0"/>
      <p:bldP spid="233" grpId="4" animBg="1" advAuto="0"/>
      <p:bldP spid="234" grpId="3" animBg="1" advAuto="0"/>
      <p:bldP spid="235" grpId="2" animBg="1" advAuto="0"/>
      <p:bldP spid="238" grpId="7" animBg="1" advAuto="0"/>
      <p:bldP spid="239" grpId="9" animBg="1" advAuto="0"/>
      <p:bldP spid="242" grpId="8" animBg="1" advAuto="0"/>
      <p:bldP spid="258" grpId="11" animBg="1" advAuto="0"/>
      <p:bldP spid="246" grpId="13" animBg="1" advAuto="0"/>
      <p:bldP spid="259" grpId="12" animBg="1" advAuto="0"/>
      <p:bldP spid="250" grpId="15" animBg="1" advAuto="0"/>
      <p:bldP spid="251" grpId="14" animBg="1" advAuto="0"/>
      <p:bldP spid="252" grpId="16" animBg="1" advAuto="0"/>
      <p:bldP spid="253" grpId="10" animBg="1" advAuto="0"/>
      <p:bldP spid="260" grpId="19" animBg="1" advAuto="0"/>
      <p:bldP spid="255" grpId="20" animBg="1" advAuto="0"/>
      <p:bldP spid="256" grpId="17" animBg="1" advAuto="0"/>
      <p:bldP spid="257" grpId="18" animBg="1" advAuto="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2999497"/>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DownCasting</a:t>
            </a:r>
            <a:r>
              <a:rPr lang="en-US" b="1" dirty="0" smtClean="0"/>
              <a:t>:</a:t>
            </a:r>
            <a:endParaRPr lang="en-IN" b="1" dirty="0"/>
          </a:p>
        </p:txBody>
      </p:sp>
      <p:sp>
        <p:nvSpPr>
          <p:cNvPr id="3" name="Rectangle 15"/>
          <p:cNvSpPr txBox="1"/>
          <p:nvPr/>
        </p:nvSpPr>
        <p:spPr>
          <a:xfrm>
            <a:off x="323218" y="2362330"/>
            <a:ext cx="9283444"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Converting </a:t>
            </a:r>
            <a:r>
              <a:rPr dirty="0" err="1"/>
              <a:t>Upcasted</a:t>
            </a:r>
            <a:r>
              <a:rPr dirty="0"/>
              <a:t> object reference back to subclass object reference is called </a:t>
            </a:r>
            <a:r>
              <a:rPr dirty="0" err="1"/>
              <a:t>Downcasting</a:t>
            </a:r>
            <a:r>
              <a:rPr dirty="0"/>
              <a:t>.</a:t>
            </a:r>
          </a:p>
        </p:txBody>
      </p:sp>
      <p:sp>
        <p:nvSpPr>
          <p:cNvPr id="4" name="Rectangle 16"/>
          <p:cNvSpPr txBox="1"/>
          <p:nvPr/>
        </p:nvSpPr>
        <p:spPr>
          <a:xfrm>
            <a:off x="315738" y="3072874"/>
            <a:ext cx="9283443" cy="15980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Using an </a:t>
            </a:r>
            <a:r>
              <a:rPr dirty="0" err="1"/>
              <a:t>Downcasted</a:t>
            </a:r>
            <a:r>
              <a:rPr dirty="0"/>
              <a:t> reference we can access properties of superclass and subclass</a:t>
            </a:r>
            <a:r>
              <a:rPr dirty="0" smtClean="0"/>
              <a:t>.</a:t>
            </a:r>
            <a:endParaRPr lang="en-US" dirty="0" smtClean="0"/>
          </a:p>
          <a:p>
            <a:r>
              <a:rPr lang="en-US" dirty="0" smtClean="0"/>
              <a:t>To achieve </a:t>
            </a:r>
            <a:r>
              <a:rPr lang="en-US" dirty="0" err="1" smtClean="0"/>
              <a:t>downcasting</a:t>
            </a:r>
            <a:r>
              <a:rPr lang="en-US" dirty="0" smtClean="0"/>
              <a:t> </a:t>
            </a:r>
            <a:r>
              <a:rPr lang="en-US" smtClean="0"/>
              <a:t>Upcasting </a:t>
            </a:r>
            <a:r>
              <a:rPr lang="en-US" dirty="0" smtClean="0"/>
              <a:t>is mandatory</a:t>
            </a:r>
          </a:p>
          <a:p>
            <a:r>
              <a:rPr lang="en-US" dirty="0" smtClean="0"/>
              <a:t>Syntax:</a:t>
            </a:r>
          </a:p>
          <a:p>
            <a:r>
              <a:rPr lang="en-US" dirty="0" err="1" smtClean="0"/>
              <a:t>ClassName</a:t>
            </a:r>
            <a:r>
              <a:rPr lang="en-US" dirty="0" smtClean="0"/>
              <a:t> ref = (</a:t>
            </a:r>
            <a:r>
              <a:rPr lang="en-US" dirty="0" err="1" smtClean="0"/>
              <a:t>className</a:t>
            </a:r>
            <a:r>
              <a:rPr lang="en-US" dirty="0" smtClean="0"/>
              <a:t>) </a:t>
            </a:r>
            <a:r>
              <a:rPr lang="en-US" dirty="0" err="1" smtClean="0"/>
              <a:t>Upcastedreference</a:t>
            </a:r>
            <a:r>
              <a:rPr lang="en-US" dirty="0" smtClean="0"/>
              <a:t>;</a:t>
            </a:r>
            <a:endParaRPr dirty="0"/>
          </a:p>
        </p:txBody>
      </p:sp>
    </p:spTree>
    <p:extLst>
      <p:ext uri="{BB962C8B-B14F-4D97-AF65-F5344CB8AC3E}">
        <p14:creationId xmlns:p14="http://schemas.microsoft.com/office/powerpoint/2010/main" val="41903529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P spid="4" grpId="0" animBg="1" advAuto="0"/>
    </p:bld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98" name="Group 22"/>
          <p:cNvGrpSpPr/>
          <p:nvPr/>
        </p:nvGrpSpPr>
        <p:grpSpPr>
          <a:xfrm>
            <a:off x="3619" y="-1"/>
            <a:ext cx="3163580" cy="530762"/>
            <a:chOff x="0" y="0"/>
            <a:chExt cx="3163579" cy="530760"/>
          </a:xfrm>
        </p:grpSpPr>
        <p:sp>
          <p:nvSpPr>
            <p:cNvPr id="139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39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399"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b="1">
                <a:solidFill>
                  <a:srgbClr val="FFFFFF"/>
                </a:solidFill>
                <a:latin typeface="Arial"/>
                <a:ea typeface="Arial"/>
                <a:cs typeface="Arial"/>
                <a:sym typeface="Arial"/>
              </a:defRPr>
            </a:pPr>
            <a:r>
              <a:t> </a:t>
            </a:r>
            <a:r>
              <a:rPr sz="2200" spc="-3"/>
              <a:t>TypeCasting</a:t>
            </a:r>
            <a:r>
              <a:rPr sz="2200"/>
              <a:t> </a:t>
            </a:r>
          </a:p>
        </p:txBody>
      </p:sp>
      <p:sp>
        <p:nvSpPr>
          <p:cNvPr id="1403" name="Rectangle 1"/>
          <p:cNvSpPr txBox="1"/>
          <p:nvPr/>
        </p:nvSpPr>
        <p:spPr>
          <a:xfrm>
            <a:off x="406985" y="754653"/>
            <a:ext cx="9403911"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NOTE : INHERITANCE IS MANDATORY FOR DERIVED CASTING</a:t>
            </a:r>
          </a:p>
        </p:txBody>
      </p:sp>
      <p:sp>
        <p:nvSpPr>
          <p:cNvPr id="1404" name="Rectangle 11"/>
          <p:cNvSpPr txBox="1"/>
          <p:nvPr/>
        </p:nvSpPr>
        <p:spPr>
          <a:xfrm>
            <a:off x="388908" y="1653700"/>
            <a:ext cx="11414184"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Whenever we try downcast an </a:t>
            </a:r>
            <a:r>
              <a:rPr dirty="0" err="1"/>
              <a:t>upcasted</a:t>
            </a:r>
            <a:r>
              <a:rPr dirty="0"/>
              <a:t> reference to a different class reference which do not contains the properties of given object, then </a:t>
            </a:r>
            <a:r>
              <a:rPr dirty="0" err="1"/>
              <a:t>jvm</a:t>
            </a:r>
            <a:r>
              <a:rPr dirty="0"/>
              <a:t> will throw </a:t>
            </a:r>
            <a:r>
              <a:rPr dirty="0" err="1"/>
              <a:t>ClassCastException</a:t>
            </a:r>
            <a:endParaRPr dirty="0"/>
          </a:p>
        </p:txBody>
      </p:sp>
      <p:sp>
        <p:nvSpPr>
          <p:cNvPr id="1405" name="Rectangle 12"/>
          <p:cNvSpPr txBox="1"/>
          <p:nvPr/>
        </p:nvSpPr>
        <p:spPr>
          <a:xfrm>
            <a:off x="388909" y="913692"/>
            <a:ext cx="10198897" cy="9901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dirty="0"/>
          </a:p>
          <a:p>
            <a:pPr marL="355600" marR="3257" indent="-342900" defTabSz="293216">
              <a:buSzPct val="100000"/>
              <a:buFont typeface="Arial"/>
              <a:buChar char="•"/>
              <a:defRPr sz="2400" b="1" spc="-3">
                <a:solidFill>
                  <a:srgbClr val="231F20"/>
                </a:solidFill>
                <a:latin typeface="Arial"/>
                <a:ea typeface="Arial"/>
                <a:cs typeface="Arial"/>
                <a:sym typeface="Arial"/>
              </a:defRPr>
            </a:pPr>
            <a:r>
              <a:rPr dirty="0"/>
              <a:t>what is </a:t>
            </a:r>
            <a:r>
              <a:rPr dirty="0" err="1"/>
              <a:t>ClassCastException</a:t>
            </a:r>
            <a:r>
              <a:rPr dirty="0"/>
              <a:t>?</a:t>
            </a:r>
          </a:p>
        </p:txBody>
      </p:sp>
      <p:sp>
        <p:nvSpPr>
          <p:cNvPr id="1406" name="Rectangle 14"/>
          <p:cNvSpPr txBox="1"/>
          <p:nvPr/>
        </p:nvSpPr>
        <p:spPr>
          <a:xfrm>
            <a:off x="396383" y="2559613"/>
            <a:ext cx="11399234"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If a method is having Superclass reference argument then for the same method we can pass all of its  Subclass references compared to given method argument</a:t>
            </a:r>
          </a:p>
        </p:txBody>
      </p:sp>
      <p:sp>
        <p:nvSpPr>
          <p:cNvPr id="1407" name="Rectangle 17"/>
          <p:cNvSpPr txBox="1"/>
          <p:nvPr/>
        </p:nvSpPr>
        <p:spPr>
          <a:xfrm>
            <a:off x="388908" y="3371067"/>
            <a:ext cx="11414183"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dirty="0"/>
          </a:p>
        </p:txBody>
      </p:sp>
      <p:sp>
        <p:nvSpPr>
          <p:cNvPr id="1408" name="Rectangle 15"/>
          <p:cNvSpPr txBox="1"/>
          <p:nvPr/>
        </p:nvSpPr>
        <p:spPr>
          <a:xfrm>
            <a:off x="396383" y="4559819"/>
            <a:ext cx="11670320"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b="1" dirty="0" err="1">
                <a:solidFill>
                  <a:srgbClr val="0433FF"/>
                </a:solidFill>
              </a:rPr>
              <a:t>instanceof</a:t>
            </a:r>
            <a:r>
              <a:rPr dirty="0"/>
              <a:t> operator compares given object reference with the given class returns true if it contains the given class properties else it returns false..</a:t>
            </a:r>
          </a:p>
        </p:txBody>
      </p:sp>
      <p:sp>
        <p:nvSpPr>
          <p:cNvPr id="1409" name="Rectangle 16"/>
          <p:cNvSpPr txBox="1"/>
          <p:nvPr/>
        </p:nvSpPr>
        <p:spPr>
          <a:xfrm>
            <a:off x="406985" y="5447177"/>
            <a:ext cx="11378029"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b="1" spc="-3">
                <a:solidFill>
                  <a:srgbClr val="231F20"/>
                </a:solidFill>
                <a:latin typeface="Arial"/>
                <a:ea typeface="Arial"/>
                <a:cs typeface="Arial"/>
                <a:sym typeface="Arial"/>
              </a:defRPr>
            </a:lvl1pPr>
          </a:lstStyle>
          <a:p>
            <a:r>
              <a:t>*** If you want to access Parent class properties which is common to all Sub-class then, there is no need of performing any downcasting.</a:t>
            </a:r>
          </a:p>
        </p:txBody>
      </p:sp>
      <p:sp>
        <p:nvSpPr>
          <p:cNvPr id="2" name="Rectangle 1"/>
          <p:cNvSpPr/>
          <p:nvPr/>
        </p:nvSpPr>
        <p:spPr>
          <a:xfrm>
            <a:off x="517358" y="3524248"/>
            <a:ext cx="4836695" cy="584773"/>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smtClean="0">
                <a:ln>
                  <a:noFill/>
                </a:ln>
                <a:solidFill>
                  <a:srgbClr val="000000"/>
                </a:solidFill>
                <a:effectLst/>
                <a:uFillTx/>
                <a:latin typeface="+mj-lt"/>
                <a:ea typeface="+mj-ea"/>
                <a:cs typeface="+mj-cs"/>
                <a:sym typeface="Calibri"/>
              </a:rPr>
              <a:t> </a:t>
            </a:r>
            <a:r>
              <a:rPr kumimoji="0" lang="en-US" sz="3200" b="1" i="0" u="none" strike="noStrike" cap="none" spc="0" normalizeH="0" baseline="0" dirty="0" err="1" smtClean="0">
                <a:ln>
                  <a:noFill/>
                </a:ln>
                <a:solidFill>
                  <a:srgbClr val="000000"/>
                </a:solidFill>
                <a:effectLst/>
                <a:uFillTx/>
                <a:latin typeface="+mj-lt"/>
                <a:ea typeface="+mj-ea"/>
                <a:cs typeface="+mj-cs"/>
                <a:sym typeface="Calibri"/>
              </a:rPr>
              <a:t>InstanceOf</a:t>
            </a:r>
            <a:r>
              <a:rPr kumimoji="0" lang="en-US" sz="3200" b="1" i="0" u="none" strike="noStrike" cap="none" spc="0" normalizeH="0" baseline="0" dirty="0" smtClean="0">
                <a:ln>
                  <a:noFill/>
                </a:ln>
                <a:solidFill>
                  <a:srgbClr val="000000"/>
                </a:solidFill>
                <a:effectLst/>
                <a:uFillTx/>
                <a:latin typeface="+mj-lt"/>
                <a:ea typeface="+mj-ea"/>
                <a:cs typeface="+mj-cs"/>
                <a:sym typeface="Calibri"/>
              </a:rPr>
              <a:t> Operator</a:t>
            </a:r>
            <a:endParaRPr kumimoji="0" lang="en-IN" sz="3200" b="1" i="0" u="none" strike="noStrike" cap="none" spc="0" normalizeH="0" baseline="0" dirty="0">
              <a:ln>
                <a:noFill/>
              </a:ln>
              <a:solidFill>
                <a:srgbClr val="000000"/>
              </a:solidFill>
              <a:effectLst/>
              <a:uFillTx/>
              <a:latin typeface="+mj-lt"/>
              <a:ea typeface="+mj-ea"/>
              <a:cs typeface="+mj-cs"/>
              <a:sym typeface="Calibri"/>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99"/>
                                        </p:tgtEl>
                                        <p:attrNameLst>
                                          <p:attrName>style.visibility</p:attrName>
                                        </p:attrNameLst>
                                      </p:cBhvr>
                                      <p:to>
                                        <p:strVal val="visible"/>
                                      </p:to>
                                    </p:set>
                                    <p:animEffect transition="in" filter="fade">
                                      <p:cBhvr>
                                        <p:cTn id="7" dur="500"/>
                                        <p:tgtEl>
                                          <p:spTgt spid="1399"/>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398"/>
                                        </p:tgtEl>
                                        <p:attrNameLst>
                                          <p:attrName>style.visibility</p:attrName>
                                        </p:attrNameLst>
                                      </p:cBhvr>
                                      <p:to>
                                        <p:strVal val="visible"/>
                                      </p:to>
                                    </p:set>
                                    <p:animEffect transition="in" filter="fade">
                                      <p:cBhvr>
                                        <p:cTn id="11" dur="500"/>
                                        <p:tgtEl>
                                          <p:spTgt spid="139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403"/>
                                        </p:tgtEl>
                                        <p:attrNameLst>
                                          <p:attrName>style.visibility</p:attrName>
                                        </p:attrNameLst>
                                      </p:cBhvr>
                                      <p:to>
                                        <p:strVal val="visible"/>
                                      </p:to>
                                    </p:set>
                                    <p:animEffect transition="in" filter="fade">
                                      <p:cBhvr>
                                        <p:cTn id="16" dur="500"/>
                                        <p:tgtEl>
                                          <p:spTgt spid="140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405"/>
                                        </p:tgtEl>
                                        <p:attrNameLst>
                                          <p:attrName>style.visibility</p:attrName>
                                        </p:attrNameLst>
                                      </p:cBhvr>
                                      <p:to>
                                        <p:strVal val="visible"/>
                                      </p:to>
                                    </p:set>
                                    <p:animEffect transition="in" filter="fade">
                                      <p:cBhvr>
                                        <p:cTn id="21" dur="500"/>
                                        <p:tgtEl>
                                          <p:spTgt spid="140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1404"/>
                                        </p:tgtEl>
                                        <p:attrNameLst>
                                          <p:attrName>style.visibility</p:attrName>
                                        </p:attrNameLst>
                                      </p:cBhvr>
                                      <p:to>
                                        <p:strVal val="visible"/>
                                      </p:to>
                                    </p:set>
                                    <p:animEffect transition="in" filter="fade">
                                      <p:cBhvr>
                                        <p:cTn id="26" dur="500"/>
                                        <p:tgtEl>
                                          <p:spTgt spid="140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406"/>
                                        </p:tgtEl>
                                        <p:attrNameLst>
                                          <p:attrName>style.visibility</p:attrName>
                                        </p:attrNameLst>
                                      </p:cBhvr>
                                      <p:to>
                                        <p:strVal val="visible"/>
                                      </p:to>
                                    </p:set>
                                    <p:animEffect transition="in" filter="fade">
                                      <p:cBhvr>
                                        <p:cTn id="31" dur="500"/>
                                        <p:tgtEl>
                                          <p:spTgt spid="140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407"/>
                                        </p:tgtEl>
                                        <p:attrNameLst>
                                          <p:attrName>style.visibility</p:attrName>
                                        </p:attrNameLst>
                                      </p:cBhvr>
                                      <p:to>
                                        <p:strVal val="visible"/>
                                      </p:to>
                                    </p:set>
                                    <p:animEffect transition="in" filter="fade">
                                      <p:cBhvr>
                                        <p:cTn id="36" dur="500"/>
                                        <p:tgtEl>
                                          <p:spTgt spid="140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408"/>
                                        </p:tgtEl>
                                        <p:attrNameLst>
                                          <p:attrName>style.visibility</p:attrName>
                                        </p:attrNameLst>
                                      </p:cBhvr>
                                      <p:to>
                                        <p:strVal val="visible"/>
                                      </p:to>
                                    </p:set>
                                    <p:animEffect transition="in" filter="fade">
                                      <p:cBhvr>
                                        <p:cTn id="41" dur="500"/>
                                        <p:tgtEl>
                                          <p:spTgt spid="140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409"/>
                                        </p:tgtEl>
                                        <p:attrNameLst>
                                          <p:attrName>style.visibility</p:attrName>
                                        </p:attrNameLst>
                                      </p:cBhvr>
                                      <p:to>
                                        <p:strVal val="visible"/>
                                      </p:to>
                                    </p:set>
                                    <p:animEffect transition="in" filter="fade">
                                      <p:cBhvr>
                                        <p:cTn id="46" dur="500"/>
                                        <p:tgtEl>
                                          <p:spTgt spid="1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8" grpId="2" animBg="1" advAuto="0"/>
      <p:bldP spid="1399" grpId="1" animBg="1" advAuto="0"/>
      <p:bldP spid="1403" grpId="3" animBg="1" advAuto="0"/>
      <p:bldP spid="1404" grpId="5" animBg="1" advAuto="0"/>
      <p:bldP spid="1405" grpId="4" animBg="1" advAuto="0"/>
      <p:bldP spid="1406" grpId="6" animBg="1" advAuto="0"/>
      <p:bldP spid="1407" grpId="7" animBg="1" advAuto="0"/>
      <p:bldP spid="1408" grpId="8" animBg="1" advAuto="0"/>
      <p:bldP spid="1409" grpId="9" animBg="1" advAuto="0"/>
    </p:bld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17" name="Group 23"/>
          <p:cNvGrpSpPr/>
          <p:nvPr/>
        </p:nvGrpSpPr>
        <p:grpSpPr>
          <a:xfrm>
            <a:off x="-4339" y="127784"/>
            <a:ext cx="12191888" cy="712722"/>
            <a:chOff x="0" y="0"/>
            <a:chExt cx="12191886" cy="712720"/>
          </a:xfrm>
        </p:grpSpPr>
        <p:sp>
          <p:nvSpPr>
            <p:cNvPr id="1411"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14" name="object 3"/>
            <p:cNvGrpSpPr/>
            <p:nvPr/>
          </p:nvGrpSpPr>
          <p:grpSpPr>
            <a:xfrm>
              <a:off x="9139280" y="0"/>
              <a:ext cx="3052607" cy="712721"/>
              <a:chOff x="0" y="0"/>
              <a:chExt cx="3052606" cy="712720"/>
            </a:xfrm>
          </p:grpSpPr>
          <p:sp>
            <p:nvSpPr>
              <p:cNvPr id="1412"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13"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15"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16"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18" name="object 5"/>
          <p:cNvSpPr txBox="1"/>
          <p:nvPr/>
        </p:nvSpPr>
        <p:spPr>
          <a:xfrm>
            <a:off x="2854035" y="330256"/>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Jayashree</a:t>
            </a:r>
            <a:r>
              <a:rPr lang="en-US" dirty="0" smtClean="0"/>
              <a:t> N</a:t>
            </a:r>
            <a:endParaRPr dirty="0"/>
          </a:p>
        </p:txBody>
      </p:sp>
      <p:sp>
        <p:nvSpPr>
          <p:cNvPr id="1419" name="object 7"/>
          <p:cNvSpPr txBox="1"/>
          <p:nvPr/>
        </p:nvSpPr>
        <p:spPr>
          <a:xfrm>
            <a:off x="9413265" y="302831"/>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rPr dirty="0"/>
              <a:t>Chapter: 11</a:t>
            </a:r>
          </a:p>
        </p:txBody>
      </p:sp>
      <p:sp>
        <p:nvSpPr>
          <p:cNvPr id="1420" name="object 18"/>
          <p:cNvSpPr txBox="1"/>
          <p:nvPr/>
        </p:nvSpPr>
        <p:spPr>
          <a:xfrm>
            <a:off x="995201" y="3049986"/>
            <a:ext cx="9928894"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rPr b="1" dirty="0"/>
              <a:t>Polymorphism </a:t>
            </a:r>
          </a:p>
        </p:txBody>
      </p:sp>
      <p:sp>
        <p:nvSpPr>
          <p:cNvPr id="1421" name="object 5"/>
          <p:cNvSpPr txBox="1"/>
          <p:nvPr/>
        </p:nvSpPr>
        <p:spPr>
          <a:xfrm>
            <a:off x="5959648" y="31320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Subject : CORE JAVA</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28" name="Group 22"/>
          <p:cNvGrpSpPr/>
          <p:nvPr/>
        </p:nvGrpSpPr>
        <p:grpSpPr>
          <a:xfrm>
            <a:off x="3619" y="-1"/>
            <a:ext cx="3163580" cy="530762"/>
            <a:chOff x="0" y="0"/>
            <a:chExt cx="3163579" cy="530760"/>
          </a:xfrm>
        </p:grpSpPr>
        <p:sp>
          <p:nvSpPr>
            <p:cNvPr id="142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2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29"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Polymorphism </a:t>
            </a:r>
          </a:p>
        </p:txBody>
      </p:sp>
      <p:sp>
        <p:nvSpPr>
          <p:cNvPr id="1433" name="Rectangle 1"/>
          <p:cNvSpPr txBox="1"/>
          <p:nvPr/>
        </p:nvSpPr>
        <p:spPr>
          <a:xfrm>
            <a:off x="406985" y="754653"/>
            <a:ext cx="10558433"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One entity showing different behaviors at different places is called Polymorphism</a:t>
            </a:r>
          </a:p>
        </p:txBody>
      </p:sp>
      <p:sp>
        <p:nvSpPr>
          <p:cNvPr id="1434" name="Rectangle 11"/>
          <p:cNvSpPr txBox="1"/>
          <p:nvPr/>
        </p:nvSpPr>
        <p:spPr>
          <a:xfrm>
            <a:off x="263204" y="3556351"/>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Binding the method declaration to method definition by the compiler at the compile time based on the arguments is called as compile time Polymorphism.</a:t>
            </a:r>
          </a:p>
        </p:txBody>
      </p:sp>
      <p:sp>
        <p:nvSpPr>
          <p:cNvPr id="1435" name="Rectangle 12"/>
          <p:cNvSpPr txBox="1"/>
          <p:nvPr/>
        </p:nvSpPr>
        <p:spPr>
          <a:xfrm>
            <a:off x="383043" y="1186952"/>
            <a:ext cx="10198897" cy="12187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dirty="0"/>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Polymorphism is of two types</a:t>
            </a:r>
          </a:p>
          <a:p>
            <a:pPr marR="3257" indent="12700" defTabSz="293216">
              <a:defRPr sz="2000" spc="-3">
                <a:solidFill>
                  <a:srgbClr val="231F20"/>
                </a:solidFill>
                <a:latin typeface="Arial"/>
                <a:ea typeface="Arial"/>
                <a:cs typeface="Arial"/>
                <a:sym typeface="Arial"/>
              </a:defRPr>
            </a:pPr>
            <a:r>
              <a:rPr dirty="0"/>
              <a:t>        1. Compile time Polymorphism</a:t>
            </a:r>
          </a:p>
          <a:p>
            <a:pPr marR="3257" indent="12700" defTabSz="293216">
              <a:defRPr sz="2000" spc="-3">
                <a:solidFill>
                  <a:srgbClr val="231F20"/>
                </a:solidFill>
                <a:latin typeface="Arial"/>
                <a:ea typeface="Arial"/>
                <a:cs typeface="Arial"/>
                <a:sym typeface="Arial"/>
              </a:defRPr>
            </a:pPr>
            <a:r>
              <a:rPr dirty="0"/>
              <a:t>        2. Runtime Polymorphism</a:t>
            </a:r>
          </a:p>
        </p:txBody>
      </p:sp>
      <p:sp>
        <p:nvSpPr>
          <p:cNvPr id="1436" name="Rectangle 14"/>
          <p:cNvSpPr txBox="1"/>
          <p:nvPr/>
        </p:nvSpPr>
        <p:spPr>
          <a:xfrm>
            <a:off x="277258" y="4320213"/>
            <a:ext cx="1019889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Since the binding is done before the execution it is called as early binding.</a:t>
            </a:r>
          </a:p>
        </p:txBody>
      </p:sp>
      <p:sp>
        <p:nvSpPr>
          <p:cNvPr id="1437" name="Rectangle 13"/>
          <p:cNvSpPr txBox="1"/>
          <p:nvPr/>
        </p:nvSpPr>
        <p:spPr>
          <a:xfrm>
            <a:off x="277258" y="4885113"/>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Once the binding is done it cannot be changed at the Runtime and hence it is also called as Static Binding</a:t>
            </a:r>
          </a:p>
        </p:txBody>
      </p:sp>
      <p:grpSp>
        <p:nvGrpSpPr>
          <p:cNvPr id="1440" name="Group 15"/>
          <p:cNvGrpSpPr/>
          <p:nvPr/>
        </p:nvGrpSpPr>
        <p:grpSpPr>
          <a:xfrm>
            <a:off x="0" y="2758189"/>
            <a:ext cx="4028617" cy="669271"/>
            <a:chOff x="0" y="0"/>
            <a:chExt cx="4355679" cy="669270"/>
          </a:xfrm>
        </p:grpSpPr>
        <p:sp>
          <p:nvSpPr>
            <p:cNvPr id="1438" name="object 4"/>
            <p:cNvSpPr/>
            <p:nvPr/>
          </p:nvSpPr>
          <p:spPr>
            <a:xfrm>
              <a:off x="0" y="6"/>
              <a:ext cx="4076552" cy="669265"/>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39" name="object 5"/>
            <p:cNvSpPr/>
            <p:nvPr/>
          </p:nvSpPr>
          <p:spPr>
            <a:xfrm>
              <a:off x="3788083" y="0"/>
              <a:ext cx="567597" cy="6692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41" name="object 9"/>
          <p:cNvSpPr txBox="1"/>
          <p:nvPr/>
        </p:nvSpPr>
        <p:spPr>
          <a:xfrm>
            <a:off x="96764" y="2890954"/>
            <a:ext cx="4090654"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rPr dirty="0"/>
              <a:t> </a:t>
            </a:r>
            <a:r>
              <a:rPr sz="2000" b="1" dirty="0"/>
              <a:t>Compile Time Polymorphism </a:t>
            </a:r>
          </a:p>
        </p:txBody>
      </p:sp>
      <p:sp>
        <p:nvSpPr>
          <p:cNvPr id="1442" name="Rectangle 19"/>
          <p:cNvSpPr txBox="1"/>
          <p:nvPr/>
        </p:nvSpPr>
        <p:spPr>
          <a:xfrm>
            <a:off x="276541" y="5654888"/>
            <a:ext cx="1019889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Method Overloading is the best example for Compile time Polymorphism</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29"/>
                                        </p:tgtEl>
                                        <p:attrNameLst>
                                          <p:attrName>style.visibility</p:attrName>
                                        </p:attrNameLst>
                                      </p:cBhvr>
                                      <p:to>
                                        <p:strVal val="visible"/>
                                      </p:to>
                                    </p:set>
                                    <p:animEffect transition="in" filter="fade">
                                      <p:cBhvr>
                                        <p:cTn id="7" dur="500"/>
                                        <p:tgtEl>
                                          <p:spTgt spid="14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33"/>
                                        </p:tgtEl>
                                        <p:attrNameLst>
                                          <p:attrName>style.visibility</p:attrName>
                                        </p:attrNameLst>
                                      </p:cBhvr>
                                      <p:to>
                                        <p:strVal val="visible"/>
                                      </p:to>
                                    </p:set>
                                    <p:animEffect transition="in" filter="fade">
                                      <p:cBhvr>
                                        <p:cTn id="12" dur="500"/>
                                        <p:tgtEl>
                                          <p:spTgt spid="14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35"/>
                                        </p:tgtEl>
                                        <p:attrNameLst>
                                          <p:attrName>style.visibility</p:attrName>
                                        </p:attrNameLst>
                                      </p:cBhvr>
                                      <p:to>
                                        <p:strVal val="visible"/>
                                      </p:to>
                                    </p:set>
                                    <p:animEffect transition="in" filter="fade">
                                      <p:cBhvr>
                                        <p:cTn id="17" dur="500"/>
                                        <p:tgtEl>
                                          <p:spTgt spid="14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41"/>
                                        </p:tgtEl>
                                        <p:attrNameLst>
                                          <p:attrName>style.visibility</p:attrName>
                                        </p:attrNameLst>
                                      </p:cBhvr>
                                      <p:to>
                                        <p:strVal val="visible"/>
                                      </p:to>
                                    </p:set>
                                    <p:animEffect transition="in" filter="fade">
                                      <p:cBhvr>
                                        <p:cTn id="22" dur="500"/>
                                        <p:tgtEl>
                                          <p:spTgt spid="14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34"/>
                                        </p:tgtEl>
                                        <p:attrNameLst>
                                          <p:attrName>style.visibility</p:attrName>
                                        </p:attrNameLst>
                                      </p:cBhvr>
                                      <p:to>
                                        <p:strVal val="visible"/>
                                      </p:to>
                                    </p:set>
                                    <p:animEffect transition="in" filter="fade">
                                      <p:cBhvr>
                                        <p:cTn id="27" dur="500"/>
                                        <p:tgtEl>
                                          <p:spTgt spid="14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36"/>
                                        </p:tgtEl>
                                        <p:attrNameLst>
                                          <p:attrName>style.visibility</p:attrName>
                                        </p:attrNameLst>
                                      </p:cBhvr>
                                      <p:to>
                                        <p:strVal val="visible"/>
                                      </p:to>
                                    </p:set>
                                    <p:animEffect transition="in" filter="fade">
                                      <p:cBhvr>
                                        <p:cTn id="32" dur="500"/>
                                        <p:tgtEl>
                                          <p:spTgt spid="14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37"/>
                                        </p:tgtEl>
                                        <p:attrNameLst>
                                          <p:attrName>style.visibility</p:attrName>
                                        </p:attrNameLst>
                                      </p:cBhvr>
                                      <p:to>
                                        <p:strVal val="visible"/>
                                      </p:to>
                                    </p:set>
                                    <p:animEffect transition="in" filter="fade">
                                      <p:cBhvr>
                                        <p:cTn id="37" dur="500"/>
                                        <p:tgtEl>
                                          <p:spTgt spid="14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442"/>
                                        </p:tgtEl>
                                        <p:attrNameLst>
                                          <p:attrName>style.visibility</p:attrName>
                                        </p:attrNameLst>
                                      </p:cBhvr>
                                      <p:to>
                                        <p:strVal val="visible"/>
                                      </p:to>
                                    </p:set>
                                    <p:animEffect transition="in" filter="fade">
                                      <p:cBhvr>
                                        <p:cTn id="42" dur="500"/>
                                        <p:tgtEl>
                                          <p:spTgt spid="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 grpId="1" animBg="1" advAuto="0"/>
      <p:bldP spid="1433" grpId="2" animBg="1" advAuto="0"/>
      <p:bldP spid="1434" grpId="5" animBg="1" advAuto="0"/>
      <p:bldP spid="1435" grpId="3" animBg="1" advAuto="0"/>
      <p:bldP spid="1436" grpId="6" animBg="1" advAuto="0"/>
      <p:bldP spid="1437" grpId="7" animBg="1" advAuto="0"/>
      <p:bldP spid="1441" grpId="4" animBg="1" advAuto="0"/>
      <p:bldP spid="1442" grpId="8" animBg="1" advAuto="0"/>
    </p:bld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7" name="Rectangle 1"/>
          <p:cNvSpPr txBox="1"/>
          <p:nvPr/>
        </p:nvSpPr>
        <p:spPr>
          <a:xfrm>
            <a:off x="406985" y="754653"/>
            <a:ext cx="10558433"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Binding the method declaration to method definition by the JVM at the run time based on the objects is called as run time Polymorphism</a:t>
            </a:r>
          </a:p>
        </p:txBody>
      </p:sp>
      <p:sp>
        <p:nvSpPr>
          <p:cNvPr id="1448" name="Rectangle 11"/>
          <p:cNvSpPr txBox="1"/>
          <p:nvPr/>
        </p:nvSpPr>
        <p:spPr>
          <a:xfrm>
            <a:off x="406985" y="2499357"/>
            <a:ext cx="10019421"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Once the binding is done it can be changed at the Runtime and hence it is also called as dynamic Binding.</a:t>
            </a:r>
          </a:p>
        </p:txBody>
      </p:sp>
      <p:sp>
        <p:nvSpPr>
          <p:cNvPr id="1449" name="Rectangle 12"/>
          <p:cNvSpPr txBox="1"/>
          <p:nvPr/>
        </p:nvSpPr>
        <p:spPr>
          <a:xfrm>
            <a:off x="406985" y="1466404"/>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 Since the binding is done during the execution it is called as late binding</a:t>
            </a:r>
          </a:p>
        </p:txBody>
      </p:sp>
      <p:sp>
        <p:nvSpPr>
          <p:cNvPr id="1450" name="Rectangle 14"/>
          <p:cNvSpPr txBox="1"/>
          <p:nvPr/>
        </p:nvSpPr>
        <p:spPr>
          <a:xfrm>
            <a:off x="406985" y="3528569"/>
            <a:ext cx="1019889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Method Overriding is the best example for Run time Polymorphism</a:t>
            </a:r>
          </a:p>
        </p:txBody>
      </p:sp>
      <p:sp>
        <p:nvSpPr>
          <p:cNvPr id="1451" name="Rectangle 13"/>
          <p:cNvSpPr txBox="1"/>
          <p:nvPr/>
        </p:nvSpPr>
        <p:spPr>
          <a:xfrm>
            <a:off x="406985" y="4350517"/>
            <a:ext cx="1019889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b="1" spc="-3">
                <a:solidFill>
                  <a:srgbClr val="231F20"/>
                </a:solidFill>
                <a:latin typeface="Arial"/>
                <a:ea typeface="Arial"/>
                <a:cs typeface="Arial"/>
                <a:sym typeface="Arial"/>
              </a:defRPr>
            </a:pPr>
            <a:r>
              <a:t>Golden java rule </a:t>
            </a:r>
          </a:p>
          <a:p>
            <a:pPr marL="369887" marR="3257" indent="-357187" defTabSz="293216">
              <a:buSzPct val="100000"/>
              <a:buFont typeface="Arial"/>
              <a:buChar char="•"/>
              <a:defRPr sz="2000" spc="-3">
                <a:solidFill>
                  <a:srgbClr val="231F20"/>
                </a:solidFill>
                <a:latin typeface="Arial"/>
                <a:ea typeface="Arial"/>
                <a:cs typeface="Arial"/>
                <a:sym typeface="Arial"/>
              </a:defRPr>
            </a:pPr>
            <a:r>
              <a:t>***** Using an upcasted reference if you call an overriden method then you always get the implementation of subclass.</a:t>
            </a:r>
          </a:p>
        </p:txBody>
      </p:sp>
      <p:grpSp>
        <p:nvGrpSpPr>
          <p:cNvPr id="1454" name="Group 15"/>
          <p:cNvGrpSpPr/>
          <p:nvPr/>
        </p:nvGrpSpPr>
        <p:grpSpPr>
          <a:xfrm>
            <a:off x="3619" y="-5095"/>
            <a:ext cx="3454241" cy="530761"/>
            <a:chOff x="0" y="0"/>
            <a:chExt cx="3454240" cy="530760"/>
          </a:xfrm>
        </p:grpSpPr>
        <p:sp>
          <p:nvSpPr>
            <p:cNvPr id="1452"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53"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55" name="object 9"/>
          <p:cNvSpPr txBox="1"/>
          <p:nvPr/>
        </p:nvSpPr>
        <p:spPr>
          <a:xfrm>
            <a:off x="3619" y="135298"/>
            <a:ext cx="3362101" cy="3210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000" b="1"/>
              <a:t>Run Time Polymorphism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55"/>
                                        </p:tgtEl>
                                        <p:attrNameLst>
                                          <p:attrName>style.visibility</p:attrName>
                                        </p:attrNameLst>
                                      </p:cBhvr>
                                      <p:to>
                                        <p:strVal val="visible"/>
                                      </p:to>
                                    </p:set>
                                    <p:animEffect transition="in" filter="fade">
                                      <p:cBhvr>
                                        <p:cTn id="7" dur="500"/>
                                        <p:tgtEl>
                                          <p:spTgt spid="14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47"/>
                                        </p:tgtEl>
                                        <p:attrNameLst>
                                          <p:attrName>style.visibility</p:attrName>
                                        </p:attrNameLst>
                                      </p:cBhvr>
                                      <p:to>
                                        <p:strVal val="visible"/>
                                      </p:to>
                                    </p:set>
                                    <p:animEffect transition="in" filter="fade">
                                      <p:cBhvr>
                                        <p:cTn id="12" dur="500"/>
                                        <p:tgtEl>
                                          <p:spTgt spid="14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49"/>
                                        </p:tgtEl>
                                        <p:attrNameLst>
                                          <p:attrName>style.visibility</p:attrName>
                                        </p:attrNameLst>
                                      </p:cBhvr>
                                      <p:to>
                                        <p:strVal val="visible"/>
                                      </p:to>
                                    </p:set>
                                    <p:animEffect transition="in" filter="fade">
                                      <p:cBhvr>
                                        <p:cTn id="17" dur="500"/>
                                        <p:tgtEl>
                                          <p:spTgt spid="14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48"/>
                                        </p:tgtEl>
                                        <p:attrNameLst>
                                          <p:attrName>style.visibility</p:attrName>
                                        </p:attrNameLst>
                                      </p:cBhvr>
                                      <p:to>
                                        <p:strVal val="visible"/>
                                      </p:to>
                                    </p:set>
                                    <p:animEffect transition="in" filter="fade">
                                      <p:cBhvr>
                                        <p:cTn id="22" dur="500"/>
                                        <p:tgtEl>
                                          <p:spTgt spid="14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50"/>
                                        </p:tgtEl>
                                        <p:attrNameLst>
                                          <p:attrName>style.visibility</p:attrName>
                                        </p:attrNameLst>
                                      </p:cBhvr>
                                      <p:to>
                                        <p:strVal val="visible"/>
                                      </p:to>
                                    </p:set>
                                    <p:animEffect transition="in" filter="fade">
                                      <p:cBhvr>
                                        <p:cTn id="27" dur="500"/>
                                        <p:tgtEl>
                                          <p:spTgt spid="14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51"/>
                                        </p:tgtEl>
                                        <p:attrNameLst>
                                          <p:attrName>style.visibility</p:attrName>
                                        </p:attrNameLst>
                                      </p:cBhvr>
                                      <p:to>
                                        <p:strVal val="visible"/>
                                      </p:to>
                                    </p:set>
                                    <p:animEffect transition="in" filter="fade">
                                      <p:cBhvr>
                                        <p:cTn id="32" dur="500"/>
                                        <p:tgtEl>
                                          <p:spTgt spid="1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7" grpId="2" animBg="1" advAuto="0"/>
      <p:bldP spid="1448" grpId="4" animBg="1" advAuto="0"/>
      <p:bldP spid="1449" grpId="3" animBg="1" advAuto="0"/>
      <p:bldP spid="1450" grpId="5" animBg="1" advAuto="0"/>
      <p:bldP spid="1451" grpId="6" animBg="1" advAuto="0"/>
      <p:bldP spid="1455" grpId="1" animBg="1" advAuto="0"/>
    </p:bld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63" name="Group 23"/>
          <p:cNvGrpSpPr/>
          <p:nvPr/>
        </p:nvGrpSpPr>
        <p:grpSpPr>
          <a:xfrm>
            <a:off x="-4339" y="127784"/>
            <a:ext cx="12191888" cy="712722"/>
            <a:chOff x="0" y="0"/>
            <a:chExt cx="12191886" cy="712720"/>
          </a:xfrm>
        </p:grpSpPr>
        <p:sp>
          <p:nvSpPr>
            <p:cNvPr id="145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60" name="object 3"/>
            <p:cNvGrpSpPr/>
            <p:nvPr/>
          </p:nvGrpSpPr>
          <p:grpSpPr>
            <a:xfrm>
              <a:off x="9139280" y="0"/>
              <a:ext cx="3052607" cy="712721"/>
              <a:chOff x="0" y="0"/>
              <a:chExt cx="3052606" cy="712720"/>
            </a:xfrm>
          </p:grpSpPr>
          <p:sp>
            <p:nvSpPr>
              <p:cNvPr id="1458"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59"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6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6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64" name="object 5"/>
          <p:cNvSpPr txBox="1"/>
          <p:nvPr/>
        </p:nvSpPr>
        <p:spPr>
          <a:xfrm>
            <a:off x="2913220" y="330256"/>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Jayashree</a:t>
            </a:r>
            <a:r>
              <a:rPr lang="en-US" dirty="0" smtClean="0"/>
              <a:t> N</a:t>
            </a:r>
            <a:endParaRPr dirty="0"/>
          </a:p>
        </p:txBody>
      </p:sp>
      <p:sp>
        <p:nvSpPr>
          <p:cNvPr id="1465" name="object 7"/>
          <p:cNvSpPr txBox="1"/>
          <p:nvPr/>
        </p:nvSpPr>
        <p:spPr>
          <a:xfrm>
            <a:off x="9656475" y="324471"/>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rPr dirty="0"/>
              <a:t>Chapter: 12</a:t>
            </a:r>
          </a:p>
        </p:txBody>
      </p:sp>
      <p:sp>
        <p:nvSpPr>
          <p:cNvPr id="1466" name="object 18"/>
          <p:cNvSpPr txBox="1"/>
          <p:nvPr/>
        </p:nvSpPr>
        <p:spPr>
          <a:xfrm>
            <a:off x="993088" y="3133961"/>
            <a:ext cx="9928894"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rPr b="1" dirty="0"/>
              <a:t>Abstraction </a:t>
            </a:r>
          </a:p>
        </p:txBody>
      </p:sp>
      <p:sp>
        <p:nvSpPr>
          <p:cNvPr id="1467" name="object 5"/>
          <p:cNvSpPr txBox="1"/>
          <p:nvPr/>
        </p:nvSpPr>
        <p:spPr>
          <a:xfrm>
            <a:off x="5843010" y="324472"/>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Subject : CORE JAVA</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5" name="Rectangle 1"/>
          <p:cNvSpPr txBox="1"/>
          <p:nvPr/>
        </p:nvSpPr>
        <p:spPr>
          <a:xfrm>
            <a:off x="406985" y="754653"/>
            <a:ext cx="10558433"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Abstraction - Hiding</a:t>
            </a:r>
          </a:p>
          <a:p>
            <a:pPr marL="369887" marR="3257" indent="-357187" defTabSz="293216">
              <a:buSzPct val="100000"/>
              <a:buFont typeface="Arial"/>
              <a:buChar char="•"/>
              <a:defRPr sz="2000" spc="-3">
                <a:solidFill>
                  <a:srgbClr val="231F20"/>
                </a:solidFill>
                <a:latin typeface="Arial"/>
                <a:ea typeface="Arial"/>
                <a:cs typeface="Arial"/>
                <a:sym typeface="Arial"/>
              </a:defRPr>
            </a:pPr>
            <a:r>
              <a:t>Abstract    - incomplete</a:t>
            </a:r>
          </a:p>
        </p:txBody>
      </p:sp>
      <p:sp>
        <p:nvSpPr>
          <p:cNvPr id="1476" name="Rectangle 11"/>
          <p:cNvSpPr txBox="1"/>
          <p:nvPr/>
        </p:nvSpPr>
        <p:spPr>
          <a:xfrm>
            <a:off x="406985" y="2363489"/>
            <a:ext cx="10019421" cy="1218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dirty="0"/>
              <a:t>Abstraction is achieved by creating 3 layers</a:t>
            </a:r>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   - Object Implementation layer</a:t>
            </a:r>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   - Object creation layer</a:t>
            </a:r>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   - Object </a:t>
            </a:r>
            <a:r>
              <a:rPr dirty="0" smtClean="0"/>
              <a:t>utilization </a:t>
            </a:r>
            <a:r>
              <a:rPr dirty="0"/>
              <a:t>layer</a:t>
            </a:r>
          </a:p>
        </p:txBody>
      </p:sp>
      <p:sp>
        <p:nvSpPr>
          <p:cNvPr id="1477" name="Rectangle 12"/>
          <p:cNvSpPr txBox="1"/>
          <p:nvPr/>
        </p:nvSpPr>
        <p:spPr>
          <a:xfrm>
            <a:off x="406985" y="1226497"/>
            <a:ext cx="10198897" cy="926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Hiding the implementation details of a class and exposing only the services or behaviours is called Abstraction</a:t>
            </a:r>
          </a:p>
        </p:txBody>
      </p:sp>
      <p:sp>
        <p:nvSpPr>
          <p:cNvPr id="1478" name="Rectangle 14"/>
          <p:cNvSpPr txBox="1"/>
          <p:nvPr/>
        </p:nvSpPr>
        <p:spPr>
          <a:xfrm>
            <a:off x="406985" y="3822806"/>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Generalize all the subclass methods and declare them as  abstract methods in a common Super Class or Super Interface and create Object Implementation layer</a:t>
            </a:r>
          </a:p>
        </p:txBody>
      </p:sp>
      <p:sp>
        <p:nvSpPr>
          <p:cNvPr id="1479" name="Rectangle 13"/>
          <p:cNvSpPr txBox="1"/>
          <p:nvPr/>
        </p:nvSpPr>
        <p:spPr>
          <a:xfrm>
            <a:off x="388911" y="4630058"/>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Create Object creation layer by Creating a class that will create the objects of implementation class and </a:t>
            </a:r>
            <a:r>
              <a:rPr dirty="0" err="1"/>
              <a:t>upcast</a:t>
            </a:r>
            <a:r>
              <a:rPr dirty="0"/>
              <a:t> it to Super Class or Super Interface reference.</a:t>
            </a:r>
          </a:p>
        </p:txBody>
      </p:sp>
      <p:grpSp>
        <p:nvGrpSpPr>
          <p:cNvPr id="1482" name="Group 15"/>
          <p:cNvGrpSpPr/>
          <p:nvPr/>
        </p:nvGrpSpPr>
        <p:grpSpPr>
          <a:xfrm>
            <a:off x="3619" y="-5095"/>
            <a:ext cx="3454241" cy="530761"/>
            <a:chOff x="0" y="0"/>
            <a:chExt cx="3454240" cy="530760"/>
          </a:xfrm>
        </p:grpSpPr>
        <p:sp>
          <p:nvSpPr>
            <p:cNvPr id="1480"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81"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83"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Abstraction</a:t>
            </a:r>
          </a:p>
        </p:txBody>
      </p:sp>
      <p:sp>
        <p:nvSpPr>
          <p:cNvPr id="1484" name="Rectangle 19"/>
          <p:cNvSpPr txBox="1"/>
          <p:nvPr/>
        </p:nvSpPr>
        <p:spPr>
          <a:xfrm>
            <a:off x="396780" y="5445250"/>
            <a:ext cx="10198898"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Within the Object utilization layer utilize </a:t>
            </a:r>
            <a:r>
              <a:rPr dirty="0" err="1"/>
              <a:t>upcasted</a:t>
            </a:r>
            <a:r>
              <a:rPr dirty="0"/>
              <a:t> reference returned by Object creation layer to call the Generalized methods.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83"/>
                                        </p:tgtEl>
                                        <p:attrNameLst>
                                          <p:attrName>style.visibility</p:attrName>
                                        </p:attrNameLst>
                                      </p:cBhvr>
                                      <p:to>
                                        <p:strVal val="visible"/>
                                      </p:to>
                                    </p:set>
                                    <p:animEffect transition="in" filter="fade">
                                      <p:cBhvr>
                                        <p:cTn id="7" dur="500"/>
                                        <p:tgtEl>
                                          <p:spTgt spid="14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75"/>
                                        </p:tgtEl>
                                        <p:attrNameLst>
                                          <p:attrName>style.visibility</p:attrName>
                                        </p:attrNameLst>
                                      </p:cBhvr>
                                      <p:to>
                                        <p:strVal val="visible"/>
                                      </p:to>
                                    </p:set>
                                    <p:animEffect transition="in" filter="fade">
                                      <p:cBhvr>
                                        <p:cTn id="12" dur="500"/>
                                        <p:tgtEl>
                                          <p:spTgt spid="14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77"/>
                                        </p:tgtEl>
                                        <p:attrNameLst>
                                          <p:attrName>style.visibility</p:attrName>
                                        </p:attrNameLst>
                                      </p:cBhvr>
                                      <p:to>
                                        <p:strVal val="visible"/>
                                      </p:to>
                                    </p:set>
                                    <p:animEffect transition="in" filter="fade">
                                      <p:cBhvr>
                                        <p:cTn id="17" dur="500"/>
                                        <p:tgtEl>
                                          <p:spTgt spid="14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76"/>
                                        </p:tgtEl>
                                        <p:attrNameLst>
                                          <p:attrName>style.visibility</p:attrName>
                                        </p:attrNameLst>
                                      </p:cBhvr>
                                      <p:to>
                                        <p:strVal val="visible"/>
                                      </p:to>
                                    </p:set>
                                    <p:animEffect transition="in" filter="fade">
                                      <p:cBhvr>
                                        <p:cTn id="22" dur="500"/>
                                        <p:tgtEl>
                                          <p:spTgt spid="14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78"/>
                                        </p:tgtEl>
                                        <p:attrNameLst>
                                          <p:attrName>style.visibility</p:attrName>
                                        </p:attrNameLst>
                                      </p:cBhvr>
                                      <p:to>
                                        <p:strVal val="visible"/>
                                      </p:to>
                                    </p:set>
                                    <p:animEffect transition="in" filter="fade">
                                      <p:cBhvr>
                                        <p:cTn id="27" dur="500"/>
                                        <p:tgtEl>
                                          <p:spTgt spid="14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79"/>
                                        </p:tgtEl>
                                        <p:attrNameLst>
                                          <p:attrName>style.visibility</p:attrName>
                                        </p:attrNameLst>
                                      </p:cBhvr>
                                      <p:to>
                                        <p:strVal val="visible"/>
                                      </p:to>
                                    </p:set>
                                    <p:animEffect transition="in" filter="fade">
                                      <p:cBhvr>
                                        <p:cTn id="32" dur="500"/>
                                        <p:tgtEl>
                                          <p:spTgt spid="147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84"/>
                                        </p:tgtEl>
                                        <p:attrNameLst>
                                          <p:attrName>style.visibility</p:attrName>
                                        </p:attrNameLst>
                                      </p:cBhvr>
                                      <p:to>
                                        <p:strVal val="visible"/>
                                      </p:to>
                                    </p:set>
                                    <p:animEffect transition="in" filter="fade">
                                      <p:cBhvr>
                                        <p:cTn id="37" dur="500"/>
                                        <p:tgtEl>
                                          <p:spTgt spid="1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 grpId="2" animBg="1" advAuto="0"/>
      <p:bldP spid="1476" grpId="4" animBg="1" advAuto="0"/>
      <p:bldP spid="1477" grpId="3" animBg="1" advAuto="0"/>
      <p:bldP spid="1478" grpId="5" animBg="1" advAuto="0"/>
      <p:bldP spid="1479" grpId="6" animBg="1" advAuto="0"/>
      <p:bldP spid="1483" grpId="1" animBg="1" advAuto="0"/>
      <p:bldP spid="1484" grpId="7" animBg="1" advAuto="0"/>
    </p:bld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9" name="Rectangle 1"/>
          <p:cNvSpPr txBox="1"/>
          <p:nvPr/>
        </p:nvSpPr>
        <p:spPr>
          <a:xfrm>
            <a:off x="406985" y="754653"/>
            <a:ext cx="10558433" cy="12903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By using Abstraction we can achieve loose coupling where changes done in object implementation layer will not have any impact on object utilization </a:t>
            </a:r>
            <a:r>
              <a:rPr dirty="0" smtClean="0"/>
              <a:t>layer</a:t>
            </a:r>
            <a:endParaRPr lang="en-US" dirty="0" smtClean="0"/>
          </a:p>
          <a:p>
            <a:r>
              <a:rPr lang="en-US" dirty="0" smtClean="0"/>
              <a:t>Tight coupling means changes done in object implementation layer will impact to object creation layer.</a:t>
            </a:r>
            <a:endParaRPr dirty="0"/>
          </a:p>
        </p:txBody>
      </p:sp>
      <p:grpSp>
        <p:nvGrpSpPr>
          <p:cNvPr id="1492" name="Group 15"/>
          <p:cNvGrpSpPr/>
          <p:nvPr/>
        </p:nvGrpSpPr>
        <p:grpSpPr>
          <a:xfrm>
            <a:off x="3619" y="-5095"/>
            <a:ext cx="3454241" cy="530761"/>
            <a:chOff x="0" y="0"/>
            <a:chExt cx="3454240" cy="530760"/>
          </a:xfrm>
        </p:grpSpPr>
        <p:sp>
          <p:nvSpPr>
            <p:cNvPr id="1490"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91"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493"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Abstraction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93"/>
                                        </p:tgtEl>
                                        <p:attrNameLst>
                                          <p:attrName>style.visibility</p:attrName>
                                        </p:attrNameLst>
                                      </p:cBhvr>
                                      <p:to>
                                        <p:strVal val="visible"/>
                                      </p:to>
                                    </p:set>
                                    <p:animEffect transition="in" filter="fade">
                                      <p:cBhvr>
                                        <p:cTn id="7" dur="500"/>
                                        <p:tgtEl>
                                          <p:spTgt spid="14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89"/>
                                        </p:tgtEl>
                                        <p:attrNameLst>
                                          <p:attrName>style.visibility</p:attrName>
                                        </p:attrNameLst>
                                      </p:cBhvr>
                                      <p:to>
                                        <p:strVal val="visible"/>
                                      </p:to>
                                    </p:set>
                                    <p:animEffect transition="in" filter="fade">
                                      <p:cBhvr>
                                        <p:cTn id="12" dur="500"/>
                                        <p:tgtEl>
                                          <p:spTgt spid="1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 grpId="2" animBg="1" advAuto="0"/>
      <p:bldP spid="1493" grpId="1" animBg="1" advAuto="0"/>
    </p:bld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01" name="Group 23"/>
          <p:cNvGrpSpPr/>
          <p:nvPr/>
        </p:nvGrpSpPr>
        <p:grpSpPr>
          <a:xfrm>
            <a:off x="-4339" y="127784"/>
            <a:ext cx="12191888" cy="712722"/>
            <a:chOff x="0" y="0"/>
            <a:chExt cx="12191886" cy="712720"/>
          </a:xfrm>
        </p:grpSpPr>
        <p:sp>
          <p:nvSpPr>
            <p:cNvPr id="1495"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498" name="object 3"/>
            <p:cNvGrpSpPr/>
            <p:nvPr/>
          </p:nvGrpSpPr>
          <p:grpSpPr>
            <a:xfrm>
              <a:off x="9139280" y="0"/>
              <a:ext cx="3052607" cy="712721"/>
              <a:chOff x="0" y="0"/>
              <a:chExt cx="3052606" cy="712720"/>
            </a:xfrm>
          </p:grpSpPr>
          <p:sp>
            <p:nvSpPr>
              <p:cNvPr id="1496"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497"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49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0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02" name="object 5"/>
          <p:cNvSpPr txBox="1"/>
          <p:nvPr/>
        </p:nvSpPr>
        <p:spPr>
          <a:xfrm>
            <a:off x="2879164" y="319348"/>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Jayashree</a:t>
            </a:r>
            <a:r>
              <a:rPr lang="en-US" dirty="0" smtClean="0"/>
              <a:t> N</a:t>
            </a:r>
            <a:endParaRPr dirty="0"/>
          </a:p>
        </p:txBody>
      </p:sp>
      <p:sp>
        <p:nvSpPr>
          <p:cNvPr id="1503" name="object 7"/>
          <p:cNvSpPr txBox="1"/>
          <p:nvPr/>
        </p:nvSpPr>
        <p:spPr>
          <a:xfrm>
            <a:off x="9524863" y="344635"/>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rPr dirty="0"/>
              <a:t>Chapter: 13</a:t>
            </a:r>
          </a:p>
        </p:txBody>
      </p:sp>
      <p:sp>
        <p:nvSpPr>
          <p:cNvPr id="1504" name="object 18"/>
          <p:cNvSpPr txBox="1"/>
          <p:nvPr/>
        </p:nvSpPr>
        <p:spPr>
          <a:xfrm>
            <a:off x="1144656" y="3329904"/>
            <a:ext cx="9928894"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rPr b="1" dirty="0"/>
              <a:t>Java Packages </a:t>
            </a:r>
          </a:p>
        </p:txBody>
      </p:sp>
      <p:sp>
        <p:nvSpPr>
          <p:cNvPr id="1505" name="object 5"/>
          <p:cNvSpPr txBox="1"/>
          <p:nvPr/>
        </p:nvSpPr>
        <p:spPr>
          <a:xfrm>
            <a:off x="5925590" y="344635"/>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Subject : CORE JAVA</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4" name="Group 55"/>
          <p:cNvGrpSpPr/>
          <p:nvPr/>
        </p:nvGrpSpPr>
        <p:grpSpPr>
          <a:xfrm>
            <a:off x="0" y="0"/>
            <a:ext cx="3518859" cy="833730"/>
            <a:chOff x="0" y="0"/>
            <a:chExt cx="3518858" cy="833729"/>
          </a:xfrm>
        </p:grpSpPr>
        <p:sp>
          <p:nvSpPr>
            <p:cNvPr id="26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26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265" name="object 11"/>
          <p:cNvSpPr txBox="1"/>
          <p:nvPr/>
        </p:nvSpPr>
        <p:spPr>
          <a:xfrm>
            <a:off x="20734" y="919904"/>
            <a:ext cx="7277636" cy="5892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rPr dirty="0"/>
              <a:t>Assembly level language created by the assembler can be executed only the same computer which has same OS and CPU in which program was </a:t>
            </a:r>
            <a:r>
              <a:rPr dirty="0" err="1"/>
              <a:t>develped</a:t>
            </a:r>
            <a:r>
              <a:rPr dirty="0"/>
              <a:t> and this makes all S/W developed using this language dependent on the platform.</a:t>
            </a:r>
          </a:p>
          <a:p>
            <a:pPr indent="8144">
              <a:tabLst>
                <a:tab pos="76200" algn="l"/>
              </a:tabLst>
              <a:defRPr sz="2400"/>
            </a:pPr>
            <a:endParaRPr dirty="0"/>
          </a:p>
          <a:p>
            <a:pPr marL="81851" indent="-73708">
              <a:buSzPct val="100000"/>
              <a:buChar char="•"/>
              <a:tabLst>
                <a:tab pos="76200" algn="l"/>
              </a:tabLst>
              <a:defRPr sz="2400">
                <a:solidFill>
                  <a:srgbClr val="231F20"/>
                </a:solidFill>
              </a:defRPr>
            </a:pPr>
            <a:r>
              <a:rPr dirty="0"/>
              <a:t> </a:t>
            </a:r>
            <a:r>
              <a:rPr dirty="0" err="1"/>
              <a:t>SunMicroSystems</a:t>
            </a:r>
            <a:r>
              <a:rPr dirty="0"/>
              <a:t> a software development company had the vision of developing a programming language which was completely platform independent.</a:t>
            </a:r>
          </a:p>
          <a:p>
            <a:pPr indent="8144">
              <a:tabLst>
                <a:tab pos="76200" algn="l"/>
              </a:tabLst>
              <a:defRPr sz="2400">
                <a:solidFill>
                  <a:srgbClr val="231F20"/>
                </a:solidFill>
              </a:defRPr>
            </a:pPr>
            <a:endParaRPr dirty="0"/>
          </a:p>
          <a:p>
            <a:pPr marL="81851" indent="-73708">
              <a:buSzPct val="100000"/>
              <a:buChar char="•"/>
              <a:tabLst>
                <a:tab pos="76200" algn="l"/>
              </a:tabLst>
              <a:defRPr sz="2400">
                <a:solidFill>
                  <a:srgbClr val="231F20"/>
                </a:solidFill>
              </a:defRPr>
            </a:pPr>
            <a:r>
              <a:rPr dirty="0"/>
              <a:t>In 1990 a team of Researchers led by </a:t>
            </a:r>
            <a:r>
              <a:rPr b="1" dirty="0">
                <a:solidFill>
                  <a:srgbClr val="000000"/>
                </a:solidFill>
              </a:rPr>
              <a:t>James Gosling </a:t>
            </a:r>
            <a:r>
              <a:rPr dirty="0">
                <a:solidFill>
                  <a:srgbClr val="000000"/>
                </a:solidFill>
              </a:rPr>
              <a:t>starts research to develop a platform independent programming language.</a:t>
            </a:r>
          </a:p>
          <a:p>
            <a:pPr indent="8144">
              <a:tabLst>
                <a:tab pos="76200" algn="l"/>
              </a:tabLst>
              <a:defRPr sz="2400"/>
            </a:pPr>
            <a:endParaRPr dirty="0">
              <a:solidFill>
                <a:srgbClr val="000000"/>
              </a:solidFill>
            </a:endParaRPr>
          </a:p>
          <a:p>
            <a:pPr marL="81851" indent="-73708">
              <a:buSzPct val="100000"/>
              <a:buChar char="•"/>
              <a:tabLst>
                <a:tab pos="76200" algn="l"/>
              </a:tabLst>
              <a:defRPr sz="2400">
                <a:solidFill>
                  <a:srgbClr val="231F20"/>
                </a:solidFill>
              </a:defRPr>
            </a:pPr>
            <a:r>
              <a:rPr dirty="0"/>
              <a:t>In the year 1995 official version of JAVA was first released to the market </a:t>
            </a:r>
          </a:p>
        </p:txBody>
      </p:sp>
      <p:sp>
        <p:nvSpPr>
          <p:cNvPr id="266"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Birth of Java</a:t>
            </a:r>
          </a:p>
        </p:txBody>
      </p:sp>
      <p:pic>
        <p:nvPicPr>
          <p:cNvPr id="267" name="Picture 3" descr="Picture 3"/>
          <p:cNvPicPr>
            <a:picLocks noChangeAspect="1"/>
          </p:cNvPicPr>
          <p:nvPr/>
        </p:nvPicPr>
        <p:blipFill>
          <a:blip r:embed="rId2">
            <a:extLst/>
          </a:blip>
          <a:stretch>
            <a:fillRect/>
          </a:stretch>
        </p:blipFill>
        <p:spPr>
          <a:xfrm>
            <a:off x="7298369" y="15882"/>
            <a:ext cx="4893576" cy="3413120"/>
          </a:xfrm>
          <a:prstGeom prst="rect">
            <a:avLst/>
          </a:prstGeom>
          <a:ln w="12700">
            <a:miter lim="400000"/>
          </a:ln>
        </p:spPr>
      </p:pic>
      <p:pic>
        <p:nvPicPr>
          <p:cNvPr id="268" name="Picture 5" descr="Picture 5"/>
          <p:cNvPicPr>
            <a:picLocks noChangeAspect="1"/>
          </p:cNvPicPr>
          <p:nvPr/>
        </p:nvPicPr>
        <p:blipFill>
          <a:blip r:embed="rId3">
            <a:extLst/>
          </a:blip>
          <a:stretch>
            <a:fillRect/>
          </a:stretch>
        </p:blipFill>
        <p:spPr>
          <a:xfrm>
            <a:off x="7298369" y="3429000"/>
            <a:ext cx="4893632" cy="3413119"/>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64"/>
                                        </p:tgtEl>
                                        <p:attrNameLst>
                                          <p:attrName>style.visibility</p:attrName>
                                        </p:attrNameLst>
                                      </p:cBhvr>
                                      <p:to>
                                        <p:strVal val="visible"/>
                                      </p:to>
                                    </p:set>
                                    <p:animEffect transition="in" filter="fade">
                                      <p:cBhvr>
                                        <p:cTn id="7" dur="500"/>
                                        <p:tgtEl>
                                          <p:spTgt spid="264"/>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266"/>
                                        </p:tgtEl>
                                        <p:attrNameLst>
                                          <p:attrName>style.visibility</p:attrName>
                                        </p:attrNameLst>
                                      </p:cBhvr>
                                      <p:to>
                                        <p:strVal val="visible"/>
                                      </p:to>
                                    </p:set>
                                    <p:animEffect transition="in" filter="fade">
                                      <p:cBhvr>
                                        <p:cTn id="11" dur="500"/>
                                        <p:tgtEl>
                                          <p:spTgt spid="26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265">
                                            <p:bg/>
                                          </p:spTgt>
                                        </p:tgtEl>
                                        <p:attrNameLst>
                                          <p:attrName>style.visibility</p:attrName>
                                        </p:attrNameLst>
                                      </p:cBhvr>
                                      <p:to>
                                        <p:strVal val="visible"/>
                                      </p:to>
                                    </p:set>
                                    <p:animEffect transition="in" filter="fade">
                                      <p:cBhvr>
                                        <p:cTn id="16" dur="500"/>
                                        <p:tgtEl>
                                          <p:spTgt spid="265">
                                            <p:bg/>
                                          </p:spTgt>
                                        </p:tgtEl>
                                      </p:cBhvr>
                                    </p:animEffect>
                                  </p:childTnLst>
                                </p:cTn>
                              </p:par>
                              <p:par>
                                <p:cTn id="17" presetID="10" presetClass="entr" presetSubtype="0" fill="hold" grpId="3" nodeType="withEffect">
                                  <p:stCondLst>
                                    <p:cond delay="0"/>
                                  </p:stCondLst>
                                  <p:iterate>
                                    <p:tmAbs val="0"/>
                                  </p:iterate>
                                  <p:childTnLst>
                                    <p:set>
                                      <p:cBhvr>
                                        <p:cTn id="18" fill="hold"/>
                                        <p:tgtEl>
                                          <p:spTgt spid="265">
                                            <p:txEl>
                                              <p:pRg st="0" end="0"/>
                                            </p:txEl>
                                          </p:spTgt>
                                        </p:tgtEl>
                                        <p:attrNameLst>
                                          <p:attrName>style.visibility</p:attrName>
                                        </p:attrNameLst>
                                      </p:cBhvr>
                                      <p:to>
                                        <p:strVal val="visible"/>
                                      </p:to>
                                    </p:set>
                                    <p:animEffect transition="in" filter="fade">
                                      <p:cBhvr>
                                        <p:cTn id="19" dur="500"/>
                                        <p:tgtEl>
                                          <p:spTgt spid="265">
                                            <p:txEl>
                                              <p:pRg st="0" end="0"/>
                                            </p:txEl>
                                          </p:spTgt>
                                        </p:tgtEl>
                                      </p:cBhvr>
                                    </p:animEffect>
                                  </p:childTnLst>
                                </p:cTn>
                              </p:par>
                            </p:childTnLst>
                          </p:cTn>
                        </p:par>
                        <p:par>
                          <p:cTn id="20" fill="hold">
                            <p:stCondLst>
                              <p:cond delay="500"/>
                            </p:stCondLst>
                            <p:childTnLst>
                              <p:par>
                                <p:cTn id="21" presetID="10" presetClass="entr" fill="hold" grpId="3" nodeType="afterEffect">
                                  <p:stCondLst>
                                    <p:cond delay="0"/>
                                  </p:stCondLst>
                                  <p:iterate>
                                    <p:tmAbs val="0"/>
                                  </p:iterate>
                                  <p:childTnLst>
                                    <p:set>
                                      <p:cBhvr>
                                        <p:cTn id="22" fill="hold"/>
                                        <p:tgtEl>
                                          <p:spTgt spid="265">
                                            <p:txEl>
                                              <p:pRg st="1" end="1"/>
                                            </p:txEl>
                                          </p:spTgt>
                                        </p:tgtEl>
                                        <p:attrNameLst>
                                          <p:attrName>style.visibility</p:attrName>
                                        </p:attrNameLst>
                                      </p:cBhvr>
                                      <p:to>
                                        <p:strVal val="visible"/>
                                      </p:to>
                                    </p:set>
                                    <p:animEffect transition="in" filter="fade">
                                      <p:cBhvr>
                                        <p:cTn id="23" dur="500"/>
                                        <p:tgtEl>
                                          <p:spTgt spid="26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fill="hold" grpId="3" nodeType="clickEffect">
                                  <p:stCondLst>
                                    <p:cond delay="0"/>
                                  </p:stCondLst>
                                  <p:iterate>
                                    <p:tmAbs val="0"/>
                                  </p:iterate>
                                  <p:childTnLst>
                                    <p:set>
                                      <p:cBhvr>
                                        <p:cTn id="27" fill="hold"/>
                                        <p:tgtEl>
                                          <p:spTgt spid="265">
                                            <p:txEl>
                                              <p:pRg st="2" end="2"/>
                                            </p:txEl>
                                          </p:spTgt>
                                        </p:tgtEl>
                                        <p:attrNameLst>
                                          <p:attrName>style.visibility</p:attrName>
                                        </p:attrNameLst>
                                      </p:cBhvr>
                                      <p:to>
                                        <p:strVal val="visible"/>
                                      </p:to>
                                    </p:set>
                                    <p:animEffect transition="in" filter="fade">
                                      <p:cBhvr>
                                        <p:cTn id="28" dur="500"/>
                                        <p:tgtEl>
                                          <p:spTgt spid="265">
                                            <p:txEl>
                                              <p:pRg st="2" end="2"/>
                                            </p:txEl>
                                          </p:spTgt>
                                        </p:tgtEl>
                                      </p:cBhvr>
                                    </p:animEffect>
                                  </p:childTnLst>
                                </p:cTn>
                              </p:par>
                            </p:childTnLst>
                          </p:cTn>
                        </p:par>
                        <p:par>
                          <p:cTn id="29" fill="hold">
                            <p:stCondLst>
                              <p:cond delay="500"/>
                            </p:stCondLst>
                            <p:childTnLst>
                              <p:par>
                                <p:cTn id="30" presetID="10" presetClass="entr" fill="hold" grpId="3" nodeType="afterEffect">
                                  <p:stCondLst>
                                    <p:cond delay="0"/>
                                  </p:stCondLst>
                                  <p:iterate>
                                    <p:tmAbs val="0"/>
                                  </p:iterate>
                                  <p:childTnLst>
                                    <p:set>
                                      <p:cBhvr>
                                        <p:cTn id="31" fill="hold"/>
                                        <p:tgtEl>
                                          <p:spTgt spid="265">
                                            <p:txEl>
                                              <p:pRg st="3" end="3"/>
                                            </p:txEl>
                                          </p:spTgt>
                                        </p:tgtEl>
                                        <p:attrNameLst>
                                          <p:attrName>style.visibility</p:attrName>
                                        </p:attrNameLst>
                                      </p:cBhvr>
                                      <p:to>
                                        <p:strVal val="visible"/>
                                      </p:to>
                                    </p:set>
                                    <p:animEffect transition="in" filter="fade">
                                      <p:cBhvr>
                                        <p:cTn id="32" dur="500"/>
                                        <p:tgtEl>
                                          <p:spTgt spid="26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3" nodeType="clickEffect">
                                  <p:stCondLst>
                                    <p:cond delay="0"/>
                                  </p:stCondLst>
                                  <p:iterate>
                                    <p:tmAbs val="0"/>
                                  </p:iterate>
                                  <p:childTnLst>
                                    <p:set>
                                      <p:cBhvr>
                                        <p:cTn id="36" fill="hold"/>
                                        <p:tgtEl>
                                          <p:spTgt spid="265">
                                            <p:txEl>
                                              <p:pRg st="4" end="4"/>
                                            </p:txEl>
                                          </p:spTgt>
                                        </p:tgtEl>
                                        <p:attrNameLst>
                                          <p:attrName>style.visibility</p:attrName>
                                        </p:attrNameLst>
                                      </p:cBhvr>
                                      <p:to>
                                        <p:strVal val="visible"/>
                                      </p:to>
                                    </p:set>
                                    <p:animEffect transition="in" filter="fade">
                                      <p:cBhvr>
                                        <p:cTn id="37" dur="500"/>
                                        <p:tgtEl>
                                          <p:spTgt spid="26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4" nodeType="clickEffect">
                                  <p:stCondLst>
                                    <p:cond delay="0"/>
                                  </p:stCondLst>
                                  <p:iterate>
                                    <p:tmAbs val="0"/>
                                  </p:iterate>
                                  <p:childTnLst>
                                    <p:set>
                                      <p:cBhvr>
                                        <p:cTn id="41" fill="hold"/>
                                        <p:tgtEl>
                                          <p:spTgt spid="267"/>
                                        </p:tgtEl>
                                        <p:attrNameLst>
                                          <p:attrName>style.visibility</p:attrName>
                                        </p:attrNameLst>
                                      </p:cBhvr>
                                      <p:to>
                                        <p:strVal val="visible"/>
                                      </p:to>
                                    </p:set>
                                    <p:animEffect transition="in" filter="fade">
                                      <p:cBhvr>
                                        <p:cTn id="42" dur="500"/>
                                        <p:tgtEl>
                                          <p:spTgt spid="267"/>
                                        </p:tgtEl>
                                      </p:cBhvr>
                                    </p:animEffect>
                                  </p:childTnLst>
                                </p:cTn>
                              </p:par>
                            </p:childTnLst>
                          </p:cTn>
                        </p:par>
                        <p:par>
                          <p:cTn id="43" fill="hold">
                            <p:stCondLst>
                              <p:cond delay="500"/>
                            </p:stCondLst>
                            <p:childTnLst>
                              <p:par>
                                <p:cTn id="44" presetID="10" presetClass="entr" fill="hold" grpId="5" nodeType="afterEffect">
                                  <p:stCondLst>
                                    <p:cond delay="0"/>
                                  </p:stCondLst>
                                  <p:iterate>
                                    <p:tmAbs val="0"/>
                                  </p:iterate>
                                  <p:childTnLst>
                                    <p:set>
                                      <p:cBhvr>
                                        <p:cTn id="45" fill="hold"/>
                                        <p:tgtEl>
                                          <p:spTgt spid="268"/>
                                        </p:tgtEl>
                                        <p:attrNameLst>
                                          <p:attrName>style.visibility</p:attrName>
                                        </p:attrNameLst>
                                      </p:cBhvr>
                                      <p:to>
                                        <p:strVal val="visible"/>
                                      </p:to>
                                    </p:set>
                                    <p:animEffect transition="in" filter="fade">
                                      <p:cBhvr>
                                        <p:cTn id="46" dur="500"/>
                                        <p:tgtEl>
                                          <p:spTgt spid="268"/>
                                        </p:tgtEl>
                                      </p:cBhvr>
                                    </p:animEffect>
                                  </p:childTnLst>
                                </p:cTn>
                              </p:par>
                            </p:childTnLst>
                          </p:cTn>
                        </p:par>
                        <p:par>
                          <p:cTn id="47" fill="hold">
                            <p:stCondLst>
                              <p:cond delay="1000"/>
                            </p:stCondLst>
                            <p:childTnLst>
                              <p:par>
                                <p:cTn id="48" presetID="10" presetClass="entr" fill="hold" grpId="3" nodeType="afterEffect">
                                  <p:stCondLst>
                                    <p:cond delay="0"/>
                                  </p:stCondLst>
                                  <p:iterate>
                                    <p:tmAbs val="0"/>
                                  </p:iterate>
                                  <p:childTnLst>
                                    <p:set>
                                      <p:cBhvr>
                                        <p:cTn id="49" fill="hold"/>
                                        <p:tgtEl>
                                          <p:spTgt spid="265">
                                            <p:txEl>
                                              <p:pRg st="5" end="5"/>
                                            </p:txEl>
                                          </p:spTgt>
                                        </p:tgtEl>
                                        <p:attrNameLst>
                                          <p:attrName>style.visibility</p:attrName>
                                        </p:attrNameLst>
                                      </p:cBhvr>
                                      <p:to>
                                        <p:strVal val="visible"/>
                                      </p:to>
                                    </p:set>
                                    <p:animEffect transition="in" filter="fade">
                                      <p:cBhvr>
                                        <p:cTn id="50" dur="500"/>
                                        <p:tgtEl>
                                          <p:spTgt spid="265">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3" nodeType="clickEffect">
                                  <p:stCondLst>
                                    <p:cond delay="0"/>
                                  </p:stCondLst>
                                  <p:iterate>
                                    <p:tmAbs val="0"/>
                                  </p:iterate>
                                  <p:childTnLst>
                                    <p:set>
                                      <p:cBhvr>
                                        <p:cTn id="54" fill="hold"/>
                                        <p:tgtEl>
                                          <p:spTgt spid="265">
                                            <p:txEl>
                                              <p:pRg st="6" end="6"/>
                                            </p:txEl>
                                          </p:spTgt>
                                        </p:tgtEl>
                                        <p:attrNameLst>
                                          <p:attrName>style.visibility</p:attrName>
                                        </p:attrNameLst>
                                      </p:cBhvr>
                                      <p:to>
                                        <p:strVal val="visible"/>
                                      </p:to>
                                    </p:set>
                                    <p:animEffect transition="in" filter="fade">
                                      <p:cBhvr>
                                        <p:cTn id="55" dur="500"/>
                                        <p:tgtEl>
                                          <p:spTgt spid="2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1" animBg="1" advAuto="0"/>
      <p:bldP spid="265" grpId="3" build="p" bldLvl="5" animBg="1" advAuto="0"/>
      <p:bldP spid="266" grpId="2" animBg="1" advAuto="0"/>
      <p:bldP spid="267" grpId="4" animBg="1" advAuto="0"/>
      <p:bldP spid="268" grpId="5" animBg="1" advAuto="0"/>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3" name="Rectangle 1"/>
          <p:cNvSpPr txBox="1"/>
          <p:nvPr/>
        </p:nvSpPr>
        <p:spPr>
          <a:xfrm>
            <a:off x="406985" y="754653"/>
            <a:ext cx="10558433" cy="41218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287019" marR="3257" indent="-274319" defTabSz="293216">
              <a:buSzPct val="100000"/>
              <a:buFont typeface="Arial"/>
              <a:buChar char="•"/>
              <a:defRPr sz="2400">
                <a:latin typeface="Arial"/>
                <a:ea typeface="Arial"/>
                <a:cs typeface="Arial"/>
                <a:sym typeface="Arial"/>
              </a:defRPr>
            </a:pPr>
            <a:r>
              <a:rPr lang="en-US" b="1" dirty="0" smtClean="0"/>
              <a:t>Without Packages</a:t>
            </a:r>
          </a:p>
          <a:p>
            <a:pPr marL="287019" marR="3257" indent="-274319" defTabSz="293216">
              <a:buSzPct val="100000"/>
              <a:buFont typeface="Arial"/>
              <a:buChar char="•"/>
              <a:defRPr sz="2400">
                <a:latin typeface="Arial"/>
                <a:ea typeface="Arial"/>
                <a:cs typeface="Arial"/>
                <a:sym typeface="Arial"/>
              </a:defRPr>
            </a:pPr>
            <a:r>
              <a:rPr dirty="0" smtClean="0"/>
              <a:t>Managing </a:t>
            </a:r>
            <a:r>
              <a:rPr dirty="0"/>
              <a:t>Source code is difficult </a:t>
            </a:r>
          </a:p>
          <a:p>
            <a:pPr marL="287019" marR="3257" indent="-274319" defTabSz="293216">
              <a:buSzPct val="100000"/>
              <a:buFont typeface="Arial"/>
              <a:buChar char="•"/>
              <a:defRPr sz="2400">
                <a:latin typeface="Arial"/>
                <a:ea typeface="Arial"/>
                <a:cs typeface="Arial"/>
                <a:sym typeface="Arial"/>
              </a:defRPr>
            </a:pPr>
            <a:r>
              <a:rPr dirty="0"/>
              <a:t>Creates Naming collisions </a:t>
            </a:r>
          </a:p>
          <a:p>
            <a:pPr marL="287019" marR="3257" indent="-274319" defTabSz="293216">
              <a:buSzPct val="100000"/>
              <a:buFont typeface="Arial"/>
              <a:buChar char="•"/>
              <a:defRPr sz="2400">
                <a:latin typeface="Arial"/>
                <a:ea typeface="Arial"/>
                <a:cs typeface="Arial"/>
                <a:sym typeface="Arial"/>
              </a:defRPr>
            </a:pPr>
            <a:r>
              <a:rPr dirty="0"/>
              <a:t>Security for classes and its members is not </a:t>
            </a:r>
            <a:r>
              <a:rPr dirty="0" smtClean="0"/>
              <a:t>guaranteed</a:t>
            </a:r>
            <a:endParaRPr lang="en-US" dirty="0" smtClean="0"/>
          </a:p>
          <a:p>
            <a:pPr marL="287019" marR="3257" indent="-274319" defTabSz="293216">
              <a:buSzPct val="100000"/>
              <a:buFont typeface="Arial"/>
              <a:buChar char="•"/>
              <a:defRPr sz="2400">
                <a:latin typeface="Arial"/>
                <a:ea typeface="Arial"/>
                <a:cs typeface="Arial"/>
                <a:sym typeface="Arial"/>
              </a:defRPr>
            </a:pPr>
            <a:endParaRPr lang="en-US" dirty="0"/>
          </a:p>
          <a:p>
            <a:pPr marL="287019" marR="3257" indent="-274319" defTabSz="293216">
              <a:buSzPct val="100000"/>
              <a:buFont typeface="Arial"/>
              <a:buChar char="•"/>
              <a:defRPr sz="2400">
                <a:latin typeface="Arial"/>
                <a:ea typeface="Arial"/>
                <a:cs typeface="Arial"/>
                <a:sym typeface="Arial"/>
              </a:defRPr>
            </a:pPr>
            <a:endParaRPr lang="en-US" dirty="0" smtClean="0"/>
          </a:p>
          <a:p>
            <a:pPr marL="287019" marR="3257" indent="-274319" defTabSz="293216">
              <a:buSzPct val="100000"/>
              <a:buFont typeface="Arial"/>
              <a:buChar char="•"/>
              <a:defRPr sz="2400">
                <a:latin typeface="Arial"/>
                <a:ea typeface="Arial"/>
                <a:cs typeface="Arial"/>
                <a:sym typeface="Arial"/>
              </a:defRPr>
            </a:pPr>
            <a:r>
              <a:rPr lang="en-US" b="1" dirty="0" smtClean="0"/>
              <a:t>With </a:t>
            </a:r>
            <a:r>
              <a:rPr lang="en-US" b="1" dirty="0"/>
              <a:t>Packages</a:t>
            </a:r>
          </a:p>
          <a:p>
            <a:pPr marL="287019" marR="3257" indent="-274319" defTabSz="293216">
              <a:buSzPct val="100000"/>
              <a:buFont typeface="Arial"/>
              <a:buChar char="•"/>
              <a:defRPr sz="2400">
                <a:latin typeface="Arial"/>
                <a:ea typeface="Arial"/>
                <a:cs typeface="Arial"/>
                <a:sym typeface="Arial"/>
              </a:defRPr>
            </a:pPr>
            <a:r>
              <a:rPr lang="en-US" dirty="0"/>
              <a:t>Managing Source code is </a:t>
            </a:r>
            <a:r>
              <a:rPr lang="en-US" dirty="0" smtClean="0"/>
              <a:t>easy.</a:t>
            </a:r>
            <a:endParaRPr lang="en-US" dirty="0"/>
          </a:p>
          <a:p>
            <a:pPr marL="287019" marR="3257" indent="-274319" defTabSz="293216">
              <a:buSzPct val="100000"/>
              <a:buFont typeface="Arial"/>
              <a:buChar char="•"/>
              <a:defRPr sz="2400">
                <a:latin typeface="Arial"/>
                <a:ea typeface="Arial"/>
                <a:cs typeface="Arial"/>
                <a:sym typeface="Arial"/>
              </a:defRPr>
            </a:pPr>
            <a:r>
              <a:rPr lang="en-US" dirty="0" smtClean="0"/>
              <a:t>No </a:t>
            </a:r>
            <a:r>
              <a:rPr lang="en-US" dirty="0"/>
              <a:t>Naming collisions </a:t>
            </a:r>
          </a:p>
          <a:p>
            <a:pPr marL="287019" marR="3257" indent="-274319" defTabSz="293216">
              <a:buSzPct val="100000"/>
              <a:buFont typeface="Arial"/>
              <a:buChar char="•"/>
              <a:defRPr sz="2400">
                <a:latin typeface="Arial"/>
                <a:ea typeface="Arial"/>
                <a:cs typeface="Arial"/>
                <a:sym typeface="Arial"/>
              </a:defRPr>
            </a:pPr>
            <a:r>
              <a:rPr lang="en-US" dirty="0"/>
              <a:t>Security for classes and its members is </a:t>
            </a:r>
            <a:r>
              <a:rPr lang="en-US" dirty="0" smtClean="0"/>
              <a:t> </a:t>
            </a:r>
            <a:r>
              <a:rPr lang="en-US" dirty="0"/>
              <a:t>guaranteed</a:t>
            </a:r>
          </a:p>
          <a:p>
            <a:pPr marL="287019" marR="3257" indent="-274319" defTabSz="293216">
              <a:buSzPct val="100000"/>
              <a:buFont typeface="Arial"/>
              <a:buChar char="•"/>
              <a:defRPr sz="2400">
                <a:latin typeface="Arial"/>
                <a:ea typeface="Arial"/>
                <a:cs typeface="Arial"/>
                <a:sym typeface="Arial"/>
              </a:defRPr>
            </a:pPr>
            <a:endParaRPr dirty="0"/>
          </a:p>
        </p:txBody>
      </p:sp>
      <p:grpSp>
        <p:nvGrpSpPr>
          <p:cNvPr id="1516" name="Group 15"/>
          <p:cNvGrpSpPr/>
          <p:nvPr/>
        </p:nvGrpSpPr>
        <p:grpSpPr>
          <a:xfrm>
            <a:off x="3619" y="-5095"/>
            <a:ext cx="3454241" cy="530761"/>
            <a:chOff x="0" y="0"/>
            <a:chExt cx="3454240" cy="530760"/>
          </a:xfrm>
        </p:grpSpPr>
        <p:sp>
          <p:nvSpPr>
            <p:cNvPr id="1514"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15"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17"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17"/>
                                        </p:tgtEl>
                                        <p:attrNameLst>
                                          <p:attrName>style.visibility</p:attrName>
                                        </p:attrNameLst>
                                      </p:cBhvr>
                                      <p:to>
                                        <p:strVal val="visible"/>
                                      </p:to>
                                    </p:set>
                                    <p:animEffect transition="in" filter="fade">
                                      <p:cBhvr>
                                        <p:cTn id="7" dur="500"/>
                                        <p:tgtEl>
                                          <p:spTgt spid="15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16"/>
                                        </p:tgtEl>
                                        <p:attrNameLst>
                                          <p:attrName>style.visibility</p:attrName>
                                        </p:attrNameLst>
                                      </p:cBhvr>
                                      <p:to>
                                        <p:strVal val="visible"/>
                                      </p:to>
                                    </p:set>
                                    <p:animEffect transition="in" filter="fade">
                                      <p:cBhvr>
                                        <p:cTn id="12" dur="500"/>
                                        <p:tgtEl>
                                          <p:spTgt spid="15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4" nodeType="clickEffect">
                                  <p:stCondLst>
                                    <p:cond delay="0"/>
                                  </p:stCondLst>
                                  <p:iterate>
                                    <p:tmAbs val="0"/>
                                  </p:iterate>
                                  <p:childTnLst>
                                    <p:set>
                                      <p:cBhvr>
                                        <p:cTn id="16" fill="hold"/>
                                        <p:tgtEl>
                                          <p:spTgt spid="1513"/>
                                        </p:tgtEl>
                                        <p:attrNameLst>
                                          <p:attrName>style.visibility</p:attrName>
                                        </p:attrNameLst>
                                      </p:cBhvr>
                                      <p:to>
                                        <p:strVal val="visible"/>
                                      </p:to>
                                    </p:set>
                                    <p:animEffect transition="in" filter="fade">
                                      <p:cBhvr>
                                        <p:cTn id="17" dur="500"/>
                                        <p:tgtEl>
                                          <p:spTgt spid="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3" grpId="4" animBg="1" advAuto="0"/>
      <p:bldP spid="1516" grpId="2" animBg="1" advAuto="0"/>
      <p:bldP spid="1517" grpId="1" animBg="1" advAuto="0"/>
    </p:bld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25" name="Group 15"/>
          <p:cNvGrpSpPr/>
          <p:nvPr/>
        </p:nvGrpSpPr>
        <p:grpSpPr>
          <a:xfrm>
            <a:off x="3619" y="-5095"/>
            <a:ext cx="3454241" cy="530761"/>
            <a:chOff x="0" y="0"/>
            <a:chExt cx="3454240" cy="530760"/>
          </a:xfrm>
        </p:grpSpPr>
        <p:sp>
          <p:nvSpPr>
            <p:cNvPr id="1523"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24"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26"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pic>
        <p:nvPicPr>
          <p:cNvPr id="1527" name="Picture 4" descr="Picture 4"/>
          <p:cNvPicPr>
            <a:picLocks noChangeAspect="1"/>
          </p:cNvPicPr>
          <p:nvPr/>
        </p:nvPicPr>
        <p:blipFill>
          <a:blip r:embed="rId2">
            <a:extLst/>
          </a:blip>
          <a:stretch>
            <a:fillRect/>
          </a:stretch>
        </p:blipFill>
        <p:spPr>
          <a:xfrm>
            <a:off x="1177952" y="451667"/>
            <a:ext cx="9252303" cy="6297004"/>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26"/>
                                        </p:tgtEl>
                                        <p:attrNameLst>
                                          <p:attrName>style.visibility</p:attrName>
                                        </p:attrNameLst>
                                      </p:cBhvr>
                                      <p:to>
                                        <p:strVal val="visible"/>
                                      </p:to>
                                    </p:set>
                                    <p:animEffect transition="in" filter="fade">
                                      <p:cBhvr>
                                        <p:cTn id="7" dur="500"/>
                                        <p:tgtEl>
                                          <p:spTgt spid="15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25"/>
                                        </p:tgtEl>
                                        <p:attrNameLst>
                                          <p:attrName>style.visibility</p:attrName>
                                        </p:attrNameLst>
                                      </p:cBhvr>
                                      <p:to>
                                        <p:strVal val="visible"/>
                                      </p:to>
                                    </p:set>
                                    <p:animEffect transition="in" filter="fade">
                                      <p:cBhvr>
                                        <p:cTn id="12" dur="500"/>
                                        <p:tgtEl>
                                          <p:spTgt spid="1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 grpId="2" animBg="1" advAuto="0"/>
      <p:bldP spid="1526" grpId="1" animBg="1" advAuto="0"/>
    </p:bld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2" name="Rectangle 1"/>
          <p:cNvSpPr txBox="1"/>
          <p:nvPr/>
        </p:nvSpPr>
        <p:spPr>
          <a:xfrm>
            <a:off x="406985" y="754653"/>
            <a:ext cx="10558433" cy="47239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298450" marR="3257" indent="-285750" defTabSz="293216">
              <a:buSzPct val="100000"/>
              <a:buFont typeface="Arial"/>
              <a:buChar char="•"/>
              <a:defRPr sz="2000" spc="-3">
                <a:solidFill>
                  <a:srgbClr val="231F20"/>
                </a:solidFill>
                <a:latin typeface="Arial"/>
                <a:ea typeface="Arial"/>
                <a:cs typeface="Arial"/>
                <a:sym typeface="Arial"/>
              </a:defRPr>
            </a:pPr>
            <a:r>
              <a:rPr dirty="0"/>
              <a:t> A java package is group of classes and interfaces which are related to one single module in the given project.</a:t>
            </a:r>
          </a:p>
          <a:p>
            <a:pPr marR="3257" indent="12700" defTabSz="293216">
              <a:defRPr sz="2000" spc="-3">
                <a:solidFill>
                  <a:srgbClr val="231F20"/>
                </a:solidFill>
                <a:latin typeface="Arial"/>
                <a:ea typeface="Arial"/>
                <a:cs typeface="Arial"/>
                <a:sym typeface="Arial"/>
              </a:defRPr>
            </a:pPr>
            <a:endParaRPr dirty="0"/>
          </a:p>
          <a:p>
            <a:pPr marR="3257" indent="12700" defTabSz="293216">
              <a:defRPr sz="2000" b="1" spc="-3">
                <a:solidFill>
                  <a:srgbClr val="231F20"/>
                </a:solidFill>
                <a:latin typeface="Arial"/>
                <a:ea typeface="Arial"/>
                <a:cs typeface="Arial"/>
                <a:sym typeface="Arial"/>
              </a:defRPr>
            </a:pPr>
            <a:r>
              <a:rPr dirty="0"/>
              <a:t>Package naming convention</a:t>
            </a:r>
          </a:p>
          <a:p>
            <a:pPr marL="369887" marR="3257" indent="-357187" defTabSz="293216">
              <a:buSzPct val="100000"/>
              <a:buFont typeface="Arial"/>
              <a:buChar char="•"/>
              <a:defRPr sz="2000" spc="-3">
                <a:solidFill>
                  <a:srgbClr val="231F20"/>
                </a:solidFill>
                <a:latin typeface="Arial"/>
                <a:ea typeface="Arial"/>
                <a:cs typeface="Arial"/>
                <a:sym typeface="Arial"/>
              </a:defRPr>
            </a:pPr>
            <a:endParaRPr dirty="0"/>
          </a:p>
          <a:p>
            <a:pPr marL="298450" marR="3257" indent="-285750" defTabSz="293216">
              <a:buSzPct val="100000"/>
              <a:buFont typeface="Arial"/>
              <a:buChar char="•"/>
              <a:defRPr sz="2000" spc="-3">
                <a:solidFill>
                  <a:srgbClr val="231F20"/>
                </a:solidFill>
                <a:latin typeface="Arial"/>
                <a:ea typeface="Arial"/>
                <a:cs typeface="Arial"/>
                <a:sym typeface="Arial"/>
              </a:defRPr>
            </a:pPr>
            <a:r>
              <a:rPr dirty="0"/>
              <a:t>package name is always written in all-lowercase.</a:t>
            </a:r>
          </a:p>
          <a:p>
            <a:pPr marL="369887" marR="3257" indent="-357187" defTabSz="293216">
              <a:buSzPct val="100000"/>
              <a:buFont typeface="Arial"/>
              <a:buChar char="•"/>
              <a:defRPr sz="2000" spc="-3">
                <a:solidFill>
                  <a:srgbClr val="231F20"/>
                </a:solidFill>
                <a:latin typeface="Arial"/>
                <a:ea typeface="Arial"/>
                <a:cs typeface="Arial"/>
                <a:sym typeface="Arial"/>
              </a:defRPr>
            </a:pPr>
            <a:endParaRPr dirty="0"/>
          </a:p>
          <a:p>
            <a:pPr marL="298450" marR="3257" indent="-285750" defTabSz="293216">
              <a:buSzPct val="100000"/>
              <a:buFont typeface="Arial"/>
              <a:buChar char="•"/>
              <a:defRPr sz="2000" spc="-3">
                <a:solidFill>
                  <a:srgbClr val="231F20"/>
                </a:solidFill>
                <a:latin typeface="Arial"/>
                <a:ea typeface="Arial"/>
                <a:cs typeface="Arial"/>
                <a:sym typeface="Arial"/>
              </a:defRPr>
            </a:pPr>
            <a:r>
              <a:rPr dirty="0"/>
              <a:t>package names are always written in reverse order of domain</a:t>
            </a:r>
          </a:p>
          <a:p>
            <a:pPr marR="3257" indent="12700" defTabSz="293216">
              <a:defRPr sz="2000" spc="-3">
                <a:solidFill>
                  <a:srgbClr val="231F20"/>
                </a:solidFill>
                <a:latin typeface="Arial"/>
                <a:ea typeface="Arial"/>
                <a:cs typeface="Arial"/>
                <a:sym typeface="Arial"/>
              </a:defRPr>
            </a:pPr>
            <a:endParaRPr dirty="0"/>
          </a:p>
          <a:p>
            <a:pPr marR="3257" indent="12700" defTabSz="293216">
              <a:defRPr sz="2000" spc="-3">
                <a:solidFill>
                  <a:srgbClr val="231F20"/>
                </a:solidFill>
                <a:latin typeface="Arial"/>
                <a:ea typeface="Arial"/>
                <a:cs typeface="Arial"/>
                <a:sym typeface="Arial"/>
              </a:defRPr>
            </a:pPr>
            <a:r>
              <a:rPr dirty="0"/>
              <a:t> </a:t>
            </a:r>
            <a:r>
              <a:rPr b="1" dirty="0"/>
              <a:t>convention</a:t>
            </a:r>
            <a:r>
              <a:rPr dirty="0"/>
              <a:t> 1</a:t>
            </a:r>
          </a:p>
          <a:p>
            <a:pPr marR="3257" indent="12700" defTabSz="293216">
              <a:defRPr sz="2000" spc="-3">
                <a:solidFill>
                  <a:srgbClr val="231F20"/>
                </a:solidFill>
                <a:latin typeface="Arial"/>
                <a:ea typeface="Arial"/>
                <a:cs typeface="Arial"/>
                <a:sym typeface="Arial"/>
              </a:defRPr>
            </a:pPr>
            <a:r>
              <a:rPr dirty="0"/>
              <a:t>  </a:t>
            </a:r>
            <a:r>
              <a:rPr dirty="0" err="1"/>
              <a:t>domain.appname.modulename</a:t>
            </a:r>
            <a:endParaRPr dirty="0"/>
          </a:p>
          <a:p>
            <a:pPr marR="3257" indent="12700" defTabSz="293216">
              <a:defRPr sz="2000" spc="-3">
                <a:solidFill>
                  <a:srgbClr val="231F20"/>
                </a:solidFill>
                <a:latin typeface="Arial"/>
                <a:ea typeface="Arial"/>
                <a:cs typeface="Arial"/>
                <a:sym typeface="Arial"/>
              </a:defRPr>
            </a:pPr>
            <a:r>
              <a:rPr dirty="0"/>
              <a:t>  </a:t>
            </a:r>
            <a:r>
              <a:rPr dirty="0" err="1"/>
              <a:t>com.gmail.inbox</a:t>
            </a:r>
            <a:r>
              <a:rPr dirty="0"/>
              <a:t>  </a:t>
            </a:r>
          </a:p>
          <a:p>
            <a:pPr marR="3257" indent="12700" defTabSz="293216">
              <a:defRPr sz="2000" spc="-3">
                <a:solidFill>
                  <a:srgbClr val="231F20"/>
                </a:solidFill>
                <a:latin typeface="Arial"/>
                <a:ea typeface="Arial"/>
                <a:cs typeface="Arial"/>
                <a:sym typeface="Arial"/>
              </a:defRPr>
            </a:pPr>
            <a:endParaRPr dirty="0"/>
          </a:p>
          <a:p>
            <a:pPr marR="3257" indent="12700" defTabSz="293216">
              <a:defRPr sz="2000" b="1" spc="-3">
                <a:solidFill>
                  <a:srgbClr val="231F20"/>
                </a:solidFill>
                <a:latin typeface="Arial"/>
                <a:ea typeface="Arial"/>
                <a:cs typeface="Arial"/>
                <a:sym typeface="Arial"/>
              </a:defRPr>
            </a:pPr>
            <a:r>
              <a:rPr dirty="0"/>
              <a:t>  convention 2</a:t>
            </a:r>
          </a:p>
          <a:p>
            <a:pPr marR="3257" indent="12700" defTabSz="293216">
              <a:defRPr sz="2000" spc="-3">
                <a:solidFill>
                  <a:srgbClr val="231F20"/>
                </a:solidFill>
                <a:latin typeface="Arial"/>
                <a:ea typeface="Arial"/>
                <a:cs typeface="Arial"/>
                <a:sym typeface="Arial"/>
              </a:defRPr>
            </a:pPr>
            <a:r>
              <a:rPr dirty="0"/>
              <a:t>  </a:t>
            </a:r>
            <a:r>
              <a:rPr dirty="0" err="1"/>
              <a:t>domain.companyname.appname.modulename</a:t>
            </a:r>
            <a:endParaRPr dirty="0"/>
          </a:p>
          <a:p>
            <a:pPr marR="3257" indent="12700" defTabSz="293216">
              <a:defRPr sz="2000" spc="-3">
                <a:solidFill>
                  <a:srgbClr val="231F20"/>
                </a:solidFill>
                <a:latin typeface="Arial"/>
                <a:ea typeface="Arial"/>
                <a:cs typeface="Arial"/>
                <a:sym typeface="Arial"/>
              </a:defRPr>
            </a:pPr>
            <a:r>
              <a:rPr dirty="0"/>
              <a:t>  </a:t>
            </a:r>
            <a:r>
              <a:rPr dirty="0" err="1" smtClean="0"/>
              <a:t>com.google.gmail.inbox</a:t>
            </a:r>
            <a:endParaRPr dirty="0"/>
          </a:p>
        </p:txBody>
      </p:sp>
      <p:grpSp>
        <p:nvGrpSpPr>
          <p:cNvPr id="1535" name="Group 15"/>
          <p:cNvGrpSpPr/>
          <p:nvPr/>
        </p:nvGrpSpPr>
        <p:grpSpPr>
          <a:xfrm>
            <a:off x="3619" y="-5095"/>
            <a:ext cx="3454241" cy="530761"/>
            <a:chOff x="0" y="0"/>
            <a:chExt cx="3454240" cy="530760"/>
          </a:xfrm>
        </p:grpSpPr>
        <p:sp>
          <p:nvSpPr>
            <p:cNvPr id="1533"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34"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36"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36"/>
                                        </p:tgtEl>
                                        <p:attrNameLst>
                                          <p:attrName>style.visibility</p:attrName>
                                        </p:attrNameLst>
                                      </p:cBhvr>
                                      <p:to>
                                        <p:strVal val="visible"/>
                                      </p:to>
                                    </p:set>
                                    <p:animEffect transition="in" filter="fade">
                                      <p:cBhvr>
                                        <p:cTn id="7" dur="500"/>
                                        <p:tgtEl>
                                          <p:spTgt spid="15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32"/>
                                        </p:tgtEl>
                                        <p:attrNameLst>
                                          <p:attrName>style.visibility</p:attrName>
                                        </p:attrNameLst>
                                      </p:cBhvr>
                                      <p:to>
                                        <p:strVal val="visible"/>
                                      </p:to>
                                    </p:set>
                                    <p:animEffect transition="in" filter="fade">
                                      <p:cBhvr>
                                        <p:cTn id="12" dur="500"/>
                                        <p:tgtEl>
                                          <p:spTgt spid="15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35"/>
                                        </p:tgtEl>
                                        <p:attrNameLst>
                                          <p:attrName>style.visibility</p:attrName>
                                        </p:attrNameLst>
                                      </p:cBhvr>
                                      <p:to>
                                        <p:strVal val="visible"/>
                                      </p:to>
                                    </p:set>
                                    <p:animEffect transition="in" filter="fade">
                                      <p:cBhvr>
                                        <p:cTn id="17" dur="500"/>
                                        <p:tgtEl>
                                          <p:spTgt spid="1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2" grpId="2" animBg="1" advAuto="0"/>
      <p:bldP spid="1535" grpId="3" animBg="1" advAuto="0"/>
      <p:bldP spid="1536" grpId="1" animBg="1" advAuto="0"/>
    </p:bld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1" name="Rectangle 1"/>
          <p:cNvSpPr txBox="1"/>
          <p:nvPr/>
        </p:nvSpPr>
        <p:spPr>
          <a:xfrm>
            <a:off x="406985" y="754653"/>
            <a:ext cx="10558433" cy="20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298450" marR="3257" indent="-285750" defTabSz="293216">
              <a:buSzPct val="100000"/>
              <a:buFont typeface="Arial"/>
              <a:buChar char="•"/>
              <a:defRPr sz="2000" spc="-3">
                <a:solidFill>
                  <a:srgbClr val="231F20"/>
                </a:solidFill>
                <a:latin typeface="Arial"/>
                <a:ea typeface="Arial"/>
                <a:cs typeface="Arial"/>
                <a:sym typeface="Arial"/>
              </a:defRPr>
            </a:pPr>
            <a:r>
              <a:rPr dirty="0"/>
              <a:t>Data members and function members of a class present in different package can be accessed by two ways</a:t>
            </a:r>
          </a:p>
          <a:p>
            <a:pPr marL="334168" marR="3257" indent="-321468" defTabSz="293216">
              <a:buSzPct val="100000"/>
              <a:buAutoNum type="arabicPeriod"/>
              <a:defRPr sz="2000" spc="-3">
                <a:solidFill>
                  <a:srgbClr val="231F20"/>
                </a:solidFill>
                <a:latin typeface="Arial"/>
                <a:ea typeface="Arial"/>
                <a:cs typeface="Arial"/>
                <a:sym typeface="Arial"/>
              </a:defRPr>
            </a:pPr>
            <a:r>
              <a:rPr dirty="0"/>
              <a:t>Using fully qualified class names </a:t>
            </a:r>
          </a:p>
          <a:p>
            <a:pPr marL="334168" marR="3257" indent="-321468" defTabSz="293216">
              <a:buSzPct val="100000"/>
              <a:buAutoNum type="arabicPeriod"/>
              <a:defRPr sz="2000" spc="-3">
                <a:solidFill>
                  <a:srgbClr val="231F20"/>
                </a:solidFill>
                <a:latin typeface="Arial"/>
                <a:ea typeface="Arial"/>
                <a:cs typeface="Arial"/>
                <a:sym typeface="Arial"/>
              </a:defRPr>
            </a:pPr>
            <a:r>
              <a:rPr dirty="0"/>
              <a:t>Using import statement</a:t>
            </a:r>
          </a:p>
          <a:p>
            <a:pPr marR="3257" indent="12700" defTabSz="293216">
              <a:defRPr sz="2000" spc="-3">
                <a:solidFill>
                  <a:srgbClr val="231F20"/>
                </a:solidFill>
                <a:latin typeface="Arial"/>
                <a:ea typeface="Arial"/>
                <a:cs typeface="Arial"/>
                <a:sym typeface="Arial"/>
              </a:defRPr>
            </a:pPr>
            <a:endParaRPr dirty="0"/>
          </a:p>
          <a:p>
            <a:pPr marL="298450" marR="3257" indent="-285750" defTabSz="293216">
              <a:buSzPct val="100000"/>
              <a:buFont typeface="Arial"/>
              <a:buChar char="•"/>
              <a:defRPr sz="2000" spc="-3">
                <a:solidFill>
                  <a:srgbClr val="231F20"/>
                </a:solidFill>
                <a:latin typeface="Arial"/>
                <a:ea typeface="Arial"/>
                <a:cs typeface="Arial"/>
                <a:sym typeface="Arial"/>
              </a:defRPr>
            </a:pPr>
            <a:r>
              <a:rPr dirty="0"/>
              <a:t> A class name which is written with its package name is called as fully qualified class name.</a:t>
            </a:r>
          </a:p>
        </p:txBody>
      </p:sp>
      <p:grpSp>
        <p:nvGrpSpPr>
          <p:cNvPr id="1544" name="Group 15"/>
          <p:cNvGrpSpPr/>
          <p:nvPr/>
        </p:nvGrpSpPr>
        <p:grpSpPr>
          <a:xfrm>
            <a:off x="3619" y="-5095"/>
            <a:ext cx="3454241" cy="530761"/>
            <a:chOff x="0" y="0"/>
            <a:chExt cx="3454240" cy="530760"/>
          </a:xfrm>
        </p:grpSpPr>
        <p:sp>
          <p:nvSpPr>
            <p:cNvPr id="1542"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43"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45"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Packages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45"/>
                                        </p:tgtEl>
                                        <p:attrNameLst>
                                          <p:attrName>style.visibility</p:attrName>
                                        </p:attrNameLst>
                                      </p:cBhvr>
                                      <p:to>
                                        <p:strVal val="visible"/>
                                      </p:to>
                                    </p:set>
                                    <p:animEffect transition="in" filter="fade">
                                      <p:cBhvr>
                                        <p:cTn id="7" dur="500"/>
                                        <p:tgtEl>
                                          <p:spTgt spid="1545"/>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544"/>
                                        </p:tgtEl>
                                        <p:attrNameLst>
                                          <p:attrName>style.visibility</p:attrName>
                                        </p:attrNameLst>
                                      </p:cBhvr>
                                      <p:to>
                                        <p:strVal val="visible"/>
                                      </p:to>
                                    </p:set>
                                    <p:animEffect transition="in" filter="fade">
                                      <p:cBhvr>
                                        <p:cTn id="11" dur="500"/>
                                        <p:tgtEl>
                                          <p:spTgt spid="154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541">
                                            <p:bg/>
                                          </p:spTgt>
                                        </p:tgtEl>
                                        <p:attrNameLst>
                                          <p:attrName>style.visibility</p:attrName>
                                        </p:attrNameLst>
                                      </p:cBhvr>
                                      <p:to>
                                        <p:strVal val="visible"/>
                                      </p:to>
                                    </p:set>
                                    <p:animEffect transition="in" filter="fade">
                                      <p:cBhvr>
                                        <p:cTn id="16" dur="500"/>
                                        <p:tgtEl>
                                          <p:spTgt spid="1541">
                                            <p:bg/>
                                          </p:spTgt>
                                        </p:tgtEl>
                                      </p:cBhvr>
                                    </p:animEffect>
                                  </p:childTnLst>
                                </p:cTn>
                              </p:par>
                              <p:par>
                                <p:cTn id="17" presetID="10" presetClass="entr" presetSubtype="0" fill="hold" grpId="3" nodeType="withEffect">
                                  <p:stCondLst>
                                    <p:cond delay="0"/>
                                  </p:stCondLst>
                                  <p:iterate>
                                    <p:tmAbs val="0"/>
                                  </p:iterate>
                                  <p:childTnLst>
                                    <p:set>
                                      <p:cBhvr>
                                        <p:cTn id="18" fill="hold"/>
                                        <p:tgtEl>
                                          <p:spTgt spid="1541">
                                            <p:txEl>
                                              <p:pRg st="0" end="0"/>
                                            </p:txEl>
                                          </p:spTgt>
                                        </p:tgtEl>
                                        <p:attrNameLst>
                                          <p:attrName>style.visibility</p:attrName>
                                        </p:attrNameLst>
                                      </p:cBhvr>
                                      <p:to>
                                        <p:strVal val="visible"/>
                                      </p:to>
                                    </p:set>
                                    <p:animEffect transition="in" filter="fade">
                                      <p:cBhvr>
                                        <p:cTn id="19" dur="500"/>
                                        <p:tgtEl>
                                          <p:spTgt spid="154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3" nodeType="clickEffect">
                                  <p:stCondLst>
                                    <p:cond delay="0"/>
                                  </p:stCondLst>
                                  <p:iterate>
                                    <p:tmAbs val="0"/>
                                  </p:iterate>
                                  <p:childTnLst>
                                    <p:set>
                                      <p:cBhvr>
                                        <p:cTn id="23" fill="hold"/>
                                        <p:tgtEl>
                                          <p:spTgt spid="1541">
                                            <p:txEl>
                                              <p:pRg st="1" end="1"/>
                                            </p:txEl>
                                          </p:spTgt>
                                        </p:tgtEl>
                                        <p:attrNameLst>
                                          <p:attrName>style.visibility</p:attrName>
                                        </p:attrNameLst>
                                      </p:cBhvr>
                                      <p:to>
                                        <p:strVal val="visible"/>
                                      </p:to>
                                    </p:set>
                                    <p:animEffect transition="in" filter="fade">
                                      <p:cBhvr>
                                        <p:cTn id="24" dur="500"/>
                                        <p:tgtEl>
                                          <p:spTgt spid="154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fill="hold" grpId="3" nodeType="clickEffect">
                                  <p:stCondLst>
                                    <p:cond delay="0"/>
                                  </p:stCondLst>
                                  <p:iterate>
                                    <p:tmAbs val="0"/>
                                  </p:iterate>
                                  <p:childTnLst>
                                    <p:set>
                                      <p:cBhvr>
                                        <p:cTn id="28" fill="hold"/>
                                        <p:tgtEl>
                                          <p:spTgt spid="1541">
                                            <p:txEl>
                                              <p:pRg st="2" end="2"/>
                                            </p:txEl>
                                          </p:spTgt>
                                        </p:tgtEl>
                                        <p:attrNameLst>
                                          <p:attrName>style.visibility</p:attrName>
                                        </p:attrNameLst>
                                      </p:cBhvr>
                                      <p:to>
                                        <p:strVal val="visible"/>
                                      </p:to>
                                    </p:set>
                                    <p:animEffect transition="in" filter="fade">
                                      <p:cBhvr>
                                        <p:cTn id="29" dur="500"/>
                                        <p:tgtEl>
                                          <p:spTgt spid="1541">
                                            <p:txEl>
                                              <p:pRg st="2" end="2"/>
                                            </p:txEl>
                                          </p:spTgt>
                                        </p:tgtEl>
                                      </p:cBhvr>
                                    </p:animEffect>
                                  </p:childTnLst>
                                </p:cTn>
                              </p:par>
                            </p:childTnLst>
                          </p:cTn>
                        </p:par>
                        <p:par>
                          <p:cTn id="30" fill="hold">
                            <p:stCondLst>
                              <p:cond delay="500"/>
                            </p:stCondLst>
                            <p:childTnLst>
                              <p:par>
                                <p:cTn id="31" presetID="10" presetClass="entr" fill="hold" grpId="3" nodeType="afterEffect">
                                  <p:stCondLst>
                                    <p:cond delay="0"/>
                                  </p:stCondLst>
                                  <p:iterate>
                                    <p:tmAbs val="0"/>
                                  </p:iterate>
                                  <p:childTnLst>
                                    <p:set>
                                      <p:cBhvr>
                                        <p:cTn id="32" fill="hold"/>
                                        <p:tgtEl>
                                          <p:spTgt spid="1541">
                                            <p:txEl>
                                              <p:pRg st="3" end="3"/>
                                            </p:txEl>
                                          </p:spTgt>
                                        </p:tgtEl>
                                        <p:attrNameLst>
                                          <p:attrName>style.visibility</p:attrName>
                                        </p:attrNameLst>
                                      </p:cBhvr>
                                      <p:to>
                                        <p:strVal val="visible"/>
                                      </p:to>
                                    </p:set>
                                    <p:animEffect transition="in" filter="fade">
                                      <p:cBhvr>
                                        <p:cTn id="33" dur="500"/>
                                        <p:tgtEl>
                                          <p:spTgt spid="154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fill="hold" grpId="3" nodeType="clickEffect">
                                  <p:stCondLst>
                                    <p:cond delay="0"/>
                                  </p:stCondLst>
                                  <p:iterate>
                                    <p:tmAbs val="0"/>
                                  </p:iterate>
                                  <p:childTnLst>
                                    <p:set>
                                      <p:cBhvr>
                                        <p:cTn id="37" fill="hold"/>
                                        <p:tgtEl>
                                          <p:spTgt spid="1541">
                                            <p:txEl>
                                              <p:pRg st="4" end="4"/>
                                            </p:txEl>
                                          </p:spTgt>
                                        </p:tgtEl>
                                        <p:attrNameLst>
                                          <p:attrName>style.visibility</p:attrName>
                                        </p:attrNameLst>
                                      </p:cBhvr>
                                      <p:to>
                                        <p:strVal val="visible"/>
                                      </p:to>
                                    </p:set>
                                    <p:animEffect transition="in" filter="fade">
                                      <p:cBhvr>
                                        <p:cTn id="38" dur="500"/>
                                        <p:tgtEl>
                                          <p:spTgt spid="15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 grpId="3" build="p" bldLvl="5" animBg="1" advAuto="0"/>
      <p:bldP spid="1544" grpId="2" animBg="1" advAuto="0"/>
      <p:bldP spid="1545" grpId="1" animBg="1" advAuto="0"/>
    </p:bld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53" name="Group 23"/>
          <p:cNvGrpSpPr/>
          <p:nvPr/>
        </p:nvGrpSpPr>
        <p:grpSpPr>
          <a:xfrm>
            <a:off x="-4339" y="127784"/>
            <a:ext cx="12191888" cy="712722"/>
            <a:chOff x="0" y="0"/>
            <a:chExt cx="12191886" cy="712720"/>
          </a:xfrm>
        </p:grpSpPr>
        <p:sp>
          <p:nvSpPr>
            <p:cNvPr id="154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550" name="object 3"/>
            <p:cNvGrpSpPr/>
            <p:nvPr/>
          </p:nvGrpSpPr>
          <p:grpSpPr>
            <a:xfrm>
              <a:off x="9139280" y="0"/>
              <a:ext cx="3052607" cy="712721"/>
              <a:chOff x="0" y="0"/>
              <a:chExt cx="3052606" cy="712720"/>
            </a:xfrm>
          </p:grpSpPr>
          <p:sp>
            <p:nvSpPr>
              <p:cNvPr id="1548"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49"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55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5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54" name="object 5"/>
          <p:cNvSpPr txBox="1"/>
          <p:nvPr/>
        </p:nvSpPr>
        <p:spPr>
          <a:xfrm>
            <a:off x="2905211" y="334845"/>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Jayashree</a:t>
            </a:r>
            <a:r>
              <a:rPr lang="en-US" dirty="0" smtClean="0"/>
              <a:t> N</a:t>
            </a:r>
            <a:endParaRPr dirty="0"/>
          </a:p>
        </p:txBody>
      </p:sp>
      <p:sp>
        <p:nvSpPr>
          <p:cNvPr id="1555" name="object 7"/>
          <p:cNvSpPr txBox="1"/>
          <p:nvPr/>
        </p:nvSpPr>
        <p:spPr>
          <a:xfrm>
            <a:off x="9571517" y="342249"/>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rPr dirty="0"/>
              <a:t>Chapter: 14</a:t>
            </a:r>
          </a:p>
        </p:txBody>
      </p:sp>
      <p:sp>
        <p:nvSpPr>
          <p:cNvPr id="1556" name="object 18"/>
          <p:cNvSpPr txBox="1"/>
          <p:nvPr/>
        </p:nvSpPr>
        <p:spPr>
          <a:xfrm>
            <a:off x="1144656" y="3283251"/>
            <a:ext cx="9928894"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rPr b="1" dirty="0"/>
              <a:t>Access Specifier</a:t>
            </a:r>
          </a:p>
        </p:txBody>
      </p:sp>
      <p:sp>
        <p:nvSpPr>
          <p:cNvPr id="1557" name="object 5"/>
          <p:cNvSpPr txBox="1"/>
          <p:nvPr/>
        </p:nvSpPr>
        <p:spPr>
          <a:xfrm>
            <a:off x="5967658" y="344635"/>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Subject : CORE JAVA</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5" name="Rectangle 1"/>
          <p:cNvSpPr txBox="1"/>
          <p:nvPr/>
        </p:nvSpPr>
        <p:spPr>
          <a:xfrm>
            <a:off x="406985" y="754653"/>
            <a:ext cx="10558433"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298450" marR="3257" indent="-285750" defTabSz="293216">
              <a:buSzPct val="100000"/>
              <a:buFont typeface="Arial"/>
              <a:buChar char="•"/>
              <a:defRPr sz="2000" spc="-3">
                <a:solidFill>
                  <a:srgbClr val="231F20"/>
                </a:solidFill>
                <a:latin typeface="Arial"/>
                <a:ea typeface="Arial"/>
                <a:cs typeface="Arial"/>
                <a:sym typeface="Arial"/>
              </a:defRPr>
            </a:lvl1pPr>
          </a:lstStyle>
          <a:p>
            <a:r>
              <a:rPr dirty="0"/>
              <a:t>Access </a:t>
            </a:r>
            <a:r>
              <a:rPr lang="en-US" dirty="0" smtClean="0"/>
              <a:t>Modifiers</a:t>
            </a:r>
            <a:r>
              <a:rPr dirty="0" smtClean="0"/>
              <a:t> </a:t>
            </a:r>
            <a:r>
              <a:rPr dirty="0"/>
              <a:t>are used to provide security for the classes and its members by controlling the visibility.</a:t>
            </a:r>
          </a:p>
        </p:txBody>
      </p:sp>
      <p:grpSp>
        <p:nvGrpSpPr>
          <p:cNvPr id="1568" name="Group 15"/>
          <p:cNvGrpSpPr/>
          <p:nvPr/>
        </p:nvGrpSpPr>
        <p:grpSpPr>
          <a:xfrm>
            <a:off x="3619" y="-5095"/>
            <a:ext cx="3454241" cy="530761"/>
            <a:chOff x="0" y="0"/>
            <a:chExt cx="3454240" cy="530760"/>
          </a:xfrm>
        </p:grpSpPr>
        <p:sp>
          <p:nvSpPr>
            <p:cNvPr id="1566"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67"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69" name="object 9"/>
          <p:cNvSpPr txBox="1"/>
          <p:nvPr/>
        </p:nvSpPr>
        <p:spPr>
          <a:xfrm>
            <a:off x="369663" y="75474"/>
            <a:ext cx="4650745"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indent="12700" defTabSz="293216">
              <a:defRPr sz="2200">
                <a:solidFill>
                  <a:srgbClr val="FFFFFF"/>
                </a:solidFill>
                <a:latin typeface="Arial"/>
                <a:ea typeface="Arial"/>
                <a:cs typeface="Arial"/>
                <a:sym typeface="Arial"/>
              </a:defRPr>
            </a:pPr>
            <a:r>
              <a:rPr dirty="0">
                <a:solidFill>
                  <a:schemeClr val="tx1"/>
                </a:solidFill>
              </a:rPr>
              <a:t> </a:t>
            </a:r>
            <a:r>
              <a:rPr sz="2400" b="1" spc="-3" dirty="0">
                <a:solidFill>
                  <a:schemeClr val="tx1"/>
                </a:solidFill>
              </a:rPr>
              <a:t>Access </a:t>
            </a:r>
            <a:r>
              <a:rPr lang="en-US" sz="2400" b="1" spc="-3" dirty="0" smtClean="0">
                <a:solidFill>
                  <a:schemeClr val="tx1"/>
                </a:solidFill>
              </a:rPr>
              <a:t>Modifier/Specifier</a:t>
            </a:r>
            <a:endParaRPr sz="2400" b="1" spc="-3" dirty="0">
              <a:solidFill>
                <a:schemeClr val="tx1"/>
              </a:solidFill>
            </a:endParaRPr>
          </a:p>
        </p:txBody>
      </p:sp>
      <p:sp>
        <p:nvSpPr>
          <p:cNvPr id="1570" name="Isosceles Triangle 2"/>
          <p:cNvSpPr/>
          <p:nvPr/>
        </p:nvSpPr>
        <p:spPr>
          <a:xfrm rot="10800000">
            <a:off x="2537785" y="1615551"/>
            <a:ext cx="5676197" cy="4895177"/>
          </a:xfrm>
          <a:prstGeom prst="triangle">
            <a:avLst/>
          </a:prstGeom>
          <a:solidFill>
            <a:schemeClr val="accent1"/>
          </a:solidFill>
          <a:ln w="3175">
            <a:solidFill>
              <a:srgbClr val="0D0D0D"/>
            </a:solidFill>
            <a:miter/>
          </a:ln>
        </p:spPr>
        <p:txBody>
          <a:bodyPr lIns="29321" tIns="29321" rIns="29321" bIns="29321" anchor="ctr"/>
          <a:lstStyle/>
          <a:p>
            <a:pPr algn="ctr" defTabSz="293216">
              <a:defRPr sz="3400">
                <a:solidFill>
                  <a:srgbClr val="FFFFFF"/>
                </a:solidFill>
                <a:latin typeface="Arial"/>
                <a:ea typeface="Arial"/>
                <a:cs typeface="Arial"/>
                <a:sym typeface="Arial"/>
              </a:defRPr>
            </a:pPr>
            <a:endParaRPr/>
          </a:p>
        </p:txBody>
      </p:sp>
      <p:sp>
        <p:nvSpPr>
          <p:cNvPr id="1571" name="TextBox 3"/>
          <p:cNvSpPr txBox="1"/>
          <p:nvPr/>
        </p:nvSpPr>
        <p:spPr>
          <a:xfrm>
            <a:off x="3504665" y="1615551"/>
            <a:ext cx="3829724" cy="725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algn="ctr" defTabSz="293216">
              <a:defRPr sz="4600">
                <a:latin typeface="Arial"/>
                <a:ea typeface="Arial"/>
                <a:cs typeface="Arial"/>
                <a:sym typeface="Arial"/>
              </a:defRPr>
            </a:lvl1pPr>
          </a:lstStyle>
          <a:p>
            <a:r>
              <a:t>Public</a:t>
            </a:r>
          </a:p>
        </p:txBody>
      </p:sp>
      <p:sp>
        <p:nvSpPr>
          <p:cNvPr id="1572" name="TextBox 4"/>
          <p:cNvSpPr txBox="1"/>
          <p:nvPr/>
        </p:nvSpPr>
        <p:spPr>
          <a:xfrm>
            <a:off x="3504665" y="2385359"/>
            <a:ext cx="3829724" cy="725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algn="ctr" defTabSz="293216">
              <a:defRPr sz="4600">
                <a:latin typeface="Arial"/>
                <a:ea typeface="Arial"/>
                <a:cs typeface="Arial"/>
                <a:sym typeface="Arial"/>
              </a:defRPr>
            </a:lvl1pPr>
          </a:lstStyle>
          <a:p>
            <a:r>
              <a:t>Protected</a:t>
            </a:r>
          </a:p>
        </p:txBody>
      </p:sp>
      <p:sp>
        <p:nvSpPr>
          <p:cNvPr id="1573" name="TextBox 5"/>
          <p:cNvSpPr txBox="1"/>
          <p:nvPr/>
        </p:nvSpPr>
        <p:spPr>
          <a:xfrm>
            <a:off x="3944276" y="3304296"/>
            <a:ext cx="2863217" cy="725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algn="ctr" defTabSz="293216">
              <a:defRPr sz="4600">
                <a:latin typeface="Arial"/>
                <a:ea typeface="Arial"/>
                <a:cs typeface="Arial"/>
                <a:sym typeface="Arial"/>
              </a:defRPr>
            </a:lvl1pPr>
          </a:lstStyle>
          <a:p>
            <a:r>
              <a:t>Pkg-level</a:t>
            </a:r>
          </a:p>
        </p:txBody>
      </p:sp>
      <p:sp>
        <p:nvSpPr>
          <p:cNvPr id="1574" name="TextBox 6"/>
          <p:cNvSpPr txBox="1"/>
          <p:nvPr/>
        </p:nvSpPr>
        <p:spPr>
          <a:xfrm>
            <a:off x="3504665" y="4448043"/>
            <a:ext cx="3829723" cy="725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algn="ctr" defTabSz="293216">
              <a:defRPr sz="4600">
                <a:latin typeface="Arial"/>
                <a:ea typeface="Arial"/>
                <a:cs typeface="Arial"/>
                <a:sym typeface="Arial"/>
              </a:defRPr>
            </a:lvl1pPr>
          </a:lstStyle>
          <a:p>
            <a:r>
              <a:t>Private</a:t>
            </a:r>
          </a:p>
        </p:txBody>
      </p:sp>
      <p:sp>
        <p:nvSpPr>
          <p:cNvPr id="1575" name="Straight Connector 8"/>
          <p:cNvSpPr/>
          <p:nvPr/>
        </p:nvSpPr>
        <p:spPr>
          <a:xfrm>
            <a:off x="2913080" y="2274477"/>
            <a:ext cx="4987539"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sp>
        <p:nvSpPr>
          <p:cNvPr id="1576" name="Straight Connector 20"/>
          <p:cNvSpPr/>
          <p:nvPr/>
        </p:nvSpPr>
        <p:spPr>
          <a:xfrm>
            <a:off x="3475343" y="3155166"/>
            <a:ext cx="3888367"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sp>
        <p:nvSpPr>
          <p:cNvPr id="1577" name="Straight Connector 21"/>
          <p:cNvSpPr/>
          <p:nvPr/>
        </p:nvSpPr>
        <p:spPr>
          <a:xfrm>
            <a:off x="4067603" y="4114224"/>
            <a:ext cx="2863217" cy="1"/>
          </a:xfrm>
          <a:prstGeom prst="line">
            <a:avLst/>
          </a:prstGeom>
          <a:ln w="3175">
            <a:solidFill>
              <a:srgbClr val="000000"/>
            </a:solidFill>
            <a:miter/>
          </a:ln>
        </p:spPr>
        <p:txBody>
          <a:bodyPr lIns="29321" tIns="29321" rIns="29321" bIns="29321"/>
          <a:lstStyle/>
          <a:p>
            <a:pPr defTabSz="293216">
              <a:defRPr sz="1100">
                <a:latin typeface="Arial"/>
                <a:ea typeface="Arial"/>
                <a:cs typeface="Arial"/>
                <a:sym typeface="Arial"/>
              </a:defRPr>
            </a:pPr>
            <a:endParaRPr/>
          </a:p>
        </p:txBody>
      </p:sp>
      <p:grpSp>
        <p:nvGrpSpPr>
          <p:cNvPr id="1580" name="Arrow: Up 23"/>
          <p:cNvGrpSpPr/>
          <p:nvPr/>
        </p:nvGrpSpPr>
        <p:grpSpPr>
          <a:xfrm>
            <a:off x="77947" y="2407061"/>
            <a:ext cx="1286823" cy="2043879"/>
            <a:chOff x="0" y="0"/>
            <a:chExt cx="1286822" cy="2043878"/>
          </a:xfrm>
        </p:grpSpPr>
        <p:sp>
          <p:nvSpPr>
            <p:cNvPr id="1578" name="Shape"/>
            <p:cNvSpPr/>
            <p:nvPr/>
          </p:nvSpPr>
          <p:spPr>
            <a:xfrm>
              <a:off x="0" y="0"/>
              <a:ext cx="1286822" cy="2043878"/>
            </a:xfrm>
            <a:custGeom>
              <a:avLst/>
              <a:gdLst/>
              <a:ahLst/>
              <a:cxnLst>
                <a:cxn ang="0">
                  <a:pos x="wd2" y="hd2"/>
                </a:cxn>
                <a:cxn ang="5400000">
                  <a:pos x="wd2" y="hd2"/>
                </a:cxn>
                <a:cxn ang="10800000">
                  <a:pos x="wd2" y="hd2"/>
                </a:cxn>
                <a:cxn ang="16200000">
                  <a:pos x="wd2" y="hd2"/>
                </a:cxn>
              </a:cxnLst>
              <a:rect l="0" t="0" r="r" b="b"/>
              <a:pathLst>
                <a:path w="21600" h="21600" extrusionOk="0">
                  <a:moveTo>
                    <a:pt x="0" y="6380"/>
                  </a:moveTo>
                  <a:lnTo>
                    <a:pt x="10800" y="0"/>
                  </a:lnTo>
                  <a:lnTo>
                    <a:pt x="21600" y="6380"/>
                  </a:lnTo>
                  <a:lnTo>
                    <a:pt x="16200" y="6380"/>
                  </a:lnTo>
                  <a:lnTo>
                    <a:pt x="16200" y="21600"/>
                  </a:lnTo>
                  <a:lnTo>
                    <a:pt x="5400" y="21600"/>
                  </a:lnTo>
                  <a:lnTo>
                    <a:pt x="5400" y="638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79" name="visibility"/>
            <p:cNvSpPr txBox="1"/>
            <p:nvPr/>
          </p:nvSpPr>
          <p:spPr>
            <a:xfrm>
              <a:off x="356392" y="967226"/>
              <a:ext cx="574037" cy="4112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rPr lang="en-IN" dirty="0" smtClean="0"/>
                <a:t>V</a:t>
              </a:r>
              <a:r>
                <a:rPr dirty="0" err="1" smtClean="0"/>
                <a:t>isibility</a:t>
              </a:r>
              <a:r>
                <a:rPr lang="en-US" dirty="0" smtClean="0"/>
                <a:t> More</a:t>
              </a:r>
              <a:endParaRPr dirty="0"/>
            </a:p>
          </p:txBody>
        </p:sp>
      </p:grpSp>
      <p:grpSp>
        <p:nvGrpSpPr>
          <p:cNvPr id="1583" name="Arrow: Down 24"/>
          <p:cNvGrpSpPr/>
          <p:nvPr/>
        </p:nvGrpSpPr>
        <p:grpSpPr>
          <a:xfrm>
            <a:off x="1452127" y="2287074"/>
            <a:ext cx="1365118" cy="2283852"/>
            <a:chOff x="0" y="0"/>
            <a:chExt cx="1365117" cy="2283851"/>
          </a:xfrm>
        </p:grpSpPr>
        <p:sp>
          <p:nvSpPr>
            <p:cNvPr id="1581" name="Shape"/>
            <p:cNvSpPr/>
            <p:nvPr/>
          </p:nvSpPr>
          <p:spPr>
            <a:xfrm>
              <a:off x="0" y="-1"/>
              <a:ext cx="1365118" cy="2283853"/>
            </a:xfrm>
            <a:custGeom>
              <a:avLst/>
              <a:gdLst/>
              <a:ahLst/>
              <a:cxnLst>
                <a:cxn ang="0">
                  <a:pos x="wd2" y="hd2"/>
                </a:cxn>
                <a:cxn ang="5400000">
                  <a:pos x="wd2" y="hd2"/>
                </a:cxn>
                <a:cxn ang="10800000">
                  <a:pos x="wd2" y="hd2"/>
                </a:cxn>
                <a:cxn ang="16200000">
                  <a:pos x="wd2" y="hd2"/>
                </a:cxn>
              </a:cxnLst>
              <a:rect l="0" t="0" r="r" b="b"/>
              <a:pathLst>
                <a:path w="21600" h="21600" extrusionOk="0">
                  <a:moveTo>
                    <a:pt x="0" y="15145"/>
                  </a:moveTo>
                  <a:lnTo>
                    <a:pt x="5400" y="15145"/>
                  </a:lnTo>
                  <a:lnTo>
                    <a:pt x="5400" y="0"/>
                  </a:lnTo>
                  <a:lnTo>
                    <a:pt x="16200" y="0"/>
                  </a:lnTo>
                  <a:lnTo>
                    <a:pt x="16200" y="15145"/>
                  </a:lnTo>
                  <a:lnTo>
                    <a:pt x="21600" y="15145"/>
                  </a:lnTo>
                  <a:lnTo>
                    <a:pt x="10800" y="2160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2" name="Security"/>
            <p:cNvSpPr txBox="1"/>
            <p:nvPr/>
          </p:nvSpPr>
          <p:spPr>
            <a:xfrm>
              <a:off x="379358" y="745548"/>
              <a:ext cx="606402" cy="45147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rPr dirty="0" smtClean="0"/>
                <a:t>Security</a:t>
              </a:r>
              <a:r>
                <a:rPr lang="en-US" dirty="0" smtClean="0"/>
                <a:t> More</a:t>
              </a:r>
              <a:endParaRPr dirty="0"/>
            </a:p>
          </p:txBody>
        </p:sp>
      </p:grpSp>
      <p:grpSp>
        <p:nvGrpSpPr>
          <p:cNvPr id="1586" name="Arrow: Up 25"/>
          <p:cNvGrpSpPr/>
          <p:nvPr/>
        </p:nvGrpSpPr>
        <p:grpSpPr>
          <a:xfrm>
            <a:off x="7925973" y="2569198"/>
            <a:ext cx="1286822" cy="2043879"/>
            <a:chOff x="0" y="0"/>
            <a:chExt cx="1286821" cy="2043877"/>
          </a:xfrm>
        </p:grpSpPr>
        <p:sp>
          <p:nvSpPr>
            <p:cNvPr id="1584" name="Shape"/>
            <p:cNvSpPr/>
            <p:nvPr/>
          </p:nvSpPr>
          <p:spPr>
            <a:xfrm>
              <a:off x="0" y="0"/>
              <a:ext cx="1286822" cy="2043878"/>
            </a:xfrm>
            <a:custGeom>
              <a:avLst/>
              <a:gdLst/>
              <a:ahLst/>
              <a:cxnLst>
                <a:cxn ang="0">
                  <a:pos x="wd2" y="hd2"/>
                </a:cxn>
                <a:cxn ang="5400000">
                  <a:pos x="wd2" y="hd2"/>
                </a:cxn>
                <a:cxn ang="10800000">
                  <a:pos x="wd2" y="hd2"/>
                </a:cxn>
                <a:cxn ang="16200000">
                  <a:pos x="wd2" y="hd2"/>
                </a:cxn>
              </a:cxnLst>
              <a:rect l="0" t="0" r="r" b="b"/>
              <a:pathLst>
                <a:path w="21600" h="21600" extrusionOk="0">
                  <a:moveTo>
                    <a:pt x="0" y="6380"/>
                  </a:moveTo>
                  <a:lnTo>
                    <a:pt x="10800" y="0"/>
                  </a:lnTo>
                  <a:lnTo>
                    <a:pt x="21600" y="6380"/>
                  </a:lnTo>
                  <a:lnTo>
                    <a:pt x="16200" y="6380"/>
                  </a:lnTo>
                  <a:lnTo>
                    <a:pt x="16200" y="21600"/>
                  </a:lnTo>
                  <a:lnTo>
                    <a:pt x="5400" y="21600"/>
                  </a:lnTo>
                  <a:lnTo>
                    <a:pt x="5400" y="638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5" name="security"/>
            <p:cNvSpPr txBox="1"/>
            <p:nvPr/>
          </p:nvSpPr>
          <p:spPr>
            <a:xfrm>
              <a:off x="356392" y="967226"/>
              <a:ext cx="574037" cy="4112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rPr lang="en-IN" dirty="0" smtClean="0"/>
                <a:t>S</a:t>
              </a:r>
              <a:r>
                <a:rPr dirty="0" err="1" smtClean="0"/>
                <a:t>ecurity</a:t>
              </a:r>
              <a:r>
                <a:rPr lang="en-US" dirty="0" smtClean="0"/>
                <a:t> Less</a:t>
              </a:r>
              <a:endParaRPr dirty="0"/>
            </a:p>
          </p:txBody>
        </p:sp>
      </p:grpSp>
      <p:grpSp>
        <p:nvGrpSpPr>
          <p:cNvPr id="1589" name="Arrow: Down 26"/>
          <p:cNvGrpSpPr/>
          <p:nvPr/>
        </p:nvGrpSpPr>
        <p:grpSpPr>
          <a:xfrm>
            <a:off x="9128848" y="2607303"/>
            <a:ext cx="1365119" cy="2101327"/>
            <a:chOff x="0" y="0"/>
            <a:chExt cx="1365117" cy="2101326"/>
          </a:xfrm>
        </p:grpSpPr>
        <p:sp>
          <p:nvSpPr>
            <p:cNvPr id="1587" name="Shape"/>
            <p:cNvSpPr/>
            <p:nvPr/>
          </p:nvSpPr>
          <p:spPr>
            <a:xfrm>
              <a:off x="-1" y="-1"/>
              <a:ext cx="1365119" cy="2101328"/>
            </a:xfrm>
            <a:custGeom>
              <a:avLst/>
              <a:gdLst/>
              <a:ahLst/>
              <a:cxnLst>
                <a:cxn ang="0">
                  <a:pos x="wd2" y="hd2"/>
                </a:cxn>
                <a:cxn ang="5400000">
                  <a:pos x="wd2" y="hd2"/>
                </a:cxn>
                <a:cxn ang="10800000">
                  <a:pos x="wd2" y="hd2"/>
                </a:cxn>
                <a:cxn ang="16200000">
                  <a:pos x="wd2" y="hd2"/>
                </a:cxn>
              </a:cxnLst>
              <a:rect l="0" t="0" r="r" b="b"/>
              <a:pathLst>
                <a:path w="21600" h="21600" extrusionOk="0">
                  <a:moveTo>
                    <a:pt x="0" y="14584"/>
                  </a:moveTo>
                  <a:lnTo>
                    <a:pt x="5400" y="14584"/>
                  </a:lnTo>
                  <a:lnTo>
                    <a:pt x="5400" y="0"/>
                  </a:lnTo>
                  <a:lnTo>
                    <a:pt x="16200" y="0"/>
                  </a:lnTo>
                  <a:lnTo>
                    <a:pt x="16200" y="14584"/>
                  </a:lnTo>
                  <a:lnTo>
                    <a:pt x="21600" y="14584"/>
                  </a:lnTo>
                  <a:lnTo>
                    <a:pt x="10800" y="21600"/>
                  </a:lnTo>
                  <a:close/>
                </a:path>
              </a:pathLst>
            </a:custGeom>
            <a:solidFill>
              <a:schemeClr val="accent1"/>
            </a:solidFill>
            <a:ln w="3175" cap="flat">
              <a:solidFill>
                <a:srgbClr val="32538F"/>
              </a:solidFill>
              <a:prstDash val="solid"/>
              <a:miter lim="800000"/>
            </a:ln>
            <a:effectLst/>
          </p:spPr>
          <p:txBody>
            <a:bodyPr wrap="square" lIns="29321" tIns="29321" rIns="29321" bIns="29321" numCol="1" anchor="ctr">
              <a:noAutofit/>
            </a:bodyPr>
            <a:lstStyle/>
            <a:p>
              <a:pPr algn="ctr" defTabSz="293216">
                <a:defRPr sz="1100">
                  <a:solidFill>
                    <a:srgbClr val="FFFFFF"/>
                  </a:solidFill>
                  <a:latin typeface="Arial"/>
                  <a:ea typeface="Arial"/>
                  <a:cs typeface="Arial"/>
                  <a:sym typeface="Arial"/>
                </a:defRPr>
              </a:pPr>
              <a:endParaRPr/>
            </a:p>
          </p:txBody>
        </p:sp>
        <p:sp>
          <p:nvSpPr>
            <p:cNvPr id="1588" name="Visibility"/>
            <p:cNvSpPr txBox="1"/>
            <p:nvPr/>
          </p:nvSpPr>
          <p:spPr>
            <a:xfrm>
              <a:off x="376314" y="672326"/>
              <a:ext cx="612489" cy="41539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ctr">
              <a:noAutofit/>
            </a:bodyPr>
            <a:lstStyle>
              <a:lvl1pPr algn="ctr" defTabSz="293216">
                <a:defRPr sz="1100">
                  <a:solidFill>
                    <a:srgbClr val="FFFFFF"/>
                  </a:solidFill>
                  <a:latin typeface="Arial"/>
                  <a:ea typeface="Arial"/>
                  <a:cs typeface="Arial"/>
                  <a:sym typeface="Arial"/>
                </a:defRPr>
              </a:lvl1pPr>
            </a:lstStyle>
            <a:p>
              <a:r>
                <a:rPr dirty="0" smtClean="0"/>
                <a:t>Visibility</a:t>
              </a:r>
              <a:r>
                <a:rPr lang="en-US" dirty="0" smtClean="0"/>
                <a:t> Less</a:t>
              </a:r>
              <a:endParaRPr dirty="0"/>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69"/>
                                        </p:tgtEl>
                                        <p:attrNameLst>
                                          <p:attrName>style.visibility</p:attrName>
                                        </p:attrNameLst>
                                      </p:cBhvr>
                                      <p:to>
                                        <p:strVal val="visible"/>
                                      </p:to>
                                    </p:set>
                                    <p:animEffect transition="in" filter="fade">
                                      <p:cBhvr>
                                        <p:cTn id="7" dur="500"/>
                                        <p:tgtEl>
                                          <p:spTgt spid="15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65"/>
                                        </p:tgtEl>
                                        <p:attrNameLst>
                                          <p:attrName>style.visibility</p:attrName>
                                        </p:attrNameLst>
                                      </p:cBhvr>
                                      <p:to>
                                        <p:strVal val="visible"/>
                                      </p:to>
                                    </p:set>
                                    <p:animEffect transition="in" filter="fade">
                                      <p:cBhvr>
                                        <p:cTn id="12" dur="500"/>
                                        <p:tgtEl>
                                          <p:spTgt spid="15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70"/>
                                        </p:tgtEl>
                                        <p:attrNameLst>
                                          <p:attrName>style.visibility</p:attrName>
                                        </p:attrNameLst>
                                      </p:cBhvr>
                                      <p:to>
                                        <p:strVal val="visible"/>
                                      </p:to>
                                    </p:set>
                                    <p:animEffect transition="in" filter="fade">
                                      <p:cBhvr>
                                        <p:cTn id="17" dur="500"/>
                                        <p:tgtEl>
                                          <p:spTgt spid="15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75"/>
                                        </p:tgtEl>
                                        <p:attrNameLst>
                                          <p:attrName>style.visibility</p:attrName>
                                        </p:attrNameLst>
                                      </p:cBhvr>
                                      <p:to>
                                        <p:strVal val="visible"/>
                                      </p:to>
                                    </p:set>
                                    <p:animEffect transition="in" filter="fade">
                                      <p:cBhvr>
                                        <p:cTn id="22" dur="500"/>
                                        <p:tgtEl>
                                          <p:spTgt spid="1575"/>
                                        </p:tgtEl>
                                      </p:cBhvr>
                                    </p:animEffect>
                                  </p:childTnLst>
                                </p:cTn>
                              </p:par>
                            </p:childTnLst>
                          </p:cTn>
                        </p:par>
                        <p:par>
                          <p:cTn id="23" fill="hold">
                            <p:stCondLst>
                              <p:cond delay="500"/>
                            </p:stCondLst>
                            <p:childTnLst>
                              <p:par>
                                <p:cTn id="24" presetID="10" presetClass="entr" fill="hold" grpId="5" nodeType="afterEffect">
                                  <p:stCondLst>
                                    <p:cond delay="0"/>
                                  </p:stCondLst>
                                  <p:iterate>
                                    <p:tmAbs val="0"/>
                                  </p:iterate>
                                  <p:childTnLst>
                                    <p:set>
                                      <p:cBhvr>
                                        <p:cTn id="25" fill="hold"/>
                                        <p:tgtEl>
                                          <p:spTgt spid="1576"/>
                                        </p:tgtEl>
                                        <p:attrNameLst>
                                          <p:attrName>style.visibility</p:attrName>
                                        </p:attrNameLst>
                                      </p:cBhvr>
                                      <p:to>
                                        <p:strVal val="visible"/>
                                      </p:to>
                                    </p:set>
                                    <p:animEffect transition="in" filter="fade">
                                      <p:cBhvr>
                                        <p:cTn id="26" dur="500"/>
                                        <p:tgtEl>
                                          <p:spTgt spid="1576"/>
                                        </p:tgtEl>
                                      </p:cBhvr>
                                    </p:animEffect>
                                  </p:childTnLst>
                                </p:cTn>
                              </p:par>
                            </p:childTnLst>
                          </p:cTn>
                        </p:par>
                        <p:par>
                          <p:cTn id="27" fill="hold">
                            <p:stCondLst>
                              <p:cond delay="1000"/>
                            </p:stCondLst>
                            <p:childTnLst>
                              <p:par>
                                <p:cTn id="28" presetID="10" presetClass="entr" fill="hold" grpId="6" nodeType="afterEffect">
                                  <p:stCondLst>
                                    <p:cond delay="0"/>
                                  </p:stCondLst>
                                  <p:iterate>
                                    <p:tmAbs val="0"/>
                                  </p:iterate>
                                  <p:childTnLst>
                                    <p:set>
                                      <p:cBhvr>
                                        <p:cTn id="29" fill="hold"/>
                                        <p:tgtEl>
                                          <p:spTgt spid="1577"/>
                                        </p:tgtEl>
                                        <p:attrNameLst>
                                          <p:attrName>style.visibility</p:attrName>
                                        </p:attrNameLst>
                                      </p:cBhvr>
                                      <p:to>
                                        <p:strVal val="visible"/>
                                      </p:to>
                                    </p:set>
                                    <p:animEffect transition="in" filter="fade">
                                      <p:cBhvr>
                                        <p:cTn id="30" dur="500"/>
                                        <p:tgtEl>
                                          <p:spTgt spid="157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7" nodeType="clickEffect">
                                  <p:stCondLst>
                                    <p:cond delay="0"/>
                                  </p:stCondLst>
                                  <p:iterate>
                                    <p:tmAbs val="0"/>
                                  </p:iterate>
                                  <p:childTnLst>
                                    <p:set>
                                      <p:cBhvr>
                                        <p:cTn id="34" fill="hold"/>
                                        <p:tgtEl>
                                          <p:spTgt spid="1571"/>
                                        </p:tgtEl>
                                        <p:attrNameLst>
                                          <p:attrName>style.visibility</p:attrName>
                                        </p:attrNameLst>
                                      </p:cBhvr>
                                      <p:to>
                                        <p:strVal val="visible"/>
                                      </p:to>
                                    </p:set>
                                    <p:animEffect transition="in" filter="fade">
                                      <p:cBhvr>
                                        <p:cTn id="35" dur="500"/>
                                        <p:tgtEl>
                                          <p:spTgt spid="157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8" nodeType="clickEffect">
                                  <p:stCondLst>
                                    <p:cond delay="0"/>
                                  </p:stCondLst>
                                  <p:iterate>
                                    <p:tmAbs val="0"/>
                                  </p:iterate>
                                  <p:childTnLst>
                                    <p:set>
                                      <p:cBhvr>
                                        <p:cTn id="39" fill="hold"/>
                                        <p:tgtEl>
                                          <p:spTgt spid="1572"/>
                                        </p:tgtEl>
                                        <p:attrNameLst>
                                          <p:attrName>style.visibility</p:attrName>
                                        </p:attrNameLst>
                                      </p:cBhvr>
                                      <p:to>
                                        <p:strVal val="visible"/>
                                      </p:to>
                                    </p:set>
                                    <p:animEffect transition="in" filter="fade">
                                      <p:cBhvr>
                                        <p:cTn id="40" dur="500"/>
                                        <p:tgtEl>
                                          <p:spTgt spid="157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9" nodeType="clickEffect">
                                  <p:stCondLst>
                                    <p:cond delay="0"/>
                                  </p:stCondLst>
                                  <p:iterate>
                                    <p:tmAbs val="0"/>
                                  </p:iterate>
                                  <p:childTnLst>
                                    <p:set>
                                      <p:cBhvr>
                                        <p:cTn id="44" fill="hold"/>
                                        <p:tgtEl>
                                          <p:spTgt spid="1573"/>
                                        </p:tgtEl>
                                        <p:attrNameLst>
                                          <p:attrName>style.visibility</p:attrName>
                                        </p:attrNameLst>
                                      </p:cBhvr>
                                      <p:to>
                                        <p:strVal val="visible"/>
                                      </p:to>
                                    </p:set>
                                    <p:animEffect transition="in" filter="fade">
                                      <p:cBhvr>
                                        <p:cTn id="45" dur="500"/>
                                        <p:tgtEl>
                                          <p:spTgt spid="157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0" nodeType="clickEffect">
                                  <p:stCondLst>
                                    <p:cond delay="0"/>
                                  </p:stCondLst>
                                  <p:iterate>
                                    <p:tmAbs val="0"/>
                                  </p:iterate>
                                  <p:childTnLst>
                                    <p:set>
                                      <p:cBhvr>
                                        <p:cTn id="49" fill="hold"/>
                                        <p:tgtEl>
                                          <p:spTgt spid="1574"/>
                                        </p:tgtEl>
                                        <p:attrNameLst>
                                          <p:attrName>style.visibility</p:attrName>
                                        </p:attrNameLst>
                                      </p:cBhvr>
                                      <p:to>
                                        <p:strVal val="visible"/>
                                      </p:to>
                                    </p:set>
                                    <p:animEffect transition="in" filter="fade">
                                      <p:cBhvr>
                                        <p:cTn id="50" dur="500"/>
                                        <p:tgtEl>
                                          <p:spTgt spid="157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1" nodeType="clickEffect">
                                  <p:stCondLst>
                                    <p:cond delay="0"/>
                                  </p:stCondLst>
                                  <p:iterate>
                                    <p:tmAbs val="0"/>
                                  </p:iterate>
                                  <p:childTnLst>
                                    <p:set>
                                      <p:cBhvr>
                                        <p:cTn id="54" fill="hold"/>
                                        <p:tgtEl>
                                          <p:spTgt spid="1580"/>
                                        </p:tgtEl>
                                        <p:attrNameLst>
                                          <p:attrName>style.visibility</p:attrName>
                                        </p:attrNameLst>
                                      </p:cBhvr>
                                      <p:to>
                                        <p:strVal val="visible"/>
                                      </p:to>
                                    </p:set>
                                    <p:animEffect transition="in" filter="fade">
                                      <p:cBhvr>
                                        <p:cTn id="55" dur="500"/>
                                        <p:tgtEl>
                                          <p:spTgt spid="158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2" nodeType="clickEffect">
                                  <p:stCondLst>
                                    <p:cond delay="0"/>
                                  </p:stCondLst>
                                  <p:iterate>
                                    <p:tmAbs val="0"/>
                                  </p:iterate>
                                  <p:childTnLst>
                                    <p:set>
                                      <p:cBhvr>
                                        <p:cTn id="59" fill="hold"/>
                                        <p:tgtEl>
                                          <p:spTgt spid="1583"/>
                                        </p:tgtEl>
                                        <p:attrNameLst>
                                          <p:attrName>style.visibility</p:attrName>
                                        </p:attrNameLst>
                                      </p:cBhvr>
                                      <p:to>
                                        <p:strVal val="visible"/>
                                      </p:to>
                                    </p:set>
                                    <p:animEffect transition="in" filter="fade">
                                      <p:cBhvr>
                                        <p:cTn id="60" dur="500"/>
                                        <p:tgtEl>
                                          <p:spTgt spid="158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3" nodeType="clickEffect">
                                  <p:stCondLst>
                                    <p:cond delay="0"/>
                                  </p:stCondLst>
                                  <p:iterate>
                                    <p:tmAbs val="0"/>
                                  </p:iterate>
                                  <p:childTnLst>
                                    <p:set>
                                      <p:cBhvr>
                                        <p:cTn id="64" fill="hold"/>
                                        <p:tgtEl>
                                          <p:spTgt spid="1586"/>
                                        </p:tgtEl>
                                        <p:attrNameLst>
                                          <p:attrName>style.visibility</p:attrName>
                                        </p:attrNameLst>
                                      </p:cBhvr>
                                      <p:to>
                                        <p:strVal val="visible"/>
                                      </p:to>
                                    </p:set>
                                    <p:animEffect transition="in" filter="fade">
                                      <p:cBhvr>
                                        <p:cTn id="65" dur="500"/>
                                        <p:tgtEl>
                                          <p:spTgt spid="158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4" nodeType="clickEffect">
                                  <p:stCondLst>
                                    <p:cond delay="0"/>
                                  </p:stCondLst>
                                  <p:iterate>
                                    <p:tmAbs val="0"/>
                                  </p:iterate>
                                  <p:childTnLst>
                                    <p:set>
                                      <p:cBhvr>
                                        <p:cTn id="69" fill="hold"/>
                                        <p:tgtEl>
                                          <p:spTgt spid="1589"/>
                                        </p:tgtEl>
                                        <p:attrNameLst>
                                          <p:attrName>style.visibility</p:attrName>
                                        </p:attrNameLst>
                                      </p:cBhvr>
                                      <p:to>
                                        <p:strVal val="visible"/>
                                      </p:to>
                                    </p:set>
                                    <p:animEffect transition="in" filter="fade">
                                      <p:cBhvr>
                                        <p:cTn id="70" dur="500"/>
                                        <p:tgtEl>
                                          <p:spTgt spid="1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5" grpId="2" animBg="1" advAuto="0"/>
      <p:bldP spid="1569" grpId="1" animBg="1" advAuto="0"/>
      <p:bldP spid="1570" grpId="3" animBg="1" advAuto="0"/>
      <p:bldP spid="1571" grpId="7" animBg="1" advAuto="0"/>
      <p:bldP spid="1572" grpId="8" animBg="1" advAuto="0"/>
      <p:bldP spid="1573" grpId="9" animBg="1" advAuto="0"/>
      <p:bldP spid="1574" grpId="10" animBg="1" advAuto="0"/>
      <p:bldP spid="1575" grpId="4" animBg="1" advAuto="0"/>
      <p:bldP spid="1576" grpId="5" animBg="1" advAuto="0"/>
      <p:bldP spid="1577" grpId="6" animBg="1" advAuto="0"/>
      <p:bldP spid="1580" grpId="11" animBg="1" advAuto="0"/>
      <p:bldP spid="1583" grpId="12" animBg="1" advAuto="0"/>
      <p:bldP spid="1586" grpId="13" animBg="1" advAuto="0"/>
      <p:bldP spid="1589" grpId="14" animBg="1" advAuto="0"/>
    </p:bld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4" name="Rectangle 1"/>
          <p:cNvSpPr txBox="1"/>
          <p:nvPr/>
        </p:nvSpPr>
        <p:spPr>
          <a:xfrm>
            <a:off x="32942" y="542746"/>
            <a:ext cx="12050201" cy="65225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a:spAutoFit/>
          </a:bodyPr>
          <a:lstStyle/>
          <a:p>
            <a:pPr defTabSz="293216">
              <a:defRPr sz="2000" b="1">
                <a:latin typeface="Arial"/>
                <a:ea typeface="Arial"/>
                <a:cs typeface="Arial"/>
                <a:sym typeface="Arial"/>
              </a:defRPr>
            </a:pPr>
            <a:r>
              <a:rPr dirty="0"/>
              <a:t>public :   </a:t>
            </a:r>
          </a:p>
          <a:p>
            <a:pPr marL="285750" indent="-285750" defTabSz="293216">
              <a:buSzPct val="100000"/>
              <a:buFont typeface="Arial"/>
              <a:buChar char="•"/>
              <a:defRPr sz="2000">
                <a:latin typeface="Arial"/>
                <a:ea typeface="Arial"/>
                <a:cs typeface="Arial"/>
                <a:sym typeface="Arial"/>
              </a:defRPr>
            </a:pPr>
            <a:r>
              <a:rPr dirty="0"/>
              <a:t>if you declare any </a:t>
            </a:r>
            <a:r>
              <a:rPr dirty="0" smtClean="0"/>
              <a:t>entity</a:t>
            </a:r>
            <a:r>
              <a:rPr lang="en-US" dirty="0" smtClean="0"/>
              <a:t>(data member or function member)</a:t>
            </a:r>
            <a:r>
              <a:rPr dirty="0" smtClean="0"/>
              <a:t> </a:t>
            </a:r>
            <a:r>
              <a:rPr dirty="0"/>
              <a:t>as public, then it can be accessed by the classes present in </a:t>
            </a:r>
            <a:r>
              <a:rPr lang="en-US" dirty="0" smtClean="0"/>
              <a:t>the </a:t>
            </a:r>
            <a:r>
              <a:rPr dirty="0" smtClean="0"/>
              <a:t>same</a:t>
            </a:r>
            <a:r>
              <a:rPr lang="en-US" dirty="0" smtClean="0"/>
              <a:t> </a:t>
            </a:r>
            <a:r>
              <a:rPr dirty="0" smtClean="0"/>
              <a:t>or </a:t>
            </a:r>
            <a:r>
              <a:rPr dirty="0"/>
              <a:t>different package.</a:t>
            </a:r>
          </a:p>
          <a:p>
            <a:pPr marL="285750" indent="-285750" defTabSz="293216">
              <a:buSzPct val="100000"/>
              <a:buFont typeface="Arial"/>
              <a:buChar char="•"/>
              <a:defRPr sz="2000">
                <a:latin typeface="Arial"/>
                <a:ea typeface="Arial"/>
                <a:cs typeface="Arial"/>
                <a:sym typeface="Arial"/>
              </a:defRPr>
            </a:pPr>
            <a:r>
              <a:rPr dirty="0"/>
              <a:t> public entities will have </a:t>
            </a:r>
            <a:r>
              <a:rPr lang="en-US" dirty="0" smtClean="0"/>
              <a:t>the </a:t>
            </a:r>
            <a:r>
              <a:rPr dirty="0" smtClean="0"/>
              <a:t>highest </a:t>
            </a:r>
            <a:r>
              <a:rPr dirty="0"/>
              <a:t>visibility and lowest security. </a:t>
            </a:r>
          </a:p>
          <a:p>
            <a:pPr defTabSz="293216">
              <a:defRPr sz="2000">
                <a:latin typeface="Arial"/>
                <a:ea typeface="Arial"/>
                <a:cs typeface="Arial"/>
                <a:sym typeface="Arial"/>
              </a:defRPr>
            </a:pPr>
            <a:r>
              <a:rPr dirty="0"/>
              <a:t>         </a:t>
            </a:r>
          </a:p>
          <a:p>
            <a:pPr defTabSz="293216">
              <a:defRPr sz="2000" b="1">
                <a:latin typeface="Arial"/>
                <a:ea typeface="Arial"/>
                <a:cs typeface="Arial"/>
                <a:sym typeface="Arial"/>
              </a:defRPr>
            </a:pPr>
            <a:r>
              <a:rPr dirty="0"/>
              <a:t>protected : </a:t>
            </a:r>
          </a:p>
          <a:p>
            <a:pPr marL="285750" indent="-285750" defTabSz="293216">
              <a:buSzPct val="100000"/>
              <a:buFont typeface="Arial"/>
              <a:buChar char="•"/>
              <a:defRPr sz="2000">
                <a:latin typeface="Arial"/>
                <a:ea typeface="Arial"/>
                <a:cs typeface="Arial"/>
                <a:sym typeface="Arial"/>
              </a:defRPr>
            </a:pPr>
            <a:r>
              <a:rPr dirty="0"/>
              <a:t>If you declare any </a:t>
            </a:r>
            <a:r>
              <a:rPr dirty="0" smtClean="0"/>
              <a:t>entity</a:t>
            </a:r>
            <a:r>
              <a:rPr lang="en-US" dirty="0"/>
              <a:t> (data member or function member)</a:t>
            </a:r>
            <a:r>
              <a:rPr dirty="0" smtClean="0"/>
              <a:t> </a:t>
            </a:r>
            <a:r>
              <a:rPr dirty="0"/>
              <a:t>as protected, then it can be accessed by the classes present in </a:t>
            </a:r>
            <a:r>
              <a:rPr lang="en-US" dirty="0" smtClean="0"/>
              <a:t>the </a:t>
            </a:r>
            <a:r>
              <a:rPr dirty="0" smtClean="0"/>
              <a:t>same </a:t>
            </a:r>
            <a:r>
              <a:rPr dirty="0"/>
              <a:t>package.</a:t>
            </a:r>
          </a:p>
          <a:p>
            <a:pPr marL="285750" indent="-285750" defTabSz="293216">
              <a:buSzPct val="100000"/>
              <a:buFont typeface="Arial"/>
              <a:buChar char="•"/>
              <a:defRPr sz="2000">
                <a:latin typeface="Arial"/>
                <a:ea typeface="Arial"/>
                <a:cs typeface="Arial"/>
                <a:sym typeface="Arial"/>
              </a:defRPr>
            </a:pPr>
            <a:r>
              <a:rPr dirty="0"/>
              <a:t>protected entity can be accessed by other </a:t>
            </a:r>
            <a:r>
              <a:rPr lang="en-US" dirty="0" smtClean="0"/>
              <a:t>classes</a:t>
            </a:r>
            <a:r>
              <a:rPr dirty="0" smtClean="0"/>
              <a:t> </a:t>
            </a:r>
            <a:r>
              <a:rPr dirty="0"/>
              <a:t>present in </a:t>
            </a:r>
            <a:r>
              <a:rPr lang="en-US" dirty="0" smtClean="0"/>
              <a:t>the </a:t>
            </a:r>
            <a:r>
              <a:rPr dirty="0" smtClean="0"/>
              <a:t>different </a:t>
            </a:r>
            <a:r>
              <a:rPr lang="en-US" dirty="0" smtClean="0"/>
              <a:t>packages</a:t>
            </a:r>
            <a:r>
              <a:rPr dirty="0" smtClean="0"/>
              <a:t> </a:t>
            </a:r>
            <a:r>
              <a:rPr dirty="0"/>
              <a:t>through inheritance and creating the object of </a:t>
            </a:r>
            <a:r>
              <a:rPr b="1" dirty="0"/>
              <a:t>SUBCLASS ONLY</a:t>
            </a:r>
            <a:r>
              <a:rPr dirty="0"/>
              <a:t>.</a:t>
            </a:r>
          </a:p>
          <a:p>
            <a:pPr defTabSz="293216">
              <a:defRPr sz="2000">
                <a:latin typeface="Arial"/>
                <a:ea typeface="Arial"/>
                <a:cs typeface="Arial"/>
                <a:sym typeface="Arial"/>
              </a:defRPr>
            </a:pPr>
            <a:endParaRPr dirty="0"/>
          </a:p>
          <a:p>
            <a:pPr defTabSz="293216">
              <a:defRPr sz="2000" b="1">
                <a:latin typeface="Arial"/>
                <a:ea typeface="Arial"/>
                <a:cs typeface="Arial"/>
                <a:sym typeface="Arial"/>
              </a:defRPr>
            </a:pPr>
            <a:r>
              <a:rPr dirty="0" err="1"/>
              <a:t>pkg</a:t>
            </a:r>
            <a:r>
              <a:rPr dirty="0"/>
              <a:t>-level(default) </a:t>
            </a:r>
            <a:r>
              <a:rPr b="0" dirty="0"/>
              <a:t>:</a:t>
            </a:r>
          </a:p>
          <a:p>
            <a:pPr marL="285750" indent="-285750" defTabSz="293216">
              <a:buSzPct val="100000"/>
              <a:buFont typeface="Arial"/>
              <a:buChar char="•"/>
              <a:defRPr sz="2000">
                <a:latin typeface="Arial"/>
                <a:ea typeface="Arial"/>
                <a:cs typeface="Arial"/>
                <a:sym typeface="Arial"/>
              </a:defRPr>
            </a:pPr>
            <a:r>
              <a:rPr dirty="0"/>
              <a:t>if you declare any </a:t>
            </a:r>
            <a:r>
              <a:rPr dirty="0" smtClean="0"/>
              <a:t>entity</a:t>
            </a:r>
            <a:r>
              <a:rPr lang="en-US" dirty="0"/>
              <a:t> (data member or function member)</a:t>
            </a:r>
            <a:r>
              <a:rPr dirty="0" smtClean="0"/>
              <a:t> </a:t>
            </a:r>
            <a:r>
              <a:rPr dirty="0"/>
              <a:t>without using any access </a:t>
            </a:r>
            <a:r>
              <a:rPr lang="en-US" dirty="0" smtClean="0"/>
              <a:t>modifier</a:t>
            </a:r>
            <a:r>
              <a:rPr dirty="0" smtClean="0"/>
              <a:t> </a:t>
            </a:r>
            <a:r>
              <a:rPr dirty="0"/>
              <a:t>keyword then it is considered </a:t>
            </a:r>
            <a:r>
              <a:rPr lang="en-US" dirty="0" smtClean="0"/>
              <a:t>a</a:t>
            </a:r>
            <a:r>
              <a:rPr dirty="0" smtClean="0"/>
              <a:t> </a:t>
            </a:r>
            <a:r>
              <a:rPr dirty="0" err="1"/>
              <a:t>pkg</a:t>
            </a:r>
            <a:r>
              <a:rPr dirty="0"/>
              <a:t>-level member(default member).</a:t>
            </a:r>
          </a:p>
          <a:p>
            <a:pPr marL="285750" indent="-285750" defTabSz="293216">
              <a:buSzPct val="100000"/>
              <a:buFont typeface="Arial"/>
              <a:buChar char="•"/>
              <a:defRPr sz="2000">
                <a:latin typeface="Arial"/>
                <a:ea typeface="Arial"/>
                <a:cs typeface="Arial"/>
                <a:sym typeface="Arial"/>
              </a:defRPr>
            </a:pPr>
            <a:r>
              <a:rPr dirty="0"/>
              <a:t>if you declare any </a:t>
            </a:r>
            <a:r>
              <a:rPr dirty="0" smtClean="0"/>
              <a:t>entity</a:t>
            </a:r>
            <a:r>
              <a:rPr lang="en-US" dirty="0"/>
              <a:t> (data member or function member)</a:t>
            </a:r>
            <a:r>
              <a:rPr dirty="0" smtClean="0"/>
              <a:t> </a:t>
            </a:r>
            <a:r>
              <a:rPr dirty="0"/>
              <a:t>as </a:t>
            </a:r>
            <a:r>
              <a:rPr dirty="0" err="1"/>
              <a:t>pkg</a:t>
            </a:r>
            <a:r>
              <a:rPr dirty="0"/>
              <a:t>-level(default), then it can be </a:t>
            </a:r>
            <a:r>
              <a:rPr lang="en-US" dirty="0" smtClean="0"/>
              <a:t>STRICTLY</a:t>
            </a:r>
            <a:r>
              <a:rPr dirty="0" smtClean="0"/>
              <a:t> </a:t>
            </a:r>
            <a:r>
              <a:rPr dirty="0"/>
              <a:t>accessed ONLY by the classes present in </a:t>
            </a:r>
            <a:r>
              <a:rPr lang="en-US" dirty="0" smtClean="0"/>
              <a:t>the </a:t>
            </a:r>
            <a:r>
              <a:rPr dirty="0" smtClean="0"/>
              <a:t>SAME </a:t>
            </a:r>
            <a:r>
              <a:rPr dirty="0"/>
              <a:t>package.</a:t>
            </a:r>
          </a:p>
          <a:p>
            <a:pPr defTabSz="293216">
              <a:defRPr sz="2000">
                <a:latin typeface="Arial"/>
                <a:ea typeface="Arial"/>
                <a:cs typeface="Arial"/>
                <a:sym typeface="Arial"/>
              </a:defRPr>
            </a:pPr>
            <a:endParaRPr dirty="0"/>
          </a:p>
          <a:p>
            <a:pPr defTabSz="293216">
              <a:defRPr sz="2000" b="1">
                <a:latin typeface="Arial"/>
                <a:ea typeface="Arial"/>
                <a:cs typeface="Arial"/>
                <a:sym typeface="Arial"/>
              </a:defRPr>
            </a:pPr>
            <a:r>
              <a:rPr dirty="0"/>
              <a:t>private : </a:t>
            </a:r>
          </a:p>
          <a:p>
            <a:pPr marL="285750" indent="-285750" defTabSz="293216">
              <a:buSzPct val="100000"/>
              <a:buFont typeface="Arial"/>
              <a:buChar char="•"/>
              <a:defRPr sz="2000">
                <a:latin typeface="Arial"/>
                <a:ea typeface="Arial"/>
                <a:cs typeface="Arial"/>
                <a:sym typeface="Arial"/>
              </a:defRPr>
            </a:pPr>
            <a:r>
              <a:rPr dirty="0"/>
              <a:t>if you declare any </a:t>
            </a:r>
            <a:r>
              <a:rPr dirty="0" smtClean="0"/>
              <a:t>entity</a:t>
            </a:r>
            <a:r>
              <a:rPr lang="en-US" dirty="0"/>
              <a:t> (data member or function member)</a:t>
            </a:r>
            <a:r>
              <a:rPr dirty="0" smtClean="0"/>
              <a:t> </a:t>
            </a:r>
            <a:r>
              <a:rPr dirty="0"/>
              <a:t>as private, then it can </a:t>
            </a:r>
            <a:r>
              <a:rPr lang="en-US" dirty="0" smtClean="0"/>
              <a:t>be accessed</a:t>
            </a:r>
            <a:r>
              <a:rPr dirty="0" smtClean="0"/>
              <a:t> </a:t>
            </a:r>
            <a:r>
              <a:rPr dirty="0"/>
              <a:t>ONLY by the class within which they are </a:t>
            </a:r>
            <a:r>
              <a:rPr dirty="0" smtClean="0"/>
              <a:t>declared</a:t>
            </a:r>
            <a:r>
              <a:rPr lang="en-US" dirty="0" smtClean="0"/>
              <a:t>(within same class)</a:t>
            </a:r>
            <a:r>
              <a:rPr dirty="0" smtClean="0"/>
              <a:t>.</a:t>
            </a:r>
            <a:endParaRPr dirty="0"/>
          </a:p>
          <a:p>
            <a:pPr marL="285750" indent="-285750" defTabSz="293216">
              <a:buSzPct val="100000"/>
              <a:buFont typeface="Arial"/>
              <a:buChar char="•"/>
              <a:defRPr sz="2000">
                <a:latin typeface="Arial"/>
                <a:ea typeface="Arial"/>
                <a:cs typeface="Arial"/>
                <a:sym typeface="Arial"/>
              </a:defRPr>
            </a:pPr>
            <a:r>
              <a:rPr dirty="0"/>
              <a:t>private entities will have </a:t>
            </a:r>
            <a:r>
              <a:rPr lang="en-US" dirty="0" smtClean="0"/>
              <a:t>the </a:t>
            </a:r>
            <a:r>
              <a:rPr dirty="0" smtClean="0"/>
              <a:t>highest </a:t>
            </a:r>
            <a:r>
              <a:rPr dirty="0"/>
              <a:t>security and lowest visibility. </a:t>
            </a:r>
          </a:p>
        </p:txBody>
      </p:sp>
      <p:grpSp>
        <p:nvGrpSpPr>
          <p:cNvPr id="1597" name="Group 15"/>
          <p:cNvGrpSpPr/>
          <p:nvPr/>
        </p:nvGrpSpPr>
        <p:grpSpPr>
          <a:xfrm>
            <a:off x="3619" y="-5095"/>
            <a:ext cx="3454241" cy="530761"/>
            <a:chOff x="0" y="0"/>
            <a:chExt cx="3454240" cy="530760"/>
          </a:xfrm>
        </p:grpSpPr>
        <p:sp>
          <p:nvSpPr>
            <p:cNvPr id="1595"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596"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598" name="object 9"/>
          <p:cNvSpPr txBox="1"/>
          <p:nvPr/>
        </p:nvSpPr>
        <p:spPr>
          <a:xfrm>
            <a:off x="369663" y="75474"/>
            <a:ext cx="279851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rPr dirty="0"/>
              <a:t> </a:t>
            </a:r>
            <a:r>
              <a:rPr sz="2400" b="1" spc="-3" dirty="0"/>
              <a:t>Access </a:t>
            </a:r>
            <a:r>
              <a:rPr lang="en-US" sz="2400" b="1" spc="-3" dirty="0" smtClean="0"/>
              <a:t>Modifier</a:t>
            </a:r>
            <a:endParaRPr sz="2400" b="1" spc="-3"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94">
                                            <p:bg/>
                                          </p:spTgt>
                                        </p:tgtEl>
                                        <p:attrNameLst>
                                          <p:attrName>style.visibility</p:attrName>
                                        </p:attrNameLst>
                                      </p:cBhvr>
                                      <p:to>
                                        <p:strVal val="visible"/>
                                      </p:to>
                                    </p:set>
                                    <p:animEffect transition="in" filter="fade">
                                      <p:cBhvr>
                                        <p:cTn id="7" dur="500"/>
                                        <p:tgtEl>
                                          <p:spTgt spid="1594">
                                            <p:bg/>
                                          </p:spTgt>
                                        </p:tgtEl>
                                      </p:cBhvr>
                                    </p:animEffect>
                                  </p:childTnLst>
                                </p:cTn>
                              </p:par>
                              <p:par>
                                <p:cTn id="8" presetID="10" presetClass="entr" presetSubtype="0" fill="hold" grpId="1" nodeType="withEffect">
                                  <p:stCondLst>
                                    <p:cond delay="0"/>
                                  </p:stCondLst>
                                  <p:iterate>
                                    <p:tmAbs val="0"/>
                                  </p:iterate>
                                  <p:childTnLst>
                                    <p:set>
                                      <p:cBhvr>
                                        <p:cTn id="9" fill="hold"/>
                                        <p:tgtEl>
                                          <p:spTgt spid="1594">
                                            <p:txEl>
                                              <p:pRg st="0" end="0"/>
                                            </p:txEl>
                                          </p:spTgt>
                                        </p:tgtEl>
                                        <p:attrNameLst>
                                          <p:attrName>style.visibility</p:attrName>
                                        </p:attrNameLst>
                                      </p:cBhvr>
                                      <p:to>
                                        <p:strVal val="visible"/>
                                      </p:to>
                                    </p:set>
                                    <p:animEffect transition="in" filter="fade">
                                      <p:cBhvr>
                                        <p:cTn id="10" dur="500"/>
                                        <p:tgtEl>
                                          <p:spTgt spid="159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594">
                                            <p:txEl>
                                              <p:pRg st="1" end="1"/>
                                            </p:txEl>
                                          </p:spTgt>
                                        </p:tgtEl>
                                        <p:attrNameLst>
                                          <p:attrName>style.visibility</p:attrName>
                                        </p:attrNameLst>
                                      </p:cBhvr>
                                      <p:to>
                                        <p:strVal val="visible"/>
                                      </p:to>
                                    </p:set>
                                    <p:animEffect transition="in" filter="fade">
                                      <p:cBhvr>
                                        <p:cTn id="15" dur="500"/>
                                        <p:tgtEl>
                                          <p:spTgt spid="159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594">
                                            <p:txEl>
                                              <p:pRg st="2" end="2"/>
                                            </p:txEl>
                                          </p:spTgt>
                                        </p:tgtEl>
                                        <p:attrNameLst>
                                          <p:attrName>style.visibility</p:attrName>
                                        </p:attrNameLst>
                                      </p:cBhvr>
                                      <p:to>
                                        <p:strVal val="visible"/>
                                      </p:to>
                                    </p:set>
                                    <p:animEffect transition="in" filter="fade">
                                      <p:cBhvr>
                                        <p:cTn id="20" dur="500"/>
                                        <p:tgtEl>
                                          <p:spTgt spid="159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594">
                                            <p:txEl>
                                              <p:pRg st="3" end="3"/>
                                            </p:txEl>
                                          </p:spTgt>
                                        </p:tgtEl>
                                        <p:attrNameLst>
                                          <p:attrName>style.visibility</p:attrName>
                                        </p:attrNameLst>
                                      </p:cBhvr>
                                      <p:to>
                                        <p:strVal val="visible"/>
                                      </p:to>
                                    </p:set>
                                    <p:animEffect transition="in" filter="fade">
                                      <p:cBhvr>
                                        <p:cTn id="25" dur="500"/>
                                        <p:tgtEl>
                                          <p:spTgt spid="159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594">
                                            <p:txEl>
                                              <p:pRg st="4" end="4"/>
                                            </p:txEl>
                                          </p:spTgt>
                                        </p:tgtEl>
                                        <p:attrNameLst>
                                          <p:attrName>style.visibility</p:attrName>
                                        </p:attrNameLst>
                                      </p:cBhvr>
                                      <p:to>
                                        <p:strVal val="visible"/>
                                      </p:to>
                                    </p:set>
                                    <p:animEffect transition="in" filter="fade">
                                      <p:cBhvr>
                                        <p:cTn id="30" dur="500"/>
                                        <p:tgtEl>
                                          <p:spTgt spid="159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594">
                                            <p:txEl>
                                              <p:pRg st="5" end="5"/>
                                            </p:txEl>
                                          </p:spTgt>
                                        </p:tgtEl>
                                        <p:attrNameLst>
                                          <p:attrName>style.visibility</p:attrName>
                                        </p:attrNameLst>
                                      </p:cBhvr>
                                      <p:to>
                                        <p:strVal val="visible"/>
                                      </p:to>
                                    </p:set>
                                    <p:animEffect transition="in" filter="fade">
                                      <p:cBhvr>
                                        <p:cTn id="35" dur="500"/>
                                        <p:tgtEl>
                                          <p:spTgt spid="159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594">
                                            <p:txEl>
                                              <p:pRg st="6" end="6"/>
                                            </p:txEl>
                                          </p:spTgt>
                                        </p:tgtEl>
                                        <p:attrNameLst>
                                          <p:attrName>style.visibility</p:attrName>
                                        </p:attrNameLst>
                                      </p:cBhvr>
                                      <p:to>
                                        <p:strVal val="visible"/>
                                      </p:to>
                                    </p:set>
                                    <p:animEffect transition="in" filter="fade">
                                      <p:cBhvr>
                                        <p:cTn id="40" dur="500"/>
                                        <p:tgtEl>
                                          <p:spTgt spid="159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594">
                                            <p:txEl>
                                              <p:pRg st="8" end="8"/>
                                            </p:txEl>
                                          </p:spTgt>
                                        </p:tgtEl>
                                        <p:attrNameLst>
                                          <p:attrName>style.visibility</p:attrName>
                                        </p:attrNameLst>
                                      </p:cBhvr>
                                      <p:to>
                                        <p:strVal val="visible"/>
                                      </p:to>
                                    </p:set>
                                    <p:animEffect transition="in" filter="fade">
                                      <p:cBhvr>
                                        <p:cTn id="45" dur="500"/>
                                        <p:tgtEl>
                                          <p:spTgt spid="1594">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594">
                                            <p:txEl>
                                              <p:pRg st="9" end="9"/>
                                            </p:txEl>
                                          </p:spTgt>
                                        </p:tgtEl>
                                        <p:attrNameLst>
                                          <p:attrName>style.visibility</p:attrName>
                                        </p:attrNameLst>
                                      </p:cBhvr>
                                      <p:to>
                                        <p:strVal val="visible"/>
                                      </p:to>
                                    </p:set>
                                    <p:animEffect transition="in" filter="fade">
                                      <p:cBhvr>
                                        <p:cTn id="50" dur="500"/>
                                        <p:tgtEl>
                                          <p:spTgt spid="1594">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594">
                                            <p:txEl>
                                              <p:pRg st="10" end="10"/>
                                            </p:txEl>
                                          </p:spTgt>
                                        </p:tgtEl>
                                        <p:attrNameLst>
                                          <p:attrName>style.visibility</p:attrName>
                                        </p:attrNameLst>
                                      </p:cBhvr>
                                      <p:to>
                                        <p:strVal val="visible"/>
                                      </p:to>
                                    </p:set>
                                    <p:animEffect transition="in" filter="fade">
                                      <p:cBhvr>
                                        <p:cTn id="55" dur="500"/>
                                        <p:tgtEl>
                                          <p:spTgt spid="1594">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594">
                                            <p:txEl>
                                              <p:pRg st="12" end="12"/>
                                            </p:txEl>
                                          </p:spTgt>
                                        </p:tgtEl>
                                        <p:attrNameLst>
                                          <p:attrName>style.visibility</p:attrName>
                                        </p:attrNameLst>
                                      </p:cBhvr>
                                      <p:to>
                                        <p:strVal val="visible"/>
                                      </p:to>
                                    </p:set>
                                    <p:animEffect transition="in" filter="fade">
                                      <p:cBhvr>
                                        <p:cTn id="60" dur="500"/>
                                        <p:tgtEl>
                                          <p:spTgt spid="1594">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594">
                                            <p:txEl>
                                              <p:pRg st="13" end="13"/>
                                            </p:txEl>
                                          </p:spTgt>
                                        </p:tgtEl>
                                        <p:attrNameLst>
                                          <p:attrName>style.visibility</p:attrName>
                                        </p:attrNameLst>
                                      </p:cBhvr>
                                      <p:to>
                                        <p:strVal val="visible"/>
                                      </p:to>
                                    </p:set>
                                    <p:animEffect transition="in" filter="fade">
                                      <p:cBhvr>
                                        <p:cTn id="65" dur="500"/>
                                        <p:tgtEl>
                                          <p:spTgt spid="1594">
                                            <p:txEl>
                                              <p:pRg st="13" end="1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594">
                                            <p:txEl>
                                              <p:pRg st="14" end="14"/>
                                            </p:txEl>
                                          </p:spTgt>
                                        </p:tgtEl>
                                        <p:attrNameLst>
                                          <p:attrName>style.visibility</p:attrName>
                                        </p:attrNameLst>
                                      </p:cBhvr>
                                      <p:to>
                                        <p:strVal val="visible"/>
                                      </p:to>
                                    </p:set>
                                    <p:animEffect transition="in" filter="fade">
                                      <p:cBhvr>
                                        <p:cTn id="70" dur="500"/>
                                        <p:tgtEl>
                                          <p:spTgt spid="159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4" grpId="1" build="p" bldLvl="5" animBg="1" advAuto="0"/>
    </p:bld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06" name="Group 23"/>
          <p:cNvGrpSpPr/>
          <p:nvPr/>
        </p:nvGrpSpPr>
        <p:grpSpPr>
          <a:xfrm>
            <a:off x="-4339" y="127784"/>
            <a:ext cx="12191888" cy="712722"/>
            <a:chOff x="0" y="0"/>
            <a:chExt cx="12191886" cy="712720"/>
          </a:xfrm>
        </p:grpSpPr>
        <p:sp>
          <p:nvSpPr>
            <p:cNvPr id="160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03" name="object 3"/>
            <p:cNvGrpSpPr/>
            <p:nvPr/>
          </p:nvGrpSpPr>
          <p:grpSpPr>
            <a:xfrm>
              <a:off x="9139280" y="0"/>
              <a:ext cx="3052607" cy="712721"/>
              <a:chOff x="0" y="0"/>
              <a:chExt cx="3052606" cy="712720"/>
            </a:xfrm>
          </p:grpSpPr>
          <p:sp>
            <p:nvSpPr>
              <p:cNvPr id="1601"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02"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0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0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07" name="object 5"/>
          <p:cNvSpPr txBox="1"/>
          <p:nvPr/>
        </p:nvSpPr>
        <p:spPr>
          <a:xfrm>
            <a:off x="2854035" y="334306"/>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Jayashree</a:t>
            </a:r>
            <a:r>
              <a:rPr lang="en-US" dirty="0" smtClean="0"/>
              <a:t> N</a:t>
            </a:r>
            <a:endParaRPr dirty="0"/>
          </a:p>
        </p:txBody>
      </p:sp>
      <p:sp>
        <p:nvSpPr>
          <p:cNvPr id="1608" name="object 7"/>
          <p:cNvSpPr txBox="1"/>
          <p:nvPr/>
        </p:nvSpPr>
        <p:spPr>
          <a:xfrm>
            <a:off x="9562186" y="350301"/>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rPr dirty="0"/>
              <a:t>Chapter: 15</a:t>
            </a:r>
          </a:p>
        </p:txBody>
      </p:sp>
      <p:sp>
        <p:nvSpPr>
          <p:cNvPr id="1609" name="object 18"/>
          <p:cNvSpPr txBox="1"/>
          <p:nvPr/>
        </p:nvSpPr>
        <p:spPr>
          <a:xfrm>
            <a:off x="1341762" y="3553839"/>
            <a:ext cx="9928894"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rPr b="1" dirty="0"/>
              <a:t>Encapsulation</a:t>
            </a:r>
          </a:p>
        </p:txBody>
      </p:sp>
      <p:sp>
        <p:nvSpPr>
          <p:cNvPr id="1610" name="object 5"/>
          <p:cNvSpPr txBox="1"/>
          <p:nvPr/>
        </p:nvSpPr>
        <p:spPr>
          <a:xfrm>
            <a:off x="5994489" y="350301"/>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Subject : CORE JAVA</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8" name="Rectangle 1"/>
          <p:cNvSpPr txBox="1"/>
          <p:nvPr/>
        </p:nvSpPr>
        <p:spPr>
          <a:xfrm>
            <a:off x="324071" y="598341"/>
            <a:ext cx="10558434" cy="59685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42900" indent="-342900" defTabSz="293216">
              <a:buSzPct val="100000"/>
              <a:buFont typeface="Arial"/>
              <a:buChar char="•"/>
              <a:defRPr sz="2400">
                <a:latin typeface="Arial"/>
                <a:ea typeface="Arial"/>
                <a:cs typeface="Arial"/>
                <a:sym typeface="Arial"/>
              </a:defRPr>
            </a:pPr>
            <a:r>
              <a:rPr lang="en-US" dirty="0" smtClean="0"/>
              <a:t>Wrapping up of </a:t>
            </a:r>
            <a:r>
              <a:rPr lang="en-US" dirty="0" err="1" smtClean="0"/>
              <a:t>datamembers</a:t>
            </a:r>
            <a:r>
              <a:rPr lang="en-US" dirty="0" smtClean="0"/>
              <a:t> (variables) and function members(Methods) in one single object is known as Encapsulation.</a:t>
            </a:r>
          </a:p>
          <a:p>
            <a:pPr marL="342900" indent="-342900" defTabSz="293216">
              <a:buSzPct val="100000"/>
              <a:buFont typeface="Arial"/>
              <a:buChar char="•"/>
              <a:defRPr sz="2400">
                <a:latin typeface="Arial"/>
                <a:ea typeface="Arial"/>
                <a:cs typeface="Arial"/>
                <a:sym typeface="Arial"/>
              </a:defRPr>
            </a:pPr>
            <a:endParaRPr lang="en-US" b="1" dirty="0" smtClean="0"/>
          </a:p>
          <a:p>
            <a:pPr marL="342900" indent="-342900" defTabSz="293216">
              <a:buSzPct val="100000"/>
              <a:buFont typeface="Arial"/>
              <a:buChar char="•"/>
              <a:defRPr sz="2400">
                <a:latin typeface="Arial"/>
                <a:ea typeface="Arial"/>
                <a:cs typeface="Arial"/>
                <a:sym typeface="Arial"/>
              </a:defRPr>
            </a:pPr>
            <a:r>
              <a:rPr lang="en-US" b="1" dirty="0" smtClean="0"/>
              <a:t>Getter and Setter Method:</a:t>
            </a:r>
            <a:endParaRPr dirty="0"/>
          </a:p>
          <a:p>
            <a:pPr marL="342900" indent="-342900" defTabSz="293216">
              <a:buSzPct val="100000"/>
              <a:buFont typeface="Arial"/>
              <a:buChar char="•"/>
              <a:defRPr sz="2400">
                <a:latin typeface="Arial"/>
                <a:ea typeface="Arial"/>
                <a:cs typeface="Arial"/>
                <a:sym typeface="Arial"/>
              </a:defRPr>
            </a:pPr>
            <a:r>
              <a:rPr dirty="0"/>
              <a:t>getter method returns the current value of the data member</a:t>
            </a:r>
          </a:p>
          <a:p>
            <a:pPr marL="342900" indent="-342900" defTabSz="293216">
              <a:buSzPct val="100000"/>
              <a:buFont typeface="Arial"/>
              <a:buChar char="•"/>
              <a:defRPr sz="2400">
                <a:latin typeface="Arial"/>
                <a:ea typeface="Arial"/>
                <a:cs typeface="Arial"/>
                <a:sym typeface="Arial"/>
              </a:defRPr>
            </a:pPr>
            <a:endParaRPr dirty="0"/>
          </a:p>
          <a:p>
            <a:pPr marL="342900" indent="-342900" defTabSz="293216">
              <a:buSzPct val="100000"/>
              <a:buFont typeface="Arial"/>
              <a:buChar char="•"/>
              <a:defRPr sz="2400">
                <a:latin typeface="Arial"/>
                <a:ea typeface="Arial"/>
                <a:cs typeface="Arial"/>
                <a:sym typeface="Arial"/>
              </a:defRPr>
            </a:pPr>
            <a:r>
              <a:rPr dirty="0"/>
              <a:t>return type of getter method depends on the data type of the data member who's value will be returned </a:t>
            </a:r>
          </a:p>
          <a:p>
            <a:pPr defTabSz="293216">
              <a:defRPr sz="2400">
                <a:latin typeface="Arial"/>
                <a:ea typeface="Arial"/>
                <a:cs typeface="Arial"/>
                <a:sym typeface="Arial"/>
              </a:defRPr>
            </a:pPr>
            <a:r>
              <a:rPr dirty="0"/>
              <a:t>  </a:t>
            </a:r>
          </a:p>
          <a:p>
            <a:pPr marL="342900" indent="-342900" defTabSz="293216">
              <a:buSzPct val="100000"/>
              <a:buFont typeface="Arial"/>
              <a:buChar char="•"/>
              <a:defRPr sz="2400">
                <a:latin typeface="Arial"/>
                <a:ea typeface="Arial"/>
                <a:cs typeface="Arial"/>
                <a:sym typeface="Arial"/>
              </a:defRPr>
            </a:pPr>
            <a:r>
              <a:rPr dirty="0"/>
              <a:t> setter method updates the value of the data member.</a:t>
            </a:r>
          </a:p>
          <a:p>
            <a:pPr marL="342900" indent="-342900" defTabSz="293216">
              <a:buSzPct val="100000"/>
              <a:buFont typeface="Arial"/>
              <a:buChar char="•"/>
              <a:defRPr sz="2400">
                <a:latin typeface="Arial"/>
                <a:ea typeface="Arial"/>
                <a:cs typeface="Arial"/>
                <a:sym typeface="Arial"/>
              </a:defRPr>
            </a:pPr>
            <a:endParaRPr dirty="0"/>
          </a:p>
          <a:p>
            <a:pPr marL="342900" indent="-342900" defTabSz="293216">
              <a:buSzPct val="100000"/>
              <a:buFont typeface="Arial"/>
              <a:buChar char="•"/>
              <a:defRPr sz="2400">
                <a:latin typeface="Arial"/>
                <a:ea typeface="Arial"/>
                <a:cs typeface="Arial"/>
                <a:sym typeface="Arial"/>
              </a:defRPr>
            </a:pPr>
            <a:r>
              <a:rPr dirty="0"/>
              <a:t>return type of setter method will be usually void because  it doesn't return any value.</a:t>
            </a:r>
          </a:p>
          <a:p>
            <a:pPr marL="342900" indent="-342900" defTabSz="293216">
              <a:buSzPct val="100000"/>
              <a:buFont typeface="Arial"/>
              <a:buChar char="•"/>
              <a:defRPr sz="2400">
                <a:latin typeface="Arial"/>
                <a:ea typeface="Arial"/>
                <a:cs typeface="Arial"/>
                <a:sym typeface="Arial"/>
              </a:defRPr>
            </a:pPr>
            <a:endParaRPr dirty="0"/>
          </a:p>
          <a:p>
            <a:pPr marL="342900" indent="-342900" defTabSz="293216">
              <a:buSzPct val="100000"/>
              <a:buFont typeface="Arial"/>
              <a:buChar char="•"/>
              <a:defRPr sz="2400">
                <a:latin typeface="Arial"/>
                <a:ea typeface="Arial"/>
                <a:cs typeface="Arial"/>
                <a:sym typeface="Arial"/>
              </a:defRPr>
            </a:pPr>
            <a:r>
              <a:rPr dirty="0"/>
              <a:t>Encapsulation is used to provide security for data members against the invalid values.  </a:t>
            </a:r>
          </a:p>
        </p:txBody>
      </p:sp>
      <p:grpSp>
        <p:nvGrpSpPr>
          <p:cNvPr id="1621" name="Group 15"/>
          <p:cNvGrpSpPr/>
          <p:nvPr/>
        </p:nvGrpSpPr>
        <p:grpSpPr>
          <a:xfrm>
            <a:off x="3619" y="-5095"/>
            <a:ext cx="3454241" cy="530761"/>
            <a:chOff x="0" y="0"/>
            <a:chExt cx="3454240" cy="530760"/>
          </a:xfrm>
        </p:grpSpPr>
        <p:sp>
          <p:nvSpPr>
            <p:cNvPr id="1619" name="object 4"/>
            <p:cNvSpPr/>
            <p:nvPr/>
          </p:nvSpPr>
          <p:spPr>
            <a:xfrm>
              <a:off x="0" y="4"/>
              <a:ext cx="3232880"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0" name="object 5"/>
            <p:cNvSpPr/>
            <p:nvPr/>
          </p:nvSpPr>
          <p:spPr>
            <a:xfrm>
              <a:off x="3004112" y="0"/>
              <a:ext cx="450129"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22" name="object 9"/>
          <p:cNvSpPr txBox="1"/>
          <p:nvPr/>
        </p:nvSpPr>
        <p:spPr>
          <a:xfrm>
            <a:off x="369663" y="75474"/>
            <a:ext cx="336210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b="1" spc="-3"/>
              <a:t>Encapsulation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22"/>
                                        </p:tgtEl>
                                        <p:attrNameLst>
                                          <p:attrName>style.visibility</p:attrName>
                                        </p:attrNameLst>
                                      </p:cBhvr>
                                      <p:to>
                                        <p:strVal val="visible"/>
                                      </p:to>
                                    </p:set>
                                    <p:animEffect transition="in" filter="fade">
                                      <p:cBhvr>
                                        <p:cTn id="7" dur="500"/>
                                        <p:tgtEl>
                                          <p:spTgt spid="16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618"/>
                                        </p:tgtEl>
                                        <p:attrNameLst>
                                          <p:attrName>style.visibility</p:attrName>
                                        </p:attrNameLst>
                                      </p:cBhvr>
                                      <p:to>
                                        <p:strVal val="visible"/>
                                      </p:to>
                                    </p:set>
                                    <p:animEffect transition="in" filter="fade">
                                      <p:cBhvr>
                                        <p:cTn id="12" dur="500"/>
                                        <p:tgtEl>
                                          <p:spTgt spid="1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 grpId="2" animBg="1" advAuto="0"/>
      <p:bldP spid="1622" grpId="1" animBg="1" advAuto="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achieve encapsulation</a:t>
            </a:r>
            <a:endParaRPr lang="en-IN" b="1" dirty="0"/>
          </a:p>
        </p:txBody>
      </p:sp>
      <p:sp>
        <p:nvSpPr>
          <p:cNvPr id="3" name="Text Placeholder 2"/>
          <p:cNvSpPr>
            <a:spLocks noGrp="1"/>
          </p:cNvSpPr>
          <p:nvPr>
            <p:ph type="body" idx="1"/>
          </p:nvPr>
        </p:nvSpPr>
        <p:spPr/>
        <p:txBody>
          <a:bodyPr>
            <a:normAutofit fontScale="92500" lnSpcReduction="20000"/>
          </a:bodyPr>
          <a:lstStyle/>
          <a:p>
            <a:r>
              <a:rPr lang="en-US" dirty="0" smtClean="0"/>
              <a:t>Declaring </a:t>
            </a:r>
            <a:r>
              <a:rPr lang="en-US" dirty="0" err="1" smtClean="0"/>
              <a:t>datamembers</a:t>
            </a:r>
            <a:r>
              <a:rPr lang="en-US" dirty="0" smtClean="0"/>
              <a:t> as private and accessing through public getter and setter methods.</a:t>
            </a:r>
          </a:p>
          <a:p>
            <a:endParaRPr lang="en-US" dirty="0"/>
          </a:p>
          <a:p>
            <a:endParaRPr lang="en-US" dirty="0" smtClean="0"/>
          </a:p>
          <a:p>
            <a:r>
              <a:rPr lang="en-US" b="1" dirty="0" smtClean="0"/>
              <a:t>What is java Bean/bean class/POJO(Plane old java object) class?</a:t>
            </a:r>
          </a:p>
          <a:p>
            <a:r>
              <a:rPr lang="en-US" dirty="0"/>
              <a:t>Declaring </a:t>
            </a:r>
            <a:r>
              <a:rPr lang="en-US" dirty="0" err="1"/>
              <a:t>datamembers</a:t>
            </a:r>
            <a:r>
              <a:rPr lang="en-US" dirty="0"/>
              <a:t> as private and accessing through public getter and setter </a:t>
            </a:r>
            <a:r>
              <a:rPr lang="en-US" dirty="0" smtClean="0"/>
              <a:t>methods is known as bean class.</a:t>
            </a:r>
          </a:p>
          <a:p>
            <a:r>
              <a:rPr lang="en-US" dirty="0" smtClean="0"/>
              <a:t>Steps:</a:t>
            </a:r>
          </a:p>
          <a:p>
            <a:r>
              <a:rPr lang="en-US" dirty="0" smtClean="0"/>
              <a:t>1. public class</a:t>
            </a:r>
          </a:p>
          <a:p>
            <a:r>
              <a:rPr lang="en-US" dirty="0" smtClean="0"/>
              <a:t>2. declare all </a:t>
            </a:r>
            <a:r>
              <a:rPr lang="en-US" dirty="0" err="1" smtClean="0"/>
              <a:t>datamembers</a:t>
            </a:r>
            <a:r>
              <a:rPr lang="en-US" dirty="0" smtClean="0"/>
              <a:t> as private.</a:t>
            </a:r>
          </a:p>
          <a:p>
            <a:r>
              <a:rPr lang="en-US" dirty="0" smtClean="0"/>
              <a:t>3. Access private </a:t>
            </a:r>
            <a:r>
              <a:rPr lang="en-US" dirty="0" err="1" smtClean="0"/>
              <a:t>datamembers</a:t>
            </a:r>
            <a:r>
              <a:rPr lang="en-US" dirty="0" smtClean="0"/>
              <a:t> through </a:t>
            </a:r>
            <a:r>
              <a:rPr lang="en-US" dirty="0"/>
              <a:t>p</a:t>
            </a:r>
            <a:r>
              <a:rPr lang="en-US" dirty="0" smtClean="0"/>
              <a:t>ublic getter and setter.</a:t>
            </a:r>
            <a:endParaRPr lang="en-US" dirty="0"/>
          </a:p>
          <a:p>
            <a:endParaRPr lang="en-IN" dirty="0"/>
          </a:p>
        </p:txBody>
      </p:sp>
    </p:spTree>
    <p:extLst>
      <p:ext uri="{BB962C8B-B14F-4D97-AF65-F5344CB8AC3E}">
        <p14:creationId xmlns:p14="http://schemas.microsoft.com/office/powerpoint/2010/main" val="372018896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5" name="Rectangle 27"/>
          <p:cNvGrpSpPr/>
          <p:nvPr/>
        </p:nvGrpSpPr>
        <p:grpSpPr>
          <a:xfrm>
            <a:off x="9269328" y="1898698"/>
            <a:ext cx="2228995" cy="1386841"/>
            <a:chOff x="0" y="0"/>
            <a:chExt cx="2228993" cy="1386839"/>
          </a:xfrm>
        </p:grpSpPr>
        <p:sp>
          <p:nvSpPr>
            <p:cNvPr id="273" name="Rectangle"/>
            <p:cNvSpPr/>
            <p:nvPr/>
          </p:nvSpPr>
          <p:spPr>
            <a:xfrm>
              <a:off x="0" y="59622"/>
              <a:ext cx="2228994" cy="1267596"/>
            </a:xfrm>
            <a:prstGeom prst="rect">
              <a:avLst/>
            </a:prstGeom>
            <a:gradFill flip="none" rotWithShape="1">
              <a:gsLst>
                <a:gs pos="0">
                  <a:schemeClr val="accent1">
                    <a:hueOff val="276587"/>
                    <a:satOff val="-4887"/>
                    <a:lumOff val="24576"/>
                  </a:schemeClr>
                </a:gs>
                <a:gs pos="50000">
                  <a:srgbClr val="98AAD9"/>
                </a:gs>
                <a:gs pos="100000">
                  <a:schemeClr val="accent1">
                    <a:hueOff val="258141"/>
                    <a:satOff val="-1314"/>
                    <a:lumOff val="16637"/>
                  </a:schemeClr>
                </a:gs>
              </a:gsLst>
              <a:lin ang="5400000" scaled="0"/>
            </a:gradFill>
            <a:ln w="6350" cap="flat">
              <a:solidFill>
                <a:schemeClr val="accent1"/>
              </a:solidFill>
              <a:prstDash val="solid"/>
              <a:miter lim="800000"/>
            </a:ln>
            <a:effectLst/>
          </p:spPr>
          <p:txBody>
            <a:bodyPr wrap="square" lIns="45719" tIns="45719" rIns="45719" bIns="45719" numCol="1" anchor="ctr">
              <a:noAutofit/>
            </a:bodyPr>
            <a:lstStyle/>
            <a:p>
              <a:pPr algn="ctr"/>
              <a:endParaRPr/>
            </a:p>
          </p:txBody>
        </p:sp>
        <p:sp>
          <p:nvSpPr>
            <p:cNvPr id="274" name="JVM…"/>
            <p:cNvSpPr txBox="1"/>
            <p:nvPr/>
          </p:nvSpPr>
          <p:spPr>
            <a:xfrm>
              <a:off x="48894" y="-1"/>
              <a:ext cx="2131206" cy="1386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sz="4400" b="1"/>
              </a:pPr>
              <a:r>
                <a:t>JVM</a:t>
              </a:r>
            </a:p>
            <a:p>
              <a:pPr algn="ctr">
                <a:defRPr sz="2000" b="1"/>
              </a:pPr>
              <a:r>
                <a:t>Java Virtual Machine</a:t>
              </a:r>
            </a:p>
          </p:txBody>
        </p:sp>
      </p:grpSp>
      <p:grpSp>
        <p:nvGrpSpPr>
          <p:cNvPr id="278" name="Rectangle 30"/>
          <p:cNvGrpSpPr/>
          <p:nvPr/>
        </p:nvGrpSpPr>
        <p:grpSpPr>
          <a:xfrm>
            <a:off x="6456607" y="1101393"/>
            <a:ext cx="1738362" cy="2974022"/>
            <a:chOff x="0" y="0"/>
            <a:chExt cx="1738360" cy="2974020"/>
          </a:xfrm>
        </p:grpSpPr>
        <p:sp>
          <p:nvSpPr>
            <p:cNvPr id="276" name="Rectangle"/>
            <p:cNvSpPr/>
            <p:nvPr/>
          </p:nvSpPr>
          <p:spPr>
            <a:xfrm>
              <a:off x="0" y="0"/>
              <a:ext cx="1738361" cy="2974021"/>
            </a:xfrm>
            <a:prstGeom prst="rect">
              <a:avLst/>
            </a:prstGeom>
            <a:gradFill flip="none" rotWithShape="1">
              <a:gsLst>
                <a:gs pos="0">
                  <a:schemeClr val="accent5">
                    <a:hueOff val="198858"/>
                    <a:satOff val="-2084"/>
                    <a:lumOff val="20614"/>
                  </a:schemeClr>
                </a:gs>
                <a:gs pos="50000">
                  <a:srgbClr val="A1C1E5"/>
                </a:gs>
                <a:gs pos="100000">
                  <a:schemeClr val="accent5">
                    <a:hueOff val="173799"/>
                    <a:satOff val="1446"/>
                    <a:lumOff val="13545"/>
                  </a:schemeClr>
                </a:gs>
              </a:gsLst>
              <a:lin ang="5400000" scaled="0"/>
            </a:gradFill>
            <a:ln w="6350" cap="flat">
              <a:solidFill>
                <a:schemeClr val="accent5"/>
              </a:solidFill>
              <a:prstDash val="solid"/>
              <a:miter lim="800000"/>
            </a:ln>
            <a:effectLst/>
          </p:spPr>
          <p:txBody>
            <a:bodyPr wrap="square" lIns="45719" tIns="45719" rIns="45719" bIns="45719" numCol="1" anchor="ctr">
              <a:noAutofit/>
            </a:bodyPr>
            <a:lstStyle/>
            <a:p>
              <a:pPr algn="ctr"/>
              <a:endParaRPr/>
            </a:p>
          </p:txBody>
        </p:sp>
        <p:sp>
          <p:nvSpPr>
            <p:cNvPr id="277" name="Bytecode"/>
            <p:cNvSpPr txBox="1"/>
            <p:nvPr/>
          </p:nvSpPr>
          <p:spPr>
            <a:xfrm>
              <a:off x="48895" y="1219040"/>
              <a:ext cx="1640572" cy="5359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800" b="1"/>
              </a:lvl1pPr>
            </a:lstStyle>
            <a:p>
              <a:r>
                <a:t>Bytecode</a:t>
              </a:r>
            </a:p>
          </p:txBody>
        </p:sp>
      </p:grpSp>
      <p:sp>
        <p:nvSpPr>
          <p:cNvPr id="295" name="Straight Arrow Connector 32"/>
          <p:cNvSpPr/>
          <p:nvPr/>
        </p:nvSpPr>
        <p:spPr>
          <a:xfrm>
            <a:off x="8198095" y="2589463"/>
            <a:ext cx="1068059" cy="12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grpSp>
        <p:nvGrpSpPr>
          <p:cNvPr id="282" name="Rectangle 46"/>
          <p:cNvGrpSpPr/>
          <p:nvPr/>
        </p:nvGrpSpPr>
        <p:grpSpPr>
          <a:xfrm>
            <a:off x="3100960" y="1958322"/>
            <a:ext cx="2228995" cy="1267596"/>
            <a:chOff x="0" y="0"/>
            <a:chExt cx="2228993" cy="1267595"/>
          </a:xfrm>
        </p:grpSpPr>
        <p:sp>
          <p:nvSpPr>
            <p:cNvPr id="280" name="Rectangle"/>
            <p:cNvSpPr/>
            <p:nvPr/>
          </p:nvSpPr>
          <p:spPr>
            <a:xfrm>
              <a:off x="0" y="-1"/>
              <a:ext cx="2228994" cy="1267597"/>
            </a:xfrm>
            <a:prstGeom prst="rect">
              <a:avLst/>
            </a:prstGeom>
            <a:gradFill flip="none" rotWithShape="1">
              <a:gsLst>
                <a:gs pos="0">
                  <a:schemeClr val="accent2">
                    <a:hueOff val="-368864"/>
                    <a:lumOff val="24249"/>
                  </a:schemeClr>
                </a:gs>
                <a:gs pos="50000">
                  <a:srgbClr val="F5B093"/>
                </a:gs>
                <a:gs pos="100000">
                  <a:schemeClr val="accent2">
                    <a:hueOff val="-353522"/>
                    <a:satOff val="5390"/>
                    <a:lumOff val="17469"/>
                  </a:schemeClr>
                </a:gs>
              </a:gsLst>
              <a:lin ang="5400000" scaled="0"/>
            </a:gradFill>
            <a:ln w="6350" cap="flat">
              <a:solidFill>
                <a:schemeClr val="accent2"/>
              </a:solidFill>
              <a:prstDash val="solid"/>
              <a:miter lim="800000"/>
            </a:ln>
            <a:effectLst/>
          </p:spPr>
          <p:txBody>
            <a:bodyPr wrap="square" lIns="45719" tIns="45719" rIns="45719" bIns="45719" numCol="1" anchor="ctr">
              <a:noAutofit/>
            </a:bodyPr>
            <a:lstStyle/>
            <a:p>
              <a:pPr algn="ctr"/>
              <a:endParaRPr/>
            </a:p>
          </p:txBody>
        </p:sp>
        <p:sp>
          <p:nvSpPr>
            <p:cNvPr id="281" name="Javac…"/>
            <p:cNvSpPr txBox="1"/>
            <p:nvPr/>
          </p:nvSpPr>
          <p:spPr>
            <a:xfrm>
              <a:off x="48895" y="143577"/>
              <a:ext cx="2131205" cy="9804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sz="2800"/>
              </a:pPr>
              <a:r>
                <a:t>Javac</a:t>
              </a:r>
            </a:p>
            <a:p>
              <a:pPr algn="ctr">
                <a:defRPr sz="2800"/>
              </a:pPr>
              <a:r>
                <a:t>Java compiler</a:t>
              </a:r>
            </a:p>
          </p:txBody>
        </p:sp>
      </p:grpSp>
      <p:sp>
        <p:nvSpPr>
          <p:cNvPr id="296" name="Straight Arrow Connector 58"/>
          <p:cNvSpPr/>
          <p:nvPr/>
        </p:nvSpPr>
        <p:spPr>
          <a:xfrm>
            <a:off x="5332985" y="2589446"/>
            <a:ext cx="1120448" cy="13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28575">
            <a:solidFill>
              <a:srgbClr val="000000"/>
            </a:solidFill>
            <a:miter/>
            <a:tailEnd type="triangle"/>
          </a:ln>
        </p:spPr>
        <p:txBody>
          <a:bodyPr/>
          <a:lstStyle/>
          <a:p>
            <a:endParaRPr/>
          </a:p>
        </p:txBody>
      </p:sp>
      <p:grpSp>
        <p:nvGrpSpPr>
          <p:cNvPr id="286" name="Rectangle 74"/>
          <p:cNvGrpSpPr/>
          <p:nvPr/>
        </p:nvGrpSpPr>
        <p:grpSpPr>
          <a:xfrm>
            <a:off x="418264" y="869999"/>
            <a:ext cx="1738361" cy="3444241"/>
            <a:chOff x="0" y="0"/>
            <a:chExt cx="1738360" cy="3444240"/>
          </a:xfrm>
        </p:grpSpPr>
        <p:sp>
          <p:nvSpPr>
            <p:cNvPr id="284" name="Rectangle"/>
            <p:cNvSpPr/>
            <p:nvPr/>
          </p:nvSpPr>
          <p:spPr>
            <a:xfrm>
              <a:off x="0" y="235109"/>
              <a:ext cx="1738361" cy="2974022"/>
            </a:xfrm>
            <a:prstGeom prst="rect">
              <a:avLst/>
            </a:prstGeom>
            <a:gradFill flip="none" rotWithShape="1">
              <a:gsLst>
                <a:gs pos="0">
                  <a:srgbClr val="474747"/>
                </a:gs>
                <a:gs pos="50000">
                  <a:srgbClr val="000000"/>
                </a:gs>
                <a:gs pos="100000">
                  <a:srgbClr val="000000"/>
                </a:gs>
              </a:gsLst>
              <a:lin ang="5400000" scaled="0"/>
            </a:gradFill>
            <a:ln w="6350" cap="flat">
              <a:solidFill>
                <a:srgbClr val="000000"/>
              </a:solidFill>
              <a:prstDash val="solid"/>
              <a:miter lim="800000"/>
            </a:ln>
            <a:effectLst/>
          </p:spPr>
          <p:txBody>
            <a:bodyPr wrap="square" lIns="45719" tIns="45719" rIns="45719" bIns="45719" numCol="1" anchor="ctr">
              <a:noAutofit/>
            </a:bodyPr>
            <a:lstStyle/>
            <a:p>
              <a:pPr>
                <a:defRPr sz="3600">
                  <a:solidFill>
                    <a:srgbClr val="FFFFFF"/>
                  </a:solidFill>
                </a:defRPr>
              </a:pPr>
              <a:endParaRPr/>
            </a:p>
          </p:txBody>
        </p:sp>
        <p:sp>
          <p:nvSpPr>
            <p:cNvPr id="285" name="-------…"/>
            <p:cNvSpPr txBox="1"/>
            <p:nvPr/>
          </p:nvSpPr>
          <p:spPr>
            <a:xfrm>
              <a:off x="48894" y="-1"/>
              <a:ext cx="1640572" cy="3444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defRPr sz="3600">
                  <a:solidFill>
                    <a:srgbClr val="FFFFFF"/>
                  </a:solidFill>
                </a:defRPr>
              </a:pPr>
              <a:r>
                <a:t>-------</a:t>
              </a:r>
            </a:p>
            <a:p>
              <a:pPr>
                <a:defRPr sz="3600">
                  <a:solidFill>
                    <a:srgbClr val="FFFFFF"/>
                  </a:solidFill>
                </a:defRPr>
              </a:pPr>
              <a:r>
                <a:t>----</a:t>
              </a:r>
            </a:p>
            <a:p>
              <a:pPr>
                <a:defRPr sz="3600">
                  <a:solidFill>
                    <a:srgbClr val="FFFFFF"/>
                  </a:solidFill>
                </a:defRPr>
              </a:pPr>
              <a:r>
                <a:t>-----</a:t>
              </a:r>
            </a:p>
            <a:p>
              <a:pPr>
                <a:defRPr sz="3600">
                  <a:solidFill>
                    <a:srgbClr val="FFFFFF"/>
                  </a:solidFill>
                </a:defRPr>
              </a:pPr>
              <a:r>
                <a:t>-----</a:t>
              </a:r>
            </a:p>
            <a:p>
              <a:pPr>
                <a:defRPr sz="3600">
                  <a:solidFill>
                    <a:srgbClr val="FFFFFF"/>
                  </a:solidFill>
                </a:defRPr>
              </a:pPr>
              <a:r>
                <a:t>---</a:t>
              </a:r>
            </a:p>
          </p:txBody>
        </p:sp>
      </p:grpSp>
      <p:sp>
        <p:nvSpPr>
          <p:cNvPr id="297" name="Straight Arrow Connector 9"/>
          <p:cNvSpPr/>
          <p:nvPr/>
        </p:nvSpPr>
        <p:spPr>
          <a:xfrm>
            <a:off x="2159751" y="2592119"/>
            <a:ext cx="938035" cy="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28575">
            <a:solidFill>
              <a:srgbClr val="000000"/>
            </a:solidFill>
            <a:miter/>
            <a:tailEnd type="triangle"/>
          </a:ln>
        </p:spPr>
        <p:txBody>
          <a:bodyPr/>
          <a:lstStyle/>
          <a:p>
            <a:endParaRPr/>
          </a:p>
        </p:txBody>
      </p:sp>
      <p:sp>
        <p:nvSpPr>
          <p:cNvPr id="288" name="TextBox 33"/>
          <p:cNvSpPr txBox="1"/>
          <p:nvPr/>
        </p:nvSpPr>
        <p:spPr>
          <a:xfrm>
            <a:off x="374646" y="4163478"/>
            <a:ext cx="2680596" cy="535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sz="2800" b="1">
                <a:solidFill>
                  <a:srgbClr val="231F20"/>
                </a:solidFill>
              </a:defRPr>
            </a:pPr>
            <a:r>
              <a:t>Demo.</a:t>
            </a:r>
            <a:r>
              <a:rPr>
                <a:solidFill>
                  <a:srgbClr val="FF0000"/>
                </a:solidFill>
              </a:rPr>
              <a:t>java</a:t>
            </a:r>
          </a:p>
        </p:txBody>
      </p:sp>
      <p:sp>
        <p:nvSpPr>
          <p:cNvPr id="289" name="TextBox 34"/>
          <p:cNvSpPr txBox="1"/>
          <p:nvPr/>
        </p:nvSpPr>
        <p:spPr>
          <a:xfrm>
            <a:off x="317001" y="4669742"/>
            <a:ext cx="2680596" cy="148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pPr>
            <a:r>
              <a:t>Create java program using</a:t>
            </a:r>
          </a:p>
          <a:p>
            <a:pPr indent="8144">
              <a:tabLst>
                <a:tab pos="76200" algn="l"/>
              </a:tabLst>
              <a:defRPr b="1"/>
            </a:pPr>
            <a:r>
              <a:t>Code Editors : </a:t>
            </a:r>
            <a:r>
              <a:rPr b="0"/>
              <a:t>Sublime text, Notepad++, Editplus etc..</a:t>
            </a:r>
          </a:p>
          <a:p>
            <a:pPr indent="8144">
              <a:tabLst>
                <a:tab pos="76200" algn="l"/>
              </a:tabLst>
              <a:defRPr b="1"/>
            </a:pPr>
            <a:r>
              <a:t>IDE: </a:t>
            </a:r>
            <a:r>
              <a:rPr b="0"/>
              <a:t>NetBeans, Eclipse , IntelliJ , Jcreator</a:t>
            </a:r>
          </a:p>
        </p:txBody>
      </p:sp>
      <p:sp>
        <p:nvSpPr>
          <p:cNvPr id="290" name="TextBox 35"/>
          <p:cNvSpPr txBox="1"/>
          <p:nvPr/>
        </p:nvSpPr>
        <p:spPr>
          <a:xfrm>
            <a:off x="3146679" y="3309110"/>
            <a:ext cx="2903600" cy="288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pPr>
            <a:r>
              <a:t>* Check the syntax of the  </a:t>
            </a:r>
          </a:p>
          <a:p>
            <a:pPr indent="8144">
              <a:tabLst>
                <a:tab pos="76200" algn="l"/>
              </a:tabLst>
            </a:pPr>
            <a:r>
              <a:t>   program.</a:t>
            </a:r>
          </a:p>
          <a:p>
            <a:pPr indent="8144">
              <a:tabLst>
                <a:tab pos="76200" algn="l"/>
              </a:tabLst>
            </a:pPr>
            <a:r>
              <a:t>  </a:t>
            </a:r>
            <a:r>
              <a:rPr>
                <a:solidFill>
                  <a:srgbClr val="FF0000"/>
                </a:solidFill>
              </a:rPr>
              <a:t>if</a:t>
            </a:r>
            <a:r>
              <a:t> syntax mistake</a:t>
            </a:r>
          </a:p>
          <a:p>
            <a:pPr indent="8144">
              <a:tabLst>
                <a:tab pos="76200" algn="l"/>
              </a:tabLst>
            </a:pPr>
            <a:r>
              <a:t>     </a:t>
            </a:r>
            <a:r>
              <a:rPr b="1"/>
              <a:t>throw Compile Time Error</a:t>
            </a:r>
          </a:p>
          <a:p>
            <a:pPr indent="8144">
              <a:tabLst>
                <a:tab pos="76200" algn="l"/>
              </a:tabLst>
            </a:pPr>
            <a:r>
              <a:t>  </a:t>
            </a:r>
            <a:r>
              <a:rPr>
                <a:solidFill>
                  <a:srgbClr val="FF0000"/>
                </a:solidFill>
              </a:rPr>
              <a:t>else</a:t>
            </a:r>
          </a:p>
          <a:p>
            <a:pPr indent="8144">
              <a:tabLst>
                <a:tab pos="76200" algn="l"/>
              </a:tabLst>
              <a:defRPr b="1"/>
            </a:pPr>
            <a:r>
              <a:t>    create convert java code to</a:t>
            </a:r>
          </a:p>
          <a:p>
            <a:pPr indent="8144">
              <a:tabLst>
                <a:tab pos="76200" algn="l"/>
              </a:tabLst>
              <a:defRPr b="1"/>
            </a:pPr>
            <a:r>
              <a:t>   bytecode and save it </a:t>
            </a:r>
            <a:r>
              <a:rPr>
                <a:solidFill>
                  <a:srgbClr val="C55A11"/>
                </a:solidFill>
              </a:rPr>
              <a:t>.class</a:t>
            </a:r>
          </a:p>
          <a:p>
            <a:pPr indent="8144">
              <a:tabLst>
                <a:tab pos="76200" algn="l"/>
              </a:tabLst>
              <a:defRPr b="1"/>
            </a:pPr>
            <a:r>
              <a:t>  file. </a:t>
            </a:r>
          </a:p>
          <a:p>
            <a:pPr indent="8144">
              <a:tabLst>
                <a:tab pos="76200" algn="l"/>
              </a:tabLst>
            </a:pPr>
            <a:r>
              <a:t> </a:t>
            </a:r>
          </a:p>
        </p:txBody>
      </p:sp>
      <p:sp>
        <p:nvSpPr>
          <p:cNvPr id="291" name="TextBox 38"/>
          <p:cNvSpPr txBox="1"/>
          <p:nvPr/>
        </p:nvSpPr>
        <p:spPr>
          <a:xfrm>
            <a:off x="6361176" y="4130702"/>
            <a:ext cx="1788075" cy="535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sz="2800" b="1">
                <a:solidFill>
                  <a:srgbClr val="231F20"/>
                </a:solidFill>
              </a:defRPr>
            </a:pPr>
            <a:r>
              <a:t>Demo.</a:t>
            </a:r>
            <a:r>
              <a:rPr>
                <a:solidFill>
                  <a:srgbClr val="C55A11"/>
                </a:solidFill>
              </a:rPr>
              <a:t>class</a:t>
            </a:r>
          </a:p>
        </p:txBody>
      </p:sp>
      <p:sp>
        <p:nvSpPr>
          <p:cNvPr id="292" name="TextBox 28"/>
          <p:cNvSpPr txBox="1"/>
          <p:nvPr/>
        </p:nvSpPr>
        <p:spPr>
          <a:xfrm>
            <a:off x="9161764" y="3350788"/>
            <a:ext cx="2903600" cy="2606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93894" indent="-285750">
              <a:buSzPct val="100000"/>
              <a:buFont typeface="Arial"/>
              <a:buChar char="•"/>
              <a:tabLst>
                <a:tab pos="76200" algn="l"/>
              </a:tabLst>
            </a:pPr>
            <a:r>
              <a:rPr dirty="0"/>
              <a:t>Read a line of code.</a:t>
            </a:r>
          </a:p>
          <a:p>
            <a:pPr marL="293894" indent="-285750">
              <a:buSzPct val="100000"/>
              <a:buFont typeface="Arial"/>
              <a:buChar char="•"/>
              <a:tabLst>
                <a:tab pos="76200" algn="l"/>
              </a:tabLst>
            </a:pPr>
            <a:r>
              <a:rPr dirty="0"/>
              <a:t>Understand a line of code</a:t>
            </a:r>
          </a:p>
          <a:p>
            <a:pPr marL="293894" indent="-285750">
              <a:buSzPct val="100000"/>
              <a:buFont typeface="Arial"/>
              <a:buChar char="•"/>
              <a:tabLst>
                <a:tab pos="76200" algn="l"/>
              </a:tabLst>
            </a:pPr>
            <a:r>
              <a:rPr dirty="0"/>
              <a:t>Execute a line of code</a:t>
            </a:r>
          </a:p>
          <a:p>
            <a:pPr indent="8144">
              <a:tabLst>
                <a:tab pos="76200" algn="l"/>
              </a:tabLst>
            </a:pPr>
            <a:r>
              <a:rPr dirty="0"/>
              <a:t>  </a:t>
            </a:r>
            <a:r>
              <a:rPr dirty="0">
                <a:solidFill>
                  <a:srgbClr val="FF0000"/>
                </a:solidFill>
              </a:rPr>
              <a:t>if</a:t>
            </a:r>
            <a:r>
              <a:rPr dirty="0"/>
              <a:t> code is not understandable</a:t>
            </a:r>
          </a:p>
          <a:p>
            <a:pPr indent="8144">
              <a:tabLst>
                <a:tab pos="76200" algn="l"/>
              </a:tabLst>
            </a:pPr>
            <a:r>
              <a:rPr dirty="0"/>
              <a:t>     </a:t>
            </a:r>
            <a:r>
              <a:rPr b="1" dirty="0"/>
              <a:t>throw Run Time Error</a:t>
            </a:r>
          </a:p>
          <a:p>
            <a:pPr indent="8144">
              <a:tabLst>
                <a:tab pos="76200" algn="l"/>
              </a:tabLst>
              <a:defRPr b="1"/>
            </a:pPr>
            <a:r>
              <a:rPr dirty="0"/>
              <a:t>    or Exception</a:t>
            </a:r>
          </a:p>
          <a:p>
            <a:pPr indent="8144">
              <a:tabLst>
                <a:tab pos="76200" algn="l"/>
              </a:tabLst>
            </a:pPr>
            <a:r>
              <a:rPr dirty="0"/>
              <a:t>  </a:t>
            </a:r>
            <a:r>
              <a:rPr dirty="0">
                <a:solidFill>
                  <a:srgbClr val="FF0000"/>
                </a:solidFill>
              </a:rPr>
              <a:t>else</a:t>
            </a:r>
          </a:p>
          <a:p>
            <a:pPr indent="8144">
              <a:tabLst>
                <a:tab pos="76200" algn="l"/>
              </a:tabLst>
              <a:defRPr b="1"/>
            </a:pPr>
            <a:r>
              <a:rPr dirty="0"/>
              <a:t>  execute the code</a:t>
            </a:r>
            <a:r>
              <a:rPr b="0" dirty="0"/>
              <a:t> </a:t>
            </a:r>
          </a:p>
        </p:txBody>
      </p:sp>
      <p:sp>
        <p:nvSpPr>
          <p:cNvPr id="293" name="Rectangle 31"/>
          <p:cNvSpPr/>
          <p:nvPr/>
        </p:nvSpPr>
        <p:spPr>
          <a:xfrm>
            <a:off x="2665927" y="309093"/>
            <a:ext cx="9445157" cy="3041694"/>
          </a:xfrm>
          <a:prstGeom prst="rect">
            <a:avLst/>
          </a:prstGeom>
          <a:ln w="12700">
            <a:solidFill>
              <a:srgbClr val="000000"/>
            </a:solidFill>
            <a:prstDash val="lgDashDotDot"/>
            <a:miter/>
          </a:ln>
        </p:spPr>
        <p:txBody>
          <a:bodyPr lIns="45719" rIns="45719" anchor="ctr"/>
          <a:lstStyle/>
          <a:p>
            <a:pPr algn="ctr"/>
            <a:endParaRPr/>
          </a:p>
        </p:txBody>
      </p:sp>
      <p:sp>
        <p:nvSpPr>
          <p:cNvPr id="294" name="Rectangle 36"/>
          <p:cNvSpPr txBox="1"/>
          <p:nvPr/>
        </p:nvSpPr>
        <p:spPr>
          <a:xfrm>
            <a:off x="4741008" y="251317"/>
            <a:ext cx="5028417"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3600">
                <a:effectLst>
                  <a:outerShdw blurRad="38100" dist="19050" dir="2700000" rotWithShape="0">
                    <a:srgbClr val="000000">
                      <a:alpha val="40000"/>
                    </a:srgbClr>
                  </a:outerShdw>
                </a:effectLst>
              </a:defRPr>
            </a:lvl1pPr>
          </a:lstStyle>
          <a:p>
            <a:r>
              <a:t>JDK(Java Development Kit)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86"/>
                                        </p:tgtEl>
                                        <p:attrNameLst>
                                          <p:attrName>style.visibility</p:attrName>
                                        </p:attrNameLst>
                                      </p:cBhvr>
                                      <p:to>
                                        <p:strVal val="visible"/>
                                      </p:to>
                                    </p:set>
                                    <p:animEffect transition="in" filter="fade">
                                      <p:cBhvr>
                                        <p:cTn id="7" dur="5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88"/>
                                        </p:tgtEl>
                                        <p:attrNameLst>
                                          <p:attrName>style.visibility</p:attrName>
                                        </p:attrNameLst>
                                      </p:cBhvr>
                                      <p:to>
                                        <p:strVal val="visible"/>
                                      </p:to>
                                    </p:set>
                                    <p:animEffect transition="in" filter="fade">
                                      <p:cBhvr>
                                        <p:cTn id="12" dur="500"/>
                                        <p:tgtEl>
                                          <p:spTgt spid="2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89"/>
                                        </p:tgtEl>
                                        <p:attrNameLst>
                                          <p:attrName>style.visibility</p:attrName>
                                        </p:attrNameLst>
                                      </p:cBhvr>
                                      <p:to>
                                        <p:strVal val="visible"/>
                                      </p:to>
                                    </p:set>
                                    <p:animEffect transition="in" filter="fade">
                                      <p:cBhvr>
                                        <p:cTn id="17" dur="500"/>
                                        <p:tgtEl>
                                          <p:spTgt spid="28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297"/>
                                        </p:tgtEl>
                                        <p:attrNameLst>
                                          <p:attrName>style.visibility</p:attrName>
                                        </p:attrNameLst>
                                      </p:cBhvr>
                                      <p:to>
                                        <p:strVal val="visible"/>
                                      </p:to>
                                    </p:set>
                                    <p:animEffect transition="in" filter="fade">
                                      <p:cBhvr>
                                        <p:cTn id="22" dur="500"/>
                                        <p:tgtEl>
                                          <p:spTgt spid="29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282"/>
                                        </p:tgtEl>
                                        <p:attrNameLst>
                                          <p:attrName>style.visibility</p:attrName>
                                        </p:attrNameLst>
                                      </p:cBhvr>
                                      <p:to>
                                        <p:strVal val="visible"/>
                                      </p:to>
                                    </p:set>
                                    <p:animEffect transition="in" filter="fade">
                                      <p:cBhvr>
                                        <p:cTn id="27" dur="500"/>
                                        <p:tgtEl>
                                          <p:spTgt spid="28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290"/>
                                        </p:tgtEl>
                                        <p:attrNameLst>
                                          <p:attrName>style.visibility</p:attrName>
                                        </p:attrNameLst>
                                      </p:cBhvr>
                                      <p:to>
                                        <p:strVal val="visible"/>
                                      </p:to>
                                    </p:set>
                                    <p:animEffect transition="in" filter="fade">
                                      <p:cBhvr>
                                        <p:cTn id="32" dur="500"/>
                                        <p:tgtEl>
                                          <p:spTgt spid="29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296"/>
                                        </p:tgtEl>
                                        <p:attrNameLst>
                                          <p:attrName>style.visibility</p:attrName>
                                        </p:attrNameLst>
                                      </p:cBhvr>
                                      <p:to>
                                        <p:strVal val="visible"/>
                                      </p:to>
                                    </p:set>
                                    <p:animEffect transition="in" filter="fade">
                                      <p:cBhvr>
                                        <p:cTn id="37" dur="500"/>
                                        <p:tgtEl>
                                          <p:spTgt spid="29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278"/>
                                        </p:tgtEl>
                                        <p:attrNameLst>
                                          <p:attrName>style.visibility</p:attrName>
                                        </p:attrNameLst>
                                      </p:cBhvr>
                                      <p:to>
                                        <p:strVal val="visible"/>
                                      </p:to>
                                    </p:set>
                                    <p:animEffect transition="in" filter="fade">
                                      <p:cBhvr>
                                        <p:cTn id="42" dur="500"/>
                                        <p:tgtEl>
                                          <p:spTgt spid="27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291"/>
                                        </p:tgtEl>
                                        <p:attrNameLst>
                                          <p:attrName>style.visibility</p:attrName>
                                        </p:attrNameLst>
                                      </p:cBhvr>
                                      <p:to>
                                        <p:strVal val="visible"/>
                                      </p:to>
                                    </p:set>
                                    <p:animEffect transition="in" filter="fade">
                                      <p:cBhvr>
                                        <p:cTn id="47" dur="500"/>
                                        <p:tgtEl>
                                          <p:spTgt spid="29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295"/>
                                        </p:tgtEl>
                                        <p:attrNameLst>
                                          <p:attrName>style.visibility</p:attrName>
                                        </p:attrNameLst>
                                      </p:cBhvr>
                                      <p:to>
                                        <p:strVal val="visible"/>
                                      </p:to>
                                    </p:set>
                                    <p:animEffect transition="in" filter="fade">
                                      <p:cBhvr>
                                        <p:cTn id="52" dur="500"/>
                                        <p:tgtEl>
                                          <p:spTgt spid="2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275"/>
                                        </p:tgtEl>
                                        <p:attrNameLst>
                                          <p:attrName>style.visibility</p:attrName>
                                        </p:attrNameLst>
                                      </p:cBhvr>
                                      <p:to>
                                        <p:strVal val="visible"/>
                                      </p:to>
                                    </p:set>
                                    <p:animEffect transition="in" filter="fade">
                                      <p:cBhvr>
                                        <p:cTn id="57" dur="500"/>
                                        <p:tgtEl>
                                          <p:spTgt spid="27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292"/>
                                        </p:tgtEl>
                                        <p:attrNameLst>
                                          <p:attrName>style.visibility</p:attrName>
                                        </p:attrNameLst>
                                      </p:cBhvr>
                                      <p:to>
                                        <p:strVal val="visible"/>
                                      </p:to>
                                    </p:set>
                                    <p:animEffect transition="in" filter="fade">
                                      <p:cBhvr>
                                        <p:cTn id="62" dur="500"/>
                                        <p:tgtEl>
                                          <p:spTgt spid="29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293"/>
                                        </p:tgtEl>
                                        <p:attrNameLst>
                                          <p:attrName>style.visibility</p:attrName>
                                        </p:attrNameLst>
                                      </p:cBhvr>
                                      <p:to>
                                        <p:strVal val="visible"/>
                                      </p:to>
                                    </p:set>
                                    <p:animEffect transition="in" filter="fade">
                                      <p:cBhvr>
                                        <p:cTn id="67" dur="500"/>
                                        <p:tgtEl>
                                          <p:spTgt spid="293"/>
                                        </p:tgtEl>
                                      </p:cBhvr>
                                    </p:animEffect>
                                  </p:childTnLst>
                                </p:cTn>
                              </p:par>
                            </p:childTnLst>
                          </p:cTn>
                        </p:par>
                        <p:par>
                          <p:cTn id="68" fill="hold">
                            <p:stCondLst>
                              <p:cond delay="500"/>
                            </p:stCondLst>
                            <p:childTnLst>
                              <p:par>
                                <p:cTn id="69" presetID="10" presetClass="entr" fill="hold" grpId="14" nodeType="afterEffect">
                                  <p:stCondLst>
                                    <p:cond delay="0"/>
                                  </p:stCondLst>
                                  <p:iterate>
                                    <p:tmAbs val="0"/>
                                  </p:iterate>
                                  <p:childTnLst>
                                    <p:set>
                                      <p:cBhvr>
                                        <p:cTn id="70" fill="hold"/>
                                        <p:tgtEl>
                                          <p:spTgt spid="294"/>
                                        </p:tgtEl>
                                        <p:attrNameLst>
                                          <p:attrName>style.visibility</p:attrName>
                                        </p:attrNameLst>
                                      </p:cBhvr>
                                      <p:to>
                                        <p:strVal val="visible"/>
                                      </p:to>
                                    </p:set>
                                    <p:animEffect transition="in" filter="fade">
                                      <p:cBhvr>
                                        <p:cTn id="71" dur="5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11" animBg="1" advAuto="0"/>
      <p:bldP spid="278" grpId="8" animBg="1" advAuto="0"/>
      <p:bldP spid="295" grpId="10" animBg="1" advAuto="0"/>
      <p:bldP spid="282" grpId="5" animBg="1" advAuto="0"/>
      <p:bldP spid="296" grpId="7" animBg="1" advAuto="0"/>
      <p:bldP spid="286" grpId="1" animBg="1" advAuto="0"/>
      <p:bldP spid="297" grpId="4" animBg="1" advAuto="0"/>
      <p:bldP spid="288" grpId="2" animBg="1" advAuto="0"/>
      <p:bldP spid="289" grpId="3" animBg="1" advAuto="0"/>
      <p:bldP spid="290" grpId="6" animBg="1" advAuto="0"/>
      <p:bldP spid="291" grpId="9" animBg="1" advAuto="0"/>
      <p:bldP spid="292" grpId="12" animBg="1" advAuto="0"/>
      <p:bldP spid="293" grpId="13" animBg="1" advAuto="0"/>
      <p:bldP spid="294" grpId="14" animBg="1" advAuto="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p:cNvGrpSpPr/>
          <p:nvPr/>
        </p:nvGrpSpPr>
        <p:grpSpPr>
          <a:xfrm>
            <a:off x="-4339" y="127784"/>
            <a:ext cx="12191888" cy="712722"/>
            <a:chOff x="0" y="0"/>
            <a:chExt cx="12191886" cy="712720"/>
          </a:xfrm>
        </p:grpSpPr>
        <p:sp>
          <p:nvSpPr>
            <p:cNvPr id="4"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5" name="object 3"/>
            <p:cNvGrpSpPr/>
            <p:nvPr/>
          </p:nvGrpSpPr>
          <p:grpSpPr>
            <a:xfrm>
              <a:off x="9139280" y="0"/>
              <a:ext cx="3052607" cy="712721"/>
              <a:chOff x="0" y="0"/>
              <a:chExt cx="3052606" cy="712720"/>
            </a:xfrm>
          </p:grpSpPr>
          <p:sp>
            <p:nvSpPr>
              <p:cNvPr id="8"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6"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 name="object 5"/>
          <p:cNvSpPr txBox="1"/>
          <p:nvPr/>
        </p:nvSpPr>
        <p:spPr>
          <a:xfrm>
            <a:off x="2913220" y="350326"/>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Jayashree</a:t>
            </a:r>
            <a:r>
              <a:rPr lang="en-US" dirty="0" smtClean="0"/>
              <a:t> N</a:t>
            </a:r>
            <a:endParaRPr dirty="0"/>
          </a:p>
        </p:txBody>
      </p:sp>
      <p:sp>
        <p:nvSpPr>
          <p:cNvPr id="11" name="object 7"/>
          <p:cNvSpPr txBox="1"/>
          <p:nvPr/>
        </p:nvSpPr>
        <p:spPr>
          <a:xfrm>
            <a:off x="9506202" y="338328"/>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rPr dirty="0"/>
              <a:t>Chapter: 15</a:t>
            </a:r>
          </a:p>
        </p:txBody>
      </p:sp>
      <p:sp>
        <p:nvSpPr>
          <p:cNvPr id="12" name="object 18"/>
          <p:cNvSpPr txBox="1"/>
          <p:nvPr/>
        </p:nvSpPr>
        <p:spPr>
          <a:xfrm>
            <a:off x="1273523" y="3115299"/>
            <a:ext cx="9928894"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rPr lang="en-US" b="1" dirty="0" smtClean="0"/>
              <a:t>Has-a Relationship</a:t>
            </a:r>
            <a:endParaRPr b="1" dirty="0"/>
          </a:p>
        </p:txBody>
      </p:sp>
      <p:sp>
        <p:nvSpPr>
          <p:cNvPr id="13" name="object 5"/>
          <p:cNvSpPr txBox="1"/>
          <p:nvPr/>
        </p:nvSpPr>
        <p:spPr>
          <a:xfrm>
            <a:off x="5939059" y="33832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Subject : CORE JAVA</a:t>
            </a:r>
          </a:p>
        </p:txBody>
      </p:sp>
    </p:spTree>
    <p:extLst>
      <p:ext uri="{BB962C8B-B14F-4D97-AF65-F5344CB8AC3E}">
        <p14:creationId xmlns:p14="http://schemas.microsoft.com/office/powerpoint/2010/main" val="3435825473"/>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366468"/>
            <a:ext cx="10779370" cy="2616101"/>
          </a:xfrm>
          <a:prstGeom prst="rect">
            <a:avLst/>
          </a:prstGeom>
        </p:spPr>
        <p:txBody>
          <a:bodyPr wrap="square">
            <a:spAutoFit/>
          </a:bodyPr>
          <a:lstStyle/>
          <a:p>
            <a:pPr marL="342900" indent="-342900" defTabSz="293216">
              <a:buSzPct val="100000"/>
              <a:buFont typeface="Arial"/>
              <a:buChar char="•"/>
              <a:defRPr sz="2400">
                <a:latin typeface="Arial"/>
                <a:ea typeface="Arial"/>
                <a:cs typeface="Arial"/>
                <a:sym typeface="Arial"/>
              </a:defRPr>
            </a:pPr>
            <a:r>
              <a:rPr lang="en-US" b="1" dirty="0" smtClean="0">
                <a:latin typeface="Times New Roman" panose="02020603050405020304" pitchFamily="18" charset="0"/>
                <a:cs typeface="Times New Roman" panose="02020603050405020304" pitchFamily="18" charset="0"/>
              </a:rPr>
              <a:t>Aggregation:</a:t>
            </a:r>
          </a:p>
          <a:p>
            <a:pPr marL="342900" indent="-342900" defTabSz="293216">
              <a:buSzPct val="100000"/>
              <a:buFont typeface="Arial"/>
              <a:buChar char="•"/>
              <a:defRPr sz="2400">
                <a:latin typeface="Arial"/>
                <a:ea typeface="Arial"/>
                <a:cs typeface="Arial"/>
                <a:sym typeface="Arial"/>
              </a:defRPr>
            </a:pPr>
            <a:r>
              <a:rPr lang="en-US" sz="2000" dirty="0">
                <a:latin typeface="Times New Roman" panose="02020603050405020304" pitchFamily="18" charset="0"/>
                <a:cs typeface="Times New Roman" panose="02020603050405020304" pitchFamily="18" charset="0"/>
              </a:rPr>
              <a:t>It is a special form of Association where:</a:t>
            </a:r>
          </a:p>
          <a:p>
            <a:pPr marL="342900" indent="-342900" defTabSz="293216">
              <a:buSzPct val="100000"/>
              <a:buFont typeface="Arial"/>
              <a:buChar char="•"/>
              <a:defRPr sz="2400">
                <a:latin typeface="Arial"/>
                <a:ea typeface="Arial"/>
                <a:cs typeface="Arial"/>
                <a:sym typeface="Arial"/>
              </a:defRPr>
            </a:pPr>
            <a:endParaRPr lang="en-US" sz="2000" dirty="0">
              <a:latin typeface="Times New Roman" panose="02020603050405020304" pitchFamily="18" charset="0"/>
              <a:cs typeface="Times New Roman" panose="02020603050405020304" pitchFamily="18" charset="0"/>
            </a:endParaRPr>
          </a:p>
          <a:p>
            <a:pPr marL="342900" indent="-342900" defTabSz="293216">
              <a:buSzPct val="100000"/>
              <a:buFont typeface="Arial"/>
              <a:buChar char="•"/>
              <a:defRPr sz="2400">
                <a:latin typeface="Arial"/>
                <a:ea typeface="Arial"/>
                <a:cs typeface="Arial"/>
                <a:sym typeface="Arial"/>
              </a:defRPr>
            </a:pPr>
            <a:r>
              <a:rPr lang="en-US" sz="2000" dirty="0">
                <a:latin typeface="Times New Roman" panose="02020603050405020304" pitchFamily="18" charset="0"/>
                <a:cs typeface="Times New Roman" panose="02020603050405020304" pitchFamily="18" charset="0"/>
              </a:rPr>
              <a:t>It represents Has-A’s relationship.</a:t>
            </a:r>
          </a:p>
          <a:p>
            <a:pPr marL="342900" indent="-342900" defTabSz="293216">
              <a:buSzPct val="100000"/>
              <a:buFont typeface="Arial"/>
              <a:buChar char="•"/>
              <a:defRPr sz="2400">
                <a:latin typeface="Arial"/>
                <a:ea typeface="Arial"/>
                <a:cs typeface="Arial"/>
                <a:sym typeface="Arial"/>
              </a:defRPr>
            </a:pPr>
            <a:r>
              <a:rPr lang="en-US" sz="2000" dirty="0">
                <a:latin typeface="Times New Roman" panose="02020603050405020304" pitchFamily="18" charset="0"/>
                <a:cs typeface="Times New Roman" panose="02020603050405020304" pitchFamily="18" charset="0"/>
              </a:rPr>
              <a:t>It is a unidirectional association i.e. a one-way relationship. For example, a department can have students but vice versa is not possible and thus unidirectional in nature.</a:t>
            </a:r>
          </a:p>
          <a:p>
            <a:pPr marL="342900" indent="-342900" defTabSz="293216">
              <a:buSzPct val="100000"/>
              <a:buFont typeface="Arial"/>
              <a:buChar char="•"/>
              <a:defRPr sz="2400">
                <a:latin typeface="Arial"/>
                <a:ea typeface="Arial"/>
                <a:cs typeface="Arial"/>
                <a:sym typeface="Arial"/>
              </a:defRPr>
            </a:pPr>
            <a:r>
              <a:rPr lang="en-US" sz="2000" dirty="0">
                <a:latin typeface="Times New Roman" panose="02020603050405020304" pitchFamily="18" charset="0"/>
                <a:cs typeface="Times New Roman" panose="02020603050405020304" pitchFamily="18" charset="0"/>
              </a:rPr>
              <a:t>In Aggregation, both the entries can survive individually which means ending one entity will not affect the other entity</a:t>
            </a:r>
            <a:r>
              <a:rPr lang="en-US" sz="2000" dirty="0" smtClean="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2233246" y="3156438"/>
            <a:ext cx="5354515" cy="3581005"/>
          </a:xfrm>
          <a:prstGeom prst="rect">
            <a:avLst/>
          </a:prstGeom>
        </p:spPr>
      </p:pic>
    </p:spTree>
    <p:extLst>
      <p:ext uri="{BB962C8B-B14F-4D97-AF65-F5344CB8AC3E}">
        <p14:creationId xmlns:p14="http://schemas.microsoft.com/office/powerpoint/2010/main" val="2271077286"/>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366468"/>
            <a:ext cx="10779370" cy="2616101"/>
          </a:xfrm>
          <a:prstGeom prst="rect">
            <a:avLst/>
          </a:prstGeom>
        </p:spPr>
        <p:txBody>
          <a:bodyPr wrap="square">
            <a:spAutoFit/>
          </a:bodyPr>
          <a:lstStyle/>
          <a:p>
            <a:pPr marL="342900" indent="-342900" defTabSz="293216">
              <a:buSzPct val="100000"/>
              <a:buFont typeface="Arial"/>
              <a:buChar char="•"/>
              <a:defRPr sz="2400">
                <a:latin typeface="Arial"/>
                <a:ea typeface="Arial"/>
                <a:cs typeface="Arial"/>
                <a:sym typeface="Arial"/>
              </a:defRPr>
            </a:pPr>
            <a:r>
              <a:rPr lang="en-US" b="1" dirty="0" smtClean="0">
                <a:latin typeface="Times New Roman" panose="02020603050405020304" pitchFamily="18" charset="0"/>
                <a:cs typeface="Times New Roman" panose="02020603050405020304" pitchFamily="18" charset="0"/>
              </a:rPr>
              <a:t>Composition:</a:t>
            </a:r>
          </a:p>
          <a:p>
            <a:pPr marL="342900" indent="-342900" defTabSz="293216">
              <a:buSzPct val="100000"/>
              <a:buFont typeface="Arial"/>
              <a:buChar char="•"/>
              <a:defRPr sz="2400">
                <a:latin typeface="Arial"/>
                <a:ea typeface="Arial"/>
                <a:cs typeface="Arial"/>
                <a:sym typeface="Arial"/>
              </a:defRPr>
            </a:pPr>
            <a:r>
              <a:rPr lang="en-US" sz="2000" dirty="0">
                <a:latin typeface="Times New Roman" panose="02020603050405020304" pitchFamily="18" charset="0"/>
                <a:cs typeface="Times New Roman" panose="02020603050405020304" pitchFamily="18" charset="0"/>
              </a:rPr>
              <a:t>Composition is a restricted form of Aggregation in which two entities are highly dependent on each other.  </a:t>
            </a:r>
          </a:p>
          <a:p>
            <a:pPr marL="342900" indent="-342900" defTabSz="293216">
              <a:buSzPct val="100000"/>
              <a:buFont typeface="Arial"/>
              <a:buChar char="•"/>
              <a:defRPr sz="2400">
                <a:latin typeface="Arial"/>
                <a:ea typeface="Arial"/>
                <a:cs typeface="Arial"/>
                <a:sym typeface="Arial"/>
              </a:defRPr>
            </a:pPr>
            <a:endParaRPr lang="en-US" sz="2000" dirty="0">
              <a:latin typeface="Times New Roman" panose="02020603050405020304" pitchFamily="18" charset="0"/>
              <a:cs typeface="Times New Roman" panose="02020603050405020304" pitchFamily="18" charset="0"/>
            </a:endParaRPr>
          </a:p>
          <a:p>
            <a:pPr marL="342900" indent="-342900" defTabSz="293216">
              <a:buSzPct val="100000"/>
              <a:buFont typeface="Arial"/>
              <a:buChar char="•"/>
              <a:defRPr sz="2400">
                <a:latin typeface="Arial"/>
                <a:ea typeface="Arial"/>
                <a:cs typeface="Arial"/>
                <a:sym typeface="Arial"/>
              </a:defRPr>
            </a:pPr>
            <a:r>
              <a:rPr lang="en-US" sz="2000" dirty="0">
                <a:latin typeface="Times New Roman" panose="02020603050405020304" pitchFamily="18" charset="0"/>
                <a:cs typeface="Times New Roman" panose="02020603050405020304" pitchFamily="18" charset="0"/>
              </a:rPr>
              <a:t>It represents part-of relationship.</a:t>
            </a:r>
          </a:p>
          <a:p>
            <a:pPr marL="342900" indent="-342900" defTabSz="293216">
              <a:buSzPct val="100000"/>
              <a:buFont typeface="Arial"/>
              <a:buChar char="•"/>
              <a:defRPr sz="2400">
                <a:latin typeface="Arial"/>
                <a:ea typeface="Arial"/>
                <a:cs typeface="Arial"/>
                <a:sym typeface="Arial"/>
              </a:defRPr>
            </a:pPr>
            <a:r>
              <a:rPr lang="en-US" sz="2000" dirty="0">
                <a:latin typeface="Times New Roman" panose="02020603050405020304" pitchFamily="18" charset="0"/>
                <a:cs typeface="Times New Roman" panose="02020603050405020304" pitchFamily="18" charset="0"/>
              </a:rPr>
              <a:t>In composition, both entities are dependent on each other.</a:t>
            </a:r>
          </a:p>
          <a:p>
            <a:pPr marL="342900" indent="-342900" defTabSz="293216">
              <a:buSzPct val="100000"/>
              <a:buFont typeface="Arial"/>
              <a:buChar char="•"/>
              <a:defRPr sz="2400">
                <a:latin typeface="Arial"/>
                <a:ea typeface="Arial"/>
                <a:cs typeface="Arial"/>
                <a:sym typeface="Arial"/>
              </a:defRPr>
            </a:pPr>
            <a:r>
              <a:rPr lang="en-US" sz="2000" dirty="0">
                <a:latin typeface="Times New Roman" panose="02020603050405020304" pitchFamily="18" charset="0"/>
                <a:cs typeface="Times New Roman" panose="02020603050405020304" pitchFamily="18" charset="0"/>
              </a:rPr>
              <a:t>When there is a composition between two entities, the composed object cannot exist without the other entity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486780" y="2982569"/>
            <a:ext cx="6233700" cy="3620454"/>
          </a:xfrm>
          <a:prstGeom prst="rect">
            <a:avLst/>
          </a:prstGeom>
        </p:spPr>
      </p:pic>
    </p:spTree>
    <p:extLst>
      <p:ext uri="{BB962C8B-B14F-4D97-AF65-F5344CB8AC3E}">
        <p14:creationId xmlns:p14="http://schemas.microsoft.com/office/powerpoint/2010/main" val="2438491197"/>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30" name="Group 23"/>
          <p:cNvGrpSpPr/>
          <p:nvPr/>
        </p:nvGrpSpPr>
        <p:grpSpPr>
          <a:xfrm>
            <a:off x="-4339" y="127784"/>
            <a:ext cx="12191888" cy="712722"/>
            <a:chOff x="0" y="0"/>
            <a:chExt cx="12191886" cy="712720"/>
          </a:xfrm>
        </p:grpSpPr>
        <p:sp>
          <p:nvSpPr>
            <p:cNvPr id="1624"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27" name="object 3"/>
            <p:cNvGrpSpPr/>
            <p:nvPr/>
          </p:nvGrpSpPr>
          <p:grpSpPr>
            <a:xfrm>
              <a:off x="9139280" y="0"/>
              <a:ext cx="3052607" cy="712721"/>
              <a:chOff x="0" y="0"/>
              <a:chExt cx="3052606" cy="712720"/>
            </a:xfrm>
          </p:grpSpPr>
          <p:sp>
            <p:nvSpPr>
              <p:cNvPr id="1625"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6"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28"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29"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31" name="object 5"/>
          <p:cNvSpPr txBox="1"/>
          <p:nvPr/>
        </p:nvSpPr>
        <p:spPr>
          <a:xfrm>
            <a:off x="2913220" y="350326"/>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Jayashree</a:t>
            </a:r>
            <a:r>
              <a:rPr lang="en-US" dirty="0" smtClean="0"/>
              <a:t> N</a:t>
            </a:r>
            <a:endParaRPr dirty="0"/>
          </a:p>
        </p:txBody>
      </p:sp>
      <p:sp>
        <p:nvSpPr>
          <p:cNvPr id="1632" name="object 7"/>
          <p:cNvSpPr txBox="1"/>
          <p:nvPr/>
        </p:nvSpPr>
        <p:spPr>
          <a:xfrm>
            <a:off x="9506202" y="338328"/>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rPr dirty="0"/>
              <a:t>Chapter: 15</a:t>
            </a:r>
          </a:p>
        </p:txBody>
      </p:sp>
      <p:sp>
        <p:nvSpPr>
          <p:cNvPr id="1633" name="object 18"/>
          <p:cNvSpPr txBox="1"/>
          <p:nvPr/>
        </p:nvSpPr>
        <p:spPr>
          <a:xfrm>
            <a:off x="1273523" y="3115299"/>
            <a:ext cx="9928894"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rPr b="1" dirty="0"/>
              <a:t>SECTION 3 </a:t>
            </a:r>
          </a:p>
        </p:txBody>
      </p:sp>
      <p:sp>
        <p:nvSpPr>
          <p:cNvPr id="1634" name="object 5"/>
          <p:cNvSpPr txBox="1"/>
          <p:nvPr/>
        </p:nvSpPr>
        <p:spPr>
          <a:xfrm>
            <a:off x="5939059" y="33832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Subject : CORE JAVA</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45" name="Group 23"/>
          <p:cNvGrpSpPr/>
          <p:nvPr/>
        </p:nvGrpSpPr>
        <p:grpSpPr>
          <a:xfrm>
            <a:off x="-4339" y="127784"/>
            <a:ext cx="12191888" cy="712722"/>
            <a:chOff x="0" y="0"/>
            <a:chExt cx="12191886" cy="712720"/>
          </a:xfrm>
        </p:grpSpPr>
        <p:sp>
          <p:nvSpPr>
            <p:cNvPr id="163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642" name="object 3"/>
            <p:cNvGrpSpPr/>
            <p:nvPr/>
          </p:nvGrpSpPr>
          <p:grpSpPr>
            <a:xfrm>
              <a:off x="9139280" y="0"/>
              <a:ext cx="3052607" cy="712721"/>
              <a:chOff x="0" y="0"/>
              <a:chExt cx="3052606" cy="712720"/>
            </a:xfrm>
          </p:grpSpPr>
          <p:sp>
            <p:nvSpPr>
              <p:cNvPr id="164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41"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64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64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646" name="object 5"/>
          <p:cNvSpPr txBox="1"/>
          <p:nvPr/>
        </p:nvSpPr>
        <p:spPr>
          <a:xfrm>
            <a:off x="2854035" y="330256"/>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Jayashree</a:t>
            </a:r>
            <a:r>
              <a:rPr lang="en-US" dirty="0" smtClean="0"/>
              <a:t> N</a:t>
            </a:r>
            <a:endParaRPr dirty="0"/>
          </a:p>
        </p:txBody>
      </p:sp>
      <p:sp>
        <p:nvSpPr>
          <p:cNvPr id="1647" name="object 7"/>
          <p:cNvSpPr txBox="1"/>
          <p:nvPr/>
        </p:nvSpPr>
        <p:spPr>
          <a:xfrm>
            <a:off x="9413265" y="353194"/>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rPr dirty="0"/>
              <a:t>Chapter: 15</a:t>
            </a:r>
          </a:p>
        </p:txBody>
      </p:sp>
      <p:sp>
        <p:nvSpPr>
          <p:cNvPr id="1648" name="object 18"/>
          <p:cNvSpPr txBox="1"/>
          <p:nvPr/>
        </p:nvSpPr>
        <p:spPr>
          <a:xfrm>
            <a:off x="1285778" y="3376557"/>
            <a:ext cx="9928894"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rPr b="1" dirty="0"/>
              <a:t>Java Libraries</a:t>
            </a:r>
          </a:p>
        </p:txBody>
      </p:sp>
      <p:sp>
        <p:nvSpPr>
          <p:cNvPr id="1649" name="object 5"/>
          <p:cNvSpPr txBox="1"/>
          <p:nvPr/>
        </p:nvSpPr>
        <p:spPr>
          <a:xfrm>
            <a:off x="5879874" y="358766"/>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Subject : CORE JAVA</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6" name="Group 55"/>
          <p:cNvGrpSpPr/>
          <p:nvPr/>
        </p:nvGrpSpPr>
        <p:grpSpPr>
          <a:xfrm>
            <a:off x="0" y="0"/>
            <a:ext cx="3518859" cy="833730"/>
            <a:chOff x="0" y="0"/>
            <a:chExt cx="3518858" cy="833729"/>
          </a:xfrm>
        </p:grpSpPr>
        <p:sp>
          <p:nvSpPr>
            <p:cNvPr id="165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5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57"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Java Libraries</a:t>
            </a:r>
          </a:p>
        </p:txBody>
      </p:sp>
      <p:sp>
        <p:nvSpPr>
          <p:cNvPr id="1661" name="object 11"/>
          <p:cNvSpPr txBox="1"/>
          <p:nvPr/>
        </p:nvSpPr>
        <p:spPr>
          <a:xfrm>
            <a:off x="221035" y="1025380"/>
            <a:ext cx="11600852" cy="55399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defTabSz="457200">
              <a:defRPr sz="2400">
                <a:latin typeface="+mn-lt"/>
                <a:ea typeface="+mn-ea"/>
                <a:cs typeface="+mn-cs"/>
                <a:sym typeface="Helvetica"/>
              </a:defRPr>
            </a:pPr>
            <a:r>
              <a:rPr lang="en-US" dirty="0">
                <a:latin typeface="Times New Roman" panose="02020603050405020304" pitchFamily="18" charset="0"/>
                <a:cs typeface="Times New Roman" panose="02020603050405020304" pitchFamily="18" charset="0"/>
              </a:rPr>
              <a:t>In java libraries we have a packages like </a:t>
            </a:r>
          </a:p>
          <a:p>
            <a:pPr marL="342900" indent="-342900" defTabSz="457200">
              <a:buFont typeface="Arial" panose="020B0604020202020204" pitchFamily="34" charset="0"/>
              <a:buChar char="•"/>
              <a:defRPr sz="2400">
                <a:latin typeface="+mn-lt"/>
                <a:ea typeface="+mn-ea"/>
                <a:cs typeface="+mn-cs"/>
                <a:sym typeface="Helvetica"/>
              </a:defRPr>
            </a:pPr>
            <a:r>
              <a:rPr lang="en-US" dirty="0" err="1" smtClean="0">
                <a:latin typeface="Times New Roman" panose="02020603050405020304" pitchFamily="18" charset="0"/>
                <a:cs typeface="Times New Roman" panose="02020603050405020304" pitchFamily="18" charset="0"/>
              </a:rPr>
              <a:t>java.lang</a:t>
            </a:r>
            <a:endParaRPr lang="en-US" dirty="0" smtClean="0">
              <a:latin typeface="Times New Roman" panose="02020603050405020304" pitchFamily="18" charset="0"/>
              <a:cs typeface="Times New Roman" panose="02020603050405020304" pitchFamily="18" charset="0"/>
            </a:endParaRPr>
          </a:p>
          <a:p>
            <a:pPr marL="342900" indent="-342900" defTabSz="457200">
              <a:buFont typeface="Arial" panose="020B0604020202020204" pitchFamily="34" charset="0"/>
              <a:buChar char="•"/>
              <a:defRPr sz="2400">
                <a:latin typeface="+mn-lt"/>
                <a:ea typeface="+mn-ea"/>
                <a:cs typeface="+mn-cs"/>
                <a:sym typeface="Helvetica"/>
              </a:defRPr>
            </a:pPr>
            <a:r>
              <a:rPr lang="en-US" dirty="0" err="1" smtClean="0">
                <a:latin typeface="Times New Roman" panose="02020603050405020304" pitchFamily="18" charset="0"/>
                <a:cs typeface="Times New Roman" panose="02020603050405020304" pitchFamily="18" charset="0"/>
              </a:rPr>
              <a:t>java.util</a:t>
            </a:r>
            <a:endParaRPr lang="en-US" dirty="0">
              <a:latin typeface="Times New Roman" panose="02020603050405020304" pitchFamily="18" charset="0"/>
              <a:cs typeface="Times New Roman" panose="02020603050405020304" pitchFamily="18" charset="0"/>
            </a:endParaRPr>
          </a:p>
          <a:p>
            <a:pPr defTabSz="457200">
              <a:defRPr sz="2400">
                <a:latin typeface="+mn-lt"/>
                <a:ea typeface="+mn-ea"/>
                <a:cs typeface="+mn-cs"/>
                <a:sym typeface="Helvetica"/>
              </a:defRPr>
            </a:pPr>
            <a:r>
              <a:rPr lang="en-US" dirty="0">
                <a:latin typeface="Times New Roman" panose="02020603050405020304" pitchFamily="18" charset="0"/>
                <a:cs typeface="Times New Roman" panose="02020603050405020304" pitchFamily="18" charset="0"/>
              </a:rPr>
              <a:t>Ex: </a:t>
            </a:r>
            <a:r>
              <a:rPr lang="en-US" b="1" dirty="0" err="1">
                <a:latin typeface="Times New Roman" panose="02020603050405020304" pitchFamily="18" charset="0"/>
                <a:cs typeface="Times New Roman" panose="02020603050405020304" pitchFamily="18" charset="0"/>
              </a:rPr>
              <a:t>java.lang</a:t>
            </a:r>
            <a:endParaRPr lang="en-US" b="1" dirty="0">
              <a:latin typeface="Times New Roman" panose="02020603050405020304" pitchFamily="18" charset="0"/>
              <a:cs typeface="Times New Roman" panose="02020603050405020304" pitchFamily="18" charset="0"/>
            </a:endParaRPr>
          </a:p>
          <a:p>
            <a:pPr defTabSz="457200">
              <a:defRPr sz="2400">
                <a:latin typeface="+mn-lt"/>
                <a:ea typeface="+mn-ea"/>
                <a:cs typeface="+mn-cs"/>
                <a:sym typeface="Helvetica"/>
              </a:defRPr>
            </a:pPr>
            <a:r>
              <a:rPr lang="en-US" dirty="0" smtClean="0">
                <a:latin typeface="Times New Roman" panose="02020603050405020304" pitchFamily="18" charset="0"/>
                <a:cs typeface="Times New Roman" panose="02020603050405020304" pitchFamily="18" charset="0"/>
              </a:rPr>
              <a:t>* It </a:t>
            </a:r>
            <a:r>
              <a:rPr lang="en-US" dirty="0">
                <a:latin typeface="Times New Roman" panose="02020603050405020304" pitchFamily="18" charset="0"/>
                <a:cs typeface="Times New Roman" panose="02020603050405020304" pitchFamily="18" charset="0"/>
              </a:rPr>
              <a:t>contains all the classes and interface which are essential to write simple java program or to develop complicated java applications.</a:t>
            </a:r>
          </a:p>
          <a:p>
            <a:pPr defTabSz="457200">
              <a:defRPr sz="2400">
                <a:latin typeface="+mn-lt"/>
                <a:ea typeface="+mn-ea"/>
                <a:cs typeface="+mn-cs"/>
                <a:sym typeface="Helvetica"/>
              </a:defRPr>
            </a:pPr>
            <a:r>
              <a:rPr lang="en-US" dirty="0">
                <a:latin typeface="Times New Roman" panose="02020603050405020304" pitchFamily="18" charset="0"/>
                <a:cs typeface="Times New Roman" panose="02020603050405020304" pitchFamily="18" charset="0"/>
              </a:rPr>
              <a:t>Ex: Object class, String class, Comparable interface etc..</a:t>
            </a:r>
          </a:p>
          <a:p>
            <a:pPr defTabSz="457200">
              <a:defRPr sz="2400">
                <a:latin typeface="+mn-lt"/>
                <a:ea typeface="+mn-ea"/>
                <a:cs typeface="+mn-cs"/>
                <a:sym typeface="Helvetica"/>
              </a:defRPr>
            </a:pPr>
            <a:r>
              <a:rPr lang="en-US" dirty="0">
                <a:latin typeface="Times New Roman" panose="02020603050405020304" pitchFamily="18" charset="0"/>
                <a:cs typeface="Times New Roman" panose="02020603050405020304" pitchFamily="18" charset="0"/>
              </a:rPr>
              <a:t>* To use classes of </a:t>
            </a:r>
            <a:r>
              <a:rPr lang="en-US" dirty="0" err="1">
                <a:latin typeface="Times New Roman" panose="02020603050405020304" pitchFamily="18" charset="0"/>
                <a:cs typeface="Times New Roman" panose="02020603050405020304" pitchFamily="18" charset="0"/>
              </a:rPr>
              <a:t>java.lang</a:t>
            </a:r>
            <a:r>
              <a:rPr lang="en-US" dirty="0">
                <a:latin typeface="Times New Roman" panose="02020603050405020304" pitchFamily="18" charset="0"/>
                <a:cs typeface="Times New Roman" panose="02020603050405020304" pitchFamily="18" charset="0"/>
              </a:rPr>
              <a:t> package we need not write any import statement of fully qualified class names.</a:t>
            </a:r>
          </a:p>
          <a:p>
            <a:pPr defTabSz="457200">
              <a:defRPr sz="2400">
                <a:latin typeface="+mn-lt"/>
                <a:ea typeface="+mn-ea"/>
                <a:cs typeface="+mn-cs"/>
                <a:sym typeface="Helvetica"/>
              </a:defRPr>
            </a:pPr>
            <a:endParaRPr lang="en-US" dirty="0">
              <a:latin typeface="Times New Roman" panose="02020603050405020304" pitchFamily="18" charset="0"/>
              <a:cs typeface="Times New Roman" panose="02020603050405020304" pitchFamily="18" charset="0"/>
            </a:endParaRPr>
          </a:p>
          <a:p>
            <a:pPr defTabSz="457200">
              <a:defRPr sz="2400">
                <a:latin typeface="+mn-lt"/>
                <a:ea typeface="+mn-ea"/>
                <a:cs typeface="+mn-cs"/>
                <a:sym typeface="Helvetica"/>
              </a:defRPr>
            </a:pPr>
            <a:r>
              <a:rPr lang="en-US" dirty="0" err="1">
                <a:latin typeface="Times New Roman" panose="02020603050405020304" pitchFamily="18" charset="0"/>
                <a:cs typeface="Times New Roman" panose="02020603050405020304" pitchFamily="18" charset="0"/>
              </a:rPr>
              <a:t>Java.util</a:t>
            </a:r>
            <a:r>
              <a:rPr lang="en-US" dirty="0">
                <a:latin typeface="Times New Roman" panose="02020603050405020304" pitchFamily="18" charset="0"/>
                <a:cs typeface="Times New Roman" panose="02020603050405020304" pitchFamily="18" charset="0"/>
              </a:rPr>
              <a:t>:</a:t>
            </a:r>
          </a:p>
          <a:p>
            <a:pPr defTabSz="457200">
              <a:defRPr sz="2400">
                <a:latin typeface="+mn-lt"/>
                <a:ea typeface="+mn-ea"/>
                <a:cs typeface="+mn-cs"/>
                <a:sym typeface="Helvetica"/>
              </a:defRPr>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contains all the classes and interface which are essential to write simple java program or to develop complicated java applications.</a:t>
            </a:r>
          </a:p>
          <a:p>
            <a:pPr defTabSz="457200">
              <a:defRPr sz="2400">
                <a:latin typeface="+mn-lt"/>
                <a:ea typeface="+mn-ea"/>
                <a:cs typeface="+mn-cs"/>
                <a:sym typeface="Helvetica"/>
              </a:defRPr>
            </a:pPr>
            <a:r>
              <a:rPr lang="en-US" dirty="0">
                <a:latin typeface="Times New Roman" panose="02020603050405020304" pitchFamily="18" charset="0"/>
                <a:cs typeface="Times New Roman" panose="02020603050405020304" pitchFamily="18" charset="0"/>
              </a:rPr>
              <a:t>Ex: Arrays class, Comparator interface etc.</a:t>
            </a:r>
          </a:p>
          <a:p>
            <a:pPr defTabSz="457200">
              <a:defRPr sz="2400">
                <a:latin typeface="+mn-lt"/>
                <a:ea typeface="+mn-ea"/>
                <a:cs typeface="+mn-cs"/>
                <a:sym typeface="Helvetica"/>
              </a:defRPr>
            </a:pPr>
            <a:r>
              <a:rPr lang="en-US" dirty="0">
                <a:latin typeface="Times New Roman" panose="02020603050405020304" pitchFamily="18" charset="0"/>
                <a:cs typeface="Times New Roman" panose="02020603050405020304" pitchFamily="18" charset="0"/>
              </a:rPr>
              <a:t>* To use classes of </a:t>
            </a:r>
            <a:r>
              <a:rPr lang="en-US" dirty="0" err="1" smtClean="0">
                <a:latin typeface="Times New Roman" panose="02020603050405020304" pitchFamily="18" charset="0"/>
                <a:cs typeface="Times New Roman" panose="02020603050405020304" pitchFamily="18" charset="0"/>
              </a:rPr>
              <a:t>java.util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package </a:t>
            </a:r>
            <a:r>
              <a:rPr lang="en-US" dirty="0" smtClean="0">
                <a:latin typeface="Times New Roman" panose="02020603050405020304" pitchFamily="18" charset="0"/>
                <a:cs typeface="Times New Roman" panose="02020603050405020304" pitchFamily="18" charset="0"/>
              </a:rPr>
              <a:t>import statement is mandatory.</a:t>
            </a: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61">
                                            <p:bg/>
                                          </p:spTgt>
                                        </p:tgtEl>
                                        <p:attrNameLst>
                                          <p:attrName>style.visibility</p:attrName>
                                        </p:attrNameLst>
                                      </p:cBhvr>
                                      <p:to>
                                        <p:strVal val="visible"/>
                                      </p:to>
                                    </p:set>
                                    <p:animEffect transition="in" filter="fade">
                                      <p:cBhvr>
                                        <p:cTn id="7" dur="0"/>
                                        <p:tgtEl>
                                          <p:spTgt spid="1661">
                                            <p:bg/>
                                          </p:spTgt>
                                        </p:tgtEl>
                                      </p:cBhvr>
                                    </p:animEffect>
                                  </p:childTnLst>
                                </p:cTn>
                              </p:par>
                              <p:par>
                                <p:cTn id="8" presetID="10" presetClass="entr" presetSubtype="0" fill="hold" grpId="1" nodeType="withEffect">
                                  <p:stCondLst>
                                    <p:cond delay="0"/>
                                  </p:stCondLst>
                                  <p:iterate>
                                    <p:tmAbs val="0"/>
                                  </p:iterate>
                                  <p:childTnLst>
                                    <p:set>
                                      <p:cBhvr>
                                        <p:cTn id="9" fill="hold"/>
                                        <p:tgtEl>
                                          <p:spTgt spid="1661">
                                            <p:txEl>
                                              <p:pRg st="0" end="0"/>
                                            </p:txEl>
                                          </p:spTgt>
                                        </p:tgtEl>
                                        <p:attrNameLst>
                                          <p:attrName>style.visibility</p:attrName>
                                        </p:attrNameLst>
                                      </p:cBhvr>
                                      <p:to>
                                        <p:strVal val="visible"/>
                                      </p:to>
                                    </p:set>
                                    <p:animEffect transition="in" filter="fade">
                                      <p:cBhvr>
                                        <p:cTn id="10" dur="0"/>
                                        <p:tgtEl>
                                          <p:spTgt spid="1661">
                                            <p:txEl>
                                              <p:pRg st="0" end="0"/>
                                            </p:txEl>
                                          </p:spTgt>
                                        </p:tgtEl>
                                      </p:cBhvr>
                                    </p:animEffect>
                                  </p:childTnLst>
                                </p:cTn>
                              </p:par>
                              <p:par>
                                <p:cTn id="11" presetID="10" presetClass="entr" presetSubtype="0" fill="hold" grpId="1" nodeType="withEffect">
                                  <p:stCondLst>
                                    <p:cond delay="0"/>
                                  </p:stCondLst>
                                  <p:iterate>
                                    <p:tmAbs val="0"/>
                                  </p:iterate>
                                  <p:childTnLst>
                                    <p:set>
                                      <p:cBhvr>
                                        <p:cTn id="12" fill="hold"/>
                                        <p:tgtEl>
                                          <p:spTgt spid="1661">
                                            <p:txEl>
                                              <p:pRg st="1" end="1"/>
                                            </p:txEl>
                                          </p:spTgt>
                                        </p:tgtEl>
                                        <p:attrNameLst>
                                          <p:attrName>style.visibility</p:attrName>
                                        </p:attrNameLst>
                                      </p:cBhvr>
                                      <p:to>
                                        <p:strVal val="visible"/>
                                      </p:to>
                                    </p:set>
                                    <p:animEffect transition="in" filter="fade">
                                      <p:cBhvr>
                                        <p:cTn id="13" dur="0"/>
                                        <p:tgtEl>
                                          <p:spTgt spid="1661">
                                            <p:txEl>
                                              <p:pRg st="1" end="1"/>
                                            </p:txEl>
                                          </p:spTgt>
                                        </p:tgtEl>
                                      </p:cBhvr>
                                    </p:animEffect>
                                  </p:childTnLst>
                                </p:cTn>
                              </p:par>
                              <p:par>
                                <p:cTn id="14" presetID="10" presetClass="entr" presetSubtype="0" fill="hold" grpId="1" nodeType="withEffect">
                                  <p:stCondLst>
                                    <p:cond delay="0"/>
                                  </p:stCondLst>
                                  <p:iterate>
                                    <p:tmAbs val="0"/>
                                  </p:iterate>
                                  <p:childTnLst>
                                    <p:set>
                                      <p:cBhvr>
                                        <p:cTn id="15" fill="hold"/>
                                        <p:tgtEl>
                                          <p:spTgt spid="1661">
                                            <p:txEl>
                                              <p:pRg st="2" end="2"/>
                                            </p:txEl>
                                          </p:spTgt>
                                        </p:tgtEl>
                                        <p:attrNameLst>
                                          <p:attrName>style.visibility</p:attrName>
                                        </p:attrNameLst>
                                      </p:cBhvr>
                                      <p:to>
                                        <p:strVal val="visible"/>
                                      </p:to>
                                    </p:set>
                                    <p:animEffect transition="in" filter="fade">
                                      <p:cBhvr>
                                        <p:cTn id="16" dur="0"/>
                                        <p:tgtEl>
                                          <p:spTgt spid="1661">
                                            <p:txEl>
                                              <p:pRg st="2" end="2"/>
                                            </p:txEl>
                                          </p:spTgt>
                                        </p:tgtEl>
                                      </p:cBhvr>
                                    </p:animEffect>
                                  </p:childTnLst>
                                </p:cTn>
                              </p:par>
                              <p:par>
                                <p:cTn id="17" presetID="10" presetClass="entr" presetSubtype="0" fill="hold" grpId="1" nodeType="withEffect">
                                  <p:stCondLst>
                                    <p:cond delay="0"/>
                                  </p:stCondLst>
                                  <p:iterate>
                                    <p:tmAbs val="0"/>
                                  </p:iterate>
                                  <p:childTnLst>
                                    <p:set>
                                      <p:cBhvr>
                                        <p:cTn id="18" fill="hold"/>
                                        <p:tgtEl>
                                          <p:spTgt spid="1661">
                                            <p:txEl>
                                              <p:pRg st="3" end="3"/>
                                            </p:txEl>
                                          </p:spTgt>
                                        </p:tgtEl>
                                        <p:attrNameLst>
                                          <p:attrName>style.visibility</p:attrName>
                                        </p:attrNameLst>
                                      </p:cBhvr>
                                      <p:to>
                                        <p:strVal val="visible"/>
                                      </p:to>
                                    </p:set>
                                    <p:animEffect transition="in" filter="fade">
                                      <p:cBhvr>
                                        <p:cTn id="19" dur="0"/>
                                        <p:tgtEl>
                                          <p:spTgt spid="1661">
                                            <p:txEl>
                                              <p:pRg st="3" end="3"/>
                                            </p:txEl>
                                          </p:spTgt>
                                        </p:tgtEl>
                                      </p:cBhvr>
                                    </p:animEffect>
                                  </p:childTnLst>
                                </p:cTn>
                              </p:par>
                              <p:par>
                                <p:cTn id="20" presetID="10" presetClass="entr" presetSubtype="0" fill="hold" grpId="1" nodeType="withEffect">
                                  <p:stCondLst>
                                    <p:cond delay="0"/>
                                  </p:stCondLst>
                                  <p:iterate>
                                    <p:tmAbs val="0"/>
                                  </p:iterate>
                                  <p:childTnLst>
                                    <p:set>
                                      <p:cBhvr>
                                        <p:cTn id="21" fill="hold"/>
                                        <p:tgtEl>
                                          <p:spTgt spid="1661">
                                            <p:txEl>
                                              <p:pRg st="4" end="4"/>
                                            </p:txEl>
                                          </p:spTgt>
                                        </p:tgtEl>
                                        <p:attrNameLst>
                                          <p:attrName>style.visibility</p:attrName>
                                        </p:attrNameLst>
                                      </p:cBhvr>
                                      <p:to>
                                        <p:strVal val="visible"/>
                                      </p:to>
                                    </p:set>
                                    <p:animEffect transition="in" filter="fade">
                                      <p:cBhvr>
                                        <p:cTn id="22" dur="0"/>
                                        <p:tgtEl>
                                          <p:spTgt spid="1661">
                                            <p:txEl>
                                              <p:pRg st="4" end="4"/>
                                            </p:txEl>
                                          </p:spTgt>
                                        </p:tgtEl>
                                      </p:cBhvr>
                                    </p:animEffect>
                                  </p:childTnLst>
                                </p:cTn>
                              </p:par>
                              <p:par>
                                <p:cTn id="23" presetID="10" presetClass="entr" presetSubtype="0" fill="hold" grpId="1" nodeType="withEffect">
                                  <p:stCondLst>
                                    <p:cond delay="0"/>
                                  </p:stCondLst>
                                  <p:iterate>
                                    <p:tmAbs val="0"/>
                                  </p:iterate>
                                  <p:childTnLst>
                                    <p:set>
                                      <p:cBhvr>
                                        <p:cTn id="24" fill="hold"/>
                                        <p:tgtEl>
                                          <p:spTgt spid="1661">
                                            <p:txEl>
                                              <p:pRg st="5" end="5"/>
                                            </p:txEl>
                                          </p:spTgt>
                                        </p:tgtEl>
                                        <p:attrNameLst>
                                          <p:attrName>style.visibility</p:attrName>
                                        </p:attrNameLst>
                                      </p:cBhvr>
                                      <p:to>
                                        <p:strVal val="visible"/>
                                      </p:to>
                                    </p:set>
                                    <p:animEffect transition="in" filter="fade">
                                      <p:cBhvr>
                                        <p:cTn id="25" dur="0"/>
                                        <p:tgtEl>
                                          <p:spTgt spid="1661">
                                            <p:txEl>
                                              <p:pRg st="5" end="5"/>
                                            </p:txEl>
                                          </p:spTgt>
                                        </p:tgtEl>
                                      </p:cBhvr>
                                    </p:animEffect>
                                  </p:childTnLst>
                                </p:cTn>
                              </p:par>
                              <p:par>
                                <p:cTn id="26" presetID="10" presetClass="entr" presetSubtype="0" fill="hold" grpId="1" nodeType="withEffect">
                                  <p:stCondLst>
                                    <p:cond delay="0"/>
                                  </p:stCondLst>
                                  <p:iterate>
                                    <p:tmAbs val="0"/>
                                  </p:iterate>
                                  <p:childTnLst>
                                    <p:set>
                                      <p:cBhvr>
                                        <p:cTn id="27" fill="hold"/>
                                        <p:tgtEl>
                                          <p:spTgt spid="1661">
                                            <p:txEl>
                                              <p:pRg st="6" end="6"/>
                                            </p:txEl>
                                          </p:spTgt>
                                        </p:tgtEl>
                                        <p:attrNameLst>
                                          <p:attrName>style.visibility</p:attrName>
                                        </p:attrNameLst>
                                      </p:cBhvr>
                                      <p:to>
                                        <p:strVal val="visible"/>
                                      </p:to>
                                    </p:set>
                                    <p:animEffect transition="in" filter="fade">
                                      <p:cBhvr>
                                        <p:cTn id="28" dur="0"/>
                                        <p:tgtEl>
                                          <p:spTgt spid="1661">
                                            <p:txEl>
                                              <p:pRg st="6" end="6"/>
                                            </p:txEl>
                                          </p:spTgt>
                                        </p:tgtEl>
                                      </p:cBhvr>
                                    </p:animEffect>
                                  </p:childTnLst>
                                </p:cTn>
                              </p:par>
                              <p:par>
                                <p:cTn id="29" presetID="10" presetClass="entr" presetSubtype="0" fill="hold" grpId="1" nodeType="withEffect">
                                  <p:stCondLst>
                                    <p:cond delay="0"/>
                                  </p:stCondLst>
                                  <p:iterate>
                                    <p:tmAbs val="0"/>
                                  </p:iterate>
                                  <p:childTnLst>
                                    <p:set>
                                      <p:cBhvr>
                                        <p:cTn id="30" fill="hold"/>
                                        <p:tgtEl>
                                          <p:spTgt spid="1661">
                                            <p:txEl>
                                              <p:pRg st="8" end="8"/>
                                            </p:txEl>
                                          </p:spTgt>
                                        </p:tgtEl>
                                        <p:attrNameLst>
                                          <p:attrName>style.visibility</p:attrName>
                                        </p:attrNameLst>
                                      </p:cBhvr>
                                      <p:to>
                                        <p:strVal val="visible"/>
                                      </p:to>
                                    </p:set>
                                    <p:animEffect transition="in" filter="fade">
                                      <p:cBhvr>
                                        <p:cTn id="31" dur="0"/>
                                        <p:tgtEl>
                                          <p:spTgt spid="1661">
                                            <p:txEl>
                                              <p:pRg st="8" end="8"/>
                                            </p:txEl>
                                          </p:spTgt>
                                        </p:tgtEl>
                                      </p:cBhvr>
                                    </p:animEffect>
                                  </p:childTnLst>
                                </p:cTn>
                              </p:par>
                              <p:par>
                                <p:cTn id="32" presetID="10" presetClass="entr" presetSubtype="0" fill="hold" grpId="1" nodeType="withEffect">
                                  <p:stCondLst>
                                    <p:cond delay="0"/>
                                  </p:stCondLst>
                                  <p:iterate>
                                    <p:tmAbs val="0"/>
                                  </p:iterate>
                                  <p:childTnLst>
                                    <p:set>
                                      <p:cBhvr>
                                        <p:cTn id="33" fill="hold"/>
                                        <p:tgtEl>
                                          <p:spTgt spid="1661">
                                            <p:txEl>
                                              <p:pRg st="9" end="9"/>
                                            </p:txEl>
                                          </p:spTgt>
                                        </p:tgtEl>
                                        <p:attrNameLst>
                                          <p:attrName>style.visibility</p:attrName>
                                        </p:attrNameLst>
                                      </p:cBhvr>
                                      <p:to>
                                        <p:strVal val="visible"/>
                                      </p:to>
                                    </p:set>
                                    <p:animEffect transition="in" filter="fade">
                                      <p:cBhvr>
                                        <p:cTn id="34" dur="0"/>
                                        <p:tgtEl>
                                          <p:spTgt spid="1661">
                                            <p:txEl>
                                              <p:pRg st="9" end="9"/>
                                            </p:txEl>
                                          </p:spTgt>
                                        </p:tgtEl>
                                      </p:cBhvr>
                                    </p:animEffect>
                                  </p:childTnLst>
                                </p:cTn>
                              </p:par>
                              <p:par>
                                <p:cTn id="35" presetID="10" presetClass="entr" presetSubtype="0" fill="hold" grpId="1" nodeType="withEffect">
                                  <p:stCondLst>
                                    <p:cond delay="0"/>
                                  </p:stCondLst>
                                  <p:iterate>
                                    <p:tmAbs val="0"/>
                                  </p:iterate>
                                  <p:childTnLst>
                                    <p:set>
                                      <p:cBhvr>
                                        <p:cTn id="36" fill="hold"/>
                                        <p:tgtEl>
                                          <p:spTgt spid="1661">
                                            <p:txEl>
                                              <p:pRg st="10" end="10"/>
                                            </p:txEl>
                                          </p:spTgt>
                                        </p:tgtEl>
                                        <p:attrNameLst>
                                          <p:attrName>style.visibility</p:attrName>
                                        </p:attrNameLst>
                                      </p:cBhvr>
                                      <p:to>
                                        <p:strVal val="visible"/>
                                      </p:to>
                                    </p:set>
                                    <p:animEffect transition="in" filter="fade">
                                      <p:cBhvr>
                                        <p:cTn id="37" dur="0"/>
                                        <p:tgtEl>
                                          <p:spTgt spid="1661">
                                            <p:txEl>
                                              <p:pRg st="10" end="10"/>
                                            </p:txEl>
                                          </p:spTgt>
                                        </p:tgtEl>
                                      </p:cBhvr>
                                    </p:animEffect>
                                  </p:childTnLst>
                                </p:cTn>
                              </p:par>
                              <p:par>
                                <p:cTn id="38" presetID="10" presetClass="entr" presetSubtype="0" fill="hold" grpId="1" nodeType="withEffect">
                                  <p:stCondLst>
                                    <p:cond delay="0"/>
                                  </p:stCondLst>
                                  <p:iterate>
                                    <p:tmAbs val="0"/>
                                  </p:iterate>
                                  <p:childTnLst>
                                    <p:set>
                                      <p:cBhvr>
                                        <p:cTn id="39" fill="hold"/>
                                        <p:tgtEl>
                                          <p:spTgt spid="1661">
                                            <p:txEl>
                                              <p:pRg st="11" end="11"/>
                                            </p:txEl>
                                          </p:spTgt>
                                        </p:tgtEl>
                                        <p:attrNameLst>
                                          <p:attrName>style.visibility</p:attrName>
                                        </p:attrNameLst>
                                      </p:cBhvr>
                                      <p:to>
                                        <p:strVal val="visible"/>
                                      </p:to>
                                    </p:set>
                                    <p:animEffect transition="in" filter="fade">
                                      <p:cBhvr>
                                        <p:cTn id="40" dur="0"/>
                                        <p:tgtEl>
                                          <p:spTgt spid="166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1" grpId="1" build="p" bldLvl="5" animBg="1" advAuto="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 y="237272"/>
            <a:ext cx="10919927" cy="1938992"/>
          </a:xfrm>
          <a:prstGeom prst="rect">
            <a:avLst/>
          </a:prstGeom>
        </p:spPr>
        <p:txBody>
          <a:bodyPr wrap="square">
            <a:spAutoFit/>
          </a:bodyPr>
          <a:lstStyle/>
          <a:p>
            <a:pPr defTabSz="457200">
              <a:defRPr sz="2400" b="1">
                <a:latin typeface="+mn-lt"/>
                <a:ea typeface="+mn-ea"/>
                <a:cs typeface="+mn-cs"/>
                <a:sym typeface="Helvetica"/>
              </a:defRPr>
            </a:pPr>
            <a:r>
              <a:rPr lang="en-US" b="1" dirty="0">
                <a:sym typeface="Helvetica"/>
              </a:rPr>
              <a:t>Object class</a:t>
            </a:r>
          </a:p>
          <a:p>
            <a:pPr defTabSz="457200">
              <a:defRPr sz="2400">
                <a:latin typeface="+mn-lt"/>
                <a:ea typeface="+mn-ea"/>
                <a:cs typeface="+mn-cs"/>
                <a:sym typeface="Helvetica"/>
              </a:defRPr>
            </a:pPr>
            <a:endParaRPr lang="en-US" dirty="0">
              <a:sym typeface="Helvetica"/>
            </a:endParaRPr>
          </a:p>
          <a:p>
            <a:pPr defTabSz="457200">
              <a:defRPr sz="2400">
                <a:latin typeface="+mn-lt"/>
                <a:ea typeface="+mn-ea"/>
                <a:cs typeface="+mn-cs"/>
                <a:sym typeface="Helvetica"/>
              </a:defRPr>
            </a:pPr>
            <a:r>
              <a:rPr lang="en-US" dirty="0">
                <a:sym typeface="Helvetica"/>
              </a:rPr>
              <a:t>* Object is super-most class in </a:t>
            </a:r>
            <a:r>
              <a:rPr lang="en-US" dirty="0" smtClean="0">
                <a:sym typeface="Helvetica"/>
              </a:rPr>
              <a:t>java.</a:t>
            </a:r>
            <a:endParaRPr lang="en-US" dirty="0">
              <a:sym typeface="Helvetica"/>
            </a:endParaRPr>
          </a:p>
          <a:p>
            <a:pPr marL="342900" indent="-342900" defTabSz="457200">
              <a:buFont typeface="Arial" panose="020B0604020202020204" pitchFamily="34" charset="0"/>
              <a:buChar char="•"/>
              <a:defRPr sz="2400">
                <a:latin typeface="+mn-lt"/>
                <a:ea typeface="+mn-ea"/>
                <a:cs typeface="+mn-cs"/>
                <a:sym typeface="Helvetica"/>
              </a:defRPr>
            </a:pPr>
            <a:r>
              <a:rPr lang="en-US" dirty="0" smtClean="0">
                <a:sym typeface="Helvetica"/>
              </a:rPr>
              <a:t>Each </a:t>
            </a:r>
            <a:r>
              <a:rPr lang="en-US" dirty="0">
                <a:sym typeface="Helvetica"/>
              </a:rPr>
              <a:t>and every class directly or indirectly inherits from object </a:t>
            </a:r>
            <a:r>
              <a:rPr lang="en-US" dirty="0" smtClean="0">
                <a:sym typeface="Helvetica"/>
              </a:rPr>
              <a:t>class</a:t>
            </a:r>
          </a:p>
          <a:p>
            <a:pPr marL="342900" indent="-342900" defTabSz="457200">
              <a:buFont typeface="Arial" panose="020B0604020202020204" pitchFamily="34" charset="0"/>
              <a:buChar char="•"/>
              <a:defRPr sz="2400">
                <a:latin typeface="+mn-lt"/>
                <a:ea typeface="+mn-ea"/>
                <a:cs typeface="+mn-cs"/>
                <a:sym typeface="Helvetica"/>
              </a:defRPr>
            </a:pPr>
            <a:r>
              <a:rPr lang="en-US" dirty="0" smtClean="0">
                <a:sym typeface="Helvetica"/>
              </a:rPr>
              <a:t>Object class is present in </a:t>
            </a:r>
            <a:r>
              <a:rPr lang="en-US" dirty="0" err="1" smtClean="0">
                <a:sym typeface="Helvetica"/>
              </a:rPr>
              <a:t>java.lang</a:t>
            </a:r>
            <a:r>
              <a:rPr lang="en-US" dirty="0" smtClean="0">
                <a:sym typeface="Helvetica"/>
              </a:rPr>
              <a:t> package</a:t>
            </a:r>
            <a:r>
              <a:rPr lang="en-US" dirty="0">
                <a:sym typeface="Helvetica"/>
              </a:rPr>
              <a:t>.</a:t>
            </a:r>
          </a:p>
        </p:txBody>
      </p:sp>
    </p:spTree>
    <p:extLst>
      <p:ext uri="{BB962C8B-B14F-4D97-AF65-F5344CB8AC3E}">
        <p14:creationId xmlns:p14="http://schemas.microsoft.com/office/powerpoint/2010/main" val="1926882306"/>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5" name="Group 55"/>
          <p:cNvGrpSpPr/>
          <p:nvPr/>
        </p:nvGrpSpPr>
        <p:grpSpPr>
          <a:xfrm>
            <a:off x="0" y="0"/>
            <a:ext cx="3518859" cy="833730"/>
            <a:chOff x="0" y="0"/>
            <a:chExt cx="3518858" cy="833729"/>
          </a:xfrm>
        </p:grpSpPr>
        <p:sp>
          <p:nvSpPr>
            <p:cNvPr id="166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6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66"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Java Libraries</a:t>
            </a:r>
          </a:p>
        </p:txBody>
      </p:sp>
      <p:sp>
        <p:nvSpPr>
          <p:cNvPr id="1670" name="object 11"/>
          <p:cNvSpPr txBox="1"/>
          <p:nvPr/>
        </p:nvSpPr>
        <p:spPr>
          <a:xfrm>
            <a:off x="221034" y="1025380"/>
            <a:ext cx="13376301" cy="55399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 methods of Object class</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 object class we have 11 non-static methods</a:t>
            </a:r>
            <a:endParaRPr dirty="0">
              <a:latin typeface="Times New Roman" panose="02020603050405020304" pitchFamily="18" charset="0"/>
              <a:cs typeface="Times New Roman" panose="02020603050405020304" pitchFamily="18" charset="0"/>
            </a:endParaRP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hashCode</a:t>
            </a:r>
            <a:r>
              <a:rPr dirty="0">
                <a:latin typeface="Times New Roman" panose="02020603050405020304" pitchFamily="18" charset="0"/>
                <a:cs typeface="Times New Roman" panose="02020603050405020304" pitchFamily="18" charset="0"/>
              </a:rPr>
              <a:t>() </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toString</a:t>
            </a:r>
            <a:r>
              <a:rPr dirty="0">
                <a:latin typeface="Times New Roman" panose="02020603050405020304" pitchFamily="18" charset="0"/>
                <a:cs typeface="Times New Roman" panose="02020603050405020304" pitchFamily="18" charset="0"/>
              </a:rPr>
              <a:t>()</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-equals</a:t>
            </a:r>
            <a:r>
              <a:rPr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defTabSz="457200">
              <a:defRPr sz="2400">
                <a:latin typeface="+mn-lt"/>
                <a:ea typeface="+mn-ea"/>
                <a:cs typeface="+mn-cs"/>
                <a:sym typeface="Helvetica"/>
              </a:defRPr>
            </a:pPr>
            <a:endParaRPr dirty="0">
              <a:latin typeface="Times New Roman" panose="02020603050405020304" pitchFamily="18" charset="0"/>
              <a:cs typeface="Times New Roman" panose="02020603050405020304" pitchFamily="18" charset="0"/>
            </a:endParaRP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-wait()</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-wait(long)</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-wait(</a:t>
            </a:r>
            <a:r>
              <a:rPr dirty="0" err="1">
                <a:latin typeface="Times New Roman" panose="02020603050405020304" pitchFamily="18" charset="0"/>
                <a:cs typeface="Times New Roman" panose="02020603050405020304" pitchFamily="18" charset="0"/>
              </a:rPr>
              <a:t>long,</a:t>
            </a:r>
            <a:r>
              <a:rPr u="sng" dirty="0" err="1">
                <a:latin typeface="Times New Roman" panose="02020603050405020304" pitchFamily="18" charset="0"/>
                <a:cs typeface="Times New Roman" panose="02020603050405020304" pitchFamily="18" charset="0"/>
              </a:rPr>
              <a:t>int</a:t>
            </a:r>
            <a:r>
              <a:rPr dirty="0">
                <a:latin typeface="Times New Roman" panose="02020603050405020304" pitchFamily="18" charset="0"/>
                <a:cs typeface="Times New Roman" panose="02020603050405020304" pitchFamily="18" charset="0"/>
              </a:rPr>
              <a:t>)  } --&gt; Threads</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-notify()</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notifyAll</a:t>
            </a:r>
            <a:r>
              <a:rPr dirty="0">
                <a:latin typeface="Times New Roman" panose="02020603050405020304" pitchFamily="18" charset="0"/>
                <a:cs typeface="Times New Roman" panose="02020603050405020304" pitchFamily="18" charset="0"/>
              </a:rPr>
              <a:t>()</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-clone()     --&gt; Object cloning</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getClass</a:t>
            </a:r>
            <a:r>
              <a:rPr dirty="0">
                <a:latin typeface="Times New Roman" panose="02020603050405020304" pitchFamily="18" charset="0"/>
                <a:cs typeface="Times New Roman" panose="02020603050405020304" pitchFamily="18" charset="0"/>
              </a:rPr>
              <a:t>()  </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-finalize()  --&gt; Garbage collection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70">
                                            <p:bg/>
                                          </p:spTgt>
                                        </p:tgtEl>
                                        <p:attrNameLst>
                                          <p:attrName>style.visibility</p:attrName>
                                        </p:attrNameLst>
                                      </p:cBhvr>
                                      <p:to>
                                        <p:strVal val="visible"/>
                                      </p:to>
                                    </p:set>
                                    <p:animEffect transition="in" filter="fade">
                                      <p:cBhvr>
                                        <p:cTn id="7" dur="500"/>
                                        <p:tgtEl>
                                          <p:spTgt spid="1670">
                                            <p:bg/>
                                          </p:spTgt>
                                        </p:tgtEl>
                                      </p:cBhvr>
                                    </p:animEffect>
                                  </p:childTnLst>
                                </p:cTn>
                              </p:par>
                              <p:par>
                                <p:cTn id="8" presetID="10" presetClass="entr" presetSubtype="0" fill="hold" grpId="1" nodeType="withEffect">
                                  <p:stCondLst>
                                    <p:cond delay="0"/>
                                  </p:stCondLst>
                                  <p:iterate>
                                    <p:tmAbs val="0"/>
                                  </p:iterate>
                                  <p:childTnLst>
                                    <p:set>
                                      <p:cBhvr>
                                        <p:cTn id="9" fill="hold"/>
                                        <p:tgtEl>
                                          <p:spTgt spid="1670">
                                            <p:txEl>
                                              <p:pRg st="0" end="0"/>
                                            </p:txEl>
                                          </p:spTgt>
                                        </p:tgtEl>
                                        <p:attrNameLst>
                                          <p:attrName>style.visibility</p:attrName>
                                        </p:attrNameLst>
                                      </p:cBhvr>
                                      <p:to>
                                        <p:strVal val="visible"/>
                                      </p:to>
                                    </p:set>
                                    <p:animEffect transition="in" filter="fade">
                                      <p:cBhvr>
                                        <p:cTn id="10" dur="500"/>
                                        <p:tgtEl>
                                          <p:spTgt spid="167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670">
                                            <p:txEl>
                                              <p:pRg st="1" end="1"/>
                                            </p:txEl>
                                          </p:spTgt>
                                        </p:tgtEl>
                                        <p:attrNameLst>
                                          <p:attrName>style.visibility</p:attrName>
                                        </p:attrNameLst>
                                      </p:cBhvr>
                                      <p:to>
                                        <p:strVal val="visible"/>
                                      </p:to>
                                    </p:set>
                                    <p:animEffect transition="in" filter="fade">
                                      <p:cBhvr>
                                        <p:cTn id="15" dur="500"/>
                                        <p:tgtEl>
                                          <p:spTgt spid="167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670">
                                            <p:txEl>
                                              <p:pRg st="2" end="2"/>
                                            </p:txEl>
                                          </p:spTgt>
                                        </p:tgtEl>
                                        <p:attrNameLst>
                                          <p:attrName>style.visibility</p:attrName>
                                        </p:attrNameLst>
                                      </p:cBhvr>
                                      <p:to>
                                        <p:strVal val="visible"/>
                                      </p:to>
                                    </p:set>
                                    <p:animEffect transition="in" filter="fade">
                                      <p:cBhvr>
                                        <p:cTn id="20" dur="500"/>
                                        <p:tgtEl>
                                          <p:spTgt spid="167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670">
                                            <p:txEl>
                                              <p:pRg st="3" end="3"/>
                                            </p:txEl>
                                          </p:spTgt>
                                        </p:tgtEl>
                                        <p:attrNameLst>
                                          <p:attrName>style.visibility</p:attrName>
                                        </p:attrNameLst>
                                      </p:cBhvr>
                                      <p:to>
                                        <p:strVal val="visible"/>
                                      </p:to>
                                    </p:set>
                                    <p:animEffect transition="in" filter="fade">
                                      <p:cBhvr>
                                        <p:cTn id="25" dur="500"/>
                                        <p:tgtEl>
                                          <p:spTgt spid="167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670">
                                            <p:txEl>
                                              <p:pRg st="4" end="4"/>
                                            </p:txEl>
                                          </p:spTgt>
                                        </p:tgtEl>
                                        <p:attrNameLst>
                                          <p:attrName>style.visibility</p:attrName>
                                        </p:attrNameLst>
                                      </p:cBhvr>
                                      <p:to>
                                        <p:strVal val="visible"/>
                                      </p:to>
                                    </p:set>
                                    <p:animEffect transition="in" filter="fade">
                                      <p:cBhvr>
                                        <p:cTn id="30" dur="500"/>
                                        <p:tgtEl>
                                          <p:spTgt spid="167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670">
                                            <p:txEl>
                                              <p:pRg st="6" end="6"/>
                                            </p:txEl>
                                          </p:spTgt>
                                        </p:tgtEl>
                                        <p:attrNameLst>
                                          <p:attrName>style.visibility</p:attrName>
                                        </p:attrNameLst>
                                      </p:cBhvr>
                                      <p:to>
                                        <p:strVal val="visible"/>
                                      </p:to>
                                    </p:set>
                                    <p:animEffect transition="in" filter="fade">
                                      <p:cBhvr>
                                        <p:cTn id="35" dur="500"/>
                                        <p:tgtEl>
                                          <p:spTgt spid="1670">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670">
                                            <p:txEl>
                                              <p:pRg st="7" end="7"/>
                                            </p:txEl>
                                          </p:spTgt>
                                        </p:tgtEl>
                                        <p:attrNameLst>
                                          <p:attrName>style.visibility</p:attrName>
                                        </p:attrNameLst>
                                      </p:cBhvr>
                                      <p:to>
                                        <p:strVal val="visible"/>
                                      </p:to>
                                    </p:set>
                                    <p:animEffect transition="in" filter="fade">
                                      <p:cBhvr>
                                        <p:cTn id="40" dur="500"/>
                                        <p:tgtEl>
                                          <p:spTgt spid="1670">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670">
                                            <p:txEl>
                                              <p:pRg st="8" end="8"/>
                                            </p:txEl>
                                          </p:spTgt>
                                        </p:tgtEl>
                                        <p:attrNameLst>
                                          <p:attrName>style.visibility</p:attrName>
                                        </p:attrNameLst>
                                      </p:cBhvr>
                                      <p:to>
                                        <p:strVal val="visible"/>
                                      </p:to>
                                    </p:set>
                                    <p:animEffect transition="in" filter="fade">
                                      <p:cBhvr>
                                        <p:cTn id="45" dur="500"/>
                                        <p:tgtEl>
                                          <p:spTgt spid="1670">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670">
                                            <p:txEl>
                                              <p:pRg st="9" end="9"/>
                                            </p:txEl>
                                          </p:spTgt>
                                        </p:tgtEl>
                                        <p:attrNameLst>
                                          <p:attrName>style.visibility</p:attrName>
                                        </p:attrNameLst>
                                      </p:cBhvr>
                                      <p:to>
                                        <p:strVal val="visible"/>
                                      </p:to>
                                    </p:set>
                                    <p:animEffect transition="in" filter="fade">
                                      <p:cBhvr>
                                        <p:cTn id="50" dur="500"/>
                                        <p:tgtEl>
                                          <p:spTgt spid="1670">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670">
                                            <p:txEl>
                                              <p:pRg st="10" end="10"/>
                                            </p:txEl>
                                          </p:spTgt>
                                        </p:tgtEl>
                                        <p:attrNameLst>
                                          <p:attrName>style.visibility</p:attrName>
                                        </p:attrNameLst>
                                      </p:cBhvr>
                                      <p:to>
                                        <p:strVal val="visible"/>
                                      </p:to>
                                    </p:set>
                                    <p:animEffect transition="in" filter="fade">
                                      <p:cBhvr>
                                        <p:cTn id="55" dur="500"/>
                                        <p:tgtEl>
                                          <p:spTgt spid="1670">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670">
                                            <p:txEl>
                                              <p:pRg st="11" end="11"/>
                                            </p:txEl>
                                          </p:spTgt>
                                        </p:tgtEl>
                                        <p:attrNameLst>
                                          <p:attrName>style.visibility</p:attrName>
                                        </p:attrNameLst>
                                      </p:cBhvr>
                                      <p:to>
                                        <p:strVal val="visible"/>
                                      </p:to>
                                    </p:set>
                                    <p:animEffect transition="in" filter="fade">
                                      <p:cBhvr>
                                        <p:cTn id="60" dur="500"/>
                                        <p:tgtEl>
                                          <p:spTgt spid="1670">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670">
                                            <p:txEl>
                                              <p:pRg st="12" end="12"/>
                                            </p:txEl>
                                          </p:spTgt>
                                        </p:tgtEl>
                                        <p:attrNameLst>
                                          <p:attrName>style.visibility</p:attrName>
                                        </p:attrNameLst>
                                      </p:cBhvr>
                                      <p:to>
                                        <p:strVal val="visible"/>
                                      </p:to>
                                    </p:set>
                                    <p:animEffect transition="in" filter="fade">
                                      <p:cBhvr>
                                        <p:cTn id="65" dur="500"/>
                                        <p:tgtEl>
                                          <p:spTgt spid="1670">
                                            <p:txEl>
                                              <p:pRg st="12" end="1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670">
                                            <p:txEl>
                                              <p:pRg st="13" end="13"/>
                                            </p:txEl>
                                          </p:spTgt>
                                        </p:tgtEl>
                                        <p:attrNameLst>
                                          <p:attrName>style.visibility</p:attrName>
                                        </p:attrNameLst>
                                      </p:cBhvr>
                                      <p:to>
                                        <p:strVal val="visible"/>
                                      </p:to>
                                    </p:set>
                                    <p:animEffect transition="in" filter="fade">
                                      <p:cBhvr>
                                        <p:cTn id="70" dur="500"/>
                                        <p:tgtEl>
                                          <p:spTgt spid="1670">
                                            <p:txEl>
                                              <p:pRg st="13" end="1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670">
                                            <p:txEl>
                                              <p:pRg st="14" end="14"/>
                                            </p:txEl>
                                          </p:spTgt>
                                        </p:tgtEl>
                                        <p:attrNameLst>
                                          <p:attrName>style.visibility</p:attrName>
                                        </p:attrNameLst>
                                      </p:cBhvr>
                                      <p:to>
                                        <p:strVal val="visible"/>
                                      </p:to>
                                    </p:set>
                                    <p:animEffect transition="in" filter="fade">
                                      <p:cBhvr>
                                        <p:cTn id="75" dur="500"/>
                                        <p:tgtEl>
                                          <p:spTgt spid="167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0" grpId="1" build="p" bldLvl="5" animBg="1" advAuto="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4" name="Group 55"/>
          <p:cNvGrpSpPr/>
          <p:nvPr/>
        </p:nvGrpSpPr>
        <p:grpSpPr>
          <a:xfrm>
            <a:off x="30466" y="-1"/>
            <a:ext cx="2492727" cy="590608"/>
            <a:chOff x="0" y="0"/>
            <a:chExt cx="2492725" cy="590606"/>
          </a:xfrm>
        </p:grpSpPr>
        <p:sp>
          <p:nvSpPr>
            <p:cNvPr id="1672" name="object 4"/>
            <p:cNvSpPr/>
            <p:nvPr/>
          </p:nvSpPr>
          <p:spPr>
            <a:xfrm>
              <a:off x="-1" y="5"/>
              <a:ext cx="2255433" cy="590602"/>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73" name="object 5"/>
            <p:cNvSpPr/>
            <p:nvPr/>
          </p:nvSpPr>
          <p:spPr>
            <a:xfrm>
              <a:off x="2082028" y="-1"/>
              <a:ext cx="410698" cy="5906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75" name="object 22"/>
          <p:cNvSpPr txBox="1"/>
          <p:nvPr/>
        </p:nvSpPr>
        <p:spPr>
          <a:xfrm>
            <a:off x="220514" y="73053"/>
            <a:ext cx="2112631"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Java Libraries</a:t>
            </a:r>
          </a:p>
        </p:txBody>
      </p:sp>
      <p:sp>
        <p:nvSpPr>
          <p:cNvPr id="1679" name="object 11"/>
          <p:cNvSpPr txBox="1"/>
          <p:nvPr/>
        </p:nvSpPr>
        <p:spPr>
          <a:xfrm>
            <a:off x="101309" y="598563"/>
            <a:ext cx="13376301" cy="61555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rPr sz="2000" dirty="0">
                <a:latin typeface="Times New Roman" panose="02020603050405020304" pitchFamily="18" charset="0"/>
                <a:cs typeface="Times New Roman" panose="02020603050405020304" pitchFamily="18" charset="0"/>
              </a:rPr>
              <a:t>	</a:t>
            </a:r>
            <a:r>
              <a:rPr sz="2000" dirty="0" err="1">
                <a:latin typeface="Times New Roman" panose="02020603050405020304" pitchFamily="18" charset="0"/>
                <a:cs typeface="Times New Roman" panose="02020603050405020304" pitchFamily="18" charset="0"/>
              </a:rPr>
              <a:t>hashCode</a:t>
            </a:r>
            <a:r>
              <a:rPr sz="2000" dirty="0">
                <a:latin typeface="Times New Roman" panose="02020603050405020304" pitchFamily="18" charset="0"/>
                <a:cs typeface="Times New Roman" panose="02020603050405020304" pitchFamily="18" charset="0"/>
              </a:rPr>
              <a:t>()</a:t>
            </a:r>
          </a:p>
          <a:p>
            <a:pPr defTabSz="457200">
              <a:defRPr sz="2400">
                <a:latin typeface="+mn-lt"/>
                <a:ea typeface="+mn-ea"/>
                <a:cs typeface="+mn-cs"/>
                <a:sym typeface="Helvetica"/>
              </a:defRPr>
            </a:pPr>
            <a:r>
              <a:rPr sz="2000" dirty="0">
                <a:latin typeface="Times New Roman" panose="02020603050405020304" pitchFamily="18" charset="0"/>
                <a:cs typeface="Times New Roman" panose="02020603050405020304" pitchFamily="18" charset="0"/>
              </a:rPr>
              <a:t>    * Returns a hash code value for the object.</a:t>
            </a:r>
          </a:p>
          <a:p>
            <a:pPr defTabSz="457200">
              <a:defRPr sz="2400">
                <a:latin typeface="+mn-lt"/>
                <a:ea typeface="+mn-ea"/>
                <a:cs typeface="+mn-cs"/>
                <a:sym typeface="Helvetica"/>
              </a:defRPr>
            </a:pPr>
            <a:r>
              <a:rPr sz="2000" dirty="0">
                <a:latin typeface="Times New Roman" panose="02020603050405020304" pitchFamily="18" charset="0"/>
                <a:cs typeface="Times New Roman" panose="02020603050405020304" pitchFamily="18" charset="0"/>
              </a:rPr>
              <a:t>    * hash code value of an object is an unique integer value  which is generated </a:t>
            </a:r>
          </a:p>
          <a:p>
            <a:pPr defTabSz="457200">
              <a:defRPr sz="2400">
                <a:latin typeface="+mn-lt"/>
                <a:ea typeface="+mn-ea"/>
                <a:cs typeface="+mn-cs"/>
                <a:sym typeface="Helvetica"/>
              </a:defRPr>
            </a:pPr>
            <a:r>
              <a:rPr sz="2000" dirty="0">
                <a:latin typeface="Times New Roman" panose="02020603050405020304" pitchFamily="18" charset="0"/>
                <a:cs typeface="Times New Roman" panose="02020603050405020304" pitchFamily="18" charset="0"/>
              </a:rPr>
              <a:t>      by the </a:t>
            </a:r>
            <a:r>
              <a:rPr sz="2000" u="sng" dirty="0" err="1">
                <a:latin typeface="Times New Roman" panose="02020603050405020304" pitchFamily="18" charset="0"/>
                <a:cs typeface="Times New Roman" panose="02020603050405020304" pitchFamily="18" charset="0"/>
              </a:rPr>
              <a:t>jvm</a:t>
            </a:r>
            <a:r>
              <a:rPr sz="2000" dirty="0">
                <a:latin typeface="Times New Roman" panose="02020603050405020304" pitchFamily="18" charset="0"/>
                <a:cs typeface="Times New Roman" panose="02020603050405020304" pitchFamily="18" charset="0"/>
              </a:rPr>
              <a:t> based on the </a:t>
            </a:r>
            <a:r>
              <a:rPr lang="en-US" sz="2000" dirty="0" smtClean="0">
                <a:latin typeface="Times New Roman" panose="02020603050405020304" pitchFamily="18" charset="0"/>
                <a:cs typeface="Times New Roman" panose="02020603050405020304" pitchFamily="18" charset="0"/>
              </a:rPr>
              <a:t>original </a:t>
            </a:r>
            <a:r>
              <a:rPr sz="2000" dirty="0" smtClean="0">
                <a:latin typeface="Times New Roman" panose="02020603050405020304" pitchFamily="18" charset="0"/>
                <a:cs typeface="Times New Roman" panose="02020603050405020304" pitchFamily="18" charset="0"/>
              </a:rPr>
              <a:t>address </a:t>
            </a:r>
            <a:r>
              <a:rPr sz="2000" dirty="0">
                <a:latin typeface="Times New Roman" panose="02020603050405020304" pitchFamily="18" charset="0"/>
                <a:cs typeface="Times New Roman" panose="02020603050405020304" pitchFamily="18" charset="0"/>
              </a:rPr>
              <a:t>of the given object.</a:t>
            </a:r>
          </a:p>
          <a:p>
            <a:pPr defTabSz="457200">
              <a:defRPr sz="2400">
                <a:latin typeface="+mn-lt"/>
                <a:ea typeface="+mn-ea"/>
                <a:cs typeface="+mn-cs"/>
                <a:sym typeface="Helvetica"/>
              </a:defRPr>
            </a:pPr>
            <a:r>
              <a:rPr sz="2000" dirty="0">
                <a:latin typeface="Times New Roman" panose="02020603050405020304" pitchFamily="18" charset="0"/>
                <a:cs typeface="Times New Roman" panose="02020603050405020304" pitchFamily="18" charset="0"/>
              </a:rPr>
              <a:t>    </a:t>
            </a:r>
          </a:p>
          <a:p>
            <a:pPr defTabSz="457200">
              <a:defRPr sz="2400">
                <a:latin typeface="+mn-lt"/>
                <a:ea typeface="+mn-ea"/>
                <a:cs typeface="+mn-cs"/>
                <a:sym typeface="Helvetica"/>
              </a:defRPr>
            </a:pPr>
            <a:r>
              <a:rPr sz="2000" dirty="0">
                <a:latin typeface="Times New Roman" panose="02020603050405020304" pitchFamily="18" charset="0"/>
                <a:cs typeface="Times New Roman" panose="02020603050405020304" pitchFamily="18" charset="0"/>
              </a:rPr>
              <a:t>    </a:t>
            </a:r>
            <a:r>
              <a:rPr sz="2000" dirty="0" err="1">
                <a:latin typeface="Times New Roman" panose="02020603050405020304" pitchFamily="18" charset="0"/>
                <a:cs typeface="Times New Roman" panose="02020603050405020304" pitchFamily="18" charset="0"/>
              </a:rPr>
              <a:t>toString</a:t>
            </a:r>
            <a:r>
              <a:rPr sz="2000" dirty="0">
                <a:latin typeface="Times New Roman" panose="02020603050405020304" pitchFamily="18" charset="0"/>
                <a:cs typeface="Times New Roman" panose="02020603050405020304" pitchFamily="18" charset="0"/>
              </a:rPr>
              <a:t>()</a:t>
            </a:r>
          </a:p>
          <a:p>
            <a:pPr defTabSz="457200">
              <a:defRPr sz="2400">
                <a:latin typeface="+mn-lt"/>
                <a:ea typeface="+mn-ea"/>
                <a:cs typeface="+mn-cs"/>
                <a:sym typeface="Helvetica"/>
              </a:defRPr>
            </a:pPr>
            <a:r>
              <a:rPr sz="2000" dirty="0">
                <a:latin typeface="Times New Roman" panose="02020603050405020304" pitchFamily="18" charset="0"/>
                <a:cs typeface="Times New Roman" panose="02020603050405020304" pitchFamily="18" charset="0"/>
              </a:rPr>
              <a:t>    * Returns string representation of the Object</a:t>
            </a:r>
          </a:p>
          <a:p>
            <a:pPr defTabSz="457200">
              <a:defRPr sz="2400">
                <a:latin typeface="+mn-lt"/>
                <a:ea typeface="+mn-ea"/>
                <a:cs typeface="+mn-cs"/>
                <a:sym typeface="Helvetica"/>
              </a:defRPr>
            </a:pPr>
            <a:r>
              <a:rPr sz="2000" dirty="0">
                <a:latin typeface="Times New Roman" panose="02020603050405020304" pitchFamily="18" charset="0"/>
                <a:cs typeface="Times New Roman" panose="02020603050405020304" pitchFamily="18" charset="0"/>
              </a:rPr>
              <a:t>    * String representation </a:t>
            </a:r>
            <a:r>
              <a:rPr sz="2000" dirty="0" smtClean="0">
                <a:latin typeface="Times New Roman" panose="02020603050405020304" pitchFamily="18" charset="0"/>
                <a:cs typeface="Times New Roman" panose="02020603050405020304" pitchFamily="18" charset="0"/>
              </a:rPr>
              <a:t>contains</a:t>
            </a:r>
            <a:endParaRPr sz="2000" dirty="0">
              <a:latin typeface="Times New Roman" panose="02020603050405020304" pitchFamily="18" charset="0"/>
              <a:cs typeface="Times New Roman" panose="02020603050405020304" pitchFamily="18" charset="0"/>
            </a:endParaRPr>
          </a:p>
          <a:p>
            <a:pPr defTabSz="457200">
              <a:defRPr sz="2400">
                <a:latin typeface="+mn-lt"/>
                <a:ea typeface="+mn-ea"/>
                <a:cs typeface="+mn-cs"/>
                <a:sym typeface="Helvetica"/>
              </a:defRPr>
            </a:pPr>
            <a:r>
              <a:rPr sz="2000" dirty="0">
                <a:latin typeface="Times New Roman" panose="02020603050405020304" pitchFamily="18" charset="0"/>
                <a:cs typeface="Times New Roman" panose="02020603050405020304" pitchFamily="18" charset="0"/>
              </a:rPr>
              <a:t>      *Fully qualified class name</a:t>
            </a:r>
          </a:p>
          <a:p>
            <a:pPr defTabSz="457200">
              <a:defRPr sz="2400">
                <a:latin typeface="+mn-lt"/>
                <a:ea typeface="+mn-ea"/>
                <a:cs typeface="+mn-cs"/>
                <a:sym typeface="Helvetica"/>
              </a:defRPr>
            </a:pPr>
            <a:r>
              <a:rPr sz="2000" dirty="0">
                <a:latin typeface="Times New Roman" panose="02020603050405020304" pitchFamily="18" charset="0"/>
                <a:cs typeface="Times New Roman" panose="02020603050405020304" pitchFamily="18" charset="0"/>
              </a:rPr>
              <a:t>      *@ character</a:t>
            </a:r>
          </a:p>
          <a:p>
            <a:pPr defTabSz="457200">
              <a:defRPr sz="2400">
                <a:latin typeface="+mn-lt"/>
                <a:ea typeface="+mn-ea"/>
                <a:cs typeface="+mn-cs"/>
                <a:sym typeface="Helvetica"/>
              </a:defRPr>
            </a:pPr>
            <a:r>
              <a:rPr sz="2000" dirty="0">
                <a:latin typeface="Times New Roman" panose="02020603050405020304" pitchFamily="18" charset="0"/>
                <a:cs typeface="Times New Roman" panose="02020603050405020304" pitchFamily="18" charset="0"/>
              </a:rPr>
              <a:t>      *hexadecimal value of </a:t>
            </a:r>
            <a:r>
              <a:rPr sz="2000" dirty="0" err="1">
                <a:latin typeface="Times New Roman" panose="02020603050405020304" pitchFamily="18" charset="0"/>
                <a:cs typeface="Times New Roman" panose="02020603050405020304" pitchFamily="18" charset="0"/>
              </a:rPr>
              <a:t>hashCode</a:t>
            </a:r>
            <a:endParaRPr sz="2000" dirty="0">
              <a:latin typeface="Times New Roman" panose="02020603050405020304" pitchFamily="18" charset="0"/>
              <a:cs typeface="Times New Roman" panose="02020603050405020304" pitchFamily="18" charset="0"/>
            </a:endParaRPr>
          </a:p>
          <a:p>
            <a:pPr defTabSz="457200">
              <a:defRPr sz="2400">
                <a:latin typeface="+mn-lt"/>
                <a:ea typeface="+mn-ea"/>
                <a:cs typeface="+mn-cs"/>
                <a:sym typeface="Helvetica"/>
              </a:defRPr>
            </a:pPr>
            <a:r>
              <a:rPr sz="2000" dirty="0">
                <a:latin typeface="Times New Roman" panose="02020603050405020304" pitchFamily="18" charset="0"/>
                <a:cs typeface="Times New Roman" panose="02020603050405020304" pitchFamily="18" charset="0"/>
              </a:rPr>
              <a:t>  </a:t>
            </a:r>
          </a:p>
          <a:p>
            <a:pPr defTabSz="457200">
              <a:defRPr sz="2400" u="sng">
                <a:latin typeface="+mn-lt"/>
                <a:ea typeface="+mn-ea"/>
                <a:cs typeface="+mn-cs"/>
                <a:sym typeface="Helvetica"/>
              </a:defRPr>
            </a:pPr>
            <a:r>
              <a:rPr sz="2000" u="none" dirty="0">
                <a:latin typeface="Times New Roman" panose="02020603050405020304" pitchFamily="18" charset="0"/>
                <a:cs typeface="Times New Roman" panose="02020603050405020304" pitchFamily="18" charset="0"/>
              </a:rPr>
              <a:t>    </a:t>
            </a:r>
            <a:r>
              <a:rPr sz="2000" u="none" dirty="0" smtClean="0">
                <a:latin typeface="Times New Roman" panose="02020603050405020304" pitchFamily="18" charset="0"/>
                <a:cs typeface="Times New Roman" panose="02020603050405020304" pitchFamily="18" charset="0"/>
              </a:rPr>
              <a:t>equals(</a:t>
            </a:r>
            <a:r>
              <a:rPr lang="en-US" sz="2000" dirty="0" smtClean="0">
                <a:latin typeface="Times New Roman" panose="02020603050405020304" pitchFamily="18" charset="0"/>
                <a:cs typeface="Times New Roman" panose="02020603050405020304" pitchFamily="18" charset="0"/>
              </a:rPr>
              <a:t>Object o</a:t>
            </a:r>
            <a:r>
              <a:rPr sz="2000" u="none" dirty="0" smtClean="0">
                <a:latin typeface="Times New Roman" panose="02020603050405020304" pitchFamily="18" charset="0"/>
                <a:cs typeface="Times New Roman" panose="02020603050405020304" pitchFamily="18" charset="0"/>
              </a:rPr>
              <a:t>)</a:t>
            </a:r>
            <a:endParaRPr sz="2000" u="none" dirty="0">
              <a:latin typeface="Times New Roman" panose="02020603050405020304" pitchFamily="18" charset="0"/>
              <a:cs typeface="Times New Roman" panose="02020603050405020304" pitchFamily="18" charset="0"/>
            </a:endParaRPr>
          </a:p>
          <a:p>
            <a:pPr defTabSz="457200">
              <a:defRPr sz="2400">
                <a:latin typeface="+mn-lt"/>
                <a:ea typeface="+mn-ea"/>
                <a:cs typeface="+mn-cs"/>
                <a:sym typeface="Helvetica"/>
              </a:defRPr>
            </a:pPr>
            <a:r>
              <a:rPr sz="2000" dirty="0">
                <a:latin typeface="Times New Roman" panose="02020603050405020304" pitchFamily="18" charset="0"/>
                <a:cs typeface="Times New Roman" panose="02020603050405020304" pitchFamily="18" charset="0"/>
              </a:rPr>
              <a:t>    * it compares the </a:t>
            </a:r>
            <a:r>
              <a:rPr sz="2000" u="sng" dirty="0" err="1">
                <a:latin typeface="Times New Roman" panose="02020603050405020304" pitchFamily="18" charset="0"/>
                <a:cs typeface="Times New Roman" panose="02020603050405020304" pitchFamily="18" charset="0"/>
              </a:rPr>
              <a:t>hashcode</a:t>
            </a:r>
            <a:r>
              <a:rPr sz="2000" dirty="0">
                <a:latin typeface="Times New Roman" panose="02020603050405020304" pitchFamily="18" charset="0"/>
                <a:cs typeface="Times New Roman" panose="02020603050405020304" pitchFamily="18" charset="0"/>
              </a:rPr>
              <a:t> value of given 2 objects and returns true</a:t>
            </a:r>
          </a:p>
          <a:p>
            <a:pPr defTabSz="457200">
              <a:defRPr sz="2400">
                <a:latin typeface="+mn-lt"/>
                <a:ea typeface="+mn-ea"/>
                <a:cs typeface="+mn-cs"/>
                <a:sym typeface="Helvetica"/>
              </a:defRPr>
            </a:pPr>
            <a:r>
              <a:rPr sz="2000" dirty="0">
                <a:latin typeface="Times New Roman" panose="02020603050405020304" pitchFamily="18" charset="0"/>
                <a:cs typeface="Times New Roman" panose="02020603050405020304" pitchFamily="18" charset="0"/>
              </a:rPr>
              <a:t>      if they are same else it returns false</a:t>
            </a:r>
            <a:r>
              <a:rPr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defTabSz="457200">
              <a:defRPr sz="2400">
                <a:latin typeface="+mn-lt"/>
                <a:ea typeface="+mn-ea"/>
                <a:cs typeface="+mn-cs"/>
                <a:sym typeface="Helvetica"/>
              </a:defRPr>
            </a:pPr>
            <a:r>
              <a:rPr lang="en-US" sz="2000" dirty="0" smtClean="0">
                <a:latin typeface="Times New Roman" panose="02020603050405020304" pitchFamily="18" charset="0"/>
                <a:cs typeface="Times New Roman" panose="02020603050405020304" pitchFamily="18" charset="0"/>
              </a:rPr>
              <a:t>	Syntax:</a:t>
            </a:r>
          </a:p>
          <a:p>
            <a:pPr defTabSz="457200">
              <a:defRPr sz="2400">
                <a:latin typeface="+mn-lt"/>
                <a:ea typeface="+mn-ea"/>
                <a:cs typeface="+mn-cs"/>
                <a:sym typeface="Helvetica"/>
              </a:defRPr>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public </a:t>
            </a:r>
            <a:r>
              <a:rPr lang="en-US" sz="2000" dirty="0" err="1" smtClean="0">
                <a:latin typeface="Times New Roman" panose="02020603050405020304" pitchFamily="18" charset="0"/>
                <a:cs typeface="Times New Roman" panose="02020603050405020304" pitchFamily="18" charset="0"/>
              </a:rPr>
              <a:t>boolean</a:t>
            </a:r>
            <a:r>
              <a:rPr lang="en-US" sz="2000" dirty="0" smtClean="0">
                <a:latin typeface="Times New Roman" panose="02020603050405020304" pitchFamily="18" charset="0"/>
                <a:cs typeface="Times New Roman" panose="02020603050405020304" pitchFamily="18" charset="0"/>
              </a:rPr>
              <a:t> equals(Object o)</a:t>
            </a:r>
          </a:p>
          <a:p>
            <a:pPr defTabSz="457200">
              <a:defRPr sz="2400">
                <a:latin typeface="+mn-lt"/>
                <a:ea typeface="+mn-ea"/>
                <a:cs typeface="+mn-cs"/>
                <a:sym typeface="Helvetica"/>
              </a:defRPr>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a:p>
            <a:pPr defTabSz="457200">
              <a:defRPr sz="2400">
                <a:latin typeface="+mn-lt"/>
                <a:ea typeface="+mn-ea"/>
                <a:cs typeface="+mn-cs"/>
                <a:sym typeface="Helvetica"/>
              </a:defRPr>
            </a:pPr>
            <a:endParaRPr lang="en-US" sz="2000" dirty="0">
              <a:latin typeface="Times New Roman" panose="02020603050405020304" pitchFamily="18" charset="0"/>
              <a:cs typeface="Times New Roman" panose="02020603050405020304" pitchFamily="18" charset="0"/>
            </a:endParaRPr>
          </a:p>
          <a:p>
            <a:pPr defTabSz="457200">
              <a:defRPr sz="2400">
                <a:latin typeface="+mn-lt"/>
                <a:ea typeface="+mn-ea"/>
                <a:cs typeface="+mn-cs"/>
                <a:sym typeface="Helvetica"/>
              </a:defRPr>
            </a:pPr>
            <a:r>
              <a:rPr lang="en-US" sz="2000" dirty="0" smtClean="0">
                <a:latin typeface="Times New Roman" panose="02020603050405020304" pitchFamily="18" charset="0"/>
                <a:cs typeface="Times New Roman" panose="02020603050405020304" pitchFamily="18" charset="0"/>
              </a:rP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79">
                                            <p:bg/>
                                          </p:spTgt>
                                        </p:tgtEl>
                                        <p:attrNameLst>
                                          <p:attrName>style.visibility</p:attrName>
                                        </p:attrNameLst>
                                      </p:cBhvr>
                                      <p:to>
                                        <p:strVal val="visible"/>
                                      </p:to>
                                    </p:set>
                                    <p:animEffect transition="in" filter="fade">
                                      <p:cBhvr>
                                        <p:cTn id="7" dur="500"/>
                                        <p:tgtEl>
                                          <p:spTgt spid="1679">
                                            <p:bg/>
                                          </p:spTgt>
                                        </p:tgtEl>
                                      </p:cBhvr>
                                    </p:animEffect>
                                  </p:childTnLst>
                                </p:cTn>
                              </p:par>
                              <p:par>
                                <p:cTn id="8" presetID="10" presetClass="entr" presetSubtype="0" fill="hold" grpId="1" nodeType="withEffect">
                                  <p:stCondLst>
                                    <p:cond delay="0"/>
                                  </p:stCondLst>
                                  <p:iterate>
                                    <p:tmAbs val="0"/>
                                  </p:iterate>
                                  <p:childTnLst>
                                    <p:set>
                                      <p:cBhvr>
                                        <p:cTn id="9" fill="hold"/>
                                        <p:tgtEl>
                                          <p:spTgt spid="1679">
                                            <p:txEl>
                                              <p:pRg st="0" end="0"/>
                                            </p:txEl>
                                          </p:spTgt>
                                        </p:tgtEl>
                                        <p:attrNameLst>
                                          <p:attrName>style.visibility</p:attrName>
                                        </p:attrNameLst>
                                      </p:cBhvr>
                                      <p:to>
                                        <p:strVal val="visible"/>
                                      </p:to>
                                    </p:set>
                                    <p:animEffect transition="in" filter="fade">
                                      <p:cBhvr>
                                        <p:cTn id="10" dur="500"/>
                                        <p:tgtEl>
                                          <p:spTgt spid="167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679">
                                            <p:txEl>
                                              <p:pRg st="1" end="1"/>
                                            </p:txEl>
                                          </p:spTgt>
                                        </p:tgtEl>
                                        <p:attrNameLst>
                                          <p:attrName>style.visibility</p:attrName>
                                        </p:attrNameLst>
                                      </p:cBhvr>
                                      <p:to>
                                        <p:strVal val="visible"/>
                                      </p:to>
                                    </p:set>
                                    <p:animEffect transition="in" filter="fade">
                                      <p:cBhvr>
                                        <p:cTn id="15" dur="500"/>
                                        <p:tgtEl>
                                          <p:spTgt spid="167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679">
                                            <p:txEl>
                                              <p:pRg st="2" end="2"/>
                                            </p:txEl>
                                          </p:spTgt>
                                        </p:tgtEl>
                                        <p:attrNameLst>
                                          <p:attrName>style.visibility</p:attrName>
                                        </p:attrNameLst>
                                      </p:cBhvr>
                                      <p:to>
                                        <p:strVal val="visible"/>
                                      </p:to>
                                    </p:set>
                                    <p:animEffect transition="in" filter="fade">
                                      <p:cBhvr>
                                        <p:cTn id="20" dur="500"/>
                                        <p:tgtEl>
                                          <p:spTgt spid="167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679">
                                            <p:txEl>
                                              <p:pRg st="3" end="3"/>
                                            </p:txEl>
                                          </p:spTgt>
                                        </p:tgtEl>
                                        <p:attrNameLst>
                                          <p:attrName>style.visibility</p:attrName>
                                        </p:attrNameLst>
                                      </p:cBhvr>
                                      <p:to>
                                        <p:strVal val="visible"/>
                                      </p:to>
                                    </p:set>
                                    <p:animEffect transition="in" filter="fade">
                                      <p:cBhvr>
                                        <p:cTn id="25" dur="500"/>
                                        <p:tgtEl>
                                          <p:spTgt spid="167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679">
                                            <p:txEl>
                                              <p:pRg st="4" end="4"/>
                                            </p:txEl>
                                          </p:spTgt>
                                        </p:tgtEl>
                                        <p:attrNameLst>
                                          <p:attrName>style.visibility</p:attrName>
                                        </p:attrNameLst>
                                      </p:cBhvr>
                                      <p:to>
                                        <p:strVal val="visible"/>
                                      </p:to>
                                    </p:set>
                                    <p:animEffect transition="in" filter="fade">
                                      <p:cBhvr>
                                        <p:cTn id="30" dur="500"/>
                                        <p:tgtEl>
                                          <p:spTgt spid="167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679">
                                            <p:txEl>
                                              <p:pRg st="5" end="5"/>
                                            </p:txEl>
                                          </p:spTgt>
                                        </p:tgtEl>
                                        <p:attrNameLst>
                                          <p:attrName>style.visibility</p:attrName>
                                        </p:attrNameLst>
                                      </p:cBhvr>
                                      <p:to>
                                        <p:strVal val="visible"/>
                                      </p:to>
                                    </p:set>
                                    <p:animEffect transition="in" filter="fade">
                                      <p:cBhvr>
                                        <p:cTn id="35" dur="500"/>
                                        <p:tgtEl>
                                          <p:spTgt spid="167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679">
                                            <p:txEl>
                                              <p:pRg st="6" end="6"/>
                                            </p:txEl>
                                          </p:spTgt>
                                        </p:tgtEl>
                                        <p:attrNameLst>
                                          <p:attrName>style.visibility</p:attrName>
                                        </p:attrNameLst>
                                      </p:cBhvr>
                                      <p:to>
                                        <p:strVal val="visible"/>
                                      </p:to>
                                    </p:set>
                                    <p:animEffect transition="in" filter="fade">
                                      <p:cBhvr>
                                        <p:cTn id="40" dur="500"/>
                                        <p:tgtEl>
                                          <p:spTgt spid="167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679">
                                            <p:txEl>
                                              <p:pRg st="7" end="7"/>
                                            </p:txEl>
                                          </p:spTgt>
                                        </p:tgtEl>
                                        <p:attrNameLst>
                                          <p:attrName>style.visibility</p:attrName>
                                        </p:attrNameLst>
                                      </p:cBhvr>
                                      <p:to>
                                        <p:strVal val="visible"/>
                                      </p:to>
                                    </p:set>
                                    <p:animEffect transition="in" filter="fade">
                                      <p:cBhvr>
                                        <p:cTn id="45" dur="500"/>
                                        <p:tgtEl>
                                          <p:spTgt spid="167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679">
                                            <p:txEl>
                                              <p:pRg st="8" end="8"/>
                                            </p:txEl>
                                          </p:spTgt>
                                        </p:tgtEl>
                                        <p:attrNameLst>
                                          <p:attrName>style.visibility</p:attrName>
                                        </p:attrNameLst>
                                      </p:cBhvr>
                                      <p:to>
                                        <p:strVal val="visible"/>
                                      </p:to>
                                    </p:set>
                                    <p:animEffect transition="in" filter="fade">
                                      <p:cBhvr>
                                        <p:cTn id="50" dur="500"/>
                                        <p:tgtEl>
                                          <p:spTgt spid="167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679">
                                            <p:txEl>
                                              <p:pRg st="9" end="9"/>
                                            </p:txEl>
                                          </p:spTgt>
                                        </p:tgtEl>
                                        <p:attrNameLst>
                                          <p:attrName>style.visibility</p:attrName>
                                        </p:attrNameLst>
                                      </p:cBhvr>
                                      <p:to>
                                        <p:strVal val="visible"/>
                                      </p:to>
                                    </p:set>
                                    <p:animEffect transition="in" filter="fade">
                                      <p:cBhvr>
                                        <p:cTn id="55" dur="500"/>
                                        <p:tgtEl>
                                          <p:spTgt spid="167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679">
                                            <p:txEl>
                                              <p:pRg st="10" end="10"/>
                                            </p:txEl>
                                          </p:spTgt>
                                        </p:tgtEl>
                                        <p:attrNameLst>
                                          <p:attrName>style.visibility</p:attrName>
                                        </p:attrNameLst>
                                      </p:cBhvr>
                                      <p:to>
                                        <p:strVal val="visible"/>
                                      </p:to>
                                    </p:set>
                                    <p:animEffect transition="in" filter="fade">
                                      <p:cBhvr>
                                        <p:cTn id="60" dur="500"/>
                                        <p:tgtEl>
                                          <p:spTgt spid="167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679">
                                            <p:txEl>
                                              <p:pRg st="11" end="11"/>
                                            </p:txEl>
                                          </p:spTgt>
                                        </p:tgtEl>
                                        <p:attrNameLst>
                                          <p:attrName>style.visibility</p:attrName>
                                        </p:attrNameLst>
                                      </p:cBhvr>
                                      <p:to>
                                        <p:strVal val="visible"/>
                                      </p:to>
                                    </p:set>
                                    <p:animEffect transition="in" filter="fade">
                                      <p:cBhvr>
                                        <p:cTn id="65" dur="500"/>
                                        <p:tgtEl>
                                          <p:spTgt spid="167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679">
                                            <p:txEl>
                                              <p:pRg st="12" end="12"/>
                                            </p:txEl>
                                          </p:spTgt>
                                        </p:tgtEl>
                                        <p:attrNameLst>
                                          <p:attrName>style.visibility</p:attrName>
                                        </p:attrNameLst>
                                      </p:cBhvr>
                                      <p:to>
                                        <p:strVal val="visible"/>
                                      </p:to>
                                    </p:set>
                                    <p:animEffect transition="in" filter="fade">
                                      <p:cBhvr>
                                        <p:cTn id="70" dur="500"/>
                                        <p:tgtEl>
                                          <p:spTgt spid="167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1" nodeType="clickEffect">
                                  <p:stCondLst>
                                    <p:cond delay="0"/>
                                  </p:stCondLst>
                                  <p:iterate>
                                    <p:tmAbs val="0"/>
                                  </p:iterate>
                                  <p:childTnLst>
                                    <p:set>
                                      <p:cBhvr>
                                        <p:cTn id="74" fill="hold"/>
                                        <p:tgtEl>
                                          <p:spTgt spid="1679">
                                            <p:txEl>
                                              <p:pRg st="13" end="13"/>
                                            </p:txEl>
                                          </p:spTgt>
                                        </p:tgtEl>
                                        <p:attrNameLst>
                                          <p:attrName>style.visibility</p:attrName>
                                        </p:attrNameLst>
                                      </p:cBhvr>
                                      <p:to>
                                        <p:strVal val="visible"/>
                                      </p:to>
                                    </p:set>
                                    <p:animEffect transition="in" filter="fade">
                                      <p:cBhvr>
                                        <p:cTn id="75" dur="500"/>
                                        <p:tgtEl>
                                          <p:spTgt spid="1679">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fill="hold" grpId="1" nodeType="clickEffect">
                                  <p:stCondLst>
                                    <p:cond delay="0"/>
                                  </p:stCondLst>
                                  <p:iterate>
                                    <p:tmAbs val="0"/>
                                  </p:iterate>
                                  <p:childTnLst>
                                    <p:set>
                                      <p:cBhvr>
                                        <p:cTn id="79" fill="hold"/>
                                        <p:tgtEl>
                                          <p:spTgt spid="1679">
                                            <p:txEl>
                                              <p:pRg st="14" end="14"/>
                                            </p:txEl>
                                          </p:spTgt>
                                        </p:tgtEl>
                                        <p:attrNameLst>
                                          <p:attrName>style.visibility</p:attrName>
                                        </p:attrNameLst>
                                      </p:cBhvr>
                                      <p:to>
                                        <p:strVal val="visible"/>
                                      </p:to>
                                    </p:set>
                                    <p:animEffect transition="in" filter="fade">
                                      <p:cBhvr>
                                        <p:cTn id="80" dur="500"/>
                                        <p:tgtEl>
                                          <p:spTgt spid="1679">
                                            <p:txEl>
                                              <p:pRg st="14" end="14"/>
                                            </p:txEl>
                                          </p:spTgt>
                                        </p:tgtEl>
                                      </p:cBhvr>
                                    </p:animEffect>
                                  </p:childTnLst>
                                </p:cTn>
                              </p:par>
                            </p:childTnLst>
                          </p:cTn>
                        </p:par>
                        <p:par>
                          <p:cTn id="81" fill="hold">
                            <p:stCondLst>
                              <p:cond delay="500"/>
                            </p:stCondLst>
                            <p:childTnLst>
                              <p:par>
                                <p:cTn id="82" presetID="10" presetClass="entr" fill="hold" grpId="1" nodeType="afterEffect">
                                  <p:stCondLst>
                                    <p:cond delay="0"/>
                                  </p:stCondLst>
                                  <p:iterate>
                                    <p:tmAbs val="0"/>
                                  </p:iterate>
                                  <p:childTnLst>
                                    <p:set>
                                      <p:cBhvr>
                                        <p:cTn id="83" fill="hold"/>
                                        <p:tgtEl>
                                          <p:spTgt spid="1679">
                                            <p:txEl>
                                              <p:pRg st="15" end="15"/>
                                            </p:txEl>
                                          </p:spTgt>
                                        </p:tgtEl>
                                        <p:attrNameLst>
                                          <p:attrName>style.visibility</p:attrName>
                                        </p:attrNameLst>
                                      </p:cBhvr>
                                      <p:to>
                                        <p:strVal val="visible"/>
                                      </p:to>
                                    </p:set>
                                    <p:animEffect transition="in" filter="fade">
                                      <p:cBhvr>
                                        <p:cTn id="84" dur="500"/>
                                        <p:tgtEl>
                                          <p:spTgt spid="1679">
                                            <p:txEl>
                                              <p:pRg st="15" end="15"/>
                                            </p:txEl>
                                          </p:spTgt>
                                        </p:tgtEl>
                                      </p:cBhvr>
                                    </p:animEffect>
                                  </p:childTnLst>
                                </p:cTn>
                              </p:par>
                            </p:childTnLst>
                          </p:cTn>
                        </p:par>
                        <p:par>
                          <p:cTn id="85" fill="hold">
                            <p:stCondLst>
                              <p:cond delay="1000"/>
                            </p:stCondLst>
                            <p:childTnLst>
                              <p:par>
                                <p:cTn id="86" presetID="10" presetClass="entr" fill="hold" grpId="1" nodeType="afterEffect">
                                  <p:stCondLst>
                                    <p:cond delay="0"/>
                                  </p:stCondLst>
                                  <p:iterate>
                                    <p:tmAbs val="0"/>
                                  </p:iterate>
                                  <p:childTnLst>
                                    <p:set>
                                      <p:cBhvr>
                                        <p:cTn id="87" fill="hold"/>
                                        <p:tgtEl>
                                          <p:spTgt spid="1679">
                                            <p:txEl>
                                              <p:pRg st="16" end="16"/>
                                            </p:txEl>
                                          </p:spTgt>
                                        </p:tgtEl>
                                        <p:attrNameLst>
                                          <p:attrName>style.visibility</p:attrName>
                                        </p:attrNameLst>
                                      </p:cBhvr>
                                      <p:to>
                                        <p:strVal val="visible"/>
                                      </p:to>
                                    </p:set>
                                    <p:animEffect transition="in" filter="fade">
                                      <p:cBhvr>
                                        <p:cTn id="88" dur="500"/>
                                        <p:tgtEl>
                                          <p:spTgt spid="1679">
                                            <p:txEl>
                                              <p:pRg st="16" end="16"/>
                                            </p:txEl>
                                          </p:spTgt>
                                        </p:tgtEl>
                                      </p:cBhvr>
                                    </p:animEffect>
                                  </p:childTnLst>
                                </p:cTn>
                              </p:par>
                            </p:childTnLst>
                          </p:cTn>
                        </p:par>
                        <p:par>
                          <p:cTn id="89" fill="hold">
                            <p:stCondLst>
                              <p:cond delay="1500"/>
                            </p:stCondLst>
                            <p:childTnLst>
                              <p:par>
                                <p:cTn id="90" presetID="10" presetClass="entr" fill="hold" grpId="1" nodeType="afterEffect">
                                  <p:stCondLst>
                                    <p:cond delay="0"/>
                                  </p:stCondLst>
                                  <p:iterate>
                                    <p:tmAbs val="0"/>
                                  </p:iterate>
                                  <p:childTnLst>
                                    <p:set>
                                      <p:cBhvr>
                                        <p:cTn id="91" fill="hold"/>
                                        <p:tgtEl>
                                          <p:spTgt spid="1679">
                                            <p:txEl>
                                              <p:pRg st="17" end="17"/>
                                            </p:txEl>
                                          </p:spTgt>
                                        </p:tgtEl>
                                        <p:attrNameLst>
                                          <p:attrName>style.visibility</p:attrName>
                                        </p:attrNameLst>
                                      </p:cBhvr>
                                      <p:to>
                                        <p:strVal val="visible"/>
                                      </p:to>
                                    </p:set>
                                    <p:animEffect transition="in" filter="fade">
                                      <p:cBhvr>
                                        <p:cTn id="92" dur="500"/>
                                        <p:tgtEl>
                                          <p:spTgt spid="1679">
                                            <p:txEl>
                                              <p:pRg st="17" end="17"/>
                                            </p:txEl>
                                          </p:spTgt>
                                        </p:tgtEl>
                                      </p:cBhvr>
                                    </p:animEffect>
                                  </p:childTnLst>
                                </p:cTn>
                              </p:par>
                            </p:childTnLst>
                          </p:cTn>
                        </p:par>
                        <p:par>
                          <p:cTn id="93" fill="hold">
                            <p:stCondLst>
                              <p:cond delay="2000"/>
                            </p:stCondLst>
                            <p:childTnLst>
                              <p:par>
                                <p:cTn id="94" presetID="10" presetClass="entr" fill="hold" grpId="1" nodeType="afterEffect">
                                  <p:stCondLst>
                                    <p:cond delay="0"/>
                                  </p:stCondLst>
                                  <p:iterate>
                                    <p:tmAbs val="0"/>
                                  </p:iterate>
                                  <p:childTnLst>
                                    <p:set>
                                      <p:cBhvr>
                                        <p:cTn id="95" fill="hold"/>
                                        <p:tgtEl>
                                          <p:spTgt spid="1679">
                                            <p:txEl>
                                              <p:pRg st="19" end="19"/>
                                            </p:txEl>
                                          </p:spTgt>
                                        </p:tgtEl>
                                        <p:attrNameLst>
                                          <p:attrName>style.visibility</p:attrName>
                                        </p:attrNameLst>
                                      </p:cBhvr>
                                      <p:to>
                                        <p:strVal val="visible"/>
                                      </p:to>
                                    </p:set>
                                    <p:animEffect transition="in" filter="fade">
                                      <p:cBhvr>
                                        <p:cTn id="96" dur="500"/>
                                        <p:tgtEl>
                                          <p:spTgt spid="1679">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 grpId="1" build="p" bldLvl="5" animBg="1" advAuto="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85" name="Group 23"/>
          <p:cNvGrpSpPr/>
          <p:nvPr/>
        </p:nvGrpSpPr>
        <p:grpSpPr>
          <a:xfrm>
            <a:off x="55" y="-9422"/>
            <a:ext cx="12191477" cy="712721"/>
            <a:chOff x="0" y="0"/>
            <a:chExt cx="12191475" cy="712719"/>
          </a:xfrm>
        </p:grpSpPr>
        <p:sp>
          <p:nvSpPr>
            <p:cNvPr id="168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68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68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68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686"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rPr dirty="0"/>
              <a:t>Trainer : </a:t>
            </a:r>
            <a:r>
              <a:rPr lang="en-US" dirty="0" err="1" smtClean="0"/>
              <a:t>Jayashree</a:t>
            </a:r>
            <a:r>
              <a:rPr lang="en-US" dirty="0" smtClean="0"/>
              <a:t> N</a:t>
            </a:r>
            <a:endParaRPr dirty="0"/>
          </a:p>
        </p:txBody>
      </p:sp>
      <p:sp>
        <p:nvSpPr>
          <p:cNvPr id="1687"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688" name="object 18"/>
          <p:cNvSpPr txBox="1"/>
          <p:nvPr/>
        </p:nvSpPr>
        <p:spPr>
          <a:xfrm>
            <a:off x="1661175" y="3259493"/>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rPr b="1" dirty="0"/>
              <a:t>Strings Class</a:t>
            </a:r>
          </a:p>
        </p:txBody>
      </p:sp>
      <p:sp>
        <p:nvSpPr>
          <p:cNvPr id="1692"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3" name="Group 23"/>
          <p:cNvGrpSpPr/>
          <p:nvPr/>
        </p:nvGrpSpPr>
        <p:grpSpPr>
          <a:xfrm>
            <a:off x="56" y="16677"/>
            <a:ext cx="12191477" cy="712721"/>
            <a:chOff x="0" y="0"/>
            <a:chExt cx="12191475" cy="712719"/>
          </a:xfrm>
        </p:grpSpPr>
        <p:sp>
          <p:nvSpPr>
            <p:cNvPr id="29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30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30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30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304" name="object 4"/>
          <p:cNvSpPr txBox="1"/>
          <p:nvPr/>
        </p:nvSpPr>
        <p:spPr>
          <a:xfrm>
            <a:off x="524893" y="211766"/>
            <a:ext cx="2459867"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6">
                <a:solidFill>
                  <a:srgbClr val="FFFFFF"/>
                </a:solidFill>
              </a:defRPr>
            </a:lvl1pPr>
          </a:lstStyle>
          <a:p>
            <a:r>
              <a:t>Duration : 2hrs </a:t>
            </a:r>
          </a:p>
        </p:txBody>
      </p:sp>
      <p:sp>
        <p:nvSpPr>
          <p:cNvPr id="305"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rPr dirty="0"/>
              <a:t>Trainer : </a:t>
            </a:r>
            <a:r>
              <a:rPr lang="en-US" dirty="0" err="1" smtClean="0"/>
              <a:t>Jayashree</a:t>
            </a:r>
            <a:r>
              <a:rPr lang="en-US" dirty="0" smtClean="0"/>
              <a:t> N</a:t>
            </a:r>
            <a:endParaRPr dirty="0"/>
          </a:p>
        </p:txBody>
      </p:sp>
      <p:sp>
        <p:nvSpPr>
          <p:cNvPr id="306" name="object 18"/>
          <p:cNvSpPr txBox="1"/>
          <p:nvPr/>
        </p:nvSpPr>
        <p:spPr>
          <a:xfrm>
            <a:off x="1702214" y="2877070"/>
            <a:ext cx="9028091" cy="1477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4800" spc="-3">
                <a:solidFill>
                  <a:srgbClr val="231F20"/>
                </a:solidFill>
              </a:defRPr>
            </a:lvl1pPr>
          </a:lstStyle>
          <a:p>
            <a:pPr algn="ctr"/>
            <a:r>
              <a:rPr b="1" dirty="0"/>
              <a:t>Installation of JDK </a:t>
            </a:r>
            <a:r>
              <a:rPr b="1" dirty="0" smtClean="0"/>
              <a:t>and </a:t>
            </a:r>
            <a:r>
              <a:rPr b="1" dirty="0"/>
              <a:t>Sublime Text</a:t>
            </a:r>
          </a:p>
        </p:txBody>
      </p:sp>
      <p:sp>
        <p:nvSpPr>
          <p:cNvPr id="308" name="Rectangle 11"/>
          <p:cNvSpPr txBox="1"/>
          <p:nvPr/>
        </p:nvSpPr>
        <p:spPr>
          <a:xfrm>
            <a:off x="4045554" y="5405269"/>
            <a:ext cx="4100893" cy="128458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310"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96" name="Group 55"/>
          <p:cNvGrpSpPr/>
          <p:nvPr/>
        </p:nvGrpSpPr>
        <p:grpSpPr>
          <a:xfrm>
            <a:off x="0" y="0"/>
            <a:ext cx="3518859" cy="833730"/>
            <a:chOff x="0" y="0"/>
            <a:chExt cx="3518858" cy="833729"/>
          </a:xfrm>
        </p:grpSpPr>
        <p:sp>
          <p:nvSpPr>
            <p:cNvPr id="169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9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97"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Strings</a:t>
            </a:r>
          </a:p>
        </p:txBody>
      </p:sp>
      <p:sp>
        <p:nvSpPr>
          <p:cNvPr id="1701" name="object 11"/>
          <p:cNvSpPr txBox="1"/>
          <p:nvPr/>
        </p:nvSpPr>
        <p:spPr>
          <a:xfrm>
            <a:off x="427095" y="1140335"/>
            <a:ext cx="10932071" cy="1923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rPr lang="en-US" dirty="0" smtClean="0"/>
              <a:t>String is a pre-defined class present in </a:t>
            </a:r>
            <a:r>
              <a:rPr lang="en-US" dirty="0" err="1" smtClean="0"/>
              <a:t>java.lang</a:t>
            </a:r>
            <a:r>
              <a:rPr lang="en-US" dirty="0" smtClean="0"/>
              <a:t> package.</a:t>
            </a:r>
            <a:r>
              <a:rPr dirty="0" smtClean="0"/>
              <a:t> </a:t>
            </a:r>
            <a:endParaRPr lang="en-US" dirty="0" smtClean="0"/>
          </a:p>
          <a:p>
            <a:pPr marL="81851" indent="-73708">
              <a:buSzPct val="100000"/>
              <a:buChar char="•"/>
              <a:tabLst>
                <a:tab pos="76200" algn="l"/>
              </a:tabLst>
              <a:defRPr sz="2500">
                <a:solidFill>
                  <a:srgbClr val="231F20"/>
                </a:solidFill>
              </a:defRPr>
            </a:pPr>
            <a:r>
              <a:rPr dirty="0" smtClean="0"/>
              <a:t>String </a:t>
            </a:r>
            <a:r>
              <a:rPr dirty="0"/>
              <a:t>value is a group of characters which is written in the double quotes.</a:t>
            </a:r>
          </a:p>
          <a:p>
            <a:pPr marL="81851" indent="-73708">
              <a:buSzPct val="100000"/>
              <a:buChar char="•"/>
              <a:tabLst>
                <a:tab pos="76200" algn="l"/>
              </a:tabLst>
              <a:defRPr sz="2500">
                <a:solidFill>
                  <a:srgbClr val="231F20"/>
                </a:solidFill>
              </a:defRPr>
            </a:pPr>
            <a:r>
              <a:rPr dirty="0"/>
              <a:t> We can access the characters or perform any operations on the string only by  </a:t>
            </a:r>
          </a:p>
          <a:p>
            <a:pPr indent="8144">
              <a:tabLst>
                <a:tab pos="76200" algn="l"/>
              </a:tabLst>
              <a:defRPr sz="2500">
                <a:solidFill>
                  <a:srgbClr val="231F20"/>
                </a:solidFill>
              </a:defRPr>
            </a:pPr>
            <a:r>
              <a:rPr dirty="0"/>
              <a:t>   using the methods of String.</a:t>
            </a:r>
          </a:p>
          <a:p>
            <a:pPr marL="81851" indent="-73708">
              <a:buSzPct val="100000"/>
              <a:buChar char="•"/>
              <a:tabLst>
                <a:tab pos="76200" algn="l"/>
              </a:tabLst>
              <a:defRPr sz="2500">
                <a:solidFill>
                  <a:srgbClr val="231F20"/>
                </a:solidFill>
              </a:defRPr>
            </a:pPr>
            <a:r>
              <a:rPr dirty="0"/>
              <a:t> Internally String value is stored as a character Array by the JVM.</a:t>
            </a:r>
          </a:p>
        </p:txBody>
      </p:sp>
      <p:sp>
        <p:nvSpPr>
          <p:cNvPr id="1702" name="Rectangle 1"/>
          <p:cNvSpPr txBox="1"/>
          <p:nvPr/>
        </p:nvSpPr>
        <p:spPr>
          <a:xfrm>
            <a:off x="347091" y="3358322"/>
            <a:ext cx="3512380"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3600">
                <a:effectLst>
                  <a:outerShdw blurRad="38100" dist="19050" dir="2700000" rotWithShape="0">
                    <a:srgbClr val="000000">
                      <a:alpha val="40000"/>
                    </a:srgbClr>
                  </a:outerShdw>
                </a:effectLst>
              </a:defRPr>
            </a:lvl1pPr>
          </a:lstStyle>
          <a:p>
            <a:r>
              <a:t>String str = “hello”</a:t>
            </a:r>
          </a:p>
        </p:txBody>
      </p:sp>
      <p:graphicFrame>
        <p:nvGraphicFramePr>
          <p:cNvPr id="1703" name="Table 4"/>
          <p:cNvGraphicFramePr/>
          <p:nvPr/>
        </p:nvGraphicFramePr>
        <p:xfrm>
          <a:off x="6568224" y="3358322"/>
          <a:ext cx="5331855" cy="1970540"/>
        </p:xfrm>
        <a:graphic>
          <a:graphicData uri="http://schemas.openxmlformats.org/drawingml/2006/table">
            <a:tbl>
              <a:tblPr firstRow="1" bandRow="1">
                <a:tableStyleId>{4C3C2611-4C71-4FC5-86AE-919BDF0F9419}</a:tableStyleId>
              </a:tblPr>
              <a:tblGrid>
                <a:gridCol w="1066371">
                  <a:extLst>
                    <a:ext uri="{9D8B030D-6E8A-4147-A177-3AD203B41FA5}">
                      <a16:colId xmlns:a16="http://schemas.microsoft.com/office/drawing/2014/main" val="20000"/>
                    </a:ext>
                  </a:extLst>
                </a:gridCol>
                <a:gridCol w="1066371">
                  <a:extLst>
                    <a:ext uri="{9D8B030D-6E8A-4147-A177-3AD203B41FA5}">
                      <a16:colId xmlns:a16="http://schemas.microsoft.com/office/drawing/2014/main" val="20001"/>
                    </a:ext>
                  </a:extLst>
                </a:gridCol>
                <a:gridCol w="1066371">
                  <a:extLst>
                    <a:ext uri="{9D8B030D-6E8A-4147-A177-3AD203B41FA5}">
                      <a16:colId xmlns:a16="http://schemas.microsoft.com/office/drawing/2014/main" val="20002"/>
                    </a:ext>
                  </a:extLst>
                </a:gridCol>
                <a:gridCol w="1066371">
                  <a:extLst>
                    <a:ext uri="{9D8B030D-6E8A-4147-A177-3AD203B41FA5}">
                      <a16:colId xmlns:a16="http://schemas.microsoft.com/office/drawing/2014/main" val="20003"/>
                    </a:ext>
                  </a:extLst>
                </a:gridCol>
                <a:gridCol w="1066371">
                  <a:extLst>
                    <a:ext uri="{9D8B030D-6E8A-4147-A177-3AD203B41FA5}">
                      <a16:colId xmlns:a16="http://schemas.microsoft.com/office/drawing/2014/main" val="20004"/>
                    </a:ext>
                  </a:extLst>
                </a:gridCol>
              </a:tblGrid>
              <a:tr h="985270">
                <a:tc>
                  <a:txBody>
                    <a:bodyPr/>
                    <a:lstStyle/>
                    <a:p>
                      <a:pPr algn="ctr">
                        <a:defRPr sz="1800" b="0"/>
                      </a:pPr>
                      <a:r>
                        <a:rPr sz="4400" b="1">
                          <a:solidFill>
                            <a:srgbClr val="FFFFFF"/>
                          </a:solidFill>
                        </a:rPr>
                        <a:t>‘h’</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‘o’</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extLst>
                  <a:ext uri="{0D108BD9-81ED-4DB2-BD59-A6C34878D82A}">
                    <a16:rowId xmlns:a16="http://schemas.microsoft.com/office/drawing/2014/main" val="10000"/>
                  </a:ext>
                </a:extLst>
              </a:tr>
              <a:tr h="985270">
                <a:tc>
                  <a:txBody>
                    <a:bodyPr/>
                    <a:lstStyle/>
                    <a:p>
                      <a:pPr algn="ctr">
                        <a:defRPr sz="1800"/>
                      </a:pPr>
                      <a:r>
                        <a:rPr sz="4400"/>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1</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2</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3</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4</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extLst>
                  <a:ext uri="{0D108BD9-81ED-4DB2-BD59-A6C34878D82A}">
                    <a16:rowId xmlns:a16="http://schemas.microsoft.com/office/drawing/2014/main" val="10001"/>
                  </a:ext>
                </a:extLst>
              </a:tr>
            </a:tbl>
          </a:graphicData>
        </a:graphic>
      </p:graphicFrame>
      <p:sp>
        <p:nvSpPr>
          <p:cNvPr id="1704" name="Arrow: Right 4"/>
          <p:cNvSpPr/>
          <p:nvPr/>
        </p:nvSpPr>
        <p:spPr>
          <a:xfrm>
            <a:off x="4378280" y="3396284"/>
            <a:ext cx="1416677" cy="695460"/>
          </a:xfrm>
          <a:prstGeom prst="rightArrow">
            <a:avLst>
              <a:gd name="adj1" fmla="val 50000"/>
              <a:gd name="adj2" fmla="val 50000"/>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01"/>
                                        </p:tgtEl>
                                        <p:attrNameLst>
                                          <p:attrName>style.visibility</p:attrName>
                                        </p:attrNameLst>
                                      </p:cBhvr>
                                      <p:to>
                                        <p:strVal val="visible"/>
                                      </p:to>
                                    </p:set>
                                    <p:animEffect transition="in" filter="fade">
                                      <p:cBhvr>
                                        <p:cTn id="7" dur="500"/>
                                        <p:tgtEl>
                                          <p:spTgt spid="17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02"/>
                                        </p:tgtEl>
                                        <p:attrNameLst>
                                          <p:attrName>style.visibility</p:attrName>
                                        </p:attrNameLst>
                                      </p:cBhvr>
                                      <p:to>
                                        <p:strVal val="visible"/>
                                      </p:to>
                                    </p:set>
                                    <p:animEffect transition="in" filter="fade">
                                      <p:cBhvr>
                                        <p:cTn id="12" dur="500"/>
                                        <p:tgtEl>
                                          <p:spTgt spid="17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03"/>
                                        </p:tgtEl>
                                        <p:attrNameLst>
                                          <p:attrName>style.visibility</p:attrName>
                                        </p:attrNameLst>
                                      </p:cBhvr>
                                      <p:to>
                                        <p:strVal val="visible"/>
                                      </p:to>
                                    </p:set>
                                    <p:animEffect transition="in" filter="fade">
                                      <p:cBhvr>
                                        <p:cTn id="17" dur="500"/>
                                        <p:tgtEl>
                                          <p:spTgt spid="1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 grpId="1" animBg="1" advAuto="0"/>
      <p:bldP spid="1702" grpId="2" animBg="1" advAuto="0"/>
      <p:bldP spid="1703" grpId="3" animBg="1" advAuto="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8" name="Group 55"/>
          <p:cNvGrpSpPr/>
          <p:nvPr/>
        </p:nvGrpSpPr>
        <p:grpSpPr>
          <a:xfrm>
            <a:off x="0" y="0"/>
            <a:ext cx="3518859" cy="833730"/>
            <a:chOff x="0" y="0"/>
            <a:chExt cx="3518858" cy="833729"/>
          </a:xfrm>
        </p:grpSpPr>
        <p:sp>
          <p:nvSpPr>
            <p:cNvPr id="170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0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09"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rPr dirty="0"/>
              <a:t>Methods of String </a:t>
            </a:r>
            <a:r>
              <a:rPr lang="en-US" dirty="0" smtClean="0"/>
              <a:t>class</a:t>
            </a:r>
            <a:endParaRPr dirty="0"/>
          </a:p>
        </p:txBody>
      </p:sp>
      <p:sp>
        <p:nvSpPr>
          <p:cNvPr id="1713" name="object 11"/>
          <p:cNvSpPr txBox="1"/>
          <p:nvPr/>
        </p:nvSpPr>
        <p:spPr>
          <a:xfrm>
            <a:off x="143760" y="842277"/>
            <a:ext cx="10932071" cy="4724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rPr dirty="0"/>
              <a:t>length() : It returns the count of number of characters present in the given String.</a:t>
            </a:r>
          </a:p>
          <a:p>
            <a:pPr marL="81851" indent="-73708">
              <a:buSzPct val="100000"/>
              <a:buChar char="•"/>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err="1"/>
              <a:t>charAt</a:t>
            </a:r>
            <a:r>
              <a:rPr dirty="0"/>
              <a:t>(index)  : It returns the character at the given index from the given String.</a:t>
            </a:r>
          </a:p>
          <a:p>
            <a:pPr marL="81851" indent="-73708">
              <a:buSzPct val="100000"/>
              <a:buChar char="•"/>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err="1"/>
              <a:t>indexOf</a:t>
            </a:r>
            <a:r>
              <a:rPr dirty="0"/>
              <a:t>(char)  : It returns the index of the given character from the given String. It returns -</a:t>
            </a:r>
            <a:r>
              <a:rPr dirty="0" err="1"/>
              <a:t>ve</a:t>
            </a:r>
            <a:r>
              <a:rPr dirty="0"/>
              <a:t> value if the character do not exist.</a:t>
            </a:r>
          </a:p>
          <a:p>
            <a:pPr marL="81851" indent="-73708">
              <a:buSzPct val="100000"/>
              <a:buChar char="•"/>
              <a:tabLst>
                <a:tab pos="76200" algn="l"/>
              </a:tabLst>
              <a:defRPr sz="2500">
                <a:solidFill>
                  <a:srgbClr val="231F20"/>
                </a:solidFill>
              </a:defRPr>
            </a:pPr>
            <a:endParaRPr dirty="0"/>
          </a:p>
          <a:p>
            <a:pPr marL="81851" indent="-73708">
              <a:buSzPct val="100000"/>
              <a:buChar char="•"/>
              <a:tabLst>
                <a:tab pos="76200" algn="l"/>
              </a:tabLst>
              <a:defRPr sz="2500">
                <a:solidFill>
                  <a:srgbClr val="231F20"/>
                </a:solidFill>
              </a:defRPr>
            </a:pPr>
            <a:r>
              <a:rPr dirty="0" err="1"/>
              <a:t>indexOf</a:t>
            </a:r>
            <a:r>
              <a:rPr dirty="0"/>
              <a:t>(</a:t>
            </a:r>
            <a:r>
              <a:rPr dirty="0" err="1"/>
              <a:t>char,startIndex</a:t>
            </a:r>
            <a:r>
              <a:rPr dirty="0"/>
              <a:t>)  : It returns the index of the given character</a:t>
            </a:r>
          </a:p>
          <a:p>
            <a:pPr indent="8144">
              <a:tabLst>
                <a:tab pos="76200" algn="l"/>
              </a:tabLst>
              <a:defRPr sz="2500">
                <a:solidFill>
                  <a:srgbClr val="231F20"/>
                </a:solidFill>
              </a:defRPr>
            </a:pPr>
            <a:r>
              <a:rPr dirty="0"/>
              <a:t>from the given String by starting the search from the given </a:t>
            </a:r>
            <a:r>
              <a:rPr dirty="0" err="1"/>
              <a:t>startIndex</a:t>
            </a:r>
            <a:r>
              <a:rPr dirty="0"/>
              <a:t>.   </a:t>
            </a:r>
          </a:p>
          <a:p>
            <a:pPr indent="8144">
              <a:tabLst>
                <a:tab pos="76200" algn="l"/>
              </a:tabLst>
              <a:defRPr sz="2500">
                <a:solidFill>
                  <a:srgbClr val="231F20"/>
                </a:solidFill>
              </a:defRPr>
            </a:pPr>
            <a:r>
              <a:rPr dirty="0"/>
              <a:t>      </a:t>
            </a:r>
          </a:p>
          <a:p>
            <a:pPr marL="81851" indent="-73708">
              <a:buSzPct val="100000"/>
              <a:buChar char="•"/>
              <a:tabLst>
                <a:tab pos="76200" algn="l"/>
              </a:tabLst>
              <a:defRPr sz="2500">
                <a:solidFill>
                  <a:srgbClr val="231F20"/>
                </a:solidFill>
              </a:defRPr>
            </a:pPr>
            <a:r>
              <a:rPr dirty="0"/>
              <a:t>equals(string) : It compares characters of given two strings and returns</a:t>
            </a:r>
          </a:p>
          <a:p>
            <a:pPr indent="8144">
              <a:tabLst>
                <a:tab pos="76200" algn="l"/>
              </a:tabLst>
              <a:defRPr sz="2500">
                <a:solidFill>
                  <a:srgbClr val="231F20"/>
                </a:solidFill>
              </a:defRPr>
            </a:pPr>
            <a:r>
              <a:rPr dirty="0"/>
              <a:t>true if they are exactly same else it returns false.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13"/>
                                        </p:tgtEl>
                                        <p:attrNameLst>
                                          <p:attrName>style.visibility</p:attrName>
                                        </p:attrNameLst>
                                      </p:cBhvr>
                                      <p:to>
                                        <p:strVal val="visible"/>
                                      </p:to>
                                    </p:set>
                                    <p:animEffect transition="in" filter="fade">
                                      <p:cBhvr>
                                        <p:cTn id="7" dur="500"/>
                                        <p:tgtEl>
                                          <p:spTgt spid="1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3" grpId="1" animBg="1" advAuto="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7" name="Group 55"/>
          <p:cNvGrpSpPr/>
          <p:nvPr/>
        </p:nvGrpSpPr>
        <p:grpSpPr>
          <a:xfrm>
            <a:off x="0" y="0"/>
            <a:ext cx="3518859" cy="833730"/>
            <a:chOff x="0" y="0"/>
            <a:chExt cx="3518858" cy="833729"/>
          </a:xfrm>
        </p:grpSpPr>
        <p:sp>
          <p:nvSpPr>
            <p:cNvPr id="171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1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18"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Methods of String </a:t>
            </a:r>
          </a:p>
        </p:txBody>
      </p:sp>
      <p:sp>
        <p:nvSpPr>
          <p:cNvPr id="1722" name="object 11"/>
          <p:cNvSpPr txBox="1"/>
          <p:nvPr/>
        </p:nvSpPr>
        <p:spPr>
          <a:xfrm>
            <a:off x="221034" y="495275"/>
            <a:ext cx="10932071" cy="5118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8144">
              <a:tabLst>
                <a:tab pos="76200" algn="l"/>
              </a:tabLst>
              <a:defRPr sz="2500">
                <a:solidFill>
                  <a:srgbClr val="231F20"/>
                </a:solidFill>
              </a:defRPr>
            </a:pPr>
            <a:endParaRP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equalsIgnoreCase(string) : It compares characters of given two strings by</a:t>
            </a:r>
          </a:p>
          <a:p>
            <a:pPr indent="8144">
              <a:tabLst>
                <a:tab pos="76200" algn="l"/>
              </a:tabLst>
              <a:defRPr sz="2500">
                <a:solidFill>
                  <a:srgbClr val="231F20"/>
                </a:solidFill>
              </a:defRPr>
            </a:pPr>
            <a:r>
              <a:t>igiorning the case and returns true if they are exactly same else it returns false.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substring(start, no.of chras) : It creates a String from the given start index with given no. of characters and returns the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b="1">
                <a:solidFill>
                  <a:srgbClr val="231F20"/>
                </a:solidFill>
              </a:defRPr>
            </a:pPr>
            <a:r>
              <a:t>NOTE</a:t>
            </a:r>
          </a:p>
          <a:p>
            <a:pPr marL="81851" indent="-73708">
              <a:buSzPct val="100000"/>
              <a:buChar char="•"/>
              <a:tabLst>
                <a:tab pos="76200" algn="l"/>
              </a:tabLst>
              <a:defRPr sz="2500">
                <a:solidFill>
                  <a:srgbClr val="231F20"/>
                </a:solidFill>
              </a:defRPr>
            </a:pPr>
            <a:r>
              <a:t>length and length()</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length   -&gt; variable used in array</a:t>
            </a:r>
          </a:p>
          <a:p>
            <a:pPr marL="81851" indent="-73708">
              <a:buSzPct val="100000"/>
              <a:buChar char="•"/>
              <a:tabLst>
                <a:tab pos="76200" algn="l"/>
              </a:tabLst>
              <a:defRPr sz="2500">
                <a:solidFill>
                  <a:srgbClr val="231F20"/>
                </a:solidFill>
              </a:defRPr>
            </a:pPr>
            <a:r>
              <a:t>length() -&gt; method of String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22"/>
                                        </p:tgtEl>
                                        <p:attrNameLst>
                                          <p:attrName>style.visibility</p:attrName>
                                        </p:attrNameLst>
                                      </p:cBhvr>
                                      <p:to>
                                        <p:strVal val="visible"/>
                                      </p:to>
                                    </p:set>
                                    <p:animEffect transition="in" filter="fade">
                                      <p:cBhvr>
                                        <p:cTn id="7" dur="500"/>
                                        <p:tgtEl>
                                          <p:spTgt spid="1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2" grpId="1" animBg="1" advAuto="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6" name="Group 55"/>
          <p:cNvGrpSpPr/>
          <p:nvPr/>
        </p:nvGrpSpPr>
        <p:grpSpPr>
          <a:xfrm>
            <a:off x="0" y="0"/>
            <a:ext cx="3518859" cy="833730"/>
            <a:chOff x="0" y="0"/>
            <a:chExt cx="3518858" cy="833729"/>
          </a:xfrm>
        </p:grpSpPr>
        <p:sp>
          <p:nvSpPr>
            <p:cNvPr id="172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2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27"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 Class</a:t>
            </a:r>
          </a:p>
        </p:txBody>
      </p:sp>
      <p:sp>
        <p:nvSpPr>
          <p:cNvPr id="1731" name="object 11"/>
          <p:cNvSpPr txBox="1"/>
          <p:nvPr/>
        </p:nvSpPr>
        <p:spPr>
          <a:xfrm>
            <a:off x="101309" y="865747"/>
            <a:ext cx="13376301" cy="36933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rPr dirty="0"/>
              <a:t> String value is group of chars written within double quotes</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In java String is a class which is used to store group of</a:t>
            </a:r>
          </a:p>
          <a:p>
            <a:pPr defTabSz="457200">
              <a:defRPr sz="2400">
                <a:latin typeface="+mn-lt"/>
                <a:ea typeface="+mn-ea"/>
                <a:cs typeface="+mn-cs"/>
                <a:sym typeface="Helvetica"/>
              </a:defRPr>
            </a:pPr>
            <a:r>
              <a:rPr dirty="0"/>
              <a:t>  chars the String object.</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String class is immediate sub-class of Object </a:t>
            </a:r>
            <a:r>
              <a:rPr dirty="0" smtClean="0"/>
              <a:t>class</a:t>
            </a:r>
            <a:r>
              <a:rPr lang="en-US" dirty="0" smtClean="0"/>
              <a:t>.</a:t>
            </a:r>
            <a:endParaRPr dirty="0"/>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String class implements </a:t>
            </a:r>
            <a:r>
              <a:rPr u="sng" dirty="0"/>
              <a:t>Serializable</a:t>
            </a:r>
            <a:r>
              <a:rPr dirty="0"/>
              <a:t>, Comparable&lt;String&gt;, </a:t>
            </a:r>
            <a:r>
              <a:rPr dirty="0" err="1"/>
              <a:t>CharSequence</a:t>
            </a:r>
            <a:r>
              <a:rPr dirty="0"/>
              <a:t> interfaces</a:t>
            </a:r>
          </a:p>
          <a:p>
            <a:pPr defTabSz="457200">
              <a:defRPr sz="2400">
                <a:latin typeface="+mn-lt"/>
                <a:ea typeface="+mn-ea"/>
                <a:cs typeface="+mn-cs"/>
                <a:sym typeface="Helvetica"/>
              </a:defRPr>
            </a:pPr>
            <a:endParaRPr dirty="0"/>
          </a:p>
          <a:p>
            <a:pPr marL="240631" indent="-240631" defTabSz="457200">
              <a:buSzPct val="100000"/>
              <a:buChar char="*"/>
              <a:defRPr sz="2400">
                <a:latin typeface="+mn-lt"/>
                <a:ea typeface="+mn-ea"/>
                <a:cs typeface="+mn-cs"/>
                <a:sym typeface="Helvetica"/>
              </a:defRPr>
            </a:pPr>
            <a:r>
              <a:rPr dirty="0"/>
              <a:t>String class is final and it cannot be inherited</a:t>
            </a:r>
            <a:r>
              <a:rPr dirty="0" smtClean="0"/>
              <a:t>.</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31">
                                            <p:bg/>
                                          </p:spTgt>
                                        </p:tgtEl>
                                        <p:attrNameLst>
                                          <p:attrName>style.visibility</p:attrName>
                                        </p:attrNameLst>
                                      </p:cBhvr>
                                      <p:to>
                                        <p:strVal val="visible"/>
                                      </p:to>
                                    </p:set>
                                    <p:animEffect transition="in" filter="fade">
                                      <p:cBhvr>
                                        <p:cTn id="7" dur="500"/>
                                        <p:tgtEl>
                                          <p:spTgt spid="1731">
                                            <p:bg/>
                                          </p:spTgt>
                                        </p:tgtEl>
                                      </p:cBhvr>
                                    </p:animEffect>
                                  </p:childTnLst>
                                </p:cTn>
                              </p:par>
                              <p:par>
                                <p:cTn id="8" presetID="10" presetClass="entr" presetSubtype="0" fill="hold" grpId="1" nodeType="withEffect">
                                  <p:stCondLst>
                                    <p:cond delay="0"/>
                                  </p:stCondLst>
                                  <p:iterate>
                                    <p:tmAbs val="0"/>
                                  </p:iterate>
                                  <p:childTnLst>
                                    <p:set>
                                      <p:cBhvr>
                                        <p:cTn id="9" fill="hold"/>
                                        <p:tgtEl>
                                          <p:spTgt spid="1731">
                                            <p:txEl>
                                              <p:pRg st="0" end="0"/>
                                            </p:txEl>
                                          </p:spTgt>
                                        </p:tgtEl>
                                        <p:attrNameLst>
                                          <p:attrName>style.visibility</p:attrName>
                                        </p:attrNameLst>
                                      </p:cBhvr>
                                      <p:to>
                                        <p:strVal val="visible"/>
                                      </p:to>
                                    </p:set>
                                    <p:animEffect transition="in" filter="fade">
                                      <p:cBhvr>
                                        <p:cTn id="10" dur="500"/>
                                        <p:tgtEl>
                                          <p:spTgt spid="173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31">
                                            <p:txEl>
                                              <p:pRg st="2" end="2"/>
                                            </p:txEl>
                                          </p:spTgt>
                                        </p:tgtEl>
                                        <p:attrNameLst>
                                          <p:attrName>style.visibility</p:attrName>
                                        </p:attrNameLst>
                                      </p:cBhvr>
                                      <p:to>
                                        <p:strVal val="visible"/>
                                      </p:to>
                                    </p:set>
                                    <p:animEffect transition="in" filter="fade">
                                      <p:cBhvr>
                                        <p:cTn id="15" dur="500"/>
                                        <p:tgtEl>
                                          <p:spTgt spid="17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31">
                                            <p:txEl>
                                              <p:pRg st="3" end="3"/>
                                            </p:txEl>
                                          </p:spTgt>
                                        </p:tgtEl>
                                        <p:attrNameLst>
                                          <p:attrName>style.visibility</p:attrName>
                                        </p:attrNameLst>
                                      </p:cBhvr>
                                      <p:to>
                                        <p:strVal val="visible"/>
                                      </p:to>
                                    </p:set>
                                    <p:animEffect transition="in" filter="fade">
                                      <p:cBhvr>
                                        <p:cTn id="20" dur="500"/>
                                        <p:tgtEl>
                                          <p:spTgt spid="17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31">
                                            <p:txEl>
                                              <p:pRg st="4" end="4"/>
                                            </p:txEl>
                                          </p:spTgt>
                                        </p:tgtEl>
                                        <p:attrNameLst>
                                          <p:attrName>style.visibility</p:attrName>
                                        </p:attrNameLst>
                                      </p:cBhvr>
                                      <p:to>
                                        <p:strVal val="visible"/>
                                      </p:to>
                                    </p:set>
                                    <p:animEffect transition="in" filter="fade">
                                      <p:cBhvr>
                                        <p:cTn id="25" dur="500"/>
                                        <p:tgtEl>
                                          <p:spTgt spid="173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31">
                                            <p:txEl>
                                              <p:pRg st="5" end="5"/>
                                            </p:txEl>
                                          </p:spTgt>
                                        </p:tgtEl>
                                        <p:attrNameLst>
                                          <p:attrName>style.visibility</p:attrName>
                                        </p:attrNameLst>
                                      </p:cBhvr>
                                      <p:to>
                                        <p:strVal val="visible"/>
                                      </p:to>
                                    </p:set>
                                    <p:animEffect transition="in" filter="fade">
                                      <p:cBhvr>
                                        <p:cTn id="30" dur="500"/>
                                        <p:tgtEl>
                                          <p:spTgt spid="173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31">
                                            <p:txEl>
                                              <p:pRg st="7" end="7"/>
                                            </p:txEl>
                                          </p:spTgt>
                                        </p:tgtEl>
                                        <p:attrNameLst>
                                          <p:attrName>style.visibility</p:attrName>
                                        </p:attrNameLst>
                                      </p:cBhvr>
                                      <p:to>
                                        <p:strVal val="visible"/>
                                      </p:to>
                                    </p:set>
                                    <p:animEffect transition="in" filter="fade">
                                      <p:cBhvr>
                                        <p:cTn id="35" dur="500"/>
                                        <p:tgtEl>
                                          <p:spTgt spid="1731">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31">
                                            <p:txEl>
                                              <p:pRg st="9" end="9"/>
                                            </p:txEl>
                                          </p:spTgt>
                                        </p:tgtEl>
                                        <p:attrNameLst>
                                          <p:attrName>style.visibility</p:attrName>
                                        </p:attrNameLst>
                                      </p:cBhvr>
                                      <p:to>
                                        <p:strVal val="visible"/>
                                      </p:to>
                                    </p:set>
                                    <p:animEffect transition="in" filter="fade">
                                      <p:cBhvr>
                                        <p:cTn id="40" dur="500"/>
                                        <p:tgtEl>
                                          <p:spTgt spid="17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 grpId="1" build="p" bldLvl="5" animBg="1" advAuto="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5" name="Group 55"/>
          <p:cNvGrpSpPr/>
          <p:nvPr/>
        </p:nvGrpSpPr>
        <p:grpSpPr>
          <a:xfrm>
            <a:off x="0" y="0"/>
            <a:ext cx="3518859" cy="833730"/>
            <a:chOff x="0" y="0"/>
            <a:chExt cx="3518858" cy="833729"/>
          </a:xfrm>
        </p:grpSpPr>
        <p:sp>
          <p:nvSpPr>
            <p:cNvPr id="173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3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36"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 Class</a:t>
            </a:r>
          </a:p>
        </p:txBody>
      </p:sp>
      <p:sp>
        <p:nvSpPr>
          <p:cNvPr id="1740" name="object 11"/>
          <p:cNvSpPr txBox="1"/>
          <p:nvPr/>
        </p:nvSpPr>
        <p:spPr>
          <a:xfrm>
            <a:off x="101309" y="865747"/>
            <a:ext cx="11505973" cy="59093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toString</a:t>
            </a:r>
            <a:r>
              <a:rPr dirty="0">
                <a:latin typeface="Times New Roman" panose="02020603050405020304" pitchFamily="18" charset="0"/>
                <a:cs typeface="Times New Roman" panose="02020603050405020304" pitchFamily="18" charset="0"/>
              </a:rPr>
              <a:t>() of Object class is </a:t>
            </a:r>
            <a:r>
              <a:rPr u="sng" dirty="0" err="1">
                <a:latin typeface="Times New Roman" panose="02020603050405020304" pitchFamily="18" charset="0"/>
                <a:cs typeface="Times New Roman" panose="02020603050405020304" pitchFamily="18" charset="0"/>
              </a:rPr>
              <a:t>overriden</a:t>
            </a:r>
            <a:r>
              <a:rPr dirty="0">
                <a:latin typeface="Times New Roman" panose="02020603050405020304" pitchFamily="18" charset="0"/>
                <a:cs typeface="Times New Roman" panose="02020603050405020304" pitchFamily="18" charset="0"/>
              </a:rPr>
              <a:t> in String class</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which returns the string value present in given string</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object</a:t>
            </a:r>
            <a:r>
              <a:rPr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defTabSz="457200">
              <a:defRPr sz="2400">
                <a:latin typeface="+mn-lt"/>
                <a:ea typeface="+mn-ea"/>
                <a:cs typeface="+mn-cs"/>
                <a:sym typeface="Helvetica"/>
              </a:defRPr>
            </a:pPr>
            <a:endParaRPr lang="en-US" dirty="0" smtClean="0">
              <a:latin typeface="Times New Roman" panose="02020603050405020304" pitchFamily="18" charset="0"/>
              <a:cs typeface="Times New Roman" panose="02020603050405020304" pitchFamily="18" charset="0"/>
            </a:endParaRPr>
          </a:p>
          <a:p>
            <a:pPr defTabSz="457200">
              <a:defRPr sz="2400">
                <a:latin typeface="+mn-lt"/>
                <a:ea typeface="+mn-ea"/>
                <a:cs typeface="+mn-cs"/>
                <a:sym typeface="Helvetica"/>
              </a:defRPr>
            </a:pPr>
            <a:r>
              <a:rPr lang="en-US" sz="2400" dirty="0" smtClean="0">
                <a:latin typeface="Times New Roman" panose="02020603050405020304" pitchFamily="18" charset="0"/>
                <a:cs typeface="Times New Roman" panose="02020603050405020304" pitchFamily="18" charset="0"/>
                <a:sym typeface="Helvetica"/>
              </a:rPr>
              <a:t>* </a:t>
            </a:r>
            <a:r>
              <a:rPr lang="en-US" sz="2400" dirty="0" err="1" smtClean="0">
                <a:latin typeface="Times New Roman" panose="02020603050405020304" pitchFamily="18" charset="0"/>
                <a:cs typeface="Times New Roman" panose="02020603050405020304" pitchFamily="18" charset="0"/>
                <a:sym typeface="Helvetica"/>
              </a:rPr>
              <a:t>hashCode</a:t>
            </a:r>
            <a:r>
              <a:rPr lang="en-US" sz="2400" dirty="0">
                <a:latin typeface="Times New Roman" panose="02020603050405020304" pitchFamily="18" charset="0"/>
                <a:cs typeface="Times New Roman" panose="02020603050405020304" pitchFamily="18" charset="0"/>
                <a:sym typeface="Helvetica"/>
              </a:rPr>
              <a:t>() of Object class is </a:t>
            </a:r>
            <a:r>
              <a:rPr lang="en-US" sz="2400" u="sng" dirty="0" err="1">
                <a:latin typeface="Times New Roman" panose="02020603050405020304" pitchFamily="18" charset="0"/>
                <a:cs typeface="Times New Roman" panose="02020603050405020304" pitchFamily="18" charset="0"/>
                <a:sym typeface="Helvetica"/>
              </a:rPr>
              <a:t>overriden</a:t>
            </a:r>
            <a:r>
              <a:rPr lang="en-US" sz="2400" dirty="0">
                <a:latin typeface="Times New Roman" panose="02020603050405020304" pitchFamily="18" charset="0"/>
                <a:cs typeface="Times New Roman" panose="02020603050405020304" pitchFamily="18" charset="0"/>
                <a:sym typeface="Helvetica"/>
              </a:rPr>
              <a:t> in String class which returns an integer value that is generated based on </a:t>
            </a:r>
            <a:r>
              <a:rPr lang="en-US" sz="2400" u="sng" dirty="0" err="1">
                <a:latin typeface="Times New Roman" panose="02020603050405020304" pitchFamily="18" charset="0"/>
                <a:cs typeface="Times New Roman" panose="02020603050405020304" pitchFamily="18" charset="0"/>
                <a:sym typeface="Helvetica"/>
              </a:rPr>
              <a:t>unicode</a:t>
            </a:r>
            <a:r>
              <a:rPr lang="en-US" sz="2400" dirty="0">
                <a:latin typeface="Times New Roman" panose="02020603050405020304" pitchFamily="18" charset="0"/>
                <a:cs typeface="Times New Roman" panose="02020603050405020304" pitchFamily="18" charset="0"/>
                <a:sym typeface="Helvetica"/>
              </a:rPr>
              <a:t> values of every character present in given </a:t>
            </a:r>
            <a:r>
              <a:rPr lang="en-US" sz="2400" dirty="0" smtClean="0">
                <a:latin typeface="Times New Roman" panose="02020603050405020304" pitchFamily="18" charset="0"/>
                <a:cs typeface="Times New Roman" panose="02020603050405020304" pitchFamily="18" charset="0"/>
                <a:sym typeface="Helvetica"/>
              </a:rPr>
              <a:t>String</a:t>
            </a:r>
            <a:endParaRPr dirty="0">
              <a:latin typeface="Times New Roman" panose="02020603050405020304" pitchFamily="18" charset="0"/>
              <a:cs typeface="Times New Roman" panose="02020603050405020304" pitchFamily="18" charset="0"/>
            </a:endParaRP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equals() of Object class is </a:t>
            </a:r>
            <a:r>
              <a:rPr u="sng" dirty="0" err="1">
                <a:latin typeface="Times New Roman" panose="02020603050405020304" pitchFamily="18" charset="0"/>
                <a:cs typeface="Times New Roman" panose="02020603050405020304" pitchFamily="18" charset="0"/>
              </a:rPr>
              <a:t>overriden</a:t>
            </a:r>
            <a:r>
              <a:rPr dirty="0">
                <a:latin typeface="Times New Roman" panose="02020603050405020304" pitchFamily="18" charset="0"/>
                <a:cs typeface="Times New Roman" panose="02020603050405020304" pitchFamily="18" charset="0"/>
              </a:rPr>
              <a:t> in String class</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which compares characters present in given 2 strings</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and returns true if they are same else returns false</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String objects are created in special memory area called string </a:t>
            </a:r>
            <a:r>
              <a:rPr dirty="0" smtClean="0">
                <a:latin typeface="Times New Roman" panose="02020603050405020304" pitchFamily="18" charset="0"/>
                <a:cs typeface="Times New Roman" panose="02020603050405020304" pitchFamily="18" charset="0"/>
              </a:rPr>
              <a:t>pool</a:t>
            </a:r>
            <a:r>
              <a:rPr lang="en-US" dirty="0" smtClean="0">
                <a:latin typeface="Times New Roman" panose="02020603050405020304" pitchFamily="18" charset="0"/>
                <a:cs typeface="Times New Roman" panose="02020603050405020304" pitchFamily="18" charset="0"/>
              </a:rPr>
              <a:t> present</a:t>
            </a:r>
            <a:r>
              <a:rPr dirty="0" smtClean="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 heap </a:t>
            </a:r>
            <a:r>
              <a:rPr u="sng" dirty="0" smtClean="0">
                <a:latin typeface="Times New Roman" panose="02020603050405020304" pitchFamily="18" charset="0"/>
                <a:cs typeface="Times New Roman" panose="02020603050405020304" pitchFamily="18" charset="0"/>
              </a:rPr>
              <a:t>area</a:t>
            </a:r>
            <a:endParaRPr u="sng" dirty="0">
              <a:latin typeface="Times New Roman" panose="02020603050405020304" pitchFamily="18" charset="0"/>
              <a:cs typeface="Times New Roman" panose="02020603050405020304" pitchFamily="18" charset="0"/>
            </a:endParaRP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The String pool consist of two parts </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1.Constant pool</a:t>
            </a:r>
          </a:p>
          <a:p>
            <a:pPr defTabSz="457200">
              <a:defRPr sz="2400">
                <a:latin typeface="+mn-lt"/>
                <a:ea typeface="+mn-ea"/>
                <a:cs typeface="+mn-cs"/>
                <a:sym typeface="Helvetica"/>
              </a:defRPr>
            </a:pPr>
            <a:r>
              <a:rPr dirty="0">
                <a:latin typeface="Times New Roman" panose="02020603050405020304" pitchFamily="18" charset="0"/>
                <a:cs typeface="Times New Roman" panose="02020603050405020304" pitchFamily="18" charset="0"/>
              </a:rPr>
              <a:t>  2.Non-constant pool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40">
                                            <p:bg/>
                                          </p:spTgt>
                                        </p:tgtEl>
                                        <p:attrNameLst>
                                          <p:attrName>style.visibility</p:attrName>
                                        </p:attrNameLst>
                                      </p:cBhvr>
                                      <p:to>
                                        <p:strVal val="visible"/>
                                      </p:to>
                                    </p:set>
                                    <p:animEffect transition="in" filter="fade">
                                      <p:cBhvr>
                                        <p:cTn id="7" dur="500"/>
                                        <p:tgtEl>
                                          <p:spTgt spid="1740">
                                            <p:bg/>
                                          </p:spTgt>
                                        </p:tgtEl>
                                      </p:cBhvr>
                                    </p:animEffect>
                                  </p:childTnLst>
                                </p:cTn>
                              </p:par>
                              <p:par>
                                <p:cTn id="8" presetID="10" presetClass="entr" presetSubtype="0" fill="hold" grpId="1" nodeType="withEffect">
                                  <p:stCondLst>
                                    <p:cond delay="0"/>
                                  </p:stCondLst>
                                  <p:iterate>
                                    <p:tmAbs val="0"/>
                                  </p:iterate>
                                  <p:childTnLst>
                                    <p:set>
                                      <p:cBhvr>
                                        <p:cTn id="9" fill="hold"/>
                                        <p:tgtEl>
                                          <p:spTgt spid="1740">
                                            <p:txEl>
                                              <p:pRg st="0" end="0"/>
                                            </p:txEl>
                                          </p:spTgt>
                                        </p:tgtEl>
                                        <p:attrNameLst>
                                          <p:attrName>style.visibility</p:attrName>
                                        </p:attrNameLst>
                                      </p:cBhvr>
                                      <p:to>
                                        <p:strVal val="visible"/>
                                      </p:to>
                                    </p:set>
                                    <p:animEffect transition="in" filter="fade">
                                      <p:cBhvr>
                                        <p:cTn id="10" dur="500"/>
                                        <p:tgtEl>
                                          <p:spTgt spid="174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40">
                                            <p:txEl>
                                              <p:pRg st="1" end="1"/>
                                            </p:txEl>
                                          </p:spTgt>
                                        </p:tgtEl>
                                        <p:attrNameLst>
                                          <p:attrName>style.visibility</p:attrName>
                                        </p:attrNameLst>
                                      </p:cBhvr>
                                      <p:to>
                                        <p:strVal val="visible"/>
                                      </p:to>
                                    </p:set>
                                    <p:animEffect transition="in" filter="fade">
                                      <p:cBhvr>
                                        <p:cTn id="15" dur="500"/>
                                        <p:tgtEl>
                                          <p:spTgt spid="174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40">
                                            <p:txEl>
                                              <p:pRg st="2" end="2"/>
                                            </p:txEl>
                                          </p:spTgt>
                                        </p:tgtEl>
                                        <p:attrNameLst>
                                          <p:attrName>style.visibility</p:attrName>
                                        </p:attrNameLst>
                                      </p:cBhvr>
                                      <p:to>
                                        <p:strVal val="visible"/>
                                      </p:to>
                                    </p:set>
                                    <p:animEffect transition="in" filter="fade">
                                      <p:cBhvr>
                                        <p:cTn id="20" dur="500"/>
                                        <p:tgtEl>
                                          <p:spTgt spid="1740">
                                            <p:txEl>
                                              <p:pRg st="2" end="2"/>
                                            </p:txEl>
                                          </p:spTgt>
                                        </p:tgtEl>
                                      </p:cBhvr>
                                    </p:animEffect>
                                  </p:childTnLst>
                                </p:cTn>
                              </p:par>
                            </p:childTnLst>
                          </p:cTn>
                        </p:par>
                        <p:par>
                          <p:cTn id="21" fill="hold">
                            <p:stCondLst>
                              <p:cond delay="500"/>
                            </p:stCondLst>
                            <p:childTnLst>
                              <p:par>
                                <p:cTn id="22" presetID="10" presetClass="entr" fill="hold" grpId="1" nodeType="afterEffect">
                                  <p:stCondLst>
                                    <p:cond delay="0"/>
                                  </p:stCondLst>
                                  <p:iterate>
                                    <p:tmAbs val="0"/>
                                  </p:iterate>
                                  <p:childTnLst>
                                    <p:set>
                                      <p:cBhvr>
                                        <p:cTn id="23" fill="hold"/>
                                        <p:tgtEl>
                                          <p:spTgt spid="1740">
                                            <p:txEl>
                                              <p:pRg st="4" end="4"/>
                                            </p:txEl>
                                          </p:spTgt>
                                        </p:tgtEl>
                                        <p:attrNameLst>
                                          <p:attrName>style.visibility</p:attrName>
                                        </p:attrNameLst>
                                      </p:cBhvr>
                                      <p:to>
                                        <p:strVal val="visible"/>
                                      </p:to>
                                    </p:set>
                                    <p:animEffect transition="in" filter="fade">
                                      <p:cBhvr>
                                        <p:cTn id="24" dur="500"/>
                                        <p:tgtEl>
                                          <p:spTgt spid="1740">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fill="hold" grpId="1" nodeType="clickEffect">
                                  <p:stCondLst>
                                    <p:cond delay="0"/>
                                  </p:stCondLst>
                                  <p:iterate>
                                    <p:tmAbs val="0"/>
                                  </p:iterate>
                                  <p:childTnLst>
                                    <p:set>
                                      <p:cBhvr>
                                        <p:cTn id="28" fill="hold"/>
                                        <p:tgtEl>
                                          <p:spTgt spid="1740">
                                            <p:txEl>
                                              <p:pRg st="5" end="5"/>
                                            </p:txEl>
                                          </p:spTgt>
                                        </p:tgtEl>
                                        <p:attrNameLst>
                                          <p:attrName>style.visibility</p:attrName>
                                        </p:attrNameLst>
                                      </p:cBhvr>
                                      <p:to>
                                        <p:strVal val="visible"/>
                                      </p:to>
                                    </p:set>
                                    <p:animEffect transition="in" filter="fade">
                                      <p:cBhvr>
                                        <p:cTn id="29" dur="500"/>
                                        <p:tgtEl>
                                          <p:spTgt spid="1740">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fill="hold" grpId="1" nodeType="clickEffect">
                                  <p:stCondLst>
                                    <p:cond delay="0"/>
                                  </p:stCondLst>
                                  <p:iterate>
                                    <p:tmAbs val="0"/>
                                  </p:iterate>
                                  <p:childTnLst>
                                    <p:set>
                                      <p:cBhvr>
                                        <p:cTn id="33" fill="hold"/>
                                        <p:tgtEl>
                                          <p:spTgt spid="1740">
                                            <p:txEl>
                                              <p:pRg st="6" end="6"/>
                                            </p:txEl>
                                          </p:spTgt>
                                        </p:tgtEl>
                                        <p:attrNameLst>
                                          <p:attrName>style.visibility</p:attrName>
                                        </p:attrNameLst>
                                      </p:cBhvr>
                                      <p:to>
                                        <p:strVal val="visible"/>
                                      </p:to>
                                    </p:set>
                                    <p:animEffect transition="in" filter="fade">
                                      <p:cBhvr>
                                        <p:cTn id="34" dur="500"/>
                                        <p:tgtEl>
                                          <p:spTgt spid="1740">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fill="hold" grpId="1" nodeType="clickEffect">
                                  <p:stCondLst>
                                    <p:cond delay="0"/>
                                  </p:stCondLst>
                                  <p:iterate>
                                    <p:tmAbs val="0"/>
                                  </p:iterate>
                                  <p:childTnLst>
                                    <p:set>
                                      <p:cBhvr>
                                        <p:cTn id="38" fill="hold"/>
                                        <p:tgtEl>
                                          <p:spTgt spid="1740">
                                            <p:txEl>
                                              <p:pRg st="7" end="7"/>
                                            </p:txEl>
                                          </p:spTgt>
                                        </p:tgtEl>
                                        <p:attrNameLst>
                                          <p:attrName>style.visibility</p:attrName>
                                        </p:attrNameLst>
                                      </p:cBhvr>
                                      <p:to>
                                        <p:strVal val="visible"/>
                                      </p:to>
                                    </p:set>
                                    <p:animEffect transition="in" filter="fade">
                                      <p:cBhvr>
                                        <p:cTn id="39" dur="500"/>
                                        <p:tgtEl>
                                          <p:spTgt spid="1740">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fill="hold" grpId="1" nodeType="clickEffect">
                                  <p:stCondLst>
                                    <p:cond delay="0"/>
                                  </p:stCondLst>
                                  <p:iterate>
                                    <p:tmAbs val="0"/>
                                  </p:iterate>
                                  <p:childTnLst>
                                    <p:set>
                                      <p:cBhvr>
                                        <p:cTn id="43" fill="hold"/>
                                        <p:tgtEl>
                                          <p:spTgt spid="1740">
                                            <p:txEl>
                                              <p:pRg st="8" end="8"/>
                                            </p:txEl>
                                          </p:spTgt>
                                        </p:tgtEl>
                                        <p:attrNameLst>
                                          <p:attrName>style.visibility</p:attrName>
                                        </p:attrNameLst>
                                      </p:cBhvr>
                                      <p:to>
                                        <p:strVal val="visible"/>
                                      </p:to>
                                    </p:set>
                                    <p:animEffect transition="in" filter="fade">
                                      <p:cBhvr>
                                        <p:cTn id="44" dur="500"/>
                                        <p:tgtEl>
                                          <p:spTgt spid="1740">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fill="hold" grpId="1" nodeType="clickEffect">
                                  <p:stCondLst>
                                    <p:cond delay="0"/>
                                  </p:stCondLst>
                                  <p:iterate>
                                    <p:tmAbs val="0"/>
                                  </p:iterate>
                                  <p:childTnLst>
                                    <p:set>
                                      <p:cBhvr>
                                        <p:cTn id="48" fill="hold"/>
                                        <p:tgtEl>
                                          <p:spTgt spid="1740">
                                            <p:txEl>
                                              <p:pRg st="9" end="9"/>
                                            </p:txEl>
                                          </p:spTgt>
                                        </p:tgtEl>
                                        <p:attrNameLst>
                                          <p:attrName>style.visibility</p:attrName>
                                        </p:attrNameLst>
                                      </p:cBhvr>
                                      <p:to>
                                        <p:strVal val="visible"/>
                                      </p:to>
                                    </p:set>
                                    <p:animEffect transition="in" filter="fade">
                                      <p:cBhvr>
                                        <p:cTn id="49" dur="500"/>
                                        <p:tgtEl>
                                          <p:spTgt spid="1740">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grpId="1" nodeType="clickEffect">
                                  <p:stCondLst>
                                    <p:cond delay="0"/>
                                  </p:stCondLst>
                                  <p:iterate>
                                    <p:tmAbs val="0"/>
                                  </p:iterate>
                                  <p:childTnLst>
                                    <p:set>
                                      <p:cBhvr>
                                        <p:cTn id="53" fill="hold"/>
                                        <p:tgtEl>
                                          <p:spTgt spid="1740">
                                            <p:txEl>
                                              <p:pRg st="10" end="10"/>
                                            </p:txEl>
                                          </p:spTgt>
                                        </p:tgtEl>
                                        <p:attrNameLst>
                                          <p:attrName>style.visibility</p:attrName>
                                        </p:attrNameLst>
                                      </p:cBhvr>
                                      <p:to>
                                        <p:strVal val="visible"/>
                                      </p:to>
                                    </p:set>
                                    <p:animEffect transition="in" filter="fade">
                                      <p:cBhvr>
                                        <p:cTn id="54" dur="500"/>
                                        <p:tgtEl>
                                          <p:spTgt spid="1740">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fill="hold" grpId="1" nodeType="clickEffect">
                                  <p:stCondLst>
                                    <p:cond delay="0"/>
                                  </p:stCondLst>
                                  <p:iterate>
                                    <p:tmAbs val="0"/>
                                  </p:iterate>
                                  <p:childTnLst>
                                    <p:set>
                                      <p:cBhvr>
                                        <p:cTn id="58" fill="hold"/>
                                        <p:tgtEl>
                                          <p:spTgt spid="1740">
                                            <p:txEl>
                                              <p:pRg st="11" end="11"/>
                                            </p:txEl>
                                          </p:spTgt>
                                        </p:tgtEl>
                                        <p:attrNameLst>
                                          <p:attrName>style.visibility</p:attrName>
                                        </p:attrNameLst>
                                      </p:cBhvr>
                                      <p:to>
                                        <p:strVal val="visible"/>
                                      </p:to>
                                    </p:set>
                                    <p:animEffect transition="in" filter="fade">
                                      <p:cBhvr>
                                        <p:cTn id="59" dur="500"/>
                                        <p:tgtEl>
                                          <p:spTgt spid="1740">
                                            <p:txEl>
                                              <p:pRg st="11" end="1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fill="hold" grpId="1" nodeType="clickEffect">
                                  <p:stCondLst>
                                    <p:cond delay="0"/>
                                  </p:stCondLst>
                                  <p:iterate>
                                    <p:tmAbs val="0"/>
                                  </p:iterate>
                                  <p:childTnLst>
                                    <p:set>
                                      <p:cBhvr>
                                        <p:cTn id="63" fill="hold"/>
                                        <p:tgtEl>
                                          <p:spTgt spid="1740">
                                            <p:txEl>
                                              <p:pRg st="12" end="12"/>
                                            </p:txEl>
                                          </p:spTgt>
                                        </p:tgtEl>
                                        <p:attrNameLst>
                                          <p:attrName>style.visibility</p:attrName>
                                        </p:attrNameLst>
                                      </p:cBhvr>
                                      <p:to>
                                        <p:strVal val="visible"/>
                                      </p:to>
                                    </p:set>
                                    <p:animEffect transition="in" filter="fade">
                                      <p:cBhvr>
                                        <p:cTn id="64" dur="500"/>
                                        <p:tgtEl>
                                          <p:spTgt spid="1740">
                                            <p:txEl>
                                              <p:pRg st="12" end="1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fill="hold" grpId="1" nodeType="clickEffect">
                                  <p:stCondLst>
                                    <p:cond delay="0"/>
                                  </p:stCondLst>
                                  <p:iterate>
                                    <p:tmAbs val="0"/>
                                  </p:iterate>
                                  <p:childTnLst>
                                    <p:set>
                                      <p:cBhvr>
                                        <p:cTn id="68" fill="hold"/>
                                        <p:tgtEl>
                                          <p:spTgt spid="1740">
                                            <p:txEl>
                                              <p:pRg st="13" end="13"/>
                                            </p:txEl>
                                          </p:spTgt>
                                        </p:tgtEl>
                                        <p:attrNameLst>
                                          <p:attrName>style.visibility</p:attrName>
                                        </p:attrNameLst>
                                      </p:cBhvr>
                                      <p:to>
                                        <p:strVal val="visible"/>
                                      </p:to>
                                    </p:set>
                                    <p:animEffect transition="in" filter="fade">
                                      <p:cBhvr>
                                        <p:cTn id="69" dur="500"/>
                                        <p:tgtEl>
                                          <p:spTgt spid="1740">
                                            <p:txEl>
                                              <p:pRg st="13" end="13"/>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fill="hold" grpId="1" nodeType="clickEffect">
                                  <p:stCondLst>
                                    <p:cond delay="0"/>
                                  </p:stCondLst>
                                  <p:iterate>
                                    <p:tmAbs val="0"/>
                                  </p:iterate>
                                  <p:childTnLst>
                                    <p:set>
                                      <p:cBhvr>
                                        <p:cTn id="73" fill="hold"/>
                                        <p:tgtEl>
                                          <p:spTgt spid="1740">
                                            <p:txEl>
                                              <p:pRg st="14" end="14"/>
                                            </p:txEl>
                                          </p:spTgt>
                                        </p:tgtEl>
                                        <p:attrNameLst>
                                          <p:attrName>style.visibility</p:attrName>
                                        </p:attrNameLst>
                                      </p:cBhvr>
                                      <p:to>
                                        <p:strVal val="visible"/>
                                      </p:to>
                                    </p:set>
                                    <p:animEffect transition="in" filter="fade">
                                      <p:cBhvr>
                                        <p:cTn id="74" dur="500"/>
                                        <p:tgtEl>
                                          <p:spTgt spid="174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 grpId="1" build="p" bldLvl="5" animBg="1" advAuto="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4" name="Group 55"/>
          <p:cNvGrpSpPr/>
          <p:nvPr/>
        </p:nvGrpSpPr>
        <p:grpSpPr>
          <a:xfrm>
            <a:off x="0" y="0"/>
            <a:ext cx="3518859" cy="833730"/>
            <a:chOff x="0" y="0"/>
            <a:chExt cx="3518858" cy="833729"/>
          </a:xfrm>
        </p:grpSpPr>
        <p:sp>
          <p:nvSpPr>
            <p:cNvPr id="174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4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45"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 Class</a:t>
            </a:r>
          </a:p>
        </p:txBody>
      </p:sp>
      <p:sp>
        <p:nvSpPr>
          <p:cNvPr id="1749" name="object 11"/>
          <p:cNvSpPr txBox="1"/>
          <p:nvPr/>
        </p:nvSpPr>
        <p:spPr>
          <a:xfrm>
            <a:off x="101309" y="865747"/>
            <a:ext cx="13376301" cy="51706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rPr dirty="0"/>
              <a:t>* String objects can be created in 2 </a:t>
            </a:r>
            <a:r>
              <a:rPr u="sng" dirty="0"/>
              <a:t>diff</a:t>
            </a:r>
            <a:r>
              <a:rPr dirty="0"/>
              <a:t> ways</a:t>
            </a:r>
          </a:p>
          <a:p>
            <a:pPr defTabSz="457200">
              <a:defRPr sz="2400">
                <a:latin typeface="+mn-lt"/>
                <a:ea typeface="+mn-ea"/>
                <a:cs typeface="+mn-cs"/>
                <a:sym typeface="Helvetica"/>
              </a:defRPr>
            </a:pPr>
            <a:r>
              <a:rPr dirty="0"/>
              <a:t>  1. By using new operator</a:t>
            </a:r>
          </a:p>
          <a:p>
            <a:pPr defTabSz="457200">
              <a:defRPr sz="2400">
                <a:latin typeface="+mn-lt"/>
                <a:ea typeface="+mn-ea"/>
                <a:cs typeface="+mn-cs"/>
                <a:sym typeface="Helvetica"/>
              </a:defRPr>
            </a:pPr>
            <a:r>
              <a:rPr dirty="0"/>
              <a:t>  2. Without using new </a:t>
            </a:r>
            <a:r>
              <a:rPr dirty="0" smtClean="0"/>
              <a:t>operator</a:t>
            </a:r>
            <a:r>
              <a:rPr lang="en-US" dirty="0" smtClean="0"/>
              <a:t>(Directly </a:t>
            </a:r>
            <a:r>
              <a:rPr lang="en-US" dirty="0" smtClean="0"/>
              <a:t>with the help of Literals)</a:t>
            </a:r>
            <a:endParaRPr dirty="0"/>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If you create a String object without using new operator then the object will be</a:t>
            </a:r>
          </a:p>
          <a:p>
            <a:pPr defTabSz="457200">
              <a:defRPr sz="2400">
                <a:latin typeface="+mn-lt"/>
                <a:ea typeface="+mn-ea"/>
                <a:cs typeface="+mn-cs"/>
                <a:sym typeface="Helvetica"/>
              </a:defRPr>
            </a:pPr>
            <a:r>
              <a:rPr dirty="0"/>
              <a:t>  created in Constant pool.</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If you create a String object by using new operator then the object will be </a:t>
            </a:r>
          </a:p>
          <a:p>
            <a:pPr defTabSz="457200">
              <a:defRPr sz="2400">
                <a:latin typeface="+mn-lt"/>
                <a:ea typeface="+mn-ea"/>
                <a:cs typeface="+mn-cs"/>
                <a:sym typeface="Helvetica"/>
              </a:defRPr>
            </a:pPr>
            <a:r>
              <a:rPr dirty="0"/>
              <a:t>  created in non-constant pool.</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a:t>
            </a:r>
            <a:r>
              <a:rPr dirty="0" smtClean="0"/>
              <a:t>Note : == operator compares address of given two Objects.</a:t>
            </a:r>
            <a:endParaRPr lang="en-US" dirty="0" smtClean="0"/>
          </a:p>
          <a:p>
            <a:pPr defTabSz="457200">
              <a:defRPr sz="2400">
                <a:latin typeface="+mn-lt"/>
                <a:ea typeface="+mn-ea"/>
                <a:cs typeface="+mn-cs"/>
                <a:sym typeface="Helvetica"/>
              </a:defRPr>
            </a:pPr>
            <a:endParaRPr dirty="0" smtClean="0"/>
          </a:p>
          <a:p>
            <a:pPr defTabSz="457200">
              <a:defRPr sz="2400">
                <a:latin typeface="+mn-lt"/>
                <a:ea typeface="+mn-ea"/>
                <a:cs typeface="+mn-cs"/>
                <a:sym typeface="Helvetica"/>
              </a:defRPr>
            </a:pPr>
            <a:r>
              <a:rPr dirty="0" smtClean="0"/>
              <a:t>* Within constant pool duplicates are not allowed. </a:t>
            </a:r>
          </a:p>
          <a:p>
            <a:pPr defTabSz="457200">
              <a:defRPr sz="2400">
                <a:latin typeface="+mn-lt"/>
                <a:ea typeface="+mn-ea"/>
                <a:cs typeface="+mn-cs"/>
                <a:sym typeface="Helvetica"/>
              </a:defRPr>
            </a:pPr>
            <a:r>
              <a:rPr dirty="0" smtClean="0"/>
              <a:t> * Within non-constant pool duplicates are allowed. </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49">
                                            <p:bg/>
                                          </p:spTgt>
                                        </p:tgtEl>
                                        <p:attrNameLst>
                                          <p:attrName>style.visibility</p:attrName>
                                        </p:attrNameLst>
                                      </p:cBhvr>
                                      <p:to>
                                        <p:strVal val="visible"/>
                                      </p:to>
                                    </p:set>
                                    <p:animEffect transition="in" filter="fade">
                                      <p:cBhvr>
                                        <p:cTn id="7" dur="500"/>
                                        <p:tgtEl>
                                          <p:spTgt spid="1749">
                                            <p:bg/>
                                          </p:spTgt>
                                        </p:tgtEl>
                                      </p:cBhvr>
                                    </p:animEffect>
                                  </p:childTnLst>
                                </p:cTn>
                              </p:par>
                              <p:par>
                                <p:cTn id="8" presetID="10" presetClass="entr" presetSubtype="0" fill="hold" grpId="1" nodeType="withEffect">
                                  <p:stCondLst>
                                    <p:cond delay="0"/>
                                  </p:stCondLst>
                                  <p:iterate>
                                    <p:tmAbs val="0"/>
                                  </p:iterate>
                                  <p:childTnLst>
                                    <p:set>
                                      <p:cBhvr>
                                        <p:cTn id="9" fill="hold"/>
                                        <p:tgtEl>
                                          <p:spTgt spid="1749">
                                            <p:txEl>
                                              <p:pRg st="0" end="0"/>
                                            </p:txEl>
                                          </p:spTgt>
                                        </p:tgtEl>
                                        <p:attrNameLst>
                                          <p:attrName>style.visibility</p:attrName>
                                        </p:attrNameLst>
                                      </p:cBhvr>
                                      <p:to>
                                        <p:strVal val="visible"/>
                                      </p:to>
                                    </p:set>
                                    <p:animEffect transition="in" filter="fade">
                                      <p:cBhvr>
                                        <p:cTn id="10" dur="500"/>
                                        <p:tgtEl>
                                          <p:spTgt spid="174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49">
                                            <p:txEl>
                                              <p:pRg st="1" end="1"/>
                                            </p:txEl>
                                          </p:spTgt>
                                        </p:tgtEl>
                                        <p:attrNameLst>
                                          <p:attrName>style.visibility</p:attrName>
                                        </p:attrNameLst>
                                      </p:cBhvr>
                                      <p:to>
                                        <p:strVal val="visible"/>
                                      </p:to>
                                    </p:set>
                                    <p:animEffect transition="in" filter="fade">
                                      <p:cBhvr>
                                        <p:cTn id="15" dur="500"/>
                                        <p:tgtEl>
                                          <p:spTgt spid="174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49">
                                            <p:txEl>
                                              <p:pRg st="2" end="2"/>
                                            </p:txEl>
                                          </p:spTgt>
                                        </p:tgtEl>
                                        <p:attrNameLst>
                                          <p:attrName>style.visibility</p:attrName>
                                        </p:attrNameLst>
                                      </p:cBhvr>
                                      <p:to>
                                        <p:strVal val="visible"/>
                                      </p:to>
                                    </p:set>
                                    <p:animEffect transition="in" filter="fade">
                                      <p:cBhvr>
                                        <p:cTn id="20" dur="500"/>
                                        <p:tgtEl>
                                          <p:spTgt spid="174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49">
                                            <p:txEl>
                                              <p:pRg st="3" end="3"/>
                                            </p:txEl>
                                          </p:spTgt>
                                        </p:tgtEl>
                                        <p:attrNameLst>
                                          <p:attrName>style.visibility</p:attrName>
                                        </p:attrNameLst>
                                      </p:cBhvr>
                                      <p:to>
                                        <p:strVal val="visible"/>
                                      </p:to>
                                    </p:set>
                                    <p:animEffect transition="in" filter="fade">
                                      <p:cBhvr>
                                        <p:cTn id="25" dur="500"/>
                                        <p:tgtEl>
                                          <p:spTgt spid="174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49">
                                            <p:txEl>
                                              <p:pRg st="4" end="4"/>
                                            </p:txEl>
                                          </p:spTgt>
                                        </p:tgtEl>
                                        <p:attrNameLst>
                                          <p:attrName>style.visibility</p:attrName>
                                        </p:attrNameLst>
                                      </p:cBhvr>
                                      <p:to>
                                        <p:strVal val="visible"/>
                                      </p:to>
                                    </p:set>
                                    <p:animEffect transition="in" filter="fade">
                                      <p:cBhvr>
                                        <p:cTn id="30" dur="500"/>
                                        <p:tgtEl>
                                          <p:spTgt spid="174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49">
                                            <p:txEl>
                                              <p:pRg st="5" end="5"/>
                                            </p:txEl>
                                          </p:spTgt>
                                        </p:tgtEl>
                                        <p:attrNameLst>
                                          <p:attrName>style.visibility</p:attrName>
                                        </p:attrNameLst>
                                      </p:cBhvr>
                                      <p:to>
                                        <p:strVal val="visible"/>
                                      </p:to>
                                    </p:set>
                                    <p:animEffect transition="in" filter="fade">
                                      <p:cBhvr>
                                        <p:cTn id="35" dur="500"/>
                                        <p:tgtEl>
                                          <p:spTgt spid="174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49">
                                            <p:txEl>
                                              <p:pRg st="6" end="6"/>
                                            </p:txEl>
                                          </p:spTgt>
                                        </p:tgtEl>
                                        <p:attrNameLst>
                                          <p:attrName>style.visibility</p:attrName>
                                        </p:attrNameLst>
                                      </p:cBhvr>
                                      <p:to>
                                        <p:strVal val="visible"/>
                                      </p:to>
                                    </p:set>
                                    <p:animEffect transition="in" filter="fade">
                                      <p:cBhvr>
                                        <p:cTn id="40" dur="500"/>
                                        <p:tgtEl>
                                          <p:spTgt spid="174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49">
                                            <p:txEl>
                                              <p:pRg st="7" end="7"/>
                                            </p:txEl>
                                          </p:spTgt>
                                        </p:tgtEl>
                                        <p:attrNameLst>
                                          <p:attrName>style.visibility</p:attrName>
                                        </p:attrNameLst>
                                      </p:cBhvr>
                                      <p:to>
                                        <p:strVal val="visible"/>
                                      </p:to>
                                    </p:set>
                                    <p:animEffect transition="in" filter="fade">
                                      <p:cBhvr>
                                        <p:cTn id="45" dur="500"/>
                                        <p:tgtEl>
                                          <p:spTgt spid="174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49">
                                            <p:txEl>
                                              <p:pRg st="8" end="8"/>
                                            </p:txEl>
                                          </p:spTgt>
                                        </p:tgtEl>
                                        <p:attrNameLst>
                                          <p:attrName>style.visibility</p:attrName>
                                        </p:attrNameLst>
                                      </p:cBhvr>
                                      <p:to>
                                        <p:strVal val="visible"/>
                                      </p:to>
                                    </p:set>
                                    <p:animEffect transition="in" filter="fade">
                                      <p:cBhvr>
                                        <p:cTn id="50" dur="500"/>
                                        <p:tgtEl>
                                          <p:spTgt spid="174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49">
                                            <p:txEl>
                                              <p:pRg st="9" end="9"/>
                                            </p:txEl>
                                          </p:spTgt>
                                        </p:tgtEl>
                                        <p:attrNameLst>
                                          <p:attrName>style.visibility</p:attrName>
                                        </p:attrNameLst>
                                      </p:cBhvr>
                                      <p:to>
                                        <p:strVal val="visible"/>
                                      </p:to>
                                    </p:set>
                                    <p:animEffect transition="in" filter="fade">
                                      <p:cBhvr>
                                        <p:cTn id="55" dur="500"/>
                                        <p:tgtEl>
                                          <p:spTgt spid="174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49">
                                            <p:txEl>
                                              <p:pRg st="10" end="10"/>
                                            </p:txEl>
                                          </p:spTgt>
                                        </p:tgtEl>
                                        <p:attrNameLst>
                                          <p:attrName>style.visibility</p:attrName>
                                        </p:attrNameLst>
                                      </p:cBhvr>
                                      <p:to>
                                        <p:strVal val="visible"/>
                                      </p:to>
                                    </p:set>
                                    <p:animEffect transition="in" filter="fade">
                                      <p:cBhvr>
                                        <p:cTn id="60" dur="500"/>
                                        <p:tgtEl>
                                          <p:spTgt spid="174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49">
                                            <p:txEl>
                                              <p:pRg st="12" end="12"/>
                                            </p:txEl>
                                          </p:spTgt>
                                        </p:tgtEl>
                                        <p:attrNameLst>
                                          <p:attrName>style.visibility</p:attrName>
                                        </p:attrNameLst>
                                      </p:cBhvr>
                                      <p:to>
                                        <p:strVal val="visible"/>
                                      </p:to>
                                    </p:set>
                                    <p:animEffect transition="in" filter="fade">
                                      <p:cBhvr>
                                        <p:cTn id="65" dur="500"/>
                                        <p:tgtEl>
                                          <p:spTgt spid="1749">
                                            <p:txEl>
                                              <p:pRg st="12" end="1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49">
                                            <p:txEl>
                                              <p:pRg st="13" end="13"/>
                                            </p:txEl>
                                          </p:spTgt>
                                        </p:tgtEl>
                                        <p:attrNameLst>
                                          <p:attrName>style.visibility</p:attrName>
                                        </p:attrNameLst>
                                      </p:cBhvr>
                                      <p:to>
                                        <p:strVal val="visible"/>
                                      </p:to>
                                    </p:set>
                                    <p:animEffect transition="in" filter="fade">
                                      <p:cBhvr>
                                        <p:cTn id="70" dur="500"/>
                                        <p:tgtEl>
                                          <p:spTgt spid="174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9" grpId="1" build="p" bldLvl="5" animBg="1" advAuto="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53" name="Group 55"/>
          <p:cNvGrpSpPr/>
          <p:nvPr/>
        </p:nvGrpSpPr>
        <p:grpSpPr>
          <a:xfrm>
            <a:off x="0" y="0"/>
            <a:ext cx="3518859" cy="833730"/>
            <a:chOff x="0" y="0"/>
            <a:chExt cx="3518858" cy="833729"/>
          </a:xfrm>
        </p:grpSpPr>
        <p:sp>
          <p:nvSpPr>
            <p:cNvPr id="175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5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54"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 Class</a:t>
            </a:r>
          </a:p>
        </p:txBody>
      </p:sp>
      <p:sp>
        <p:nvSpPr>
          <p:cNvPr id="1758" name="object 11"/>
          <p:cNvSpPr txBox="1"/>
          <p:nvPr/>
        </p:nvSpPr>
        <p:spPr>
          <a:xfrm>
            <a:off x="101309" y="865747"/>
            <a:ext cx="13376301" cy="405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t> * If you create any string object in following format then the resultant string object</a:t>
            </a:r>
          </a:p>
          <a:p>
            <a:pPr defTabSz="457200">
              <a:defRPr sz="2400">
                <a:latin typeface="+mn-lt"/>
                <a:ea typeface="+mn-ea"/>
                <a:cs typeface="+mn-cs"/>
                <a:sym typeface="Helvetica"/>
              </a:defRPr>
            </a:pPr>
            <a:r>
              <a:t>   will be created in non-constant pool.</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 + </a:t>
            </a:r>
            <a:r>
              <a:rPr u="sng"/>
              <a:t>Svar</a:t>
            </a:r>
          </a:p>
          <a:p>
            <a:pPr defTabSz="457200">
              <a:defRPr sz="2400">
                <a:latin typeface="+mn-lt"/>
                <a:ea typeface="+mn-ea"/>
                <a:cs typeface="+mn-cs"/>
                <a:sym typeface="Helvetica"/>
              </a:defRPr>
            </a:pPr>
            <a:r>
              <a:t>   </a:t>
            </a:r>
            <a:r>
              <a:rPr u="sng"/>
              <a:t>Svar</a:t>
            </a:r>
            <a:r>
              <a:t> + ""</a:t>
            </a:r>
          </a:p>
          <a:p>
            <a:pPr defTabSz="457200">
              <a:defRPr sz="2400" u="sng">
                <a:latin typeface="+mn-lt"/>
                <a:ea typeface="+mn-ea"/>
                <a:cs typeface="+mn-cs"/>
                <a:sym typeface="Helvetica"/>
              </a:defRPr>
            </a:pPr>
            <a:r>
              <a:rPr u="none"/>
              <a:t>   </a:t>
            </a:r>
            <a:r>
              <a:t>Svar</a:t>
            </a:r>
            <a:r>
              <a:rPr u="none"/>
              <a:t> + </a:t>
            </a:r>
            <a:r>
              <a:t>Svar</a:t>
            </a:r>
          </a:p>
          <a:p>
            <a:pPr defTabSz="457200">
              <a:defRPr sz="2400" u="sng">
                <a:latin typeface="+mn-lt"/>
                <a:ea typeface="+mn-ea"/>
                <a:cs typeface="+mn-cs"/>
                <a:sym typeface="Helvetica"/>
              </a:defRPr>
            </a:pPr>
            <a:endParaRPr/>
          </a:p>
          <a:p>
            <a:pPr defTabSz="457200">
              <a:defRPr sz="2400">
                <a:latin typeface="+mn-lt"/>
                <a:ea typeface="+mn-ea"/>
                <a:cs typeface="+mn-cs"/>
                <a:sym typeface="Helvetica"/>
              </a:defRPr>
            </a:pPr>
            <a:r>
              <a:t>String class is immutable. Explain **** or Why String objects are immutable</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If you try to re-</a:t>
            </a:r>
            <a:r>
              <a:rPr u="sng"/>
              <a:t>intialize</a:t>
            </a:r>
            <a:r>
              <a:t> a string object then, a new object will be created with the new value</a:t>
            </a:r>
          </a:p>
          <a:p>
            <a:pPr defTabSz="457200">
              <a:defRPr sz="2400">
                <a:latin typeface="+mn-lt"/>
                <a:ea typeface="+mn-ea"/>
                <a:cs typeface="+mn-cs"/>
                <a:sym typeface="Helvetica"/>
              </a:defRPr>
            </a:pPr>
            <a:r>
              <a:t> &amp; the reference variable starts pointing to new object leaving old object </a:t>
            </a:r>
            <a:r>
              <a:rPr u="sng"/>
              <a:t>de</a:t>
            </a:r>
            <a:r>
              <a:t>-referenced.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58">
                                            <p:bg/>
                                          </p:spTgt>
                                        </p:tgtEl>
                                        <p:attrNameLst>
                                          <p:attrName>style.visibility</p:attrName>
                                        </p:attrNameLst>
                                      </p:cBhvr>
                                      <p:to>
                                        <p:strVal val="visible"/>
                                      </p:to>
                                    </p:set>
                                    <p:animEffect transition="in" filter="fade">
                                      <p:cBhvr>
                                        <p:cTn id="7" dur="500"/>
                                        <p:tgtEl>
                                          <p:spTgt spid="1758">
                                            <p:bg/>
                                          </p:spTgt>
                                        </p:tgtEl>
                                      </p:cBhvr>
                                    </p:animEffect>
                                  </p:childTnLst>
                                </p:cTn>
                              </p:par>
                              <p:par>
                                <p:cTn id="8" presetID="10" presetClass="entr" presetSubtype="0" fill="hold" grpId="1" nodeType="withEffect">
                                  <p:stCondLst>
                                    <p:cond delay="0"/>
                                  </p:stCondLst>
                                  <p:iterate>
                                    <p:tmAbs val="0"/>
                                  </p:iterate>
                                  <p:childTnLst>
                                    <p:set>
                                      <p:cBhvr>
                                        <p:cTn id="9" fill="hold"/>
                                        <p:tgtEl>
                                          <p:spTgt spid="1758">
                                            <p:txEl>
                                              <p:pRg st="0" end="0"/>
                                            </p:txEl>
                                          </p:spTgt>
                                        </p:tgtEl>
                                        <p:attrNameLst>
                                          <p:attrName>style.visibility</p:attrName>
                                        </p:attrNameLst>
                                      </p:cBhvr>
                                      <p:to>
                                        <p:strVal val="visible"/>
                                      </p:to>
                                    </p:set>
                                    <p:animEffect transition="in" filter="fade">
                                      <p:cBhvr>
                                        <p:cTn id="10" dur="500"/>
                                        <p:tgtEl>
                                          <p:spTgt spid="175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58">
                                            <p:txEl>
                                              <p:pRg st="1" end="1"/>
                                            </p:txEl>
                                          </p:spTgt>
                                        </p:tgtEl>
                                        <p:attrNameLst>
                                          <p:attrName>style.visibility</p:attrName>
                                        </p:attrNameLst>
                                      </p:cBhvr>
                                      <p:to>
                                        <p:strVal val="visible"/>
                                      </p:to>
                                    </p:set>
                                    <p:animEffect transition="in" filter="fade">
                                      <p:cBhvr>
                                        <p:cTn id="15" dur="500"/>
                                        <p:tgtEl>
                                          <p:spTgt spid="175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58">
                                            <p:txEl>
                                              <p:pRg st="2" end="2"/>
                                            </p:txEl>
                                          </p:spTgt>
                                        </p:tgtEl>
                                        <p:attrNameLst>
                                          <p:attrName>style.visibility</p:attrName>
                                        </p:attrNameLst>
                                      </p:cBhvr>
                                      <p:to>
                                        <p:strVal val="visible"/>
                                      </p:to>
                                    </p:set>
                                    <p:animEffect transition="in" filter="fade">
                                      <p:cBhvr>
                                        <p:cTn id="20" dur="500"/>
                                        <p:tgtEl>
                                          <p:spTgt spid="175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58">
                                            <p:txEl>
                                              <p:pRg st="3" end="3"/>
                                            </p:txEl>
                                          </p:spTgt>
                                        </p:tgtEl>
                                        <p:attrNameLst>
                                          <p:attrName>style.visibility</p:attrName>
                                        </p:attrNameLst>
                                      </p:cBhvr>
                                      <p:to>
                                        <p:strVal val="visible"/>
                                      </p:to>
                                    </p:set>
                                    <p:animEffect transition="in" filter="fade">
                                      <p:cBhvr>
                                        <p:cTn id="25" dur="500"/>
                                        <p:tgtEl>
                                          <p:spTgt spid="175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58">
                                            <p:txEl>
                                              <p:pRg st="4" end="4"/>
                                            </p:txEl>
                                          </p:spTgt>
                                        </p:tgtEl>
                                        <p:attrNameLst>
                                          <p:attrName>style.visibility</p:attrName>
                                        </p:attrNameLst>
                                      </p:cBhvr>
                                      <p:to>
                                        <p:strVal val="visible"/>
                                      </p:to>
                                    </p:set>
                                    <p:animEffect transition="in" filter="fade">
                                      <p:cBhvr>
                                        <p:cTn id="30" dur="500"/>
                                        <p:tgtEl>
                                          <p:spTgt spid="175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58">
                                            <p:txEl>
                                              <p:pRg st="5" end="5"/>
                                            </p:txEl>
                                          </p:spTgt>
                                        </p:tgtEl>
                                        <p:attrNameLst>
                                          <p:attrName>style.visibility</p:attrName>
                                        </p:attrNameLst>
                                      </p:cBhvr>
                                      <p:to>
                                        <p:strVal val="visible"/>
                                      </p:to>
                                    </p:set>
                                    <p:animEffect transition="in" filter="fade">
                                      <p:cBhvr>
                                        <p:cTn id="35" dur="500"/>
                                        <p:tgtEl>
                                          <p:spTgt spid="175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58">
                                            <p:txEl>
                                              <p:pRg st="6" end="6"/>
                                            </p:txEl>
                                          </p:spTgt>
                                        </p:tgtEl>
                                        <p:attrNameLst>
                                          <p:attrName>style.visibility</p:attrName>
                                        </p:attrNameLst>
                                      </p:cBhvr>
                                      <p:to>
                                        <p:strVal val="visible"/>
                                      </p:to>
                                    </p:set>
                                    <p:animEffect transition="in" filter="fade">
                                      <p:cBhvr>
                                        <p:cTn id="40" dur="500"/>
                                        <p:tgtEl>
                                          <p:spTgt spid="175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58">
                                            <p:txEl>
                                              <p:pRg st="7" end="7"/>
                                            </p:txEl>
                                          </p:spTgt>
                                        </p:tgtEl>
                                        <p:attrNameLst>
                                          <p:attrName>style.visibility</p:attrName>
                                        </p:attrNameLst>
                                      </p:cBhvr>
                                      <p:to>
                                        <p:strVal val="visible"/>
                                      </p:to>
                                    </p:set>
                                    <p:animEffect transition="in" filter="fade">
                                      <p:cBhvr>
                                        <p:cTn id="45" dur="500"/>
                                        <p:tgtEl>
                                          <p:spTgt spid="1758">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58">
                                            <p:txEl>
                                              <p:pRg st="8" end="8"/>
                                            </p:txEl>
                                          </p:spTgt>
                                        </p:tgtEl>
                                        <p:attrNameLst>
                                          <p:attrName>style.visibility</p:attrName>
                                        </p:attrNameLst>
                                      </p:cBhvr>
                                      <p:to>
                                        <p:strVal val="visible"/>
                                      </p:to>
                                    </p:set>
                                    <p:animEffect transition="in" filter="fade">
                                      <p:cBhvr>
                                        <p:cTn id="50" dur="500"/>
                                        <p:tgtEl>
                                          <p:spTgt spid="1758">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58">
                                            <p:txEl>
                                              <p:pRg st="9" end="9"/>
                                            </p:txEl>
                                          </p:spTgt>
                                        </p:tgtEl>
                                        <p:attrNameLst>
                                          <p:attrName>style.visibility</p:attrName>
                                        </p:attrNameLst>
                                      </p:cBhvr>
                                      <p:to>
                                        <p:strVal val="visible"/>
                                      </p:to>
                                    </p:set>
                                    <p:animEffect transition="in" filter="fade">
                                      <p:cBhvr>
                                        <p:cTn id="55" dur="500"/>
                                        <p:tgtEl>
                                          <p:spTgt spid="1758">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58">
                                            <p:txEl>
                                              <p:pRg st="10" end="10"/>
                                            </p:txEl>
                                          </p:spTgt>
                                        </p:tgtEl>
                                        <p:attrNameLst>
                                          <p:attrName>style.visibility</p:attrName>
                                        </p:attrNameLst>
                                      </p:cBhvr>
                                      <p:to>
                                        <p:strVal val="visible"/>
                                      </p:to>
                                    </p:set>
                                    <p:animEffect transition="in" filter="fade">
                                      <p:cBhvr>
                                        <p:cTn id="60" dur="500"/>
                                        <p:tgtEl>
                                          <p:spTgt spid="175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8" grpId="1" build="p" bldLvl="5" animBg="1" advAuto="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2" name="Group 55"/>
          <p:cNvGrpSpPr/>
          <p:nvPr/>
        </p:nvGrpSpPr>
        <p:grpSpPr>
          <a:xfrm>
            <a:off x="0" y="0"/>
            <a:ext cx="3518859" cy="833730"/>
            <a:chOff x="0" y="0"/>
            <a:chExt cx="3518858" cy="833729"/>
          </a:xfrm>
        </p:grpSpPr>
        <p:sp>
          <p:nvSpPr>
            <p:cNvPr id="176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6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63"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 Class</a:t>
            </a:r>
          </a:p>
        </p:txBody>
      </p:sp>
      <p:sp>
        <p:nvSpPr>
          <p:cNvPr id="1767" name="object 11"/>
          <p:cNvSpPr txBox="1"/>
          <p:nvPr/>
        </p:nvSpPr>
        <p:spPr>
          <a:xfrm>
            <a:off x="101309" y="865747"/>
            <a:ext cx="13376301" cy="4787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t>Advantage : If 2 </a:t>
            </a:r>
            <a:r>
              <a:rPr u="sng"/>
              <a:t>ref</a:t>
            </a:r>
            <a:r>
              <a:t>. variables are pointing same string object</a:t>
            </a:r>
          </a:p>
          <a:p>
            <a:pPr defTabSz="457200">
              <a:defRPr sz="2400">
                <a:latin typeface="+mn-lt"/>
                <a:ea typeface="+mn-ea"/>
                <a:cs typeface="+mn-cs"/>
                <a:sym typeface="Helvetica"/>
              </a:defRPr>
            </a:pPr>
            <a:r>
              <a:t>             then changes done on the object through one reference</a:t>
            </a:r>
          </a:p>
          <a:p>
            <a:pPr defTabSz="457200">
              <a:defRPr sz="2400">
                <a:latin typeface="+mn-lt"/>
                <a:ea typeface="+mn-ea"/>
                <a:cs typeface="+mn-cs"/>
                <a:sym typeface="Helvetica"/>
              </a:defRPr>
            </a:pPr>
            <a:r>
              <a:t>             variable will not effect another reference variable. </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Disadvantage : If you </a:t>
            </a:r>
            <a:r>
              <a:rPr u="sng"/>
              <a:t>reintialize</a:t>
            </a:r>
            <a:r>
              <a:t> same reference variable for n number</a:t>
            </a:r>
          </a:p>
          <a:p>
            <a:pPr defTabSz="457200">
              <a:defRPr sz="2400">
                <a:latin typeface="+mn-lt"/>
                <a:ea typeface="+mn-ea"/>
                <a:cs typeface="+mn-cs"/>
                <a:sym typeface="Helvetica"/>
              </a:defRPr>
            </a:pPr>
            <a:r>
              <a:t>                of times then it will result in creation of multiple</a:t>
            </a:r>
          </a:p>
          <a:p>
            <a:pPr defTabSz="457200">
              <a:defRPr sz="2400">
                <a:latin typeface="+mn-lt"/>
                <a:ea typeface="+mn-ea"/>
                <a:cs typeface="+mn-cs"/>
                <a:sym typeface="Helvetica"/>
              </a:defRPr>
            </a:pPr>
            <a:r>
              <a:t>                </a:t>
            </a:r>
            <a:r>
              <a:rPr u="sng"/>
              <a:t>de</a:t>
            </a:r>
            <a:r>
              <a:t>-referenced objects which will occupy the memory space</a:t>
            </a:r>
          </a:p>
          <a:p>
            <a:pPr defTabSz="457200">
              <a:defRPr sz="2400">
                <a:latin typeface="+mn-lt"/>
                <a:ea typeface="+mn-ea"/>
                <a:cs typeface="+mn-cs"/>
                <a:sym typeface="Helvetica"/>
              </a:defRPr>
            </a:pPr>
            <a:r>
              <a:t>                and may lead to OutofMemoryError.</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To overcome the disadvantage of immutable property java developers </a:t>
            </a:r>
          </a:p>
          <a:p>
            <a:pPr defTabSz="457200">
              <a:defRPr sz="2400">
                <a:latin typeface="+mn-lt"/>
                <a:ea typeface="+mn-ea"/>
                <a:cs typeface="+mn-cs"/>
                <a:sym typeface="Helvetica"/>
              </a:defRPr>
            </a:pPr>
            <a:r>
              <a:t>created two new classes</a:t>
            </a:r>
          </a:p>
          <a:p>
            <a:pPr defTabSz="457200">
              <a:defRPr sz="2400">
                <a:latin typeface="+mn-lt"/>
                <a:ea typeface="+mn-ea"/>
                <a:cs typeface="+mn-cs"/>
                <a:sym typeface="Helvetica"/>
              </a:defRPr>
            </a:pPr>
            <a:r>
              <a:t>1. StringBuffer</a:t>
            </a:r>
          </a:p>
          <a:p>
            <a:pPr defTabSz="457200">
              <a:defRPr sz="2400">
                <a:latin typeface="+mn-lt"/>
                <a:ea typeface="+mn-ea"/>
                <a:cs typeface="+mn-cs"/>
                <a:sym typeface="Helvetica"/>
              </a:defRPr>
            </a:pPr>
            <a:r>
              <a:t>2. StringBuilder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67">
                                            <p:bg/>
                                          </p:spTgt>
                                        </p:tgtEl>
                                        <p:attrNameLst>
                                          <p:attrName>style.visibility</p:attrName>
                                        </p:attrNameLst>
                                      </p:cBhvr>
                                      <p:to>
                                        <p:strVal val="visible"/>
                                      </p:to>
                                    </p:set>
                                    <p:animEffect transition="in" filter="fade">
                                      <p:cBhvr>
                                        <p:cTn id="7" dur="500"/>
                                        <p:tgtEl>
                                          <p:spTgt spid="1767">
                                            <p:bg/>
                                          </p:spTgt>
                                        </p:tgtEl>
                                      </p:cBhvr>
                                    </p:animEffect>
                                  </p:childTnLst>
                                </p:cTn>
                              </p:par>
                              <p:par>
                                <p:cTn id="8" presetID="10" presetClass="entr" presetSubtype="0" fill="hold" grpId="1" nodeType="withEffect">
                                  <p:stCondLst>
                                    <p:cond delay="0"/>
                                  </p:stCondLst>
                                  <p:iterate>
                                    <p:tmAbs val="0"/>
                                  </p:iterate>
                                  <p:childTnLst>
                                    <p:set>
                                      <p:cBhvr>
                                        <p:cTn id="9" fill="hold"/>
                                        <p:tgtEl>
                                          <p:spTgt spid="1767">
                                            <p:txEl>
                                              <p:pRg st="0" end="0"/>
                                            </p:txEl>
                                          </p:spTgt>
                                        </p:tgtEl>
                                        <p:attrNameLst>
                                          <p:attrName>style.visibility</p:attrName>
                                        </p:attrNameLst>
                                      </p:cBhvr>
                                      <p:to>
                                        <p:strVal val="visible"/>
                                      </p:to>
                                    </p:set>
                                    <p:animEffect transition="in" filter="fade">
                                      <p:cBhvr>
                                        <p:cTn id="10" dur="500"/>
                                        <p:tgtEl>
                                          <p:spTgt spid="176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67">
                                            <p:txEl>
                                              <p:pRg st="1" end="1"/>
                                            </p:txEl>
                                          </p:spTgt>
                                        </p:tgtEl>
                                        <p:attrNameLst>
                                          <p:attrName>style.visibility</p:attrName>
                                        </p:attrNameLst>
                                      </p:cBhvr>
                                      <p:to>
                                        <p:strVal val="visible"/>
                                      </p:to>
                                    </p:set>
                                    <p:animEffect transition="in" filter="fade">
                                      <p:cBhvr>
                                        <p:cTn id="15" dur="500"/>
                                        <p:tgtEl>
                                          <p:spTgt spid="176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67">
                                            <p:txEl>
                                              <p:pRg st="2" end="2"/>
                                            </p:txEl>
                                          </p:spTgt>
                                        </p:tgtEl>
                                        <p:attrNameLst>
                                          <p:attrName>style.visibility</p:attrName>
                                        </p:attrNameLst>
                                      </p:cBhvr>
                                      <p:to>
                                        <p:strVal val="visible"/>
                                      </p:to>
                                    </p:set>
                                    <p:animEffect transition="in" filter="fade">
                                      <p:cBhvr>
                                        <p:cTn id="20" dur="500"/>
                                        <p:tgtEl>
                                          <p:spTgt spid="176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67">
                                            <p:txEl>
                                              <p:pRg st="3" end="3"/>
                                            </p:txEl>
                                          </p:spTgt>
                                        </p:tgtEl>
                                        <p:attrNameLst>
                                          <p:attrName>style.visibility</p:attrName>
                                        </p:attrNameLst>
                                      </p:cBhvr>
                                      <p:to>
                                        <p:strVal val="visible"/>
                                      </p:to>
                                    </p:set>
                                    <p:animEffect transition="in" filter="fade">
                                      <p:cBhvr>
                                        <p:cTn id="25" dur="500"/>
                                        <p:tgtEl>
                                          <p:spTgt spid="176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67">
                                            <p:txEl>
                                              <p:pRg st="4" end="4"/>
                                            </p:txEl>
                                          </p:spTgt>
                                        </p:tgtEl>
                                        <p:attrNameLst>
                                          <p:attrName>style.visibility</p:attrName>
                                        </p:attrNameLst>
                                      </p:cBhvr>
                                      <p:to>
                                        <p:strVal val="visible"/>
                                      </p:to>
                                    </p:set>
                                    <p:animEffect transition="in" filter="fade">
                                      <p:cBhvr>
                                        <p:cTn id="30" dur="500"/>
                                        <p:tgtEl>
                                          <p:spTgt spid="176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67">
                                            <p:txEl>
                                              <p:pRg st="5" end="5"/>
                                            </p:txEl>
                                          </p:spTgt>
                                        </p:tgtEl>
                                        <p:attrNameLst>
                                          <p:attrName>style.visibility</p:attrName>
                                        </p:attrNameLst>
                                      </p:cBhvr>
                                      <p:to>
                                        <p:strVal val="visible"/>
                                      </p:to>
                                    </p:set>
                                    <p:animEffect transition="in" filter="fade">
                                      <p:cBhvr>
                                        <p:cTn id="35" dur="500"/>
                                        <p:tgtEl>
                                          <p:spTgt spid="17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67">
                                            <p:txEl>
                                              <p:pRg st="6" end="6"/>
                                            </p:txEl>
                                          </p:spTgt>
                                        </p:tgtEl>
                                        <p:attrNameLst>
                                          <p:attrName>style.visibility</p:attrName>
                                        </p:attrNameLst>
                                      </p:cBhvr>
                                      <p:to>
                                        <p:strVal val="visible"/>
                                      </p:to>
                                    </p:set>
                                    <p:animEffect transition="in" filter="fade">
                                      <p:cBhvr>
                                        <p:cTn id="40" dur="500"/>
                                        <p:tgtEl>
                                          <p:spTgt spid="176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767">
                                            <p:txEl>
                                              <p:pRg st="7" end="7"/>
                                            </p:txEl>
                                          </p:spTgt>
                                        </p:tgtEl>
                                        <p:attrNameLst>
                                          <p:attrName>style.visibility</p:attrName>
                                        </p:attrNameLst>
                                      </p:cBhvr>
                                      <p:to>
                                        <p:strVal val="visible"/>
                                      </p:to>
                                    </p:set>
                                    <p:animEffect transition="in" filter="fade">
                                      <p:cBhvr>
                                        <p:cTn id="45" dur="500"/>
                                        <p:tgtEl>
                                          <p:spTgt spid="176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767">
                                            <p:txEl>
                                              <p:pRg st="8" end="8"/>
                                            </p:txEl>
                                          </p:spTgt>
                                        </p:tgtEl>
                                        <p:attrNameLst>
                                          <p:attrName>style.visibility</p:attrName>
                                        </p:attrNameLst>
                                      </p:cBhvr>
                                      <p:to>
                                        <p:strVal val="visible"/>
                                      </p:to>
                                    </p:set>
                                    <p:animEffect transition="in" filter="fade">
                                      <p:cBhvr>
                                        <p:cTn id="50" dur="500"/>
                                        <p:tgtEl>
                                          <p:spTgt spid="176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767">
                                            <p:txEl>
                                              <p:pRg st="9" end="9"/>
                                            </p:txEl>
                                          </p:spTgt>
                                        </p:tgtEl>
                                        <p:attrNameLst>
                                          <p:attrName>style.visibility</p:attrName>
                                        </p:attrNameLst>
                                      </p:cBhvr>
                                      <p:to>
                                        <p:strVal val="visible"/>
                                      </p:to>
                                    </p:set>
                                    <p:animEffect transition="in" filter="fade">
                                      <p:cBhvr>
                                        <p:cTn id="55" dur="500"/>
                                        <p:tgtEl>
                                          <p:spTgt spid="1767">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767">
                                            <p:txEl>
                                              <p:pRg st="10" end="10"/>
                                            </p:txEl>
                                          </p:spTgt>
                                        </p:tgtEl>
                                        <p:attrNameLst>
                                          <p:attrName>style.visibility</p:attrName>
                                        </p:attrNameLst>
                                      </p:cBhvr>
                                      <p:to>
                                        <p:strVal val="visible"/>
                                      </p:to>
                                    </p:set>
                                    <p:animEffect transition="in" filter="fade">
                                      <p:cBhvr>
                                        <p:cTn id="60" dur="500"/>
                                        <p:tgtEl>
                                          <p:spTgt spid="1767">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grpId="1" nodeType="clickEffect">
                                  <p:stCondLst>
                                    <p:cond delay="0"/>
                                  </p:stCondLst>
                                  <p:iterate>
                                    <p:tmAbs val="0"/>
                                  </p:iterate>
                                  <p:childTnLst>
                                    <p:set>
                                      <p:cBhvr>
                                        <p:cTn id="64" fill="hold"/>
                                        <p:tgtEl>
                                          <p:spTgt spid="1767">
                                            <p:txEl>
                                              <p:pRg st="11" end="11"/>
                                            </p:txEl>
                                          </p:spTgt>
                                        </p:tgtEl>
                                        <p:attrNameLst>
                                          <p:attrName>style.visibility</p:attrName>
                                        </p:attrNameLst>
                                      </p:cBhvr>
                                      <p:to>
                                        <p:strVal val="visible"/>
                                      </p:to>
                                    </p:set>
                                    <p:animEffect transition="in" filter="fade">
                                      <p:cBhvr>
                                        <p:cTn id="65" dur="500"/>
                                        <p:tgtEl>
                                          <p:spTgt spid="1767">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fill="hold" grpId="1" nodeType="clickEffect">
                                  <p:stCondLst>
                                    <p:cond delay="0"/>
                                  </p:stCondLst>
                                  <p:iterate>
                                    <p:tmAbs val="0"/>
                                  </p:iterate>
                                  <p:childTnLst>
                                    <p:set>
                                      <p:cBhvr>
                                        <p:cTn id="69" fill="hold"/>
                                        <p:tgtEl>
                                          <p:spTgt spid="1767">
                                            <p:txEl>
                                              <p:pRg st="12" end="12"/>
                                            </p:txEl>
                                          </p:spTgt>
                                        </p:tgtEl>
                                        <p:attrNameLst>
                                          <p:attrName>style.visibility</p:attrName>
                                        </p:attrNameLst>
                                      </p:cBhvr>
                                      <p:to>
                                        <p:strVal val="visible"/>
                                      </p:to>
                                    </p:set>
                                    <p:animEffect transition="in" filter="fade">
                                      <p:cBhvr>
                                        <p:cTn id="70" dur="500"/>
                                        <p:tgtEl>
                                          <p:spTgt spid="17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7" grpId="1" build="p" bldLvl="5" animBg="1" advAuto="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3" name="Group 23"/>
          <p:cNvGrpSpPr/>
          <p:nvPr/>
        </p:nvGrpSpPr>
        <p:grpSpPr>
          <a:xfrm>
            <a:off x="55" y="-9422"/>
            <a:ext cx="12191477" cy="712721"/>
            <a:chOff x="0" y="0"/>
            <a:chExt cx="12191475" cy="712719"/>
          </a:xfrm>
        </p:grpSpPr>
        <p:sp>
          <p:nvSpPr>
            <p:cNvPr id="176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77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77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77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774"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rPr dirty="0"/>
              <a:t>Trainer : </a:t>
            </a:r>
            <a:r>
              <a:rPr lang="en-US" dirty="0" err="1" smtClean="0"/>
              <a:t>Jayashree</a:t>
            </a:r>
            <a:r>
              <a:rPr lang="en-US" dirty="0" smtClean="0"/>
              <a:t> N</a:t>
            </a:r>
            <a:endParaRPr dirty="0"/>
          </a:p>
        </p:txBody>
      </p:sp>
      <p:sp>
        <p:nvSpPr>
          <p:cNvPr id="1775"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776" name="object 18"/>
          <p:cNvSpPr txBox="1"/>
          <p:nvPr/>
        </p:nvSpPr>
        <p:spPr>
          <a:xfrm>
            <a:off x="1661175" y="2942252"/>
            <a:ext cx="9028092" cy="1498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rPr b="1" dirty="0" err="1"/>
              <a:t>StringBuffer</a:t>
            </a:r>
            <a:r>
              <a:rPr b="1" dirty="0"/>
              <a:t> and </a:t>
            </a:r>
            <a:r>
              <a:rPr b="1" dirty="0" err="1"/>
              <a:t>StringBuilder</a:t>
            </a:r>
            <a:r>
              <a:rPr b="1" dirty="0"/>
              <a:t> Classes</a:t>
            </a:r>
          </a:p>
        </p:txBody>
      </p:sp>
      <p:sp>
        <p:nvSpPr>
          <p:cNvPr id="1780"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4" name="Group 55"/>
          <p:cNvGrpSpPr/>
          <p:nvPr/>
        </p:nvGrpSpPr>
        <p:grpSpPr>
          <a:xfrm>
            <a:off x="0" y="0"/>
            <a:ext cx="3518859" cy="833730"/>
            <a:chOff x="0" y="0"/>
            <a:chExt cx="3518858" cy="833729"/>
          </a:xfrm>
        </p:grpSpPr>
        <p:sp>
          <p:nvSpPr>
            <p:cNvPr id="178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8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85"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StringBuffer Class</a:t>
            </a:r>
          </a:p>
        </p:txBody>
      </p:sp>
      <p:sp>
        <p:nvSpPr>
          <p:cNvPr id="1789" name="object 11"/>
          <p:cNvSpPr txBox="1"/>
          <p:nvPr/>
        </p:nvSpPr>
        <p:spPr>
          <a:xfrm>
            <a:off x="101309" y="865747"/>
            <a:ext cx="11785891" cy="49244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defTabSz="457200">
              <a:defRPr sz="2400">
                <a:latin typeface="+mn-lt"/>
                <a:ea typeface="+mn-ea"/>
                <a:cs typeface="+mn-cs"/>
                <a:sym typeface="Helvetica"/>
              </a:defRPr>
            </a:pPr>
            <a:r>
              <a:rPr dirty="0" err="1"/>
              <a:t>java.lang.Stringbuffer</a:t>
            </a:r>
            <a:endParaRPr dirty="0"/>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a:t>
            </a:r>
            <a:r>
              <a:rPr dirty="0" smtClean="0"/>
              <a:t>Strin</a:t>
            </a:r>
            <a:r>
              <a:rPr lang="en-US" dirty="0" smtClean="0"/>
              <a:t>g</a:t>
            </a:r>
            <a:r>
              <a:rPr dirty="0" smtClean="0"/>
              <a:t>Buffer</a:t>
            </a:r>
            <a:r>
              <a:rPr lang="en-US" dirty="0" smtClean="0"/>
              <a:t> and </a:t>
            </a:r>
            <a:r>
              <a:rPr lang="en-US" dirty="0" err="1" smtClean="0"/>
              <a:t>StringBuilder</a:t>
            </a:r>
            <a:r>
              <a:rPr dirty="0" smtClean="0"/>
              <a:t> </a:t>
            </a:r>
            <a:r>
              <a:rPr dirty="0"/>
              <a:t>is mutable sequence of characters. </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A string </a:t>
            </a:r>
            <a:r>
              <a:rPr dirty="0" smtClean="0"/>
              <a:t>buffer</a:t>
            </a:r>
            <a:r>
              <a:rPr lang="en-US" dirty="0"/>
              <a:t> </a:t>
            </a:r>
            <a:r>
              <a:rPr lang="en-US" dirty="0" smtClean="0"/>
              <a:t>and </a:t>
            </a:r>
            <a:r>
              <a:rPr lang="en-US" dirty="0" err="1" smtClean="0"/>
              <a:t>StringBuilder</a:t>
            </a:r>
            <a:r>
              <a:rPr lang="en-US" dirty="0" smtClean="0"/>
              <a:t> </a:t>
            </a:r>
            <a:r>
              <a:rPr dirty="0" smtClean="0"/>
              <a:t>is </a:t>
            </a:r>
            <a:r>
              <a:rPr dirty="0"/>
              <a:t>like a String but can be modified without creating any </a:t>
            </a:r>
            <a:r>
              <a:rPr u="sng" dirty="0"/>
              <a:t>de</a:t>
            </a:r>
            <a:r>
              <a:rPr dirty="0"/>
              <a:t>-referenced objects.</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a:t>
            </a:r>
            <a:r>
              <a:rPr dirty="0" smtClean="0"/>
              <a:t>StringBuffer</a:t>
            </a:r>
            <a:r>
              <a:rPr lang="en-US" dirty="0" smtClean="0"/>
              <a:t> and </a:t>
            </a:r>
            <a:r>
              <a:rPr lang="en-US" dirty="0" err="1" smtClean="0"/>
              <a:t>StringBuilder</a:t>
            </a:r>
            <a:r>
              <a:rPr dirty="0" smtClean="0"/>
              <a:t> </a:t>
            </a:r>
            <a:r>
              <a:rPr dirty="0"/>
              <a:t>is final and cannot be inherited</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a:t>
            </a:r>
            <a:r>
              <a:rPr dirty="0" smtClean="0"/>
              <a:t>StringBuffer</a:t>
            </a:r>
            <a:r>
              <a:rPr lang="en-US" dirty="0" smtClean="0"/>
              <a:t> and </a:t>
            </a:r>
            <a:r>
              <a:rPr lang="en-US" dirty="0" err="1" smtClean="0"/>
              <a:t>StringBuilder</a:t>
            </a:r>
            <a:r>
              <a:rPr dirty="0" smtClean="0"/>
              <a:t> </a:t>
            </a:r>
            <a:r>
              <a:rPr dirty="0"/>
              <a:t>is immediate sub-class of Object class</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Any modification to </a:t>
            </a:r>
            <a:r>
              <a:rPr dirty="0" smtClean="0"/>
              <a:t>StringBuffer</a:t>
            </a:r>
            <a:r>
              <a:rPr lang="en-US" dirty="0" smtClean="0"/>
              <a:t> and </a:t>
            </a:r>
            <a:r>
              <a:rPr lang="en-US" dirty="0" err="1" smtClean="0"/>
              <a:t>StringBuilder</a:t>
            </a:r>
            <a:r>
              <a:rPr dirty="0" smtClean="0"/>
              <a:t> </a:t>
            </a:r>
            <a:r>
              <a:rPr dirty="0"/>
              <a:t>can be done only by using the methods of StringBuffer </a:t>
            </a:r>
            <a:r>
              <a:rPr lang="en-US" dirty="0" smtClean="0"/>
              <a:t> and </a:t>
            </a:r>
            <a:r>
              <a:rPr lang="en-US" dirty="0" err="1" smtClean="0"/>
              <a:t>StringBuilder</a:t>
            </a:r>
            <a:r>
              <a:rPr lang="en-US" dirty="0" smtClean="0"/>
              <a:t> </a:t>
            </a:r>
            <a:r>
              <a:rPr dirty="0" smtClean="0"/>
              <a:t>class</a:t>
            </a:r>
            <a:r>
              <a:rPr lang="en-US" dirty="0"/>
              <a:t>.</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89">
                                            <p:bg/>
                                          </p:spTgt>
                                        </p:tgtEl>
                                        <p:attrNameLst>
                                          <p:attrName>style.visibility</p:attrName>
                                        </p:attrNameLst>
                                      </p:cBhvr>
                                      <p:to>
                                        <p:strVal val="visible"/>
                                      </p:to>
                                    </p:set>
                                    <p:animEffect transition="in" filter="fade">
                                      <p:cBhvr>
                                        <p:cTn id="7" dur="500"/>
                                        <p:tgtEl>
                                          <p:spTgt spid="1789">
                                            <p:bg/>
                                          </p:spTgt>
                                        </p:tgtEl>
                                      </p:cBhvr>
                                    </p:animEffect>
                                  </p:childTnLst>
                                </p:cTn>
                              </p:par>
                              <p:par>
                                <p:cTn id="8" presetID="10" presetClass="entr" presetSubtype="0" fill="hold" grpId="1" nodeType="withEffect">
                                  <p:stCondLst>
                                    <p:cond delay="0"/>
                                  </p:stCondLst>
                                  <p:iterate>
                                    <p:tmAbs val="0"/>
                                  </p:iterate>
                                  <p:childTnLst>
                                    <p:set>
                                      <p:cBhvr>
                                        <p:cTn id="9" fill="hold"/>
                                        <p:tgtEl>
                                          <p:spTgt spid="1789">
                                            <p:txEl>
                                              <p:pRg st="0" end="0"/>
                                            </p:txEl>
                                          </p:spTgt>
                                        </p:tgtEl>
                                        <p:attrNameLst>
                                          <p:attrName>style.visibility</p:attrName>
                                        </p:attrNameLst>
                                      </p:cBhvr>
                                      <p:to>
                                        <p:strVal val="visible"/>
                                      </p:to>
                                    </p:set>
                                    <p:animEffect transition="in" filter="fade">
                                      <p:cBhvr>
                                        <p:cTn id="10" dur="500"/>
                                        <p:tgtEl>
                                          <p:spTgt spid="178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89">
                                            <p:txEl>
                                              <p:pRg st="2" end="2"/>
                                            </p:txEl>
                                          </p:spTgt>
                                        </p:tgtEl>
                                        <p:attrNameLst>
                                          <p:attrName>style.visibility</p:attrName>
                                        </p:attrNameLst>
                                      </p:cBhvr>
                                      <p:to>
                                        <p:strVal val="visible"/>
                                      </p:to>
                                    </p:set>
                                    <p:animEffect transition="in" filter="fade">
                                      <p:cBhvr>
                                        <p:cTn id="15" dur="500"/>
                                        <p:tgtEl>
                                          <p:spTgt spid="178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89">
                                            <p:txEl>
                                              <p:pRg st="4" end="4"/>
                                            </p:txEl>
                                          </p:spTgt>
                                        </p:tgtEl>
                                        <p:attrNameLst>
                                          <p:attrName>style.visibility</p:attrName>
                                        </p:attrNameLst>
                                      </p:cBhvr>
                                      <p:to>
                                        <p:strVal val="visible"/>
                                      </p:to>
                                    </p:set>
                                    <p:animEffect transition="in" filter="fade">
                                      <p:cBhvr>
                                        <p:cTn id="20" dur="500"/>
                                        <p:tgtEl>
                                          <p:spTgt spid="178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89">
                                            <p:txEl>
                                              <p:pRg st="5" end="5"/>
                                            </p:txEl>
                                          </p:spTgt>
                                        </p:tgtEl>
                                        <p:attrNameLst>
                                          <p:attrName>style.visibility</p:attrName>
                                        </p:attrNameLst>
                                      </p:cBhvr>
                                      <p:to>
                                        <p:strVal val="visible"/>
                                      </p:to>
                                    </p:set>
                                    <p:animEffect transition="in" filter="fade">
                                      <p:cBhvr>
                                        <p:cTn id="25" dur="500"/>
                                        <p:tgtEl>
                                          <p:spTgt spid="178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89">
                                            <p:txEl>
                                              <p:pRg st="6" end="6"/>
                                            </p:txEl>
                                          </p:spTgt>
                                        </p:tgtEl>
                                        <p:attrNameLst>
                                          <p:attrName>style.visibility</p:attrName>
                                        </p:attrNameLst>
                                      </p:cBhvr>
                                      <p:to>
                                        <p:strVal val="visible"/>
                                      </p:to>
                                    </p:set>
                                    <p:animEffect transition="in" filter="fade">
                                      <p:cBhvr>
                                        <p:cTn id="30" dur="500"/>
                                        <p:tgtEl>
                                          <p:spTgt spid="1789">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89">
                                            <p:txEl>
                                              <p:pRg st="8" end="8"/>
                                            </p:txEl>
                                          </p:spTgt>
                                        </p:tgtEl>
                                        <p:attrNameLst>
                                          <p:attrName>style.visibility</p:attrName>
                                        </p:attrNameLst>
                                      </p:cBhvr>
                                      <p:to>
                                        <p:strVal val="visible"/>
                                      </p:to>
                                    </p:set>
                                    <p:animEffect transition="in" filter="fade">
                                      <p:cBhvr>
                                        <p:cTn id="35" dur="500"/>
                                        <p:tgtEl>
                                          <p:spTgt spid="178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789">
                                            <p:txEl>
                                              <p:pRg st="10" end="10"/>
                                            </p:txEl>
                                          </p:spTgt>
                                        </p:tgtEl>
                                        <p:attrNameLst>
                                          <p:attrName>style.visibility</p:attrName>
                                        </p:attrNameLst>
                                      </p:cBhvr>
                                      <p:to>
                                        <p:strVal val="visible"/>
                                      </p:to>
                                    </p:set>
                                    <p:animEffect transition="in" filter="fade">
                                      <p:cBhvr>
                                        <p:cTn id="40" dur="500"/>
                                        <p:tgtEl>
                                          <p:spTgt spid="178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9" grpId="1" build="p" bldLvl="5"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4" name="Group 55"/>
          <p:cNvGrpSpPr/>
          <p:nvPr/>
        </p:nvGrpSpPr>
        <p:grpSpPr>
          <a:xfrm>
            <a:off x="0" y="0"/>
            <a:ext cx="3518859" cy="833730"/>
            <a:chOff x="0" y="0"/>
            <a:chExt cx="3518858" cy="833729"/>
          </a:xfrm>
        </p:grpSpPr>
        <p:sp>
          <p:nvSpPr>
            <p:cNvPr id="31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1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15" name="object 11"/>
          <p:cNvSpPr txBox="1"/>
          <p:nvPr/>
        </p:nvSpPr>
        <p:spPr>
          <a:xfrm>
            <a:off x="436810" y="1204606"/>
            <a:ext cx="10345846"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How to set-up JDK for java development.</a:t>
            </a:r>
          </a:p>
          <a:p>
            <a:pPr marL="81851" indent="-73708">
              <a:buSzPct val="100000"/>
              <a:buChar char="•"/>
              <a:tabLst>
                <a:tab pos="76200" algn="l"/>
              </a:tabLst>
              <a:defRPr sz="2500">
                <a:solidFill>
                  <a:srgbClr val="231F20"/>
                </a:solidFill>
              </a:defRPr>
            </a:pPr>
            <a:r>
              <a:t> Learn how to compile and execute java programs</a:t>
            </a:r>
          </a:p>
          <a:p>
            <a:pPr marL="81851" indent="-73708">
              <a:buSzPct val="100000"/>
              <a:buChar char="•"/>
              <a:tabLst>
                <a:tab pos="76200" algn="l"/>
              </a:tabLst>
              <a:defRPr sz="2500">
                <a:solidFill>
                  <a:srgbClr val="231F20"/>
                </a:solidFill>
              </a:defRPr>
            </a:pPr>
            <a:r>
              <a:t> Understanding structure of java program.</a:t>
            </a:r>
          </a:p>
        </p:txBody>
      </p:sp>
      <p:sp>
        <p:nvSpPr>
          <p:cNvPr id="316"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8145">
              <a:defRPr sz="2800" spc="-6">
                <a:solidFill>
                  <a:srgbClr val="FFFFFF"/>
                </a:solidFill>
              </a:defRPr>
            </a:pPr>
            <a:r>
              <a:t>Learning</a:t>
            </a:r>
            <a:r>
              <a:rPr spc="-22"/>
              <a:t> </a:t>
            </a:r>
            <a:r>
              <a:rPr spc="-3"/>
              <a:t>objectives</a:t>
            </a:r>
          </a:p>
        </p:txBody>
      </p:sp>
      <p:sp>
        <p:nvSpPr>
          <p:cNvPr id="318" name="Rectangle 19"/>
          <p:cNvSpPr txBox="1"/>
          <p:nvPr/>
        </p:nvSpPr>
        <p:spPr>
          <a:xfrm>
            <a:off x="10351756" y="6510729"/>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3681465" y="577280"/>
            <a:ext cx="17038" cy="5942789"/>
          </a:xfrm>
          <a:prstGeom prst="line">
            <a:avLst/>
          </a:prstGeom>
          <a:ln/>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a:off x="7851950" y="577280"/>
            <a:ext cx="17038" cy="5942789"/>
          </a:xfrm>
          <a:prstGeom prst="line">
            <a:avLst/>
          </a:prstGeom>
          <a:ln/>
        </p:spPr>
        <p:style>
          <a:lnRef idx="2">
            <a:schemeClr val="dk1"/>
          </a:lnRef>
          <a:fillRef idx="0">
            <a:schemeClr val="dk1"/>
          </a:fillRef>
          <a:effectRef idx="1">
            <a:schemeClr val="dk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08082178"/>
              </p:ext>
            </p:extLst>
          </p:nvPr>
        </p:nvGraphicFramePr>
        <p:xfrm>
          <a:off x="228600" y="577279"/>
          <a:ext cx="3130062" cy="5942789"/>
        </p:xfrm>
        <a:graphic>
          <a:graphicData uri="http://schemas.openxmlformats.org/drawingml/2006/table">
            <a:tbl>
              <a:tblPr firstRow="1" bandRow="1">
                <a:tableStyleId>{5940675A-B579-460E-94D1-54222C63F5DA}</a:tableStyleId>
              </a:tblPr>
              <a:tblGrid>
                <a:gridCol w="3130062">
                  <a:extLst>
                    <a:ext uri="{9D8B030D-6E8A-4147-A177-3AD203B41FA5}">
                      <a16:colId xmlns:a16="http://schemas.microsoft.com/office/drawing/2014/main" val="329529103"/>
                    </a:ext>
                  </a:extLst>
                </a:gridCol>
              </a:tblGrid>
              <a:tr h="5942789">
                <a:tc>
                  <a:txBody>
                    <a:bodyPr/>
                    <a:lstStyle/>
                    <a:p>
                      <a:pPr marL="171450" indent="-171450" algn="l">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String Objects</a:t>
                      </a:r>
                      <a:r>
                        <a:rPr lang="en-US" sz="1600" baseline="0" dirty="0" smtClean="0">
                          <a:latin typeface="Times New Roman" panose="02020603050405020304" pitchFamily="18" charset="0"/>
                          <a:cs typeface="Times New Roman" panose="02020603050405020304" pitchFamily="18" charset="0"/>
                        </a:rPr>
                        <a:t> are Immutable in nature.</a:t>
                      </a:r>
                    </a:p>
                    <a:p>
                      <a:pPr marL="171450" indent="-171450" algn="l">
                        <a:buFont typeface="Arial" panose="020B0604020202020204" pitchFamily="34" charset="0"/>
                        <a:buChar char="•"/>
                      </a:pPr>
                      <a:r>
                        <a:rPr lang="en-US" sz="1600" baseline="0" dirty="0" smtClean="0">
                          <a:latin typeface="Times New Roman" panose="02020603050405020304" pitchFamily="18" charset="0"/>
                          <a:cs typeface="Times New Roman" panose="02020603050405020304" pitchFamily="18" charset="0"/>
                        </a:rPr>
                        <a:t>String Objects can be created in 2 different ways</a:t>
                      </a:r>
                    </a:p>
                    <a:p>
                      <a:pPr marL="0" indent="0" algn="l">
                        <a:buFont typeface="Arial" panose="020B0604020202020204" pitchFamily="34" charset="0"/>
                        <a:buNone/>
                      </a:pPr>
                      <a:r>
                        <a:rPr lang="en-US" sz="1600" baseline="0" dirty="0" smtClean="0">
                          <a:latin typeface="Times New Roman" panose="02020603050405020304" pitchFamily="18" charset="0"/>
                          <a:cs typeface="Times New Roman" panose="02020603050405020304" pitchFamily="18" charset="0"/>
                        </a:rPr>
                        <a:t>              1. with new Keyword.</a:t>
                      </a:r>
                    </a:p>
                    <a:p>
                      <a:pPr marL="0" indent="0" algn="l">
                        <a:buFont typeface="Arial" panose="020B0604020202020204" pitchFamily="34" charset="0"/>
                        <a:buNone/>
                      </a:pPr>
                      <a:r>
                        <a:rPr lang="en-US" sz="1600" baseline="0" dirty="0" smtClean="0">
                          <a:latin typeface="Times New Roman" panose="02020603050405020304" pitchFamily="18" charset="0"/>
                          <a:cs typeface="Times New Roman" panose="02020603050405020304" pitchFamily="18" charset="0"/>
                        </a:rPr>
                        <a:t>              2. without new keyword.</a:t>
                      </a:r>
                    </a:p>
                    <a:p>
                      <a:pPr marL="285750" indent="-285750" algn="l">
                        <a:buFont typeface="Arial" panose="020B0604020202020204" pitchFamily="34" charset="0"/>
                        <a:buChar char="•"/>
                      </a:pPr>
                      <a:r>
                        <a:rPr lang="en-US" sz="1600" baseline="0" dirty="0" err="1" smtClean="0">
                          <a:latin typeface="Times New Roman" panose="02020603050405020304" pitchFamily="18" charset="0"/>
                          <a:cs typeface="Times New Roman" panose="02020603050405020304" pitchFamily="18" charset="0"/>
                        </a:rPr>
                        <a:t>Concat</a:t>
                      </a:r>
                      <a:r>
                        <a:rPr lang="en-US" sz="1600" baseline="0" dirty="0" smtClean="0">
                          <a:latin typeface="Times New Roman" panose="02020603050405020304" pitchFamily="18" charset="0"/>
                          <a:cs typeface="Times New Roman" panose="02020603050405020304" pitchFamily="18" charset="0"/>
                        </a:rPr>
                        <a:t> method is used to join 2 string.</a:t>
                      </a:r>
                    </a:p>
                    <a:p>
                      <a:pPr marL="285750" indent="-285750" algn="l">
                        <a:buFont typeface="Arial" panose="020B0604020202020204" pitchFamily="34" charset="0"/>
                        <a:buChar char="•"/>
                      </a:pPr>
                      <a:r>
                        <a:rPr lang="en-US" sz="1600" baseline="0" dirty="0" smtClean="0">
                          <a:latin typeface="Times New Roman" panose="02020603050405020304" pitchFamily="18" charset="0"/>
                          <a:cs typeface="Times New Roman" panose="02020603050405020304" pitchFamily="18" charset="0"/>
                        </a:rPr>
                        <a:t>String </a:t>
                      </a:r>
                      <a:r>
                        <a:rPr lang="en-US" sz="1600" baseline="0" dirty="0" err="1" smtClean="0">
                          <a:latin typeface="Times New Roman" panose="02020603050405020304" pitchFamily="18" charset="0"/>
                          <a:cs typeface="Times New Roman" panose="02020603050405020304" pitchFamily="18" charset="0"/>
                        </a:rPr>
                        <a:t>Objets</a:t>
                      </a:r>
                      <a:r>
                        <a:rPr lang="en-US" sz="1600" baseline="0" dirty="0" smtClean="0">
                          <a:latin typeface="Times New Roman" panose="02020603050405020304" pitchFamily="18" charset="0"/>
                          <a:cs typeface="Times New Roman" panose="02020603050405020304" pitchFamily="18" charset="0"/>
                        </a:rPr>
                        <a:t> will be stored in a special memory called as String pool.</a:t>
                      </a:r>
                    </a:p>
                    <a:p>
                      <a:pPr marL="285750" indent="-285750" algn="l">
                        <a:buFont typeface="Arial" panose="020B0604020202020204" pitchFamily="34" charset="0"/>
                        <a:buChar char="•"/>
                      </a:pPr>
                      <a:r>
                        <a:rPr lang="en-US" sz="1600" baseline="0" dirty="0" smtClean="0">
                          <a:latin typeface="Times New Roman" panose="02020603050405020304" pitchFamily="18" charset="0"/>
                          <a:cs typeface="Times New Roman" panose="02020603050405020304" pitchFamily="18" charset="0"/>
                        </a:rPr>
                        <a:t>In String class </a:t>
                      </a:r>
                      <a:r>
                        <a:rPr lang="en-US" sz="1600" baseline="0" dirty="0" err="1" smtClean="0">
                          <a:latin typeface="Times New Roman" panose="02020603050405020304" pitchFamily="18" charset="0"/>
                          <a:cs typeface="Times New Roman" panose="02020603050405020304" pitchFamily="18" charset="0"/>
                        </a:rPr>
                        <a:t>toString</a:t>
                      </a:r>
                      <a:r>
                        <a:rPr lang="en-US" sz="1600" baseline="0" dirty="0" smtClean="0">
                          <a:latin typeface="Times New Roman" panose="02020603050405020304" pitchFamily="18" charset="0"/>
                          <a:cs typeface="Times New Roman" panose="02020603050405020304" pitchFamily="18" charset="0"/>
                        </a:rPr>
                        <a:t>() method </a:t>
                      </a:r>
                      <a:r>
                        <a:rPr lang="en-US" sz="1600" baseline="0" dirty="0" err="1" smtClean="0">
                          <a:latin typeface="Times New Roman" panose="02020603050405020304" pitchFamily="18" charset="0"/>
                          <a:cs typeface="Times New Roman" panose="02020603050405020304" pitchFamily="18" charset="0"/>
                        </a:rPr>
                        <a:t>hashCode</a:t>
                      </a:r>
                      <a:r>
                        <a:rPr lang="en-US" sz="1600" baseline="0" dirty="0" smtClean="0">
                          <a:latin typeface="Times New Roman" panose="02020603050405020304" pitchFamily="18" charset="0"/>
                          <a:cs typeface="Times New Roman" panose="02020603050405020304" pitchFamily="18" charset="0"/>
                        </a:rPr>
                        <a:t>() and equals() has been overridden.</a:t>
                      </a:r>
                    </a:p>
                    <a:p>
                      <a:pPr marL="285750" indent="-285750" algn="l">
                        <a:buFont typeface="Arial" panose="020B0604020202020204" pitchFamily="34" charset="0"/>
                        <a:buChar char="•"/>
                      </a:pPr>
                      <a:r>
                        <a:rPr lang="en-US" sz="1600" baseline="0" dirty="0" smtClean="0">
                          <a:latin typeface="Times New Roman" panose="02020603050405020304" pitchFamily="18" charset="0"/>
                          <a:cs typeface="Times New Roman" panose="02020603050405020304" pitchFamily="18" charset="0"/>
                        </a:rPr>
                        <a:t>String is a thread safe.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8848291"/>
                  </a:ext>
                </a:extLst>
              </a:tr>
            </a:tbl>
          </a:graphicData>
        </a:graphic>
      </p:graphicFrame>
      <p:sp>
        <p:nvSpPr>
          <p:cNvPr id="9" name="Rectangle 8"/>
          <p:cNvSpPr/>
          <p:nvPr/>
        </p:nvSpPr>
        <p:spPr>
          <a:xfrm>
            <a:off x="3798276" y="577279"/>
            <a:ext cx="3780693" cy="590931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171450" indent="-1714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StringBuffer </a:t>
            </a:r>
            <a:r>
              <a:rPr lang="en-US" dirty="0">
                <a:latin typeface="Times New Roman" panose="02020603050405020304" pitchFamily="18" charset="0"/>
                <a:cs typeface="Times New Roman" panose="02020603050405020304" pitchFamily="18" charset="0"/>
              </a:rPr>
              <a:t>Objects are </a:t>
            </a:r>
            <a:r>
              <a:rPr lang="en-US" dirty="0" smtClean="0">
                <a:latin typeface="Times New Roman" panose="02020603050405020304" pitchFamily="18" charset="0"/>
                <a:cs typeface="Times New Roman" panose="02020603050405020304" pitchFamily="18" charset="0"/>
              </a:rPr>
              <a:t>mutable </a:t>
            </a:r>
            <a:r>
              <a:rPr lang="en-US" dirty="0">
                <a:latin typeface="Times New Roman" panose="02020603050405020304" pitchFamily="18" charset="0"/>
                <a:cs typeface="Times New Roman" panose="02020603050405020304" pitchFamily="18" charset="0"/>
              </a:rPr>
              <a:t>in nature.</a:t>
            </a:r>
          </a:p>
          <a:p>
            <a:pPr marL="171450" indent="-1714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StringBuffer </a:t>
            </a:r>
            <a:r>
              <a:rPr lang="en-US" dirty="0">
                <a:latin typeface="Times New Roman" panose="02020603050405020304" pitchFamily="18" charset="0"/>
                <a:cs typeface="Times New Roman" panose="02020603050405020304" pitchFamily="18" charset="0"/>
              </a:rPr>
              <a:t>Objects can be created </a:t>
            </a:r>
            <a:r>
              <a:rPr lang="en-US" dirty="0" smtClean="0">
                <a:latin typeface="Times New Roman" panose="02020603050405020304" pitchFamily="18" charset="0"/>
                <a:cs typeface="Times New Roman" panose="02020603050405020304" pitchFamily="18" charset="0"/>
              </a:rPr>
              <a:t>by using new keyword only.</a:t>
            </a:r>
          </a:p>
          <a:p>
            <a:pPr marL="171450" indent="-1714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append </a:t>
            </a:r>
            <a:r>
              <a:rPr lang="en-US" dirty="0">
                <a:latin typeface="Times New Roman" panose="02020603050405020304" pitchFamily="18" charset="0"/>
                <a:cs typeface="Times New Roman" panose="02020603050405020304" pitchFamily="18" charset="0"/>
              </a:rPr>
              <a:t>method is used to join 2 </a:t>
            </a:r>
            <a:r>
              <a:rPr lang="en-US" dirty="0" smtClean="0">
                <a:latin typeface="Times New Roman" panose="02020603050405020304" pitchFamily="18" charset="0"/>
                <a:cs typeface="Times New Roman" panose="02020603050405020304" pitchFamily="18" charset="0"/>
              </a:rPr>
              <a:t>string data in StringBuffer.</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StringBuffer </a:t>
            </a:r>
            <a:r>
              <a:rPr lang="en-US" dirty="0" err="1">
                <a:latin typeface="Times New Roman" panose="02020603050405020304" pitchFamily="18" charset="0"/>
                <a:cs typeface="Times New Roman" panose="02020603050405020304" pitchFamily="18" charset="0"/>
              </a:rPr>
              <a:t>Objets</a:t>
            </a:r>
            <a:r>
              <a:rPr lang="en-US" dirty="0">
                <a:latin typeface="Times New Roman" panose="02020603050405020304" pitchFamily="18" charset="0"/>
                <a:cs typeface="Times New Roman" panose="02020603050405020304" pitchFamily="18" charset="0"/>
              </a:rPr>
              <a:t> will be stored </a:t>
            </a:r>
            <a:r>
              <a:rPr lang="en-US" dirty="0" smtClean="0">
                <a:latin typeface="Times New Roman" panose="02020603050405020304" pitchFamily="18" charset="0"/>
                <a:cs typeface="Times New Roman" panose="02020603050405020304" pitchFamily="18" charset="0"/>
              </a:rPr>
              <a:t>directly in a heap area.</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StringBuffer class only  </a:t>
            </a:r>
            <a:r>
              <a:rPr lang="en-US" dirty="0" err="1" smtClean="0">
                <a:latin typeface="Times New Roman" panose="02020603050405020304" pitchFamily="18" charset="0"/>
                <a:cs typeface="Times New Roman" panose="02020603050405020304" pitchFamily="18" charset="0"/>
              </a:rPr>
              <a:t>toString</a:t>
            </a:r>
            <a:r>
              <a:rPr lang="en-US" dirty="0" smtClean="0">
                <a:latin typeface="Times New Roman" panose="02020603050405020304" pitchFamily="18" charset="0"/>
                <a:cs typeface="Times New Roman" panose="02020603050405020304" pitchFamily="18" charset="0"/>
              </a:rPr>
              <a:t>() method of object class has been </a:t>
            </a:r>
            <a:r>
              <a:rPr lang="en-US" dirty="0" err="1" smtClean="0">
                <a:latin typeface="Times New Roman" panose="02020603050405020304" pitchFamily="18" charset="0"/>
                <a:cs typeface="Times New Roman" panose="02020603050405020304" pitchFamily="18" charset="0"/>
              </a:rPr>
              <a:t>overriden</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StringBuffer is a thread safe.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10" name="Rectangle 9"/>
          <p:cNvSpPr/>
          <p:nvPr/>
        </p:nvSpPr>
        <p:spPr>
          <a:xfrm>
            <a:off x="8018583" y="639468"/>
            <a:ext cx="3824655" cy="590931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171450" indent="-171450">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StringBuilder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Objects are mutable in nature.</a:t>
            </a:r>
          </a:p>
          <a:p>
            <a:pPr marL="171450" indent="-171450">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String</a:t>
            </a:r>
            <a:r>
              <a:rPr lang="en-US" dirty="0" err="1">
                <a:latin typeface="Times New Roman" panose="02020603050405020304" pitchFamily="18" charset="0"/>
                <a:cs typeface="Times New Roman" panose="02020603050405020304" pitchFamily="18" charset="0"/>
              </a:rPr>
              <a:t>Builder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Objects can be created by using new keyword only.</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append method is used to join 2 string data in </a:t>
            </a:r>
            <a:r>
              <a:rPr lang="en-US" dirty="0" err="1" smtClean="0">
                <a:latin typeface="Times New Roman" panose="02020603050405020304" pitchFamily="18" charset="0"/>
                <a:cs typeface="Times New Roman" panose="02020603050405020304" pitchFamily="18" charset="0"/>
              </a:rPr>
              <a:t>String</a:t>
            </a:r>
            <a:r>
              <a:rPr lang="en-US" dirty="0" err="1">
                <a:latin typeface="Times New Roman" panose="02020603050405020304" pitchFamily="18" charset="0"/>
                <a:cs typeface="Times New Roman" panose="02020603050405020304" pitchFamily="18" charset="0"/>
              </a:rPr>
              <a:t>Builder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String</a:t>
            </a:r>
            <a:r>
              <a:rPr lang="en-US" dirty="0" err="1">
                <a:latin typeface="Times New Roman" panose="02020603050405020304" pitchFamily="18" charset="0"/>
                <a:cs typeface="Times New Roman" panose="02020603050405020304" pitchFamily="18" charset="0"/>
              </a:rPr>
              <a:t>Builder</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Objets</a:t>
            </a:r>
            <a:r>
              <a:rPr lang="en-US" dirty="0">
                <a:latin typeface="Times New Roman" panose="02020603050405020304" pitchFamily="18" charset="0"/>
                <a:cs typeface="Times New Roman" panose="02020603050405020304" pitchFamily="18" charset="0"/>
              </a:rPr>
              <a:t> will be stored directly in a heap area.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t>
            </a:r>
            <a:r>
              <a:rPr lang="en-US" dirty="0" err="1" smtClean="0">
                <a:latin typeface="Times New Roman" panose="02020603050405020304" pitchFamily="18" charset="0"/>
                <a:cs typeface="Times New Roman" panose="02020603050405020304" pitchFamily="18" charset="0"/>
              </a:rPr>
              <a:t>String</a:t>
            </a:r>
            <a:r>
              <a:rPr lang="en-US" dirty="0" err="1">
                <a:latin typeface="Times New Roman" panose="02020603050405020304" pitchFamily="18" charset="0"/>
                <a:cs typeface="Times New Roman" panose="02020603050405020304" pitchFamily="18" charset="0"/>
              </a:rPr>
              <a:t>Builder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 only  </a:t>
            </a:r>
            <a:r>
              <a:rPr lang="en-US" dirty="0" err="1">
                <a:latin typeface="Times New Roman" panose="02020603050405020304" pitchFamily="18" charset="0"/>
                <a:cs typeface="Times New Roman" panose="02020603050405020304" pitchFamily="18" charset="0"/>
              </a:rPr>
              <a:t>toString</a:t>
            </a:r>
            <a:r>
              <a:rPr lang="en-US" dirty="0">
                <a:latin typeface="Times New Roman" panose="02020603050405020304" pitchFamily="18" charset="0"/>
                <a:cs typeface="Times New Roman" panose="02020603050405020304" pitchFamily="18" charset="0"/>
              </a:rPr>
              <a:t>() method of object class has been </a:t>
            </a:r>
            <a:r>
              <a:rPr lang="en-US" dirty="0" err="1">
                <a:latin typeface="Times New Roman" panose="02020603050405020304" pitchFamily="18" charset="0"/>
                <a:cs typeface="Times New Roman" panose="02020603050405020304" pitchFamily="18" charset="0"/>
              </a:rPr>
              <a:t>overriden</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String</a:t>
            </a:r>
            <a:r>
              <a:rPr lang="en-US" dirty="0" err="1">
                <a:latin typeface="Times New Roman" panose="02020603050405020304" pitchFamily="18" charset="0"/>
                <a:cs typeface="Times New Roman" panose="02020603050405020304" pitchFamily="18" charset="0"/>
              </a:rPr>
              <a:t>Builder</a:t>
            </a:r>
            <a:r>
              <a:rPr lang="en-US" dirty="0" smtClean="0">
                <a:latin typeface="Times New Roman" panose="02020603050405020304" pitchFamily="18" charset="0"/>
                <a:cs typeface="Times New Roman" panose="02020603050405020304" pitchFamily="18" charset="0"/>
              </a:rPr>
              <a:t> is not </a:t>
            </a:r>
            <a:r>
              <a:rPr lang="en-US" dirty="0">
                <a:latin typeface="Times New Roman" panose="02020603050405020304" pitchFamily="18" charset="0"/>
                <a:cs typeface="Times New Roman" panose="02020603050405020304" pitchFamily="18" charset="0"/>
              </a:rPr>
              <a:t>a thread safe</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413238" y="107677"/>
            <a:ext cx="2198077" cy="40010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smtClean="0">
                <a:ln>
                  <a:noFill/>
                </a:ln>
                <a:solidFill>
                  <a:srgbClr val="000000"/>
                </a:solidFill>
                <a:effectLst/>
                <a:uFillTx/>
                <a:latin typeface="Times New Roman" panose="02020603050405020304" pitchFamily="18" charset="0"/>
                <a:ea typeface="+mj-ea"/>
                <a:cs typeface="Times New Roman" panose="02020603050405020304" pitchFamily="18" charset="0"/>
                <a:sym typeface="Calibri"/>
              </a:rPr>
              <a:t>String class</a:t>
            </a:r>
            <a:endParaRPr kumimoji="0" lang="en-IN" sz="2000" b="1" i="0" u="none" strike="noStrike" cap="none" spc="0" normalizeH="0" baseline="0" dirty="0">
              <a:ln>
                <a:noFill/>
              </a:ln>
              <a:solidFill>
                <a:srgbClr val="000000"/>
              </a:solidFill>
              <a:effectLst/>
              <a:uFillTx/>
              <a:latin typeface="Times New Roman" panose="02020603050405020304" pitchFamily="18" charset="0"/>
              <a:ea typeface="+mj-ea"/>
              <a:cs typeface="Times New Roman" panose="02020603050405020304" pitchFamily="18" charset="0"/>
              <a:sym typeface="Calibri"/>
            </a:endParaRPr>
          </a:p>
        </p:txBody>
      </p:sp>
      <p:sp>
        <p:nvSpPr>
          <p:cNvPr id="12" name="Rectangle 11"/>
          <p:cNvSpPr/>
          <p:nvPr/>
        </p:nvSpPr>
        <p:spPr>
          <a:xfrm>
            <a:off x="4620562" y="107677"/>
            <a:ext cx="1579279" cy="400110"/>
          </a:xfrm>
          <a:prstGeom prst="rect">
            <a:avLst/>
          </a:prstGeom>
        </p:spPr>
        <p:txBody>
          <a:bodyPr wrap="none">
            <a:spAutoFit/>
          </a:bodyPr>
          <a:lstStyle/>
          <a:p>
            <a:pPr algn="ctr"/>
            <a:r>
              <a:rPr lang="en-US" sz="2000" b="1" dirty="0" smtClean="0">
                <a:latin typeface="Times New Roman" panose="02020603050405020304" pitchFamily="18" charset="0"/>
                <a:cs typeface="Times New Roman" panose="02020603050405020304" pitchFamily="18" charset="0"/>
              </a:rPr>
              <a:t>StringBuffer</a:t>
            </a:r>
            <a:endParaRPr lang="en-IN" sz="2000" b="1" dirty="0">
              <a:latin typeface="Times New Roman" panose="02020603050405020304" pitchFamily="18" charset="0"/>
              <a:cs typeface="Times New Roman" panose="02020603050405020304" pitchFamily="18" charset="0"/>
            </a:endParaRPr>
          </a:p>
        </p:txBody>
      </p:sp>
      <p:sp>
        <p:nvSpPr>
          <p:cNvPr id="13" name="Rectangle 12"/>
          <p:cNvSpPr/>
          <p:nvPr/>
        </p:nvSpPr>
        <p:spPr>
          <a:xfrm>
            <a:off x="8994977" y="123065"/>
            <a:ext cx="1693092" cy="400110"/>
          </a:xfrm>
          <a:prstGeom prst="rect">
            <a:avLst/>
          </a:prstGeom>
        </p:spPr>
        <p:txBody>
          <a:bodyPr wrap="none">
            <a:spAutoFit/>
          </a:bodyPr>
          <a:lstStyle/>
          <a:p>
            <a:pPr algn="ctr"/>
            <a:r>
              <a:rPr lang="en-US" sz="2000" b="1" dirty="0" err="1" smtClean="0">
                <a:latin typeface="Times New Roman" panose="02020603050405020304" pitchFamily="18" charset="0"/>
                <a:cs typeface="Times New Roman" panose="02020603050405020304" pitchFamily="18" charset="0"/>
              </a:rPr>
              <a:t>StringBuilder</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348673"/>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3" name="Group 55"/>
          <p:cNvGrpSpPr/>
          <p:nvPr/>
        </p:nvGrpSpPr>
        <p:grpSpPr>
          <a:xfrm>
            <a:off x="0" y="0"/>
            <a:ext cx="3518859" cy="833730"/>
            <a:chOff x="0" y="0"/>
            <a:chExt cx="3518858" cy="833729"/>
          </a:xfrm>
        </p:grpSpPr>
        <p:sp>
          <p:nvSpPr>
            <p:cNvPr id="179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9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94"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StringBuffer Class</a:t>
            </a:r>
          </a:p>
        </p:txBody>
      </p:sp>
      <p:sp>
        <p:nvSpPr>
          <p:cNvPr id="1798" name="object 11"/>
          <p:cNvSpPr txBox="1"/>
          <p:nvPr/>
        </p:nvSpPr>
        <p:spPr>
          <a:xfrm>
            <a:off x="101310" y="865747"/>
            <a:ext cx="11496642" cy="33239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defTabSz="457200">
              <a:defRPr sz="2400">
                <a:latin typeface="+mn-lt"/>
                <a:ea typeface="+mn-ea"/>
                <a:cs typeface="+mn-cs"/>
                <a:sym typeface="Helvetica"/>
              </a:defRPr>
            </a:pPr>
            <a:r>
              <a:rPr dirty="0"/>
              <a:t>* + (concatenation) operator is not supported by </a:t>
            </a:r>
            <a:r>
              <a:rPr dirty="0" err="1" smtClean="0"/>
              <a:t>StringBuffer</a:t>
            </a:r>
            <a:r>
              <a:rPr lang="en-US" dirty="0" smtClean="0"/>
              <a:t>.</a:t>
            </a:r>
            <a:endParaRPr dirty="0"/>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a:t>
            </a:r>
            <a:r>
              <a:rPr dirty="0" err="1"/>
              <a:t>StringBuffer</a:t>
            </a:r>
            <a:r>
              <a:rPr dirty="0"/>
              <a:t> objects can be created only by using new operator.</a:t>
            </a:r>
          </a:p>
          <a:p>
            <a:pPr defTabSz="457200">
              <a:defRPr sz="2400">
                <a:latin typeface="+mn-lt"/>
                <a:ea typeface="+mn-ea"/>
                <a:cs typeface="+mn-cs"/>
                <a:sym typeface="Helvetica"/>
              </a:defRPr>
            </a:pPr>
            <a:endParaRPr dirty="0"/>
          </a:p>
          <a:p>
            <a:pPr marL="240631" indent="-240631" defTabSz="457200">
              <a:buSzPct val="100000"/>
              <a:buChar char="*"/>
              <a:defRPr sz="2400">
                <a:latin typeface="+mn-lt"/>
                <a:ea typeface="+mn-ea"/>
                <a:cs typeface="+mn-cs"/>
                <a:sym typeface="Helvetica"/>
              </a:defRPr>
            </a:pPr>
            <a:r>
              <a:rPr dirty="0" err="1"/>
              <a:t>toString</a:t>
            </a:r>
            <a:r>
              <a:rPr dirty="0"/>
              <a:t>() of Object class is </a:t>
            </a:r>
            <a:r>
              <a:rPr u="sng" dirty="0" smtClean="0"/>
              <a:t>overridden</a:t>
            </a:r>
            <a:r>
              <a:rPr dirty="0" smtClean="0"/>
              <a:t> </a:t>
            </a:r>
            <a:r>
              <a:rPr dirty="0"/>
              <a:t>in </a:t>
            </a:r>
            <a:r>
              <a:rPr dirty="0" err="1" smtClean="0"/>
              <a:t>StringBuffer</a:t>
            </a:r>
            <a:r>
              <a:rPr dirty="0" smtClean="0"/>
              <a:t> </a:t>
            </a:r>
            <a:r>
              <a:rPr dirty="0"/>
              <a:t>class which returns the string value present </a:t>
            </a:r>
            <a:r>
              <a:rPr dirty="0" smtClean="0"/>
              <a:t>in </a:t>
            </a:r>
            <a:r>
              <a:rPr dirty="0"/>
              <a:t>given string object.</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a:t>
            </a:r>
            <a:r>
              <a:rPr dirty="0" err="1"/>
              <a:t>StringBuffer</a:t>
            </a:r>
            <a:r>
              <a:rPr dirty="0"/>
              <a:t> is a thread-safe class and safe for use by multiple threads</a:t>
            </a:r>
          </a:p>
          <a:p>
            <a:pPr defTabSz="457200">
              <a:defRPr sz="2400">
                <a:latin typeface="+mn-lt"/>
                <a:ea typeface="+mn-ea"/>
                <a:cs typeface="+mn-cs"/>
                <a:sym typeface="Helvetica"/>
              </a:defRPr>
            </a:pPr>
            <a:r>
              <a:rPr dirty="0"/>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98">
                                            <p:bg/>
                                          </p:spTgt>
                                        </p:tgtEl>
                                        <p:attrNameLst>
                                          <p:attrName>style.visibility</p:attrName>
                                        </p:attrNameLst>
                                      </p:cBhvr>
                                      <p:to>
                                        <p:strVal val="visible"/>
                                      </p:to>
                                    </p:set>
                                    <p:animEffect transition="in" filter="fade">
                                      <p:cBhvr>
                                        <p:cTn id="7" dur="500"/>
                                        <p:tgtEl>
                                          <p:spTgt spid="1798">
                                            <p:bg/>
                                          </p:spTgt>
                                        </p:tgtEl>
                                      </p:cBhvr>
                                    </p:animEffect>
                                  </p:childTnLst>
                                </p:cTn>
                              </p:par>
                              <p:par>
                                <p:cTn id="8" presetID="10" presetClass="entr" presetSubtype="0" fill="hold" grpId="1" nodeType="withEffect">
                                  <p:stCondLst>
                                    <p:cond delay="0"/>
                                  </p:stCondLst>
                                  <p:iterate>
                                    <p:tmAbs val="0"/>
                                  </p:iterate>
                                  <p:childTnLst>
                                    <p:set>
                                      <p:cBhvr>
                                        <p:cTn id="9" fill="hold"/>
                                        <p:tgtEl>
                                          <p:spTgt spid="1798">
                                            <p:txEl>
                                              <p:pRg st="0" end="0"/>
                                            </p:txEl>
                                          </p:spTgt>
                                        </p:tgtEl>
                                        <p:attrNameLst>
                                          <p:attrName>style.visibility</p:attrName>
                                        </p:attrNameLst>
                                      </p:cBhvr>
                                      <p:to>
                                        <p:strVal val="visible"/>
                                      </p:to>
                                    </p:set>
                                    <p:animEffect transition="in" filter="fade">
                                      <p:cBhvr>
                                        <p:cTn id="10" dur="500"/>
                                        <p:tgtEl>
                                          <p:spTgt spid="179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798">
                                            <p:txEl>
                                              <p:pRg st="2" end="2"/>
                                            </p:txEl>
                                          </p:spTgt>
                                        </p:tgtEl>
                                        <p:attrNameLst>
                                          <p:attrName>style.visibility</p:attrName>
                                        </p:attrNameLst>
                                      </p:cBhvr>
                                      <p:to>
                                        <p:strVal val="visible"/>
                                      </p:to>
                                    </p:set>
                                    <p:animEffect transition="in" filter="fade">
                                      <p:cBhvr>
                                        <p:cTn id="15" dur="500"/>
                                        <p:tgtEl>
                                          <p:spTgt spid="179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798">
                                            <p:txEl>
                                              <p:pRg st="4" end="4"/>
                                            </p:txEl>
                                          </p:spTgt>
                                        </p:tgtEl>
                                        <p:attrNameLst>
                                          <p:attrName>style.visibility</p:attrName>
                                        </p:attrNameLst>
                                      </p:cBhvr>
                                      <p:to>
                                        <p:strVal val="visible"/>
                                      </p:to>
                                    </p:set>
                                    <p:animEffect transition="in" filter="fade">
                                      <p:cBhvr>
                                        <p:cTn id="20" dur="500"/>
                                        <p:tgtEl>
                                          <p:spTgt spid="179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798">
                                            <p:txEl>
                                              <p:pRg st="5" end="5"/>
                                            </p:txEl>
                                          </p:spTgt>
                                        </p:tgtEl>
                                        <p:attrNameLst>
                                          <p:attrName>style.visibility</p:attrName>
                                        </p:attrNameLst>
                                      </p:cBhvr>
                                      <p:to>
                                        <p:strVal val="visible"/>
                                      </p:to>
                                    </p:set>
                                    <p:animEffect transition="in" filter="fade">
                                      <p:cBhvr>
                                        <p:cTn id="25" dur="500"/>
                                        <p:tgtEl>
                                          <p:spTgt spid="179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798">
                                            <p:txEl>
                                              <p:pRg st="6" end="6"/>
                                            </p:txEl>
                                          </p:spTgt>
                                        </p:tgtEl>
                                        <p:attrNameLst>
                                          <p:attrName>style.visibility</p:attrName>
                                        </p:attrNameLst>
                                      </p:cBhvr>
                                      <p:to>
                                        <p:strVal val="visible"/>
                                      </p:to>
                                    </p:set>
                                    <p:animEffect transition="in" filter="fade">
                                      <p:cBhvr>
                                        <p:cTn id="30" dur="500"/>
                                        <p:tgtEl>
                                          <p:spTgt spid="1798">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798">
                                            <p:txEl>
                                              <p:pRg st="7" end="7"/>
                                            </p:txEl>
                                          </p:spTgt>
                                        </p:tgtEl>
                                        <p:attrNameLst>
                                          <p:attrName>style.visibility</p:attrName>
                                        </p:attrNameLst>
                                      </p:cBhvr>
                                      <p:to>
                                        <p:strVal val="visible"/>
                                      </p:to>
                                    </p:set>
                                    <p:animEffect transition="in" filter="fade">
                                      <p:cBhvr>
                                        <p:cTn id="35" dur="500"/>
                                        <p:tgtEl>
                                          <p:spTgt spid="17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8" grpId="1" build="p" bldLvl="5" animBg="1" advAuto="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2" name="Group 55"/>
          <p:cNvGrpSpPr/>
          <p:nvPr/>
        </p:nvGrpSpPr>
        <p:grpSpPr>
          <a:xfrm>
            <a:off x="0" y="0"/>
            <a:ext cx="3518859" cy="833730"/>
            <a:chOff x="0" y="0"/>
            <a:chExt cx="3518858" cy="833729"/>
          </a:xfrm>
        </p:grpSpPr>
        <p:sp>
          <p:nvSpPr>
            <p:cNvPr id="180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0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03"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StringBuilder Class</a:t>
            </a:r>
          </a:p>
        </p:txBody>
      </p:sp>
      <p:sp>
        <p:nvSpPr>
          <p:cNvPr id="1807" name="object 11"/>
          <p:cNvSpPr txBox="1"/>
          <p:nvPr/>
        </p:nvSpPr>
        <p:spPr>
          <a:xfrm>
            <a:off x="101309" y="865747"/>
            <a:ext cx="13376301"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457200">
              <a:defRPr sz="2400">
                <a:latin typeface="+mn-lt"/>
                <a:ea typeface="+mn-ea"/>
                <a:cs typeface="+mn-cs"/>
                <a:sym typeface="Helvetica"/>
              </a:defRPr>
            </a:lvl1pPr>
          </a:lstStyle>
          <a:p>
            <a:r>
              <a:t>* StringBuilder are not safe for use by multiple threads.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07">
                                            <p:bg/>
                                          </p:spTgt>
                                        </p:tgtEl>
                                        <p:attrNameLst>
                                          <p:attrName>style.visibility</p:attrName>
                                        </p:attrNameLst>
                                      </p:cBhvr>
                                      <p:to>
                                        <p:strVal val="visible"/>
                                      </p:to>
                                    </p:set>
                                    <p:animEffect transition="in" filter="fade">
                                      <p:cBhvr>
                                        <p:cTn id="7" dur="500"/>
                                        <p:tgtEl>
                                          <p:spTgt spid="1807">
                                            <p:bg/>
                                          </p:spTgt>
                                        </p:tgtEl>
                                      </p:cBhvr>
                                    </p:animEffect>
                                  </p:childTnLst>
                                </p:cTn>
                              </p:par>
                              <p:par>
                                <p:cTn id="8" presetID="10" presetClass="entr" presetSubtype="0" fill="hold" grpId="1" nodeType="withEffect">
                                  <p:stCondLst>
                                    <p:cond delay="0"/>
                                  </p:stCondLst>
                                  <p:iterate>
                                    <p:tmAbs val="0"/>
                                  </p:iterate>
                                  <p:childTnLst>
                                    <p:set>
                                      <p:cBhvr>
                                        <p:cTn id="9" fill="hold"/>
                                        <p:tgtEl>
                                          <p:spTgt spid="1807">
                                            <p:txEl>
                                              <p:pRg st="0" end="0"/>
                                            </p:txEl>
                                          </p:spTgt>
                                        </p:tgtEl>
                                        <p:attrNameLst>
                                          <p:attrName>style.visibility</p:attrName>
                                        </p:attrNameLst>
                                      </p:cBhvr>
                                      <p:to>
                                        <p:strVal val="visible"/>
                                      </p:to>
                                    </p:set>
                                    <p:animEffect transition="in" filter="fade">
                                      <p:cBhvr>
                                        <p:cTn id="10" dur="500"/>
                                        <p:tgtEl>
                                          <p:spTgt spid="18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7" grpId="1" build="p" bldLvl="5" animBg="1" advAuto="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3" name="Group 23"/>
          <p:cNvGrpSpPr/>
          <p:nvPr/>
        </p:nvGrpSpPr>
        <p:grpSpPr>
          <a:xfrm>
            <a:off x="55" y="-9422"/>
            <a:ext cx="12191477" cy="712721"/>
            <a:chOff x="0" y="0"/>
            <a:chExt cx="12191475" cy="712719"/>
          </a:xfrm>
        </p:grpSpPr>
        <p:sp>
          <p:nvSpPr>
            <p:cNvPr id="180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81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81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81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814"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rPr dirty="0"/>
              <a:t>Trainer : </a:t>
            </a:r>
            <a:r>
              <a:rPr lang="en-US" dirty="0" err="1" smtClean="0"/>
              <a:t>Jayashree</a:t>
            </a:r>
            <a:r>
              <a:rPr lang="en-US" dirty="0" smtClean="0"/>
              <a:t> N</a:t>
            </a:r>
            <a:endParaRPr dirty="0"/>
          </a:p>
        </p:txBody>
      </p:sp>
      <p:sp>
        <p:nvSpPr>
          <p:cNvPr id="1815" name="object 7"/>
          <p:cNvSpPr txBox="1"/>
          <p:nvPr/>
        </p:nvSpPr>
        <p:spPr>
          <a:xfrm>
            <a:off x="9874918" y="202740"/>
            <a:ext cx="1786143" cy="304801"/>
          </a:xfrm>
          <a:prstGeom prst="rect">
            <a:avLst/>
          </a:prstGeom>
          <a:ln w="12700">
            <a:miter lim="400000"/>
          </a:ln>
        </p:spPr>
        <p:txBody>
          <a:bodyPr lIns="0" tIns="0" rIns="0" bIns="0">
            <a:spAutoFit/>
          </a:bodyPr>
          <a:lstStyle/>
          <a:p>
            <a:pPr indent="8145">
              <a:defRPr sz="2000" spc="-9">
                <a:solidFill>
                  <a:srgbClr val="FFFFFF"/>
                </a:solidFill>
              </a:defRPr>
            </a:pPr>
            <a:endParaRPr/>
          </a:p>
        </p:txBody>
      </p:sp>
      <p:sp>
        <p:nvSpPr>
          <p:cNvPr id="1816" name="object 18"/>
          <p:cNvSpPr txBox="1"/>
          <p:nvPr/>
        </p:nvSpPr>
        <p:spPr>
          <a:xfrm>
            <a:off x="1661175" y="3075582"/>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rPr b="1" dirty="0"/>
              <a:t>Exception Handling</a:t>
            </a:r>
          </a:p>
        </p:txBody>
      </p:sp>
      <p:sp>
        <p:nvSpPr>
          <p:cNvPr id="1820"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652" y="112462"/>
            <a:ext cx="10515600" cy="609433"/>
          </a:xfrm>
        </p:spPr>
        <p:txBody>
          <a:bodyPr/>
          <a:lstStyle/>
          <a:p>
            <a:r>
              <a:rPr lang="en-US" sz="3600" b="1" dirty="0" smtClean="0">
                <a:latin typeface="Times New Roman" panose="02020603050405020304" pitchFamily="18" charset="0"/>
                <a:cs typeface="Times New Roman" panose="02020603050405020304" pitchFamily="18" charset="0"/>
              </a:rPr>
              <a:t>Exception Hierarchy in java</a:t>
            </a:r>
            <a:endParaRPr lang="en-IN" sz="3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852" y="709864"/>
            <a:ext cx="10784306" cy="5907504"/>
          </a:xfrm>
          <a:prstGeom prst="rect">
            <a:avLst/>
          </a:prstGeom>
        </p:spPr>
      </p:pic>
      <p:sp>
        <p:nvSpPr>
          <p:cNvPr id="4" name="Rectangle 3"/>
          <p:cNvSpPr/>
          <p:nvPr/>
        </p:nvSpPr>
        <p:spPr>
          <a:xfrm>
            <a:off x="5684520" y="4706036"/>
            <a:ext cx="1402080" cy="646329"/>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err="1" smtClean="0">
                <a:ln>
                  <a:noFill/>
                </a:ln>
                <a:solidFill>
                  <a:srgbClr val="000000"/>
                </a:solidFill>
                <a:effectLst/>
                <a:uFillTx/>
                <a:latin typeface="+mj-lt"/>
                <a:ea typeface="+mj-ea"/>
                <a:cs typeface="+mj-cs"/>
                <a:sym typeface="Calibri"/>
              </a:rPr>
              <a:t>ClassCast</a:t>
            </a:r>
            <a:r>
              <a:rPr kumimoji="0" lang="en-US" sz="1800" b="1" i="0" u="none" strike="noStrike" cap="none" spc="0" normalizeH="0" baseline="0" dirty="0" smtClean="0">
                <a:ln>
                  <a:noFill/>
                </a:ln>
                <a:solidFill>
                  <a:srgbClr val="000000"/>
                </a:solidFill>
                <a:effectLst/>
                <a:uFillTx/>
                <a:latin typeface="+mj-lt"/>
                <a:ea typeface="+mj-ea"/>
                <a:cs typeface="+mj-cs"/>
                <a:sym typeface="Calibri"/>
              </a:rPr>
              <a:t/>
            </a:r>
            <a:br>
              <a:rPr kumimoji="0" lang="en-US" sz="1800" b="1" i="0" u="none" strike="noStrike" cap="none" spc="0" normalizeH="0" baseline="0" dirty="0" smtClean="0">
                <a:ln>
                  <a:noFill/>
                </a:ln>
                <a:solidFill>
                  <a:srgbClr val="000000"/>
                </a:solidFill>
                <a:effectLst/>
                <a:uFillTx/>
                <a:latin typeface="+mj-lt"/>
                <a:ea typeface="+mj-ea"/>
                <a:cs typeface="+mj-cs"/>
                <a:sym typeface="Calibri"/>
              </a:rPr>
            </a:br>
            <a:r>
              <a:rPr kumimoji="0" lang="en-US" sz="1800" b="1" i="0" u="none" strike="noStrike" cap="none" spc="0" normalizeH="0" baseline="0" dirty="0" smtClean="0">
                <a:ln>
                  <a:noFill/>
                </a:ln>
                <a:solidFill>
                  <a:srgbClr val="000000"/>
                </a:solidFill>
                <a:effectLst/>
                <a:uFillTx/>
                <a:latin typeface="+mj-lt"/>
                <a:ea typeface="+mj-ea"/>
                <a:cs typeface="+mj-cs"/>
                <a:sym typeface="Calibri"/>
              </a:rPr>
              <a:t>Exception</a:t>
            </a:r>
            <a:endParaRPr kumimoji="0" lang="en-IN" sz="1800" b="1"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836665308"/>
      </p:ext>
    </p:extLst>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4" name="Group 55"/>
          <p:cNvGrpSpPr/>
          <p:nvPr/>
        </p:nvGrpSpPr>
        <p:grpSpPr>
          <a:xfrm>
            <a:off x="0" y="0"/>
            <a:ext cx="3518859" cy="833730"/>
            <a:chOff x="0" y="0"/>
            <a:chExt cx="3518858" cy="833729"/>
          </a:xfrm>
        </p:grpSpPr>
        <p:sp>
          <p:nvSpPr>
            <p:cNvPr id="182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2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25"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rPr dirty="0" smtClean="0"/>
              <a:t>Exception</a:t>
            </a:r>
            <a:endParaRPr dirty="0"/>
          </a:p>
        </p:txBody>
      </p:sp>
      <p:sp>
        <p:nvSpPr>
          <p:cNvPr id="1829" name="object 11"/>
          <p:cNvSpPr txBox="1"/>
          <p:nvPr/>
        </p:nvSpPr>
        <p:spPr>
          <a:xfrm>
            <a:off x="101309" y="865747"/>
            <a:ext cx="13376301" cy="5156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rPr dirty="0"/>
              <a:t>* Exception is an unexpected event which occurs at Runtime due to </a:t>
            </a:r>
          </a:p>
          <a:p>
            <a:pPr defTabSz="457200">
              <a:defRPr sz="2400">
                <a:latin typeface="+mn-lt"/>
                <a:ea typeface="+mn-ea"/>
                <a:cs typeface="+mn-cs"/>
                <a:sym typeface="Helvetica"/>
              </a:defRPr>
            </a:pPr>
            <a:r>
              <a:rPr dirty="0"/>
              <a:t>  unexpected operation performed by a single line of code</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Exception handling is writing code which will recover the program</a:t>
            </a:r>
          </a:p>
          <a:p>
            <a:pPr defTabSz="457200">
              <a:defRPr sz="2400">
                <a:latin typeface="+mn-lt"/>
                <a:ea typeface="+mn-ea"/>
                <a:cs typeface="+mn-cs"/>
                <a:sym typeface="Helvetica"/>
              </a:defRPr>
            </a:pPr>
            <a:r>
              <a:rPr dirty="0"/>
              <a:t>  from the exception and continue the execution.</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Error is an unexpected event which occurs at Runtime due to</a:t>
            </a:r>
          </a:p>
          <a:p>
            <a:pPr defTabSz="457200">
              <a:defRPr sz="2400">
                <a:latin typeface="+mn-lt"/>
                <a:ea typeface="+mn-ea"/>
                <a:cs typeface="+mn-cs"/>
                <a:sym typeface="Helvetica"/>
              </a:defRPr>
            </a:pPr>
            <a:r>
              <a:rPr dirty="0"/>
              <a:t>  hardware or software failure of the system.</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When ever there is an exception JVM will create an Object of </a:t>
            </a:r>
          </a:p>
          <a:p>
            <a:pPr defTabSz="457200">
              <a:defRPr sz="2400">
                <a:latin typeface="+mn-lt"/>
                <a:ea typeface="+mn-ea"/>
                <a:cs typeface="+mn-cs"/>
                <a:sym typeface="Helvetica"/>
              </a:defRPr>
            </a:pPr>
            <a:r>
              <a:rPr dirty="0"/>
              <a:t>  corresponding exception class.</a:t>
            </a:r>
          </a:p>
          <a:p>
            <a:pPr defTabSz="457200">
              <a:defRPr sz="2400">
                <a:latin typeface="+mn-lt"/>
                <a:ea typeface="+mn-ea"/>
                <a:cs typeface="+mn-cs"/>
                <a:sym typeface="Helvetica"/>
              </a:defRPr>
            </a:pPr>
            <a:endParaRPr dirty="0"/>
          </a:p>
          <a:p>
            <a:pPr defTabSz="457200">
              <a:defRPr sz="2400">
                <a:latin typeface="+mn-lt"/>
                <a:ea typeface="+mn-ea"/>
                <a:cs typeface="+mn-cs"/>
                <a:sym typeface="Helvetica"/>
              </a:defRPr>
            </a:pPr>
            <a:r>
              <a:rPr dirty="0"/>
              <a:t>* JVM will pass the exception object to the method which created the</a:t>
            </a:r>
          </a:p>
          <a:p>
            <a:pPr defTabSz="457200">
              <a:defRPr sz="2400">
                <a:latin typeface="+mn-lt"/>
                <a:ea typeface="+mn-ea"/>
                <a:cs typeface="+mn-cs"/>
                <a:sym typeface="Helvetica"/>
              </a:defRPr>
            </a:pPr>
            <a:r>
              <a:rPr dirty="0"/>
              <a:t>  exception by using </a:t>
            </a:r>
            <a:r>
              <a:rPr dirty="0" smtClean="0"/>
              <a:t>throw</a:t>
            </a:r>
            <a:r>
              <a:rPr lang="en-US" dirty="0" smtClean="0"/>
              <a:t>s</a:t>
            </a:r>
            <a:r>
              <a:rPr dirty="0" smtClean="0"/>
              <a:t> </a:t>
            </a:r>
            <a:r>
              <a:rPr dirty="0"/>
              <a:t>keyword.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29">
                                            <p:bg/>
                                          </p:spTgt>
                                        </p:tgtEl>
                                        <p:attrNameLst>
                                          <p:attrName>style.visibility</p:attrName>
                                        </p:attrNameLst>
                                      </p:cBhvr>
                                      <p:to>
                                        <p:strVal val="visible"/>
                                      </p:to>
                                    </p:set>
                                    <p:animEffect transition="in" filter="fade">
                                      <p:cBhvr>
                                        <p:cTn id="7" dur="500"/>
                                        <p:tgtEl>
                                          <p:spTgt spid="1829">
                                            <p:bg/>
                                          </p:spTgt>
                                        </p:tgtEl>
                                      </p:cBhvr>
                                    </p:animEffect>
                                  </p:childTnLst>
                                </p:cTn>
                              </p:par>
                              <p:par>
                                <p:cTn id="8" presetID="10" presetClass="entr" presetSubtype="0" fill="hold" grpId="1" nodeType="withEffect">
                                  <p:stCondLst>
                                    <p:cond delay="0"/>
                                  </p:stCondLst>
                                  <p:iterate>
                                    <p:tmAbs val="0"/>
                                  </p:iterate>
                                  <p:childTnLst>
                                    <p:set>
                                      <p:cBhvr>
                                        <p:cTn id="9" fill="hold"/>
                                        <p:tgtEl>
                                          <p:spTgt spid="1829">
                                            <p:txEl>
                                              <p:pRg st="0" end="0"/>
                                            </p:txEl>
                                          </p:spTgt>
                                        </p:tgtEl>
                                        <p:attrNameLst>
                                          <p:attrName>style.visibility</p:attrName>
                                        </p:attrNameLst>
                                      </p:cBhvr>
                                      <p:to>
                                        <p:strVal val="visible"/>
                                      </p:to>
                                    </p:set>
                                    <p:animEffect transition="in" filter="fade">
                                      <p:cBhvr>
                                        <p:cTn id="10" dur="500"/>
                                        <p:tgtEl>
                                          <p:spTgt spid="182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29">
                                            <p:txEl>
                                              <p:pRg st="1" end="1"/>
                                            </p:txEl>
                                          </p:spTgt>
                                        </p:tgtEl>
                                        <p:attrNameLst>
                                          <p:attrName>style.visibility</p:attrName>
                                        </p:attrNameLst>
                                      </p:cBhvr>
                                      <p:to>
                                        <p:strVal val="visible"/>
                                      </p:to>
                                    </p:set>
                                    <p:animEffect transition="in" filter="fade">
                                      <p:cBhvr>
                                        <p:cTn id="15" dur="500"/>
                                        <p:tgtEl>
                                          <p:spTgt spid="182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29">
                                            <p:txEl>
                                              <p:pRg st="3" end="3"/>
                                            </p:txEl>
                                          </p:spTgt>
                                        </p:tgtEl>
                                        <p:attrNameLst>
                                          <p:attrName>style.visibility</p:attrName>
                                        </p:attrNameLst>
                                      </p:cBhvr>
                                      <p:to>
                                        <p:strVal val="visible"/>
                                      </p:to>
                                    </p:set>
                                    <p:animEffect transition="in" filter="fade">
                                      <p:cBhvr>
                                        <p:cTn id="20" dur="500"/>
                                        <p:tgtEl>
                                          <p:spTgt spid="182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29">
                                            <p:txEl>
                                              <p:pRg st="4" end="4"/>
                                            </p:txEl>
                                          </p:spTgt>
                                        </p:tgtEl>
                                        <p:attrNameLst>
                                          <p:attrName>style.visibility</p:attrName>
                                        </p:attrNameLst>
                                      </p:cBhvr>
                                      <p:to>
                                        <p:strVal val="visible"/>
                                      </p:to>
                                    </p:set>
                                    <p:animEffect transition="in" filter="fade">
                                      <p:cBhvr>
                                        <p:cTn id="25" dur="500"/>
                                        <p:tgtEl>
                                          <p:spTgt spid="182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29">
                                            <p:txEl>
                                              <p:pRg st="6" end="6"/>
                                            </p:txEl>
                                          </p:spTgt>
                                        </p:tgtEl>
                                        <p:attrNameLst>
                                          <p:attrName>style.visibility</p:attrName>
                                        </p:attrNameLst>
                                      </p:cBhvr>
                                      <p:to>
                                        <p:strVal val="visible"/>
                                      </p:to>
                                    </p:set>
                                    <p:animEffect transition="in" filter="fade">
                                      <p:cBhvr>
                                        <p:cTn id="30" dur="500"/>
                                        <p:tgtEl>
                                          <p:spTgt spid="1829">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29">
                                            <p:txEl>
                                              <p:pRg st="7" end="7"/>
                                            </p:txEl>
                                          </p:spTgt>
                                        </p:tgtEl>
                                        <p:attrNameLst>
                                          <p:attrName>style.visibility</p:attrName>
                                        </p:attrNameLst>
                                      </p:cBhvr>
                                      <p:to>
                                        <p:strVal val="visible"/>
                                      </p:to>
                                    </p:set>
                                    <p:animEffect transition="in" filter="fade">
                                      <p:cBhvr>
                                        <p:cTn id="35" dur="500"/>
                                        <p:tgtEl>
                                          <p:spTgt spid="1829">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29">
                                            <p:txEl>
                                              <p:pRg st="8" end="8"/>
                                            </p:txEl>
                                          </p:spTgt>
                                        </p:tgtEl>
                                        <p:attrNameLst>
                                          <p:attrName>style.visibility</p:attrName>
                                        </p:attrNameLst>
                                      </p:cBhvr>
                                      <p:to>
                                        <p:strVal val="visible"/>
                                      </p:to>
                                    </p:set>
                                    <p:animEffect transition="in" filter="fade">
                                      <p:cBhvr>
                                        <p:cTn id="40" dur="500"/>
                                        <p:tgtEl>
                                          <p:spTgt spid="1829">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29">
                                            <p:txEl>
                                              <p:pRg st="9" end="9"/>
                                            </p:txEl>
                                          </p:spTgt>
                                        </p:tgtEl>
                                        <p:attrNameLst>
                                          <p:attrName>style.visibility</p:attrName>
                                        </p:attrNameLst>
                                      </p:cBhvr>
                                      <p:to>
                                        <p:strVal val="visible"/>
                                      </p:to>
                                    </p:set>
                                    <p:animEffect transition="in" filter="fade">
                                      <p:cBhvr>
                                        <p:cTn id="45" dur="500"/>
                                        <p:tgtEl>
                                          <p:spTgt spid="1829">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29">
                                            <p:txEl>
                                              <p:pRg st="10" end="10"/>
                                            </p:txEl>
                                          </p:spTgt>
                                        </p:tgtEl>
                                        <p:attrNameLst>
                                          <p:attrName>style.visibility</p:attrName>
                                        </p:attrNameLst>
                                      </p:cBhvr>
                                      <p:to>
                                        <p:strVal val="visible"/>
                                      </p:to>
                                    </p:set>
                                    <p:animEffect transition="in" filter="fade">
                                      <p:cBhvr>
                                        <p:cTn id="50" dur="500"/>
                                        <p:tgtEl>
                                          <p:spTgt spid="1829">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29">
                                            <p:txEl>
                                              <p:pRg st="12" end="12"/>
                                            </p:txEl>
                                          </p:spTgt>
                                        </p:tgtEl>
                                        <p:attrNameLst>
                                          <p:attrName>style.visibility</p:attrName>
                                        </p:attrNameLst>
                                      </p:cBhvr>
                                      <p:to>
                                        <p:strVal val="visible"/>
                                      </p:to>
                                    </p:set>
                                    <p:animEffect transition="in" filter="fade">
                                      <p:cBhvr>
                                        <p:cTn id="55" dur="500"/>
                                        <p:tgtEl>
                                          <p:spTgt spid="1829">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1" nodeType="clickEffect">
                                  <p:stCondLst>
                                    <p:cond delay="0"/>
                                  </p:stCondLst>
                                  <p:iterate>
                                    <p:tmAbs val="0"/>
                                  </p:iterate>
                                  <p:childTnLst>
                                    <p:set>
                                      <p:cBhvr>
                                        <p:cTn id="59" fill="hold"/>
                                        <p:tgtEl>
                                          <p:spTgt spid="1829">
                                            <p:txEl>
                                              <p:pRg st="13" end="13"/>
                                            </p:txEl>
                                          </p:spTgt>
                                        </p:tgtEl>
                                        <p:attrNameLst>
                                          <p:attrName>style.visibility</p:attrName>
                                        </p:attrNameLst>
                                      </p:cBhvr>
                                      <p:to>
                                        <p:strVal val="visible"/>
                                      </p:to>
                                    </p:set>
                                    <p:animEffect transition="in" filter="fade">
                                      <p:cBhvr>
                                        <p:cTn id="60" dur="500"/>
                                        <p:tgtEl>
                                          <p:spTgt spid="182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9" grpId="1" build="p" bldLvl="5" animBg="1" advAuto="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3" name="Group 55"/>
          <p:cNvGrpSpPr/>
          <p:nvPr/>
        </p:nvGrpSpPr>
        <p:grpSpPr>
          <a:xfrm>
            <a:off x="0" y="0"/>
            <a:ext cx="3518859" cy="833730"/>
            <a:chOff x="0" y="0"/>
            <a:chExt cx="3518858" cy="833729"/>
          </a:xfrm>
        </p:grpSpPr>
        <p:sp>
          <p:nvSpPr>
            <p:cNvPr id="183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3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34"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Exception Handling</a:t>
            </a:r>
          </a:p>
        </p:txBody>
      </p:sp>
      <p:sp>
        <p:nvSpPr>
          <p:cNvPr id="1838" name="object 11"/>
          <p:cNvSpPr txBox="1"/>
          <p:nvPr/>
        </p:nvSpPr>
        <p:spPr>
          <a:xfrm>
            <a:off x="101309" y="865747"/>
            <a:ext cx="13376301" cy="368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t>* If the method is not able to handle the exception object, then</a:t>
            </a:r>
          </a:p>
          <a:p>
            <a:pPr defTabSz="457200">
              <a:defRPr sz="2400">
                <a:latin typeface="+mn-lt"/>
                <a:ea typeface="+mn-ea"/>
                <a:cs typeface="+mn-cs"/>
                <a:sym typeface="Helvetica"/>
              </a:defRPr>
            </a:pPr>
            <a:r>
              <a:t>  JVM will terminate the method's execution.</a:t>
            </a:r>
          </a:p>
          <a:p>
            <a:pPr defTabSz="457200">
              <a:defRPr sz="2400">
                <a:latin typeface="+mn-lt"/>
                <a:ea typeface="+mn-ea"/>
                <a:cs typeface="+mn-cs"/>
                <a:sym typeface="Helvetica"/>
              </a:defRPr>
            </a:pPr>
            <a:endParaRPr/>
          </a:p>
          <a:p>
            <a:pPr defTabSz="457200">
              <a:defRPr sz="2400">
                <a:latin typeface="+mn-lt"/>
                <a:ea typeface="+mn-ea"/>
                <a:cs typeface="+mn-cs"/>
                <a:sym typeface="Helvetica"/>
              </a:defRPr>
            </a:pPr>
            <a:r>
              <a:t>* If no methods are handling the exception object then JVM will call</a:t>
            </a:r>
          </a:p>
          <a:p>
            <a:pPr defTabSz="457200">
              <a:defRPr sz="2400">
                <a:latin typeface="+mn-lt"/>
                <a:ea typeface="+mn-ea"/>
                <a:cs typeface="+mn-cs"/>
                <a:sym typeface="Helvetica"/>
              </a:defRPr>
            </a:pPr>
            <a:r>
              <a:t>  Default Exception Handler which will handle the exception Object.</a:t>
            </a:r>
          </a:p>
          <a:p>
            <a:pPr defTabSz="457200">
              <a:defRPr sz="2400">
                <a:latin typeface="+mn-lt"/>
                <a:ea typeface="+mn-ea"/>
                <a:cs typeface="+mn-cs"/>
                <a:sym typeface="Helvetica"/>
              </a:defRPr>
            </a:pPr>
            <a:r>
              <a:t>  </a:t>
            </a:r>
          </a:p>
          <a:p>
            <a:pPr defTabSz="457200">
              <a:defRPr sz="2400">
                <a:latin typeface="+mn-lt"/>
                <a:ea typeface="+mn-ea"/>
                <a:cs typeface="+mn-cs"/>
                <a:sym typeface="Helvetica"/>
              </a:defRPr>
            </a:pPr>
            <a:r>
              <a:t>* Default exception handler will handle the exception and prints</a:t>
            </a:r>
          </a:p>
          <a:p>
            <a:pPr defTabSz="457200">
              <a:defRPr sz="2400">
                <a:latin typeface="+mn-lt"/>
                <a:ea typeface="+mn-ea"/>
                <a:cs typeface="+mn-cs"/>
                <a:sym typeface="Helvetica"/>
              </a:defRPr>
            </a:pPr>
            <a:r>
              <a:t>  - Name of the exception </a:t>
            </a:r>
          </a:p>
          <a:p>
            <a:pPr defTabSz="457200">
              <a:defRPr sz="2400">
                <a:latin typeface="+mn-lt"/>
                <a:ea typeface="+mn-ea"/>
                <a:cs typeface="+mn-cs"/>
                <a:sym typeface="Helvetica"/>
              </a:defRPr>
            </a:pPr>
            <a:r>
              <a:t>  - Reason for the exception</a:t>
            </a:r>
          </a:p>
          <a:p>
            <a:pPr defTabSz="457200">
              <a:defRPr sz="2400">
                <a:latin typeface="+mn-lt"/>
                <a:ea typeface="+mn-ea"/>
                <a:cs typeface="+mn-cs"/>
                <a:sym typeface="Helvetica"/>
              </a:defRPr>
            </a:pPr>
            <a:r>
              <a:t>  - Complete stack Trace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38">
                                            <p:bg/>
                                          </p:spTgt>
                                        </p:tgtEl>
                                        <p:attrNameLst>
                                          <p:attrName>style.visibility</p:attrName>
                                        </p:attrNameLst>
                                      </p:cBhvr>
                                      <p:to>
                                        <p:strVal val="visible"/>
                                      </p:to>
                                    </p:set>
                                    <p:animEffect transition="in" filter="fade">
                                      <p:cBhvr>
                                        <p:cTn id="7" dur="500"/>
                                        <p:tgtEl>
                                          <p:spTgt spid="1838">
                                            <p:bg/>
                                          </p:spTgt>
                                        </p:tgtEl>
                                      </p:cBhvr>
                                    </p:animEffect>
                                  </p:childTnLst>
                                </p:cTn>
                              </p:par>
                              <p:par>
                                <p:cTn id="8" presetID="10" presetClass="entr" presetSubtype="0" fill="hold" grpId="1" nodeType="withEffect">
                                  <p:stCondLst>
                                    <p:cond delay="0"/>
                                  </p:stCondLst>
                                  <p:iterate>
                                    <p:tmAbs val="0"/>
                                  </p:iterate>
                                  <p:childTnLst>
                                    <p:set>
                                      <p:cBhvr>
                                        <p:cTn id="9" fill="hold"/>
                                        <p:tgtEl>
                                          <p:spTgt spid="1838">
                                            <p:txEl>
                                              <p:pRg st="0" end="0"/>
                                            </p:txEl>
                                          </p:spTgt>
                                        </p:tgtEl>
                                        <p:attrNameLst>
                                          <p:attrName>style.visibility</p:attrName>
                                        </p:attrNameLst>
                                      </p:cBhvr>
                                      <p:to>
                                        <p:strVal val="visible"/>
                                      </p:to>
                                    </p:set>
                                    <p:animEffect transition="in" filter="fade">
                                      <p:cBhvr>
                                        <p:cTn id="10" dur="500"/>
                                        <p:tgtEl>
                                          <p:spTgt spid="183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38">
                                            <p:txEl>
                                              <p:pRg st="1" end="1"/>
                                            </p:txEl>
                                          </p:spTgt>
                                        </p:tgtEl>
                                        <p:attrNameLst>
                                          <p:attrName>style.visibility</p:attrName>
                                        </p:attrNameLst>
                                      </p:cBhvr>
                                      <p:to>
                                        <p:strVal val="visible"/>
                                      </p:to>
                                    </p:set>
                                    <p:animEffect transition="in" filter="fade">
                                      <p:cBhvr>
                                        <p:cTn id="15" dur="500"/>
                                        <p:tgtEl>
                                          <p:spTgt spid="183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38">
                                            <p:txEl>
                                              <p:pRg st="2" end="2"/>
                                            </p:txEl>
                                          </p:spTgt>
                                        </p:tgtEl>
                                        <p:attrNameLst>
                                          <p:attrName>style.visibility</p:attrName>
                                        </p:attrNameLst>
                                      </p:cBhvr>
                                      <p:to>
                                        <p:strVal val="visible"/>
                                      </p:to>
                                    </p:set>
                                    <p:animEffect transition="in" filter="fade">
                                      <p:cBhvr>
                                        <p:cTn id="20" dur="500"/>
                                        <p:tgtEl>
                                          <p:spTgt spid="183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38">
                                            <p:txEl>
                                              <p:pRg st="3" end="3"/>
                                            </p:txEl>
                                          </p:spTgt>
                                        </p:tgtEl>
                                        <p:attrNameLst>
                                          <p:attrName>style.visibility</p:attrName>
                                        </p:attrNameLst>
                                      </p:cBhvr>
                                      <p:to>
                                        <p:strVal val="visible"/>
                                      </p:to>
                                    </p:set>
                                    <p:animEffect transition="in" filter="fade">
                                      <p:cBhvr>
                                        <p:cTn id="25" dur="500"/>
                                        <p:tgtEl>
                                          <p:spTgt spid="183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38">
                                            <p:txEl>
                                              <p:pRg st="4" end="4"/>
                                            </p:txEl>
                                          </p:spTgt>
                                        </p:tgtEl>
                                        <p:attrNameLst>
                                          <p:attrName>style.visibility</p:attrName>
                                        </p:attrNameLst>
                                      </p:cBhvr>
                                      <p:to>
                                        <p:strVal val="visible"/>
                                      </p:to>
                                    </p:set>
                                    <p:animEffect transition="in" filter="fade">
                                      <p:cBhvr>
                                        <p:cTn id="30" dur="500"/>
                                        <p:tgtEl>
                                          <p:spTgt spid="183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38">
                                            <p:txEl>
                                              <p:pRg st="5" end="5"/>
                                            </p:txEl>
                                          </p:spTgt>
                                        </p:tgtEl>
                                        <p:attrNameLst>
                                          <p:attrName>style.visibility</p:attrName>
                                        </p:attrNameLst>
                                      </p:cBhvr>
                                      <p:to>
                                        <p:strVal val="visible"/>
                                      </p:to>
                                    </p:set>
                                    <p:animEffect transition="in" filter="fade">
                                      <p:cBhvr>
                                        <p:cTn id="35" dur="500"/>
                                        <p:tgtEl>
                                          <p:spTgt spid="183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38">
                                            <p:txEl>
                                              <p:pRg st="6" end="6"/>
                                            </p:txEl>
                                          </p:spTgt>
                                        </p:tgtEl>
                                        <p:attrNameLst>
                                          <p:attrName>style.visibility</p:attrName>
                                        </p:attrNameLst>
                                      </p:cBhvr>
                                      <p:to>
                                        <p:strVal val="visible"/>
                                      </p:to>
                                    </p:set>
                                    <p:animEffect transition="in" filter="fade">
                                      <p:cBhvr>
                                        <p:cTn id="40" dur="500"/>
                                        <p:tgtEl>
                                          <p:spTgt spid="1838">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38">
                                            <p:txEl>
                                              <p:pRg st="7" end="7"/>
                                            </p:txEl>
                                          </p:spTgt>
                                        </p:tgtEl>
                                        <p:attrNameLst>
                                          <p:attrName>style.visibility</p:attrName>
                                        </p:attrNameLst>
                                      </p:cBhvr>
                                      <p:to>
                                        <p:strVal val="visible"/>
                                      </p:to>
                                    </p:set>
                                    <p:animEffect transition="in" filter="fade">
                                      <p:cBhvr>
                                        <p:cTn id="45" dur="500"/>
                                        <p:tgtEl>
                                          <p:spTgt spid="1838">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38">
                                            <p:txEl>
                                              <p:pRg st="8" end="8"/>
                                            </p:txEl>
                                          </p:spTgt>
                                        </p:tgtEl>
                                        <p:attrNameLst>
                                          <p:attrName>style.visibility</p:attrName>
                                        </p:attrNameLst>
                                      </p:cBhvr>
                                      <p:to>
                                        <p:strVal val="visible"/>
                                      </p:to>
                                    </p:set>
                                    <p:animEffect transition="in" filter="fade">
                                      <p:cBhvr>
                                        <p:cTn id="50" dur="500"/>
                                        <p:tgtEl>
                                          <p:spTgt spid="1838">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38">
                                            <p:txEl>
                                              <p:pRg st="9" end="9"/>
                                            </p:txEl>
                                          </p:spTgt>
                                        </p:tgtEl>
                                        <p:attrNameLst>
                                          <p:attrName>style.visibility</p:attrName>
                                        </p:attrNameLst>
                                      </p:cBhvr>
                                      <p:to>
                                        <p:strVal val="visible"/>
                                      </p:to>
                                    </p:set>
                                    <p:animEffect transition="in" filter="fade">
                                      <p:cBhvr>
                                        <p:cTn id="55" dur="500"/>
                                        <p:tgtEl>
                                          <p:spTgt spid="18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8" grpId="1" build="p" bldLvl="5" animBg="1" advAuto="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2" name="Group 55"/>
          <p:cNvGrpSpPr/>
          <p:nvPr/>
        </p:nvGrpSpPr>
        <p:grpSpPr>
          <a:xfrm>
            <a:off x="0" y="0"/>
            <a:ext cx="3518859" cy="833730"/>
            <a:chOff x="0" y="0"/>
            <a:chExt cx="3518858" cy="833729"/>
          </a:xfrm>
        </p:grpSpPr>
        <p:sp>
          <p:nvSpPr>
            <p:cNvPr id="184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4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43"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Exception Handling</a:t>
            </a:r>
          </a:p>
        </p:txBody>
      </p:sp>
      <p:sp>
        <p:nvSpPr>
          <p:cNvPr id="1847" name="object 11"/>
          <p:cNvSpPr txBox="1"/>
          <p:nvPr/>
        </p:nvSpPr>
        <p:spPr>
          <a:xfrm>
            <a:off x="101309" y="865747"/>
            <a:ext cx="13376301" cy="48013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a:latin typeface="+mn-lt"/>
                <a:ea typeface="+mn-ea"/>
                <a:cs typeface="+mn-cs"/>
                <a:sym typeface="Helvetica"/>
              </a:defRPr>
            </a:pPr>
            <a:r>
              <a:rPr lang="en-US" dirty="0" smtClean="0"/>
              <a:t>How to handle the Exception:</a:t>
            </a:r>
          </a:p>
          <a:p>
            <a:pPr defTabSz="457200">
              <a:defRPr sz="2400">
                <a:latin typeface="+mn-lt"/>
                <a:ea typeface="+mn-ea"/>
                <a:cs typeface="+mn-cs"/>
                <a:sym typeface="Helvetica"/>
              </a:defRPr>
            </a:pPr>
            <a:r>
              <a:rPr lang="en-US" dirty="0" smtClean="0"/>
              <a:t>In java Exception has been handled by using </a:t>
            </a:r>
            <a:r>
              <a:rPr dirty="0" smtClean="0"/>
              <a:t>try-catch </a:t>
            </a:r>
            <a:r>
              <a:rPr dirty="0"/>
              <a:t>block</a:t>
            </a:r>
          </a:p>
          <a:p>
            <a:pPr defTabSz="457200">
              <a:defRPr sz="2400">
                <a:latin typeface="+mn-lt"/>
                <a:ea typeface="+mn-ea"/>
                <a:cs typeface="+mn-cs"/>
                <a:sym typeface="Helvetica"/>
              </a:defRPr>
            </a:pPr>
            <a:r>
              <a:rPr dirty="0"/>
              <a:t>  </a:t>
            </a:r>
            <a:endParaRPr lang="en-US" dirty="0" smtClean="0"/>
          </a:p>
          <a:p>
            <a:pPr defTabSz="457200">
              <a:defRPr sz="2400">
                <a:latin typeface="+mn-lt"/>
                <a:ea typeface="+mn-ea"/>
                <a:cs typeface="+mn-cs"/>
                <a:sym typeface="Helvetica"/>
              </a:defRPr>
            </a:pPr>
            <a:r>
              <a:rPr lang="en-US" b="1" dirty="0" smtClean="0"/>
              <a:t>Syntax:</a:t>
            </a:r>
            <a:endParaRPr b="1" dirty="0"/>
          </a:p>
          <a:p>
            <a:pPr defTabSz="457200">
              <a:defRPr sz="2400">
                <a:latin typeface="+mn-lt"/>
                <a:ea typeface="+mn-ea"/>
                <a:cs typeface="+mn-cs"/>
                <a:sym typeface="Helvetica"/>
              </a:defRPr>
            </a:pPr>
            <a:r>
              <a:rPr dirty="0"/>
              <a:t>  try</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a:t>
            </a:r>
            <a:r>
              <a:rPr u="sng" dirty="0"/>
              <a:t>risky</a:t>
            </a:r>
            <a:r>
              <a:rPr dirty="0"/>
              <a:t> lines of code</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catch(</a:t>
            </a:r>
            <a:r>
              <a:rPr dirty="0" err="1"/>
              <a:t>ExceptionClass</a:t>
            </a:r>
            <a:r>
              <a:rPr/>
              <a:t> </a:t>
            </a:r>
            <a:r>
              <a:rPr lang="en-US" smtClean="0"/>
              <a:t> </a:t>
            </a:r>
            <a:r>
              <a:rPr u="sng" smtClean="0"/>
              <a:t>ref</a:t>
            </a:r>
            <a:r>
              <a:rPr dirty="0"/>
              <a:t>)</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alternate code</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47">
                                            <p:bg/>
                                          </p:spTgt>
                                        </p:tgtEl>
                                        <p:attrNameLst>
                                          <p:attrName>style.visibility</p:attrName>
                                        </p:attrNameLst>
                                      </p:cBhvr>
                                      <p:to>
                                        <p:strVal val="visible"/>
                                      </p:to>
                                    </p:set>
                                    <p:animEffect transition="in" filter="fade">
                                      <p:cBhvr>
                                        <p:cTn id="7" dur="500"/>
                                        <p:tgtEl>
                                          <p:spTgt spid="1847">
                                            <p:bg/>
                                          </p:spTgt>
                                        </p:tgtEl>
                                      </p:cBhvr>
                                    </p:animEffect>
                                  </p:childTnLst>
                                </p:cTn>
                              </p:par>
                              <p:par>
                                <p:cTn id="8" presetID="10" presetClass="entr" presetSubtype="0" fill="hold" grpId="1" nodeType="withEffect">
                                  <p:stCondLst>
                                    <p:cond delay="0"/>
                                  </p:stCondLst>
                                  <p:iterate>
                                    <p:tmAbs val="0"/>
                                  </p:iterate>
                                  <p:childTnLst>
                                    <p:set>
                                      <p:cBhvr>
                                        <p:cTn id="9" fill="hold"/>
                                        <p:tgtEl>
                                          <p:spTgt spid="1847">
                                            <p:txEl>
                                              <p:pRg st="0" end="0"/>
                                            </p:txEl>
                                          </p:spTgt>
                                        </p:tgtEl>
                                        <p:attrNameLst>
                                          <p:attrName>style.visibility</p:attrName>
                                        </p:attrNameLst>
                                      </p:cBhvr>
                                      <p:to>
                                        <p:strVal val="visible"/>
                                      </p:to>
                                    </p:set>
                                    <p:animEffect transition="in" filter="fade">
                                      <p:cBhvr>
                                        <p:cTn id="10" dur="500"/>
                                        <p:tgtEl>
                                          <p:spTgt spid="1847">
                                            <p:txEl>
                                              <p:pRg st="0" end="0"/>
                                            </p:txEl>
                                          </p:spTgt>
                                        </p:tgtEl>
                                      </p:cBhvr>
                                    </p:animEffect>
                                  </p:childTnLst>
                                </p:cTn>
                              </p:par>
                            </p:childTnLst>
                          </p:cTn>
                        </p:par>
                        <p:par>
                          <p:cTn id="11" fill="hold">
                            <p:stCondLst>
                              <p:cond delay="500"/>
                            </p:stCondLst>
                            <p:childTnLst>
                              <p:par>
                                <p:cTn id="12" presetID="10" presetClass="entr" presetSubtype="0" fill="hold" grpId="1" nodeType="afterEffect">
                                  <p:stCondLst>
                                    <p:cond delay="0"/>
                                  </p:stCondLst>
                                  <p:iterate>
                                    <p:tmAbs val="0"/>
                                  </p:iterate>
                                  <p:childTnLst>
                                    <p:set>
                                      <p:cBhvr>
                                        <p:cTn id="13" fill="hold"/>
                                        <p:tgtEl>
                                          <p:spTgt spid="1847">
                                            <p:txEl>
                                              <p:pRg st="1" end="1"/>
                                            </p:txEl>
                                          </p:spTgt>
                                        </p:tgtEl>
                                        <p:attrNameLst>
                                          <p:attrName>style.visibility</p:attrName>
                                        </p:attrNameLst>
                                      </p:cBhvr>
                                      <p:to>
                                        <p:strVal val="visible"/>
                                      </p:to>
                                    </p:set>
                                    <p:animEffect transition="in" filter="fade">
                                      <p:cBhvr>
                                        <p:cTn id="14" dur="500"/>
                                        <p:tgtEl>
                                          <p:spTgt spid="184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fill="hold" grpId="1" nodeType="clickEffect">
                                  <p:stCondLst>
                                    <p:cond delay="0"/>
                                  </p:stCondLst>
                                  <p:iterate>
                                    <p:tmAbs val="0"/>
                                  </p:iterate>
                                  <p:childTnLst>
                                    <p:set>
                                      <p:cBhvr>
                                        <p:cTn id="18" fill="hold"/>
                                        <p:tgtEl>
                                          <p:spTgt spid="1847">
                                            <p:txEl>
                                              <p:pRg st="2" end="2"/>
                                            </p:txEl>
                                          </p:spTgt>
                                        </p:tgtEl>
                                        <p:attrNameLst>
                                          <p:attrName>style.visibility</p:attrName>
                                        </p:attrNameLst>
                                      </p:cBhvr>
                                      <p:to>
                                        <p:strVal val="visible"/>
                                      </p:to>
                                    </p:set>
                                    <p:animEffect transition="in" filter="fade">
                                      <p:cBhvr>
                                        <p:cTn id="19" dur="500"/>
                                        <p:tgtEl>
                                          <p:spTgt spid="1847">
                                            <p:txEl>
                                              <p:pRg st="2" end="2"/>
                                            </p:txEl>
                                          </p:spTgt>
                                        </p:tgtEl>
                                      </p:cBhvr>
                                    </p:animEffect>
                                  </p:childTnLst>
                                </p:cTn>
                              </p:par>
                            </p:childTnLst>
                          </p:cTn>
                        </p:par>
                        <p:par>
                          <p:cTn id="20" fill="hold">
                            <p:stCondLst>
                              <p:cond delay="500"/>
                            </p:stCondLst>
                            <p:childTnLst>
                              <p:par>
                                <p:cTn id="21" presetID="10" presetClass="entr" fill="hold" grpId="1" nodeType="afterEffect">
                                  <p:stCondLst>
                                    <p:cond delay="0"/>
                                  </p:stCondLst>
                                  <p:iterate>
                                    <p:tmAbs val="0"/>
                                  </p:iterate>
                                  <p:childTnLst>
                                    <p:set>
                                      <p:cBhvr>
                                        <p:cTn id="22" fill="hold"/>
                                        <p:tgtEl>
                                          <p:spTgt spid="1847">
                                            <p:txEl>
                                              <p:pRg st="3" end="3"/>
                                            </p:txEl>
                                          </p:spTgt>
                                        </p:tgtEl>
                                        <p:attrNameLst>
                                          <p:attrName>style.visibility</p:attrName>
                                        </p:attrNameLst>
                                      </p:cBhvr>
                                      <p:to>
                                        <p:strVal val="visible"/>
                                      </p:to>
                                    </p:set>
                                    <p:animEffect transition="in" filter="fade">
                                      <p:cBhvr>
                                        <p:cTn id="23" dur="500"/>
                                        <p:tgtEl>
                                          <p:spTgt spid="184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fill="hold" grpId="1" nodeType="clickEffect">
                                  <p:stCondLst>
                                    <p:cond delay="0"/>
                                  </p:stCondLst>
                                  <p:iterate>
                                    <p:tmAbs val="0"/>
                                  </p:iterate>
                                  <p:childTnLst>
                                    <p:set>
                                      <p:cBhvr>
                                        <p:cTn id="27" fill="hold"/>
                                        <p:tgtEl>
                                          <p:spTgt spid="1847">
                                            <p:txEl>
                                              <p:pRg st="4" end="4"/>
                                            </p:txEl>
                                          </p:spTgt>
                                        </p:tgtEl>
                                        <p:attrNameLst>
                                          <p:attrName>style.visibility</p:attrName>
                                        </p:attrNameLst>
                                      </p:cBhvr>
                                      <p:to>
                                        <p:strVal val="visible"/>
                                      </p:to>
                                    </p:set>
                                    <p:animEffect transition="in" filter="fade">
                                      <p:cBhvr>
                                        <p:cTn id="28" dur="500"/>
                                        <p:tgtEl>
                                          <p:spTgt spid="184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1" nodeType="clickEffect">
                                  <p:stCondLst>
                                    <p:cond delay="0"/>
                                  </p:stCondLst>
                                  <p:iterate>
                                    <p:tmAbs val="0"/>
                                  </p:iterate>
                                  <p:childTnLst>
                                    <p:set>
                                      <p:cBhvr>
                                        <p:cTn id="32" fill="hold"/>
                                        <p:tgtEl>
                                          <p:spTgt spid="1847">
                                            <p:txEl>
                                              <p:pRg st="5" end="5"/>
                                            </p:txEl>
                                          </p:spTgt>
                                        </p:tgtEl>
                                        <p:attrNameLst>
                                          <p:attrName>style.visibility</p:attrName>
                                        </p:attrNameLst>
                                      </p:cBhvr>
                                      <p:to>
                                        <p:strVal val="visible"/>
                                      </p:to>
                                    </p:set>
                                    <p:animEffect transition="in" filter="fade">
                                      <p:cBhvr>
                                        <p:cTn id="33" dur="500"/>
                                        <p:tgtEl>
                                          <p:spTgt spid="184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fill="hold" grpId="1" nodeType="clickEffect">
                                  <p:stCondLst>
                                    <p:cond delay="0"/>
                                  </p:stCondLst>
                                  <p:iterate>
                                    <p:tmAbs val="0"/>
                                  </p:iterate>
                                  <p:childTnLst>
                                    <p:set>
                                      <p:cBhvr>
                                        <p:cTn id="37" fill="hold"/>
                                        <p:tgtEl>
                                          <p:spTgt spid="1847">
                                            <p:txEl>
                                              <p:pRg st="6" end="6"/>
                                            </p:txEl>
                                          </p:spTgt>
                                        </p:tgtEl>
                                        <p:attrNameLst>
                                          <p:attrName>style.visibility</p:attrName>
                                        </p:attrNameLst>
                                      </p:cBhvr>
                                      <p:to>
                                        <p:strVal val="visible"/>
                                      </p:to>
                                    </p:set>
                                    <p:animEffect transition="in" filter="fade">
                                      <p:cBhvr>
                                        <p:cTn id="38" dur="500"/>
                                        <p:tgtEl>
                                          <p:spTgt spid="1847">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fill="hold" grpId="1" nodeType="clickEffect">
                                  <p:stCondLst>
                                    <p:cond delay="0"/>
                                  </p:stCondLst>
                                  <p:iterate>
                                    <p:tmAbs val="0"/>
                                  </p:iterate>
                                  <p:childTnLst>
                                    <p:set>
                                      <p:cBhvr>
                                        <p:cTn id="42" fill="hold"/>
                                        <p:tgtEl>
                                          <p:spTgt spid="1847">
                                            <p:txEl>
                                              <p:pRg st="7" end="7"/>
                                            </p:txEl>
                                          </p:spTgt>
                                        </p:tgtEl>
                                        <p:attrNameLst>
                                          <p:attrName>style.visibility</p:attrName>
                                        </p:attrNameLst>
                                      </p:cBhvr>
                                      <p:to>
                                        <p:strVal val="visible"/>
                                      </p:to>
                                    </p:set>
                                    <p:animEffect transition="in" filter="fade">
                                      <p:cBhvr>
                                        <p:cTn id="43" dur="500"/>
                                        <p:tgtEl>
                                          <p:spTgt spid="1847">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fill="hold" grpId="1" nodeType="clickEffect">
                                  <p:stCondLst>
                                    <p:cond delay="0"/>
                                  </p:stCondLst>
                                  <p:iterate>
                                    <p:tmAbs val="0"/>
                                  </p:iterate>
                                  <p:childTnLst>
                                    <p:set>
                                      <p:cBhvr>
                                        <p:cTn id="47" fill="hold"/>
                                        <p:tgtEl>
                                          <p:spTgt spid="1847">
                                            <p:txEl>
                                              <p:pRg st="8" end="8"/>
                                            </p:txEl>
                                          </p:spTgt>
                                        </p:tgtEl>
                                        <p:attrNameLst>
                                          <p:attrName>style.visibility</p:attrName>
                                        </p:attrNameLst>
                                      </p:cBhvr>
                                      <p:to>
                                        <p:strVal val="visible"/>
                                      </p:to>
                                    </p:set>
                                    <p:animEffect transition="in" filter="fade">
                                      <p:cBhvr>
                                        <p:cTn id="48" dur="500"/>
                                        <p:tgtEl>
                                          <p:spTgt spid="1847">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fill="hold" grpId="1" nodeType="clickEffect">
                                  <p:stCondLst>
                                    <p:cond delay="0"/>
                                  </p:stCondLst>
                                  <p:iterate>
                                    <p:tmAbs val="0"/>
                                  </p:iterate>
                                  <p:childTnLst>
                                    <p:set>
                                      <p:cBhvr>
                                        <p:cTn id="52" fill="hold"/>
                                        <p:tgtEl>
                                          <p:spTgt spid="1847">
                                            <p:txEl>
                                              <p:pRg st="9" end="9"/>
                                            </p:txEl>
                                          </p:spTgt>
                                        </p:tgtEl>
                                        <p:attrNameLst>
                                          <p:attrName>style.visibility</p:attrName>
                                        </p:attrNameLst>
                                      </p:cBhvr>
                                      <p:to>
                                        <p:strVal val="visible"/>
                                      </p:to>
                                    </p:set>
                                    <p:animEffect transition="in" filter="fade">
                                      <p:cBhvr>
                                        <p:cTn id="53" dur="500"/>
                                        <p:tgtEl>
                                          <p:spTgt spid="1847">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fill="hold" grpId="1" nodeType="clickEffect">
                                  <p:stCondLst>
                                    <p:cond delay="0"/>
                                  </p:stCondLst>
                                  <p:iterate>
                                    <p:tmAbs val="0"/>
                                  </p:iterate>
                                  <p:childTnLst>
                                    <p:set>
                                      <p:cBhvr>
                                        <p:cTn id="57" fill="hold"/>
                                        <p:tgtEl>
                                          <p:spTgt spid="1847">
                                            <p:txEl>
                                              <p:pRg st="10" end="10"/>
                                            </p:txEl>
                                          </p:spTgt>
                                        </p:tgtEl>
                                        <p:attrNameLst>
                                          <p:attrName>style.visibility</p:attrName>
                                        </p:attrNameLst>
                                      </p:cBhvr>
                                      <p:to>
                                        <p:strVal val="visible"/>
                                      </p:to>
                                    </p:set>
                                    <p:animEffect transition="in" filter="fade">
                                      <p:cBhvr>
                                        <p:cTn id="58" dur="500"/>
                                        <p:tgtEl>
                                          <p:spTgt spid="1847">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fill="hold" grpId="1" nodeType="clickEffect">
                                  <p:stCondLst>
                                    <p:cond delay="0"/>
                                  </p:stCondLst>
                                  <p:iterate>
                                    <p:tmAbs val="0"/>
                                  </p:iterate>
                                  <p:childTnLst>
                                    <p:set>
                                      <p:cBhvr>
                                        <p:cTn id="62" fill="hold"/>
                                        <p:tgtEl>
                                          <p:spTgt spid="1847">
                                            <p:txEl>
                                              <p:pRg st="11" end="11"/>
                                            </p:txEl>
                                          </p:spTgt>
                                        </p:tgtEl>
                                        <p:attrNameLst>
                                          <p:attrName>style.visibility</p:attrName>
                                        </p:attrNameLst>
                                      </p:cBhvr>
                                      <p:to>
                                        <p:strVal val="visible"/>
                                      </p:to>
                                    </p:set>
                                    <p:animEffect transition="in" filter="fade">
                                      <p:cBhvr>
                                        <p:cTn id="63" dur="500"/>
                                        <p:tgtEl>
                                          <p:spTgt spid="18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7" grpId="1" build="p" bldLvl="5" animBg="1" advAuto="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555" y="822326"/>
            <a:ext cx="10515600" cy="5848105"/>
          </a:xfrm>
        </p:spPr>
        <p:txBody>
          <a:bodyPr>
            <a:normAutofit/>
          </a:bodyPr>
          <a:lstStyle/>
          <a:p>
            <a:pPr marL="457200" indent="-45720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t</a:t>
            </a:r>
            <a:r>
              <a:rPr lang="en-US" sz="2800" b="1" dirty="0" smtClean="0">
                <a:latin typeface="Times New Roman" panose="02020603050405020304" pitchFamily="18" charset="0"/>
                <a:cs typeface="Times New Roman" panose="02020603050405020304" pitchFamily="18" charset="0"/>
              </a:rPr>
              <a:t>ry block:</a:t>
            </a:r>
            <a:br>
              <a:rPr lang="en-US" sz="2800" b="1" dirty="0" smtClean="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try block is used to write risky line of code.</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risky line of code is nothing but the line which is responsible for exception.</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if any exception object is present in try block it throw that object to specific catch block.</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 catch block is used to catch the exception which is thrown by the try block and it execute alternate code.</a:t>
            </a:r>
            <a:br>
              <a:rPr lang="en-US" sz="2800" b="1" dirty="0" smtClean="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707939"/>
      </p:ext>
    </p:extLst>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430" y="165832"/>
            <a:ext cx="11846169" cy="6692168"/>
          </a:xfrm>
        </p:spPr>
        <p:txBody>
          <a:bodyPr>
            <a:noAutofit/>
          </a:bodyPr>
          <a:lstStyle/>
          <a:p>
            <a:r>
              <a:rPr lang="en-US" sz="2800" b="1" dirty="0" smtClean="0">
                <a:latin typeface="Times New Roman" panose="02020603050405020304" pitchFamily="18" charset="0"/>
                <a:cs typeface="Times New Roman" panose="02020603050405020304" pitchFamily="18" charset="0"/>
              </a:rPr>
              <a:t>Try with multiple catch block:</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Whenever we have a multiple risky line of code in one try block with different exception objects to handle both exception object we have to write multiple catch block.</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Or</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we can handle the multiple exception object in one single catch block by using super </a:t>
            </a:r>
            <a:r>
              <a:rPr lang="en-US" sz="2800" dirty="0" err="1" smtClean="0">
                <a:latin typeface="Times New Roman" panose="02020603050405020304" pitchFamily="18" charset="0"/>
                <a:cs typeface="Times New Roman" panose="02020603050405020304" pitchFamily="18" charset="0"/>
              </a:rPr>
              <a:t>classs</a:t>
            </a:r>
            <a:r>
              <a:rPr lang="en-US" sz="2800" dirty="0" smtClean="0">
                <a:latin typeface="Times New Roman" panose="02020603050405020304" pitchFamily="18" charset="0"/>
                <a:cs typeface="Times New Roman" panose="02020603050405020304" pitchFamily="18" charset="0"/>
              </a:rPr>
              <a:t> reference variable</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ex: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Exception e = new </a:t>
            </a:r>
            <a:r>
              <a:rPr lang="en-US" sz="2800" dirty="0" err="1" smtClean="0">
                <a:latin typeface="Times New Roman" panose="02020603050405020304" pitchFamily="18" charset="0"/>
                <a:cs typeface="Times New Roman" panose="02020603050405020304" pitchFamily="18" charset="0"/>
              </a:rPr>
              <a:t>ArithmeticException</a:t>
            </a:r>
            <a:r>
              <a:rPr lang="en-US" sz="2800" dirty="0" smtClean="0">
                <a:latin typeface="Times New Roman" panose="02020603050405020304" pitchFamily="18" charset="0"/>
                <a:cs typeface="Times New Roman" panose="02020603050405020304" pitchFamily="18" charset="0"/>
              </a:rPr>
              <a:t>();</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Exception e1 = new </a:t>
            </a:r>
            <a:r>
              <a:rPr lang="en-US" sz="2800" dirty="0" err="1" smtClean="0">
                <a:latin typeface="Times New Roman" panose="02020603050405020304" pitchFamily="18" charset="0"/>
                <a:cs typeface="Times New Roman" panose="02020603050405020304" pitchFamily="18" charset="0"/>
              </a:rPr>
              <a:t>ArrayIndexOutOfBoundException</a:t>
            </a:r>
            <a:r>
              <a:rPr lang="en-US"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73037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5" name="Group 23"/>
          <p:cNvGrpSpPr/>
          <p:nvPr/>
        </p:nvGrpSpPr>
        <p:grpSpPr>
          <a:xfrm>
            <a:off x="55" y="-9422"/>
            <a:ext cx="12191477" cy="712721"/>
            <a:chOff x="0" y="0"/>
            <a:chExt cx="12191475" cy="712719"/>
          </a:xfrm>
        </p:grpSpPr>
        <p:sp>
          <p:nvSpPr>
            <p:cNvPr id="32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32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32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32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326"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rPr dirty="0"/>
              <a:t>Trainer : </a:t>
            </a:r>
            <a:r>
              <a:rPr lang="en-US" dirty="0" err="1" smtClean="0"/>
              <a:t>Jayashree</a:t>
            </a:r>
            <a:r>
              <a:rPr lang="en-US" dirty="0" smtClean="0"/>
              <a:t> N</a:t>
            </a:r>
            <a:endParaRPr dirty="0"/>
          </a:p>
        </p:txBody>
      </p:sp>
      <p:sp>
        <p:nvSpPr>
          <p:cNvPr id="327" name="object 7"/>
          <p:cNvSpPr txBox="1"/>
          <p:nvPr/>
        </p:nvSpPr>
        <p:spPr>
          <a:xfrm>
            <a:off x="9874918" y="202740"/>
            <a:ext cx="1786143"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9">
                <a:solidFill>
                  <a:srgbClr val="FFFFFF"/>
                </a:solidFill>
              </a:defRPr>
            </a:lvl1pPr>
          </a:lstStyle>
          <a:p>
            <a:r>
              <a:t>Chapter 1</a:t>
            </a:r>
          </a:p>
        </p:txBody>
      </p:sp>
      <p:sp>
        <p:nvSpPr>
          <p:cNvPr id="328" name="object 18"/>
          <p:cNvSpPr txBox="1"/>
          <p:nvPr/>
        </p:nvSpPr>
        <p:spPr>
          <a:xfrm>
            <a:off x="1828932" y="2798741"/>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4800" spc="-3">
                <a:solidFill>
                  <a:srgbClr val="231F20"/>
                </a:solidFill>
              </a:defRPr>
            </a:lvl1pPr>
          </a:lstStyle>
          <a:p>
            <a:r>
              <a:rPr b="1" dirty="0"/>
              <a:t>Keywords, Identifiers and Variables</a:t>
            </a:r>
          </a:p>
        </p:txBody>
      </p:sp>
      <p:sp>
        <p:nvSpPr>
          <p:cNvPr id="330" name="Rectangle 11"/>
          <p:cNvSpPr txBox="1"/>
          <p:nvPr/>
        </p:nvSpPr>
        <p:spPr>
          <a:xfrm>
            <a:off x="4137398" y="5643484"/>
            <a:ext cx="4084689" cy="12795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332"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1" name="Group 55"/>
          <p:cNvGrpSpPr/>
          <p:nvPr/>
        </p:nvGrpSpPr>
        <p:grpSpPr>
          <a:xfrm>
            <a:off x="0" y="0"/>
            <a:ext cx="3518859" cy="833730"/>
            <a:chOff x="0" y="0"/>
            <a:chExt cx="3518858" cy="833729"/>
          </a:xfrm>
        </p:grpSpPr>
        <p:sp>
          <p:nvSpPr>
            <p:cNvPr id="1849"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50"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52"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Exception Handling</a:t>
            </a:r>
          </a:p>
        </p:txBody>
      </p:sp>
      <p:sp>
        <p:nvSpPr>
          <p:cNvPr id="1856" name="object 11"/>
          <p:cNvSpPr txBox="1"/>
          <p:nvPr/>
        </p:nvSpPr>
        <p:spPr>
          <a:xfrm>
            <a:off x="101309" y="865747"/>
            <a:ext cx="11944511" cy="55399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defTabSz="457200">
              <a:defRPr sz="2400" b="1">
                <a:latin typeface="+mn-lt"/>
                <a:ea typeface="+mn-ea"/>
                <a:cs typeface="+mn-cs"/>
                <a:sym typeface="Helvetica"/>
              </a:defRPr>
            </a:pPr>
            <a:r>
              <a:rPr dirty="0"/>
              <a:t>finally </a:t>
            </a:r>
            <a:r>
              <a:rPr dirty="0" smtClean="0"/>
              <a:t>block</a:t>
            </a:r>
            <a:endParaRPr dirty="0"/>
          </a:p>
          <a:p>
            <a:pPr defTabSz="457200">
              <a:defRPr sz="2400">
                <a:latin typeface="+mn-lt"/>
                <a:ea typeface="+mn-ea"/>
                <a:cs typeface="+mn-cs"/>
                <a:sym typeface="Helvetica"/>
              </a:defRPr>
            </a:pPr>
            <a:r>
              <a:rPr dirty="0"/>
              <a:t> * finally block is executed irrespective of </a:t>
            </a:r>
            <a:r>
              <a:rPr u="sng" dirty="0" smtClean="0"/>
              <a:t>occurrence</a:t>
            </a:r>
            <a:r>
              <a:rPr dirty="0" smtClean="0"/>
              <a:t> </a:t>
            </a:r>
            <a:r>
              <a:rPr dirty="0"/>
              <a:t>of exceptions.</a:t>
            </a:r>
          </a:p>
          <a:p>
            <a:pPr defTabSz="457200">
              <a:defRPr sz="2400">
                <a:latin typeface="+mn-lt"/>
                <a:ea typeface="+mn-ea"/>
                <a:cs typeface="+mn-cs"/>
                <a:sym typeface="Helvetica"/>
              </a:defRPr>
            </a:pPr>
            <a:r>
              <a:rPr dirty="0"/>
              <a:t> * finally block should be written after the catch block</a:t>
            </a:r>
            <a:r>
              <a:rPr dirty="0" smtClean="0"/>
              <a:t>.</a:t>
            </a:r>
            <a:endParaRPr lang="en-US" dirty="0" smtClean="0"/>
          </a:p>
          <a:p>
            <a:pPr defTabSz="457200">
              <a:defRPr sz="2400">
                <a:latin typeface="+mn-lt"/>
                <a:ea typeface="+mn-ea"/>
                <a:cs typeface="+mn-cs"/>
                <a:sym typeface="Helvetica"/>
              </a:defRPr>
            </a:pPr>
            <a:endParaRPr lang="en-US" dirty="0"/>
          </a:p>
          <a:p>
            <a:pPr defTabSz="457200">
              <a:defRPr sz="2400">
                <a:latin typeface="+mn-lt"/>
                <a:ea typeface="+mn-ea"/>
                <a:cs typeface="+mn-cs"/>
                <a:sym typeface="Helvetica"/>
              </a:defRPr>
            </a:pPr>
            <a:r>
              <a:rPr lang="en-US" dirty="0" smtClean="0"/>
              <a:t>Types of Exception:</a:t>
            </a:r>
          </a:p>
          <a:p>
            <a:pPr defTabSz="457200">
              <a:defRPr sz="2400">
                <a:latin typeface="+mn-lt"/>
                <a:ea typeface="+mn-ea"/>
                <a:cs typeface="+mn-cs"/>
                <a:sym typeface="Helvetica"/>
              </a:defRPr>
            </a:pPr>
            <a:r>
              <a:rPr lang="en-US" dirty="0"/>
              <a:t>	</a:t>
            </a:r>
            <a:r>
              <a:rPr lang="en-US" dirty="0" smtClean="0"/>
              <a:t>1. check exception</a:t>
            </a:r>
          </a:p>
          <a:p>
            <a:pPr defTabSz="457200">
              <a:defRPr sz="2400">
                <a:latin typeface="+mn-lt"/>
                <a:ea typeface="+mn-ea"/>
                <a:cs typeface="+mn-cs"/>
                <a:sym typeface="Helvetica"/>
              </a:defRPr>
            </a:pPr>
            <a:r>
              <a:rPr lang="en-US" dirty="0" smtClean="0"/>
              <a:t>	2. unchecked exception</a:t>
            </a:r>
          </a:p>
          <a:p>
            <a:pPr defTabSz="457200">
              <a:defRPr sz="2400">
                <a:latin typeface="+mn-lt"/>
                <a:ea typeface="+mn-ea"/>
                <a:cs typeface="+mn-cs"/>
                <a:sym typeface="Helvetica"/>
              </a:defRPr>
            </a:pPr>
            <a:endParaRPr lang="en-US" dirty="0"/>
          </a:p>
          <a:p>
            <a:pPr defTabSz="457200">
              <a:defRPr sz="2400">
                <a:latin typeface="+mn-lt"/>
                <a:ea typeface="+mn-ea"/>
                <a:cs typeface="+mn-cs"/>
                <a:sym typeface="Helvetica"/>
              </a:defRPr>
            </a:pPr>
            <a:r>
              <a:rPr lang="en-US" dirty="0" smtClean="0"/>
              <a:t>* Exceptions which are not checked by the compiler at the compile time are called as unchecked exception.</a:t>
            </a:r>
          </a:p>
          <a:p>
            <a:pPr marL="342900" indent="-342900" defTabSz="457200">
              <a:buFont typeface="Arial" panose="020B0604020202020204" pitchFamily="34" charset="0"/>
              <a:buChar char="•"/>
              <a:defRPr sz="2400">
                <a:latin typeface="+mn-lt"/>
                <a:ea typeface="+mn-ea"/>
                <a:cs typeface="+mn-cs"/>
                <a:sym typeface="Helvetica"/>
              </a:defRPr>
            </a:pPr>
            <a:r>
              <a:rPr lang="en-US" dirty="0" smtClean="0"/>
              <a:t>Runtime exception and all of its subclass are uncheck Exception</a:t>
            </a:r>
          </a:p>
          <a:p>
            <a:pPr marL="342900" indent="-342900" defTabSz="457200">
              <a:buFont typeface="Arial" panose="020B0604020202020204" pitchFamily="34" charset="0"/>
              <a:buChar char="•"/>
              <a:defRPr sz="2400">
                <a:latin typeface="+mn-lt"/>
                <a:ea typeface="+mn-ea"/>
                <a:cs typeface="+mn-cs"/>
                <a:sym typeface="Helvetica"/>
              </a:defRPr>
            </a:pPr>
            <a:endParaRPr lang="en-US" dirty="0"/>
          </a:p>
          <a:p>
            <a:pPr defTabSz="457200">
              <a:defRPr sz="2400">
                <a:latin typeface="+mn-lt"/>
                <a:ea typeface="+mn-ea"/>
                <a:cs typeface="+mn-cs"/>
                <a:sym typeface="Helvetica"/>
              </a:defRPr>
            </a:pPr>
            <a:r>
              <a:rPr lang="en-US" dirty="0" smtClean="0"/>
              <a:t>* Exception which are aware by the compiler is known as checked exception.</a:t>
            </a:r>
          </a:p>
          <a:p>
            <a:pPr defTabSz="457200">
              <a:defRPr sz="2400">
                <a:latin typeface="+mn-lt"/>
                <a:ea typeface="+mn-ea"/>
                <a:cs typeface="+mn-cs"/>
                <a:sym typeface="Helvetica"/>
              </a:defRPr>
            </a:pPr>
            <a:r>
              <a:rPr lang="en-US" dirty="0" smtClean="0"/>
              <a:t>* Leaving Runtime Exception and its subclass all other exception are check exception…</a:t>
            </a:r>
            <a:endParaRPr dirty="0"/>
          </a:p>
          <a:p>
            <a:pPr defTabSz="457200">
              <a:defRPr sz="2400">
                <a:latin typeface="+mn-lt"/>
                <a:ea typeface="+mn-ea"/>
                <a:cs typeface="+mn-cs"/>
                <a:sym typeface="Helvetica"/>
              </a:defRPr>
            </a:pPr>
            <a:r>
              <a:rPr dirty="0"/>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56">
                                            <p:bg/>
                                          </p:spTgt>
                                        </p:tgtEl>
                                        <p:attrNameLst>
                                          <p:attrName>style.visibility</p:attrName>
                                        </p:attrNameLst>
                                      </p:cBhvr>
                                      <p:to>
                                        <p:strVal val="visible"/>
                                      </p:to>
                                    </p:set>
                                    <p:animEffect transition="in" filter="fade">
                                      <p:cBhvr>
                                        <p:cTn id="7" dur="500"/>
                                        <p:tgtEl>
                                          <p:spTgt spid="1856">
                                            <p:bg/>
                                          </p:spTgt>
                                        </p:tgtEl>
                                      </p:cBhvr>
                                    </p:animEffect>
                                  </p:childTnLst>
                                </p:cTn>
                              </p:par>
                              <p:par>
                                <p:cTn id="8" presetID="10" presetClass="entr" presetSubtype="0" fill="hold" grpId="1" nodeType="withEffect">
                                  <p:stCondLst>
                                    <p:cond delay="0"/>
                                  </p:stCondLst>
                                  <p:iterate>
                                    <p:tmAbs val="0"/>
                                  </p:iterate>
                                  <p:childTnLst>
                                    <p:set>
                                      <p:cBhvr>
                                        <p:cTn id="9" fill="hold"/>
                                        <p:tgtEl>
                                          <p:spTgt spid="1856">
                                            <p:txEl>
                                              <p:pRg st="0" end="0"/>
                                            </p:txEl>
                                          </p:spTgt>
                                        </p:tgtEl>
                                        <p:attrNameLst>
                                          <p:attrName>style.visibility</p:attrName>
                                        </p:attrNameLst>
                                      </p:cBhvr>
                                      <p:to>
                                        <p:strVal val="visible"/>
                                      </p:to>
                                    </p:set>
                                    <p:animEffect transition="in" filter="fade">
                                      <p:cBhvr>
                                        <p:cTn id="10" dur="500"/>
                                        <p:tgtEl>
                                          <p:spTgt spid="185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56">
                                            <p:txEl>
                                              <p:pRg st="1" end="1"/>
                                            </p:txEl>
                                          </p:spTgt>
                                        </p:tgtEl>
                                        <p:attrNameLst>
                                          <p:attrName>style.visibility</p:attrName>
                                        </p:attrNameLst>
                                      </p:cBhvr>
                                      <p:to>
                                        <p:strVal val="visible"/>
                                      </p:to>
                                    </p:set>
                                    <p:animEffect transition="in" filter="fade">
                                      <p:cBhvr>
                                        <p:cTn id="15" dur="500"/>
                                        <p:tgtEl>
                                          <p:spTgt spid="185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56">
                                            <p:txEl>
                                              <p:pRg st="2" end="2"/>
                                            </p:txEl>
                                          </p:spTgt>
                                        </p:tgtEl>
                                        <p:attrNameLst>
                                          <p:attrName>style.visibility</p:attrName>
                                        </p:attrNameLst>
                                      </p:cBhvr>
                                      <p:to>
                                        <p:strVal val="visible"/>
                                      </p:to>
                                    </p:set>
                                    <p:animEffect transition="in" filter="fade">
                                      <p:cBhvr>
                                        <p:cTn id="20" dur="500"/>
                                        <p:tgtEl>
                                          <p:spTgt spid="1856">
                                            <p:txEl>
                                              <p:pRg st="2" end="2"/>
                                            </p:txEl>
                                          </p:spTgt>
                                        </p:tgtEl>
                                      </p:cBhvr>
                                    </p:animEffect>
                                  </p:childTnLst>
                                </p:cTn>
                              </p:par>
                            </p:childTnLst>
                          </p:cTn>
                        </p:par>
                        <p:par>
                          <p:cTn id="21" fill="hold">
                            <p:stCondLst>
                              <p:cond delay="500"/>
                            </p:stCondLst>
                            <p:childTnLst>
                              <p:par>
                                <p:cTn id="22" presetID="10" presetClass="entr" fill="hold" grpId="1" nodeType="afterEffect">
                                  <p:stCondLst>
                                    <p:cond delay="0"/>
                                  </p:stCondLst>
                                  <p:iterate>
                                    <p:tmAbs val="0"/>
                                  </p:iterate>
                                  <p:childTnLst>
                                    <p:set>
                                      <p:cBhvr>
                                        <p:cTn id="23" fill="hold"/>
                                        <p:tgtEl>
                                          <p:spTgt spid="1856">
                                            <p:txEl>
                                              <p:pRg st="4" end="4"/>
                                            </p:txEl>
                                          </p:spTgt>
                                        </p:tgtEl>
                                        <p:attrNameLst>
                                          <p:attrName>style.visibility</p:attrName>
                                        </p:attrNameLst>
                                      </p:cBhvr>
                                      <p:to>
                                        <p:strVal val="visible"/>
                                      </p:to>
                                    </p:set>
                                    <p:animEffect transition="in" filter="fade">
                                      <p:cBhvr>
                                        <p:cTn id="24" dur="500"/>
                                        <p:tgtEl>
                                          <p:spTgt spid="1856">
                                            <p:txEl>
                                              <p:pRg st="4" end="4"/>
                                            </p:txEl>
                                          </p:spTgt>
                                        </p:tgtEl>
                                      </p:cBhvr>
                                    </p:animEffect>
                                  </p:childTnLst>
                                </p:cTn>
                              </p:par>
                            </p:childTnLst>
                          </p:cTn>
                        </p:par>
                        <p:par>
                          <p:cTn id="25" fill="hold">
                            <p:stCondLst>
                              <p:cond delay="1000"/>
                            </p:stCondLst>
                            <p:childTnLst>
                              <p:par>
                                <p:cTn id="26" presetID="10" presetClass="entr" fill="hold" grpId="1" nodeType="afterEffect">
                                  <p:stCondLst>
                                    <p:cond delay="0"/>
                                  </p:stCondLst>
                                  <p:iterate>
                                    <p:tmAbs val="0"/>
                                  </p:iterate>
                                  <p:childTnLst>
                                    <p:set>
                                      <p:cBhvr>
                                        <p:cTn id="27" fill="hold"/>
                                        <p:tgtEl>
                                          <p:spTgt spid="1856">
                                            <p:txEl>
                                              <p:pRg st="5" end="5"/>
                                            </p:txEl>
                                          </p:spTgt>
                                        </p:tgtEl>
                                        <p:attrNameLst>
                                          <p:attrName>style.visibility</p:attrName>
                                        </p:attrNameLst>
                                      </p:cBhvr>
                                      <p:to>
                                        <p:strVal val="visible"/>
                                      </p:to>
                                    </p:set>
                                    <p:animEffect transition="in" filter="fade">
                                      <p:cBhvr>
                                        <p:cTn id="28" dur="500"/>
                                        <p:tgtEl>
                                          <p:spTgt spid="1856">
                                            <p:txEl>
                                              <p:pRg st="5" end="5"/>
                                            </p:txEl>
                                          </p:spTgt>
                                        </p:tgtEl>
                                      </p:cBhvr>
                                    </p:animEffect>
                                  </p:childTnLst>
                                </p:cTn>
                              </p:par>
                            </p:childTnLst>
                          </p:cTn>
                        </p:par>
                        <p:par>
                          <p:cTn id="29" fill="hold">
                            <p:stCondLst>
                              <p:cond delay="1500"/>
                            </p:stCondLst>
                            <p:childTnLst>
                              <p:par>
                                <p:cTn id="30" presetID="10" presetClass="entr" fill="hold" grpId="1" nodeType="afterEffect">
                                  <p:stCondLst>
                                    <p:cond delay="0"/>
                                  </p:stCondLst>
                                  <p:iterate>
                                    <p:tmAbs val="0"/>
                                  </p:iterate>
                                  <p:childTnLst>
                                    <p:set>
                                      <p:cBhvr>
                                        <p:cTn id="31" fill="hold"/>
                                        <p:tgtEl>
                                          <p:spTgt spid="1856">
                                            <p:txEl>
                                              <p:pRg st="6" end="6"/>
                                            </p:txEl>
                                          </p:spTgt>
                                        </p:tgtEl>
                                        <p:attrNameLst>
                                          <p:attrName>style.visibility</p:attrName>
                                        </p:attrNameLst>
                                      </p:cBhvr>
                                      <p:to>
                                        <p:strVal val="visible"/>
                                      </p:to>
                                    </p:set>
                                    <p:animEffect transition="in" filter="fade">
                                      <p:cBhvr>
                                        <p:cTn id="32" dur="500"/>
                                        <p:tgtEl>
                                          <p:spTgt spid="1856">
                                            <p:txEl>
                                              <p:pRg st="6" end="6"/>
                                            </p:txEl>
                                          </p:spTgt>
                                        </p:tgtEl>
                                      </p:cBhvr>
                                    </p:animEffect>
                                  </p:childTnLst>
                                </p:cTn>
                              </p:par>
                            </p:childTnLst>
                          </p:cTn>
                        </p:par>
                        <p:par>
                          <p:cTn id="33" fill="hold">
                            <p:stCondLst>
                              <p:cond delay="2000"/>
                            </p:stCondLst>
                            <p:childTnLst>
                              <p:par>
                                <p:cTn id="34" presetID="10" presetClass="entr" fill="hold" grpId="1" nodeType="afterEffect">
                                  <p:stCondLst>
                                    <p:cond delay="0"/>
                                  </p:stCondLst>
                                  <p:iterate>
                                    <p:tmAbs val="0"/>
                                  </p:iterate>
                                  <p:childTnLst>
                                    <p:set>
                                      <p:cBhvr>
                                        <p:cTn id="35" fill="hold"/>
                                        <p:tgtEl>
                                          <p:spTgt spid="1856">
                                            <p:txEl>
                                              <p:pRg st="8" end="8"/>
                                            </p:txEl>
                                          </p:spTgt>
                                        </p:tgtEl>
                                        <p:attrNameLst>
                                          <p:attrName>style.visibility</p:attrName>
                                        </p:attrNameLst>
                                      </p:cBhvr>
                                      <p:to>
                                        <p:strVal val="visible"/>
                                      </p:to>
                                    </p:set>
                                    <p:animEffect transition="in" filter="fade">
                                      <p:cBhvr>
                                        <p:cTn id="36" dur="500"/>
                                        <p:tgtEl>
                                          <p:spTgt spid="1856">
                                            <p:txEl>
                                              <p:pRg st="8" end="8"/>
                                            </p:txEl>
                                          </p:spTgt>
                                        </p:tgtEl>
                                      </p:cBhvr>
                                    </p:animEffect>
                                  </p:childTnLst>
                                </p:cTn>
                              </p:par>
                            </p:childTnLst>
                          </p:cTn>
                        </p:par>
                        <p:par>
                          <p:cTn id="37" fill="hold">
                            <p:stCondLst>
                              <p:cond delay="2500"/>
                            </p:stCondLst>
                            <p:childTnLst>
                              <p:par>
                                <p:cTn id="38" presetID="10" presetClass="entr" fill="hold" grpId="1" nodeType="afterEffect">
                                  <p:stCondLst>
                                    <p:cond delay="0"/>
                                  </p:stCondLst>
                                  <p:iterate>
                                    <p:tmAbs val="0"/>
                                  </p:iterate>
                                  <p:childTnLst>
                                    <p:set>
                                      <p:cBhvr>
                                        <p:cTn id="39" fill="hold"/>
                                        <p:tgtEl>
                                          <p:spTgt spid="1856">
                                            <p:txEl>
                                              <p:pRg st="9" end="9"/>
                                            </p:txEl>
                                          </p:spTgt>
                                        </p:tgtEl>
                                        <p:attrNameLst>
                                          <p:attrName>style.visibility</p:attrName>
                                        </p:attrNameLst>
                                      </p:cBhvr>
                                      <p:to>
                                        <p:strVal val="visible"/>
                                      </p:to>
                                    </p:set>
                                    <p:animEffect transition="in" filter="fade">
                                      <p:cBhvr>
                                        <p:cTn id="40" dur="500"/>
                                        <p:tgtEl>
                                          <p:spTgt spid="1856">
                                            <p:txEl>
                                              <p:pRg st="9" end="9"/>
                                            </p:txEl>
                                          </p:spTgt>
                                        </p:tgtEl>
                                      </p:cBhvr>
                                    </p:animEffect>
                                  </p:childTnLst>
                                </p:cTn>
                              </p:par>
                            </p:childTnLst>
                          </p:cTn>
                        </p:par>
                        <p:par>
                          <p:cTn id="41" fill="hold">
                            <p:stCondLst>
                              <p:cond delay="3000"/>
                            </p:stCondLst>
                            <p:childTnLst>
                              <p:par>
                                <p:cTn id="42" presetID="10" presetClass="entr" fill="hold" grpId="1" nodeType="afterEffect">
                                  <p:stCondLst>
                                    <p:cond delay="0"/>
                                  </p:stCondLst>
                                  <p:iterate>
                                    <p:tmAbs val="0"/>
                                  </p:iterate>
                                  <p:childTnLst>
                                    <p:set>
                                      <p:cBhvr>
                                        <p:cTn id="43" fill="hold"/>
                                        <p:tgtEl>
                                          <p:spTgt spid="1856">
                                            <p:txEl>
                                              <p:pRg st="11" end="11"/>
                                            </p:txEl>
                                          </p:spTgt>
                                        </p:tgtEl>
                                        <p:attrNameLst>
                                          <p:attrName>style.visibility</p:attrName>
                                        </p:attrNameLst>
                                      </p:cBhvr>
                                      <p:to>
                                        <p:strVal val="visible"/>
                                      </p:to>
                                    </p:set>
                                    <p:animEffect transition="in" filter="fade">
                                      <p:cBhvr>
                                        <p:cTn id="44" dur="500"/>
                                        <p:tgtEl>
                                          <p:spTgt spid="1856">
                                            <p:txEl>
                                              <p:pRg st="11" end="11"/>
                                            </p:txEl>
                                          </p:spTgt>
                                        </p:tgtEl>
                                      </p:cBhvr>
                                    </p:animEffect>
                                  </p:childTnLst>
                                </p:cTn>
                              </p:par>
                            </p:childTnLst>
                          </p:cTn>
                        </p:par>
                        <p:par>
                          <p:cTn id="45" fill="hold">
                            <p:stCondLst>
                              <p:cond delay="3500"/>
                            </p:stCondLst>
                            <p:childTnLst>
                              <p:par>
                                <p:cTn id="46" presetID="10" presetClass="entr" fill="hold" grpId="1" nodeType="afterEffect">
                                  <p:stCondLst>
                                    <p:cond delay="0"/>
                                  </p:stCondLst>
                                  <p:iterate>
                                    <p:tmAbs val="0"/>
                                  </p:iterate>
                                  <p:childTnLst>
                                    <p:set>
                                      <p:cBhvr>
                                        <p:cTn id="47" fill="hold"/>
                                        <p:tgtEl>
                                          <p:spTgt spid="1856">
                                            <p:txEl>
                                              <p:pRg st="12" end="12"/>
                                            </p:txEl>
                                          </p:spTgt>
                                        </p:tgtEl>
                                        <p:attrNameLst>
                                          <p:attrName>style.visibility</p:attrName>
                                        </p:attrNameLst>
                                      </p:cBhvr>
                                      <p:to>
                                        <p:strVal val="visible"/>
                                      </p:to>
                                    </p:set>
                                    <p:animEffect transition="in" filter="fade">
                                      <p:cBhvr>
                                        <p:cTn id="48" dur="500"/>
                                        <p:tgtEl>
                                          <p:spTgt spid="1856">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fill="hold" grpId="1" nodeType="clickEffect">
                                  <p:stCondLst>
                                    <p:cond delay="0"/>
                                  </p:stCondLst>
                                  <p:iterate>
                                    <p:tmAbs val="0"/>
                                  </p:iterate>
                                  <p:childTnLst>
                                    <p:set>
                                      <p:cBhvr>
                                        <p:cTn id="52" fill="hold"/>
                                        <p:tgtEl>
                                          <p:spTgt spid="1856">
                                            <p:txEl>
                                              <p:pRg st="13" end="13"/>
                                            </p:txEl>
                                          </p:spTgt>
                                        </p:tgtEl>
                                        <p:attrNameLst>
                                          <p:attrName>style.visibility</p:attrName>
                                        </p:attrNameLst>
                                      </p:cBhvr>
                                      <p:to>
                                        <p:strVal val="visible"/>
                                      </p:to>
                                    </p:set>
                                    <p:animEffect transition="in" filter="fade">
                                      <p:cBhvr>
                                        <p:cTn id="53" dur="500"/>
                                        <p:tgtEl>
                                          <p:spTgt spid="185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6" grpId="1" build="p" bldLvl="5" animBg="1" advAuto="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0" name="Group 55"/>
          <p:cNvGrpSpPr/>
          <p:nvPr/>
        </p:nvGrpSpPr>
        <p:grpSpPr>
          <a:xfrm>
            <a:off x="0" y="0"/>
            <a:ext cx="3518859" cy="833730"/>
            <a:chOff x="0" y="0"/>
            <a:chExt cx="3518858" cy="833729"/>
          </a:xfrm>
        </p:grpSpPr>
        <p:sp>
          <p:nvSpPr>
            <p:cNvPr id="185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5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61"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Exception Handling</a:t>
            </a:r>
          </a:p>
        </p:txBody>
      </p:sp>
      <p:sp>
        <p:nvSpPr>
          <p:cNvPr id="1865" name="object 11"/>
          <p:cNvSpPr txBox="1"/>
          <p:nvPr/>
        </p:nvSpPr>
        <p:spPr>
          <a:xfrm>
            <a:off x="101309" y="865747"/>
            <a:ext cx="13376301" cy="62786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400" b="1">
                <a:latin typeface="+mn-lt"/>
                <a:ea typeface="+mn-ea"/>
                <a:cs typeface="+mn-cs"/>
                <a:sym typeface="Helvetica"/>
              </a:defRPr>
            </a:pPr>
            <a:r>
              <a:rPr dirty="0"/>
              <a:t>* Exception propagation : </a:t>
            </a:r>
          </a:p>
          <a:p>
            <a:pPr defTabSz="457200">
              <a:defRPr sz="2400">
                <a:latin typeface="+mn-lt"/>
                <a:ea typeface="+mn-ea"/>
                <a:cs typeface="+mn-cs"/>
                <a:sym typeface="Helvetica"/>
              </a:defRPr>
            </a:pPr>
            <a:r>
              <a:rPr dirty="0"/>
              <a:t>    Passing the exception object from called method to calling method is </a:t>
            </a:r>
          </a:p>
          <a:p>
            <a:pPr defTabSz="457200">
              <a:defRPr sz="2400">
                <a:latin typeface="+mn-lt"/>
                <a:ea typeface="+mn-ea"/>
                <a:cs typeface="+mn-cs"/>
                <a:sym typeface="Helvetica"/>
              </a:defRPr>
            </a:pPr>
            <a:r>
              <a:rPr dirty="0"/>
              <a:t>    known as Exception propagation.</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 Unchecked exceptions will be implicitly propagated by the JVM.  </a:t>
            </a:r>
          </a:p>
          <a:p>
            <a:pPr defTabSz="457200">
              <a:defRPr sz="2400">
                <a:latin typeface="+mn-lt"/>
                <a:ea typeface="+mn-ea"/>
                <a:cs typeface="+mn-cs"/>
                <a:sym typeface="Helvetica"/>
              </a:defRPr>
            </a:pPr>
            <a:r>
              <a:rPr dirty="0"/>
              <a:t>  </a:t>
            </a:r>
          </a:p>
          <a:p>
            <a:pPr defTabSz="457200">
              <a:defRPr sz="2400" b="1">
                <a:latin typeface="+mn-lt"/>
                <a:ea typeface="+mn-ea"/>
                <a:cs typeface="+mn-cs"/>
                <a:sym typeface="Helvetica"/>
              </a:defRPr>
            </a:pPr>
            <a:r>
              <a:rPr dirty="0"/>
              <a:t>  throws keyword</a:t>
            </a:r>
          </a:p>
          <a:p>
            <a:pPr defTabSz="457200">
              <a:defRPr sz="2400">
                <a:latin typeface="+mn-lt"/>
                <a:ea typeface="+mn-ea"/>
                <a:cs typeface="+mn-cs"/>
                <a:sym typeface="Helvetica"/>
              </a:defRPr>
            </a:pPr>
            <a:r>
              <a:rPr dirty="0"/>
              <a:t>  </a:t>
            </a:r>
          </a:p>
          <a:p>
            <a:pPr defTabSz="457200">
              <a:defRPr sz="2400">
                <a:latin typeface="+mn-lt"/>
                <a:ea typeface="+mn-ea"/>
                <a:cs typeface="+mn-cs"/>
                <a:sym typeface="Helvetica"/>
              </a:defRPr>
            </a:pPr>
            <a:r>
              <a:rPr dirty="0"/>
              <a:t>  * throws keyword is used to propagate checked exceptions explicitly</a:t>
            </a:r>
          </a:p>
          <a:p>
            <a:pPr defTabSz="457200">
              <a:defRPr sz="2400">
                <a:latin typeface="+mn-lt"/>
                <a:ea typeface="+mn-ea"/>
                <a:cs typeface="+mn-cs"/>
                <a:sym typeface="Helvetica"/>
              </a:defRPr>
            </a:pPr>
            <a:r>
              <a:rPr dirty="0"/>
              <a:t>    by the programmer</a:t>
            </a:r>
            <a:r>
              <a:rPr dirty="0" smtClean="0"/>
              <a:t>.</a:t>
            </a:r>
            <a:endParaRPr lang="en-US" dirty="0" smtClean="0"/>
          </a:p>
          <a:p>
            <a:pPr defTabSz="457200">
              <a:defRPr sz="2400">
                <a:latin typeface="+mn-lt"/>
                <a:ea typeface="+mn-ea"/>
                <a:cs typeface="+mn-cs"/>
                <a:sym typeface="Helvetica"/>
              </a:defRPr>
            </a:pPr>
            <a:r>
              <a:rPr lang="en-US" dirty="0" smtClean="0"/>
              <a:t>  * throws keyword should be specified in method </a:t>
            </a:r>
            <a:r>
              <a:rPr lang="en-US" dirty="0" err="1" smtClean="0"/>
              <a:t>decleration</a:t>
            </a:r>
            <a:r>
              <a:rPr lang="en-US" dirty="0" smtClean="0"/>
              <a:t>.</a:t>
            </a:r>
            <a:endParaRPr dirty="0"/>
          </a:p>
          <a:p>
            <a:pPr defTabSz="457200">
              <a:defRPr sz="2400">
                <a:latin typeface="+mn-lt"/>
                <a:ea typeface="+mn-ea"/>
                <a:cs typeface="+mn-cs"/>
                <a:sym typeface="Helvetica"/>
              </a:defRPr>
            </a:pPr>
            <a:r>
              <a:rPr dirty="0"/>
              <a:t>  </a:t>
            </a:r>
          </a:p>
          <a:p>
            <a:pPr defTabSz="457200">
              <a:defRPr sz="2400" b="1">
                <a:latin typeface="+mn-lt"/>
                <a:ea typeface="+mn-ea"/>
                <a:cs typeface="+mn-cs"/>
                <a:sym typeface="Helvetica"/>
              </a:defRPr>
            </a:pPr>
            <a:r>
              <a:rPr dirty="0"/>
              <a:t>  throw </a:t>
            </a:r>
            <a:r>
              <a:rPr dirty="0" smtClean="0"/>
              <a:t>keyword</a:t>
            </a:r>
            <a:endParaRPr dirty="0"/>
          </a:p>
          <a:p>
            <a:pPr defTabSz="457200">
              <a:defRPr sz="2400">
                <a:latin typeface="+mn-lt"/>
                <a:ea typeface="+mn-ea"/>
                <a:cs typeface="+mn-cs"/>
                <a:sym typeface="Helvetica"/>
              </a:defRPr>
            </a:pPr>
            <a:r>
              <a:rPr dirty="0"/>
              <a:t>  * throw keyword is used to throw the exception explicitly by the </a:t>
            </a:r>
          </a:p>
          <a:p>
            <a:pPr defTabSz="457200">
              <a:defRPr sz="2400">
                <a:latin typeface="+mn-lt"/>
                <a:ea typeface="+mn-ea"/>
                <a:cs typeface="+mn-cs"/>
                <a:sym typeface="Helvetica"/>
              </a:defRPr>
            </a:pPr>
            <a:r>
              <a:rPr dirty="0"/>
              <a:t>    programmer according to the application requirements</a:t>
            </a:r>
            <a:r>
              <a:rPr dirty="0" smtClean="0"/>
              <a:t>.</a:t>
            </a:r>
            <a:endParaRPr lang="en-US" dirty="0" smtClean="0"/>
          </a:p>
          <a:p>
            <a:pPr defTabSz="457200">
              <a:defRPr sz="2400">
                <a:latin typeface="+mn-lt"/>
                <a:ea typeface="+mn-ea"/>
                <a:cs typeface="+mn-cs"/>
                <a:sym typeface="Helvetica"/>
              </a:defRPr>
            </a:pPr>
            <a:r>
              <a:rPr lang="en-US" dirty="0"/>
              <a:t> </a:t>
            </a:r>
            <a:r>
              <a:rPr lang="en-US" dirty="0" smtClean="0"/>
              <a:t> * throw keyword should be specified in method definition.</a:t>
            </a:r>
            <a:endParaRPr dirty="0"/>
          </a:p>
          <a:p>
            <a:pPr defTabSz="457200">
              <a:defRPr sz="2400">
                <a:latin typeface="+mn-lt"/>
                <a:ea typeface="+mn-ea"/>
                <a:cs typeface="+mn-cs"/>
                <a:sym typeface="Helvetica"/>
              </a:defRPr>
            </a:pPr>
            <a:r>
              <a:rPr dirty="0"/>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65">
                                            <p:bg/>
                                          </p:spTgt>
                                        </p:tgtEl>
                                        <p:attrNameLst>
                                          <p:attrName>style.visibility</p:attrName>
                                        </p:attrNameLst>
                                      </p:cBhvr>
                                      <p:to>
                                        <p:strVal val="visible"/>
                                      </p:to>
                                    </p:set>
                                    <p:animEffect transition="in" filter="fade">
                                      <p:cBhvr>
                                        <p:cTn id="7" dur="500"/>
                                        <p:tgtEl>
                                          <p:spTgt spid="1865">
                                            <p:bg/>
                                          </p:spTgt>
                                        </p:tgtEl>
                                      </p:cBhvr>
                                    </p:animEffect>
                                  </p:childTnLst>
                                </p:cTn>
                              </p:par>
                              <p:par>
                                <p:cTn id="8" presetID="10" presetClass="entr" presetSubtype="0" fill="hold" grpId="1" nodeType="withEffect">
                                  <p:stCondLst>
                                    <p:cond delay="0"/>
                                  </p:stCondLst>
                                  <p:iterate>
                                    <p:tmAbs val="0"/>
                                  </p:iterate>
                                  <p:childTnLst>
                                    <p:set>
                                      <p:cBhvr>
                                        <p:cTn id="9" fill="hold"/>
                                        <p:tgtEl>
                                          <p:spTgt spid="1865">
                                            <p:txEl>
                                              <p:pRg st="0" end="0"/>
                                            </p:txEl>
                                          </p:spTgt>
                                        </p:tgtEl>
                                        <p:attrNameLst>
                                          <p:attrName>style.visibility</p:attrName>
                                        </p:attrNameLst>
                                      </p:cBhvr>
                                      <p:to>
                                        <p:strVal val="visible"/>
                                      </p:to>
                                    </p:set>
                                    <p:animEffect transition="in" filter="fade">
                                      <p:cBhvr>
                                        <p:cTn id="10" dur="500"/>
                                        <p:tgtEl>
                                          <p:spTgt spid="186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1865">
                                            <p:txEl>
                                              <p:pRg st="1" end="1"/>
                                            </p:txEl>
                                          </p:spTgt>
                                        </p:tgtEl>
                                        <p:attrNameLst>
                                          <p:attrName>style.visibility</p:attrName>
                                        </p:attrNameLst>
                                      </p:cBhvr>
                                      <p:to>
                                        <p:strVal val="visible"/>
                                      </p:to>
                                    </p:set>
                                    <p:animEffect transition="in" filter="fade">
                                      <p:cBhvr>
                                        <p:cTn id="15" dur="500"/>
                                        <p:tgtEl>
                                          <p:spTgt spid="186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1865">
                                            <p:txEl>
                                              <p:pRg st="2" end="2"/>
                                            </p:txEl>
                                          </p:spTgt>
                                        </p:tgtEl>
                                        <p:attrNameLst>
                                          <p:attrName>style.visibility</p:attrName>
                                        </p:attrNameLst>
                                      </p:cBhvr>
                                      <p:to>
                                        <p:strVal val="visible"/>
                                      </p:to>
                                    </p:set>
                                    <p:animEffect transition="in" filter="fade">
                                      <p:cBhvr>
                                        <p:cTn id="20" dur="500"/>
                                        <p:tgtEl>
                                          <p:spTgt spid="186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1865">
                                            <p:txEl>
                                              <p:pRg st="3" end="3"/>
                                            </p:txEl>
                                          </p:spTgt>
                                        </p:tgtEl>
                                        <p:attrNameLst>
                                          <p:attrName>style.visibility</p:attrName>
                                        </p:attrNameLst>
                                      </p:cBhvr>
                                      <p:to>
                                        <p:strVal val="visible"/>
                                      </p:to>
                                    </p:set>
                                    <p:animEffect transition="in" filter="fade">
                                      <p:cBhvr>
                                        <p:cTn id="25" dur="500"/>
                                        <p:tgtEl>
                                          <p:spTgt spid="186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1865">
                                            <p:txEl>
                                              <p:pRg st="4" end="4"/>
                                            </p:txEl>
                                          </p:spTgt>
                                        </p:tgtEl>
                                        <p:attrNameLst>
                                          <p:attrName>style.visibility</p:attrName>
                                        </p:attrNameLst>
                                      </p:cBhvr>
                                      <p:to>
                                        <p:strVal val="visible"/>
                                      </p:to>
                                    </p:set>
                                    <p:animEffect transition="in" filter="fade">
                                      <p:cBhvr>
                                        <p:cTn id="30" dur="500"/>
                                        <p:tgtEl>
                                          <p:spTgt spid="186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1865">
                                            <p:txEl>
                                              <p:pRg st="5" end="5"/>
                                            </p:txEl>
                                          </p:spTgt>
                                        </p:tgtEl>
                                        <p:attrNameLst>
                                          <p:attrName>style.visibility</p:attrName>
                                        </p:attrNameLst>
                                      </p:cBhvr>
                                      <p:to>
                                        <p:strVal val="visible"/>
                                      </p:to>
                                    </p:set>
                                    <p:animEffect transition="in" filter="fade">
                                      <p:cBhvr>
                                        <p:cTn id="35" dur="500"/>
                                        <p:tgtEl>
                                          <p:spTgt spid="186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1865">
                                            <p:txEl>
                                              <p:pRg st="6" end="6"/>
                                            </p:txEl>
                                          </p:spTgt>
                                        </p:tgtEl>
                                        <p:attrNameLst>
                                          <p:attrName>style.visibility</p:attrName>
                                        </p:attrNameLst>
                                      </p:cBhvr>
                                      <p:to>
                                        <p:strVal val="visible"/>
                                      </p:to>
                                    </p:set>
                                    <p:animEffect transition="in" filter="fade">
                                      <p:cBhvr>
                                        <p:cTn id="40" dur="500"/>
                                        <p:tgtEl>
                                          <p:spTgt spid="186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1865">
                                            <p:txEl>
                                              <p:pRg st="7" end="7"/>
                                            </p:txEl>
                                          </p:spTgt>
                                        </p:tgtEl>
                                        <p:attrNameLst>
                                          <p:attrName>style.visibility</p:attrName>
                                        </p:attrNameLst>
                                      </p:cBhvr>
                                      <p:to>
                                        <p:strVal val="visible"/>
                                      </p:to>
                                    </p:set>
                                    <p:animEffect transition="in" filter="fade">
                                      <p:cBhvr>
                                        <p:cTn id="45" dur="500"/>
                                        <p:tgtEl>
                                          <p:spTgt spid="1865">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1865">
                                            <p:txEl>
                                              <p:pRg st="8" end="8"/>
                                            </p:txEl>
                                          </p:spTgt>
                                        </p:tgtEl>
                                        <p:attrNameLst>
                                          <p:attrName>style.visibility</p:attrName>
                                        </p:attrNameLst>
                                      </p:cBhvr>
                                      <p:to>
                                        <p:strVal val="visible"/>
                                      </p:to>
                                    </p:set>
                                    <p:animEffect transition="in" filter="fade">
                                      <p:cBhvr>
                                        <p:cTn id="50" dur="500"/>
                                        <p:tgtEl>
                                          <p:spTgt spid="1865">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1" nodeType="clickEffect">
                                  <p:stCondLst>
                                    <p:cond delay="0"/>
                                  </p:stCondLst>
                                  <p:iterate>
                                    <p:tmAbs val="0"/>
                                  </p:iterate>
                                  <p:childTnLst>
                                    <p:set>
                                      <p:cBhvr>
                                        <p:cTn id="54" fill="hold"/>
                                        <p:tgtEl>
                                          <p:spTgt spid="1865">
                                            <p:txEl>
                                              <p:pRg st="9" end="9"/>
                                            </p:txEl>
                                          </p:spTgt>
                                        </p:tgtEl>
                                        <p:attrNameLst>
                                          <p:attrName>style.visibility</p:attrName>
                                        </p:attrNameLst>
                                      </p:cBhvr>
                                      <p:to>
                                        <p:strVal val="visible"/>
                                      </p:to>
                                    </p:set>
                                    <p:animEffect transition="in" filter="fade">
                                      <p:cBhvr>
                                        <p:cTn id="55" dur="500"/>
                                        <p:tgtEl>
                                          <p:spTgt spid="1865">
                                            <p:txEl>
                                              <p:pRg st="9" end="9"/>
                                            </p:txEl>
                                          </p:spTgt>
                                        </p:tgtEl>
                                      </p:cBhvr>
                                    </p:animEffect>
                                  </p:childTnLst>
                                </p:cTn>
                              </p:par>
                            </p:childTnLst>
                          </p:cTn>
                        </p:par>
                        <p:par>
                          <p:cTn id="56" fill="hold">
                            <p:stCondLst>
                              <p:cond delay="500"/>
                            </p:stCondLst>
                            <p:childTnLst>
                              <p:par>
                                <p:cTn id="57" presetID="10" presetClass="entr" fill="hold" grpId="1" nodeType="afterEffect">
                                  <p:stCondLst>
                                    <p:cond delay="0"/>
                                  </p:stCondLst>
                                  <p:iterate>
                                    <p:tmAbs val="0"/>
                                  </p:iterate>
                                  <p:childTnLst>
                                    <p:set>
                                      <p:cBhvr>
                                        <p:cTn id="58" fill="hold"/>
                                        <p:tgtEl>
                                          <p:spTgt spid="1865">
                                            <p:txEl>
                                              <p:pRg st="10" end="10"/>
                                            </p:txEl>
                                          </p:spTgt>
                                        </p:tgtEl>
                                        <p:attrNameLst>
                                          <p:attrName>style.visibility</p:attrName>
                                        </p:attrNameLst>
                                      </p:cBhvr>
                                      <p:to>
                                        <p:strVal val="visible"/>
                                      </p:to>
                                    </p:set>
                                    <p:animEffect transition="in" filter="fade">
                                      <p:cBhvr>
                                        <p:cTn id="59" dur="500"/>
                                        <p:tgtEl>
                                          <p:spTgt spid="1865">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fill="hold" grpId="1" nodeType="clickEffect">
                                  <p:stCondLst>
                                    <p:cond delay="0"/>
                                  </p:stCondLst>
                                  <p:iterate>
                                    <p:tmAbs val="0"/>
                                  </p:iterate>
                                  <p:childTnLst>
                                    <p:set>
                                      <p:cBhvr>
                                        <p:cTn id="63" fill="hold"/>
                                        <p:tgtEl>
                                          <p:spTgt spid="1865">
                                            <p:txEl>
                                              <p:pRg st="11" end="11"/>
                                            </p:txEl>
                                          </p:spTgt>
                                        </p:tgtEl>
                                        <p:attrNameLst>
                                          <p:attrName>style.visibility</p:attrName>
                                        </p:attrNameLst>
                                      </p:cBhvr>
                                      <p:to>
                                        <p:strVal val="visible"/>
                                      </p:to>
                                    </p:set>
                                    <p:animEffect transition="in" filter="fade">
                                      <p:cBhvr>
                                        <p:cTn id="64" dur="500"/>
                                        <p:tgtEl>
                                          <p:spTgt spid="1865">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fill="hold" grpId="1" nodeType="clickEffect">
                                  <p:stCondLst>
                                    <p:cond delay="0"/>
                                  </p:stCondLst>
                                  <p:iterate>
                                    <p:tmAbs val="0"/>
                                  </p:iterate>
                                  <p:childTnLst>
                                    <p:set>
                                      <p:cBhvr>
                                        <p:cTn id="68" fill="hold"/>
                                        <p:tgtEl>
                                          <p:spTgt spid="1865">
                                            <p:txEl>
                                              <p:pRg st="12" end="12"/>
                                            </p:txEl>
                                          </p:spTgt>
                                        </p:tgtEl>
                                        <p:attrNameLst>
                                          <p:attrName>style.visibility</p:attrName>
                                        </p:attrNameLst>
                                      </p:cBhvr>
                                      <p:to>
                                        <p:strVal val="visible"/>
                                      </p:to>
                                    </p:set>
                                    <p:animEffect transition="in" filter="fade">
                                      <p:cBhvr>
                                        <p:cTn id="69" dur="500"/>
                                        <p:tgtEl>
                                          <p:spTgt spid="1865">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fill="hold" grpId="1" nodeType="clickEffect">
                                  <p:stCondLst>
                                    <p:cond delay="0"/>
                                  </p:stCondLst>
                                  <p:iterate>
                                    <p:tmAbs val="0"/>
                                  </p:iterate>
                                  <p:childTnLst>
                                    <p:set>
                                      <p:cBhvr>
                                        <p:cTn id="73" fill="hold"/>
                                        <p:tgtEl>
                                          <p:spTgt spid="1865">
                                            <p:txEl>
                                              <p:pRg st="13" end="13"/>
                                            </p:txEl>
                                          </p:spTgt>
                                        </p:tgtEl>
                                        <p:attrNameLst>
                                          <p:attrName>style.visibility</p:attrName>
                                        </p:attrNameLst>
                                      </p:cBhvr>
                                      <p:to>
                                        <p:strVal val="visible"/>
                                      </p:to>
                                    </p:set>
                                    <p:animEffect transition="in" filter="fade">
                                      <p:cBhvr>
                                        <p:cTn id="74" dur="500"/>
                                        <p:tgtEl>
                                          <p:spTgt spid="1865">
                                            <p:txEl>
                                              <p:pRg st="13" end="1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fill="hold" grpId="1" nodeType="clickEffect">
                                  <p:stCondLst>
                                    <p:cond delay="0"/>
                                  </p:stCondLst>
                                  <p:iterate>
                                    <p:tmAbs val="0"/>
                                  </p:iterate>
                                  <p:childTnLst>
                                    <p:set>
                                      <p:cBhvr>
                                        <p:cTn id="78" fill="hold"/>
                                        <p:tgtEl>
                                          <p:spTgt spid="1865">
                                            <p:txEl>
                                              <p:pRg st="14" end="14"/>
                                            </p:txEl>
                                          </p:spTgt>
                                        </p:tgtEl>
                                        <p:attrNameLst>
                                          <p:attrName>style.visibility</p:attrName>
                                        </p:attrNameLst>
                                      </p:cBhvr>
                                      <p:to>
                                        <p:strVal val="visible"/>
                                      </p:to>
                                    </p:set>
                                    <p:animEffect transition="in" filter="fade">
                                      <p:cBhvr>
                                        <p:cTn id="79" dur="500"/>
                                        <p:tgtEl>
                                          <p:spTgt spid="1865">
                                            <p:txEl>
                                              <p:pRg st="14" end="14"/>
                                            </p:txEl>
                                          </p:spTgt>
                                        </p:tgtEl>
                                      </p:cBhvr>
                                    </p:animEffect>
                                  </p:childTnLst>
                                </p:cTn>
                              </p:par>
                            </p:childTnLst>
                          </p:cTn>
                        </p:par>
                        <p:par>
                          <p:cTn id="80" fill="hold">
                            <p:stCondLst>
                              <p:cond delay="500"/>
                            </p:stCondLst>
                            <p:childTnLst>
                              <p:par>
                                <p:cTn id="81" presetID="10" presetClass="entr" fill="hold" grpId="1" nodeType="afterEffect">
                                  <p:stCondLst>
                                    <p:cond delay="0"/>
                                  </p:stCondLst>
                                  <p:iterate>
                                    <p:tmAbs val="0"/>
                                  </p:iterate>
                                  <p:childTnLst>
                                    <p:set>
                                      <p:cBhvr>
                                        <p:cTn id="82" fill="hold"/>
                                        <p:tgtEl>
                                          <p:spTgt spid="1865">
                                            <p:txEl>
                                              <p:pRg st="15" end="15"/>
                                            </p:txEl>
                                          </p:spTgt>
                                        </p:tgtEl>
                                        <p:attrNameLst>
                                          <p:attrName>style.visibility</p:attrName>
                                        </p:attrNameLst>
                                      </p:cBhvr>
                                      <p:to>
                                        <p:strVal val="visible"/>
                                      </p:to>
                                    </p:set>
                                    <p:animEffect transition="in" filter="fade">
                                      <p:cBhvr>
                                        <p:cTn id="83" dur="500"/>
                                        <p:tgtEl>
                                          <p:spTgt spid="1865">
                                            <p:txEl>
                                              <p:pRg st="15" end="15"/>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fill="hold" grpId="1" nodeType="clickEffect">
                                  <p:stCondLst>
                                    <p:cond delay="0"/>
                                  </p:stCondLst>
                                  <p:iterate>
                                    <p:tmAbs val="0"/>
                                  </p:iterate>
                                  <p:childTnLst>
                                    <p:set>
                                      <p:cBhvr>
                                        <p:cTn id="87" fill="hold"/>
                                        <p:tgtEl>
                                          <p:spTgt spid="1865">
                                            <p:txEl>
                                              <p:pRg st="16" end="16"/>
                                            </p:txEl>
                                          </p:spTgt>
                                        </p:tgtEl>
                                        <p:attrNameLst>
                                          <p:attrName>style.visibility</p:attrName>
                                        </p:attrNameLst>
                                      </p:cBhvr>
                                      <p:to>
                                        <p:strVal val="visible"/>
                                      </p:to>
                                    </p:set>
                                    <p:animEffect transition="in" filter="fade">
                                      <p:cBhvr>
                                        <p:cTn id="88" dur="500"/>
                                        <p:tgtEl>
                                          <p:spTgt spid="186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5" grpId="1" build="p" bldLvl="5" animBg="1" advAuto="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92" y="545123"/>
            <a:ext cx="10515600" cy="5143500"/>
          </a:xfrm>
        </p:spPr>
        <p:txBody>
          <a:bodyPr>
            <a:normAutofit/>
          </a:bodyPr>
          <a:lstStyle/>
          <a:p>
            <a:r>
              <a:rPr lang="en-US" sz="2400" b="1" dirty="0" smtClean="0">
                <a:latin typeface="Times New Roman" panose="02020603050405020304" pitchFamily="18" charset="0"/>
                <a:cs typeface="Times New Roman" panose="02020603050405020304" pitchFamily="18" charset="0"/>
              </a:rPr>
              <a:t>Customized Exception:</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Creating our exception as per the application requirement is known as a customized exception.</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Steps to create a customized exception</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1. create a class that extends the exception class.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2. create an object of subclass by using the throw keyword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546904"/>
      </p:ext>
    </p:extLst>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536" y="0"/>
            <a:ext cx="11361821" cy="7034296"/>
          </a:xfrm>
        </p:spPr>
        <p:txBody>
          <a:bodyPr>
            <a:normAutofit/>
          </a:bodyPr>
          <a:lstStyle/>
          <a:p>
            <a:r>
              <a:rPr lang="en-US" b="1" dirty="0" smtClean="0"/>
              <a:t>Wrapper class:</a:t>
            </a:r>
            <a:r>
              <a:rPr lang="en-US" dirty="0" smtClean="0"/>
              <a:t/>
            </a:r>
            <a:br>
              <a:rPr lang="en-US" dirty="0" smtClean="0"/>
            </a:br>
            <a:r>
              <a:rPr lang="en-US" dirty="0" smtClean="0"/>
              <a:t> 	</a:t>
            </a:r>
            <a:r>
              <a:rPr lang="en-US" sz="3100" dirty="0" smtClean="0">
                <a:latin typeface="Times New Roman" panose="02020603050405020304" pitchFamily="18" charset="0"/>
                <a:cs typeface="Times New Roman" panose="02020603050405020304" pitchFamily="18" charset="0"/>
              </a:rPr>
              <a:t>Wrapper class is nothing but group of classes which helps us to convert primitive literals into object type.</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 wrapper class is present in </a:t>
            </a:r>
            <a:r>
              <a:rPr lang="en-US" sz="3100" dirty="0" err="1" smtClean="0">
                <a:latin typeface="Times New Roman" panose="02020603050405020304" pitchFamily="18" charset="0"/>
                <a:cs typeface="Times New Roman" panose="02020603050405020304" pitchFamily="18" charset="0"/>
              </a:rPr>
              <a:t>java.lang</a:t>
            </a:r>
            <a:r>
              <a:rPr lang="en-US" sz="3100" dirty="0" smtClean="0">
                <a:latin typeface="Times New Roman" panose="02020603050405020304" pitchFamily="18" charset="0"/>
                <a:cs typeface="Times New Roman" panose="02020603050405020304" pitchFamily="18" charset="0"/>
              </a:rPr>
              <a:t> package</a:t>
            </a:r>
            <a:br>
              <a:rPr lang="en-US" sz="3100" dirty="0" smtClean="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r>
            <a:br>
              <a:rPr lang="en-US" sz="3100" dirty="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Hierarchy….</a:t>
            </a:r>
            <a:br>
              <a:rPr lang="en-US" sz="3100" dirty="0" smtClean="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r>
            <a:br>
              <a:rPr lang="en-US" sz="3100" dirty="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Why the name given as wrapper class</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 wrapper class wrap the primitive values into object type/non-primitive type</a:t>
            </a:r>
            <a:endParaRPr lang="en-IN"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105378"/>
      </p:ext>
    </p:extLst>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00874" cy="6276307"/>
          </a:xfrm>
        </p:spPr>
        <p:txBody>
          <a:bodyPr/>
          <a:lstStyle/>
          <a:p>
            <a:r>
              <a:rPr lang="en-US" dirty="0" smtClean="0">
                <a:latin typeface="Times New Roman" panose="02020603050405020304" pitchFamily="18" charset="0"/>
                <a:cs typeface="Times New Roman" panose="02020603050405020304" pitchFamily="18" charset="0"/>
              </a:rPr>
              <a:t>Two important concepts in a wrapper class</a:t>
            </a:r>
            <a:br>
              <a:rPr lang="en-US"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1. Boxing:</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Converting primitive data into object type is known as boxing</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 boxing is also known as auto-boxing because the implicit compiler will do the boxing.</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from </a:t>
            </a:r>
            <a:r>
              <a:rPr lang="en-US" sz="2800" dirty="0" err="1" smtClean="0">
                <a:latin typeface="Times New Roman" panose="02020603050405020304" pitchFamily="18" charset="0"/>
                <a:cs typeface="Times New Roman" panose="02020603050405020304" pitchFamily="18" charset="0"/>
              </a:rPr>
              <a:t>jdk</a:t>
            </a:r>
            <a:r>
              <a:rPr lang="en-US" sz="2800" dirty="0" smtClean="0">
                <a:latin typeface="Times New Roman" panose="02020603050405020304" pitchFamily="18" charset="0"/>
                <a:cs typeface="Times New Roman" panose="02020603050405020304" pitchFamily="18" charset="0"/>
              </a:rPr>
              <a:t> 1.5 version auto- boxing has been implemented.</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Ex: </a:t>
            </a:r>
            <a:r>
              <a:rPr lang="en-US" sz="2800" dirty="0" err="1" smtClean="0">
                <a:latin typeface="Times New Roman" panose="02020603050405020304" pitchFamily="18" charset="0"/>
                <a:cs typeface="Times New Roman" panose="02020603050405020304" pitchFamily="18" charset="0"/>
              </a:rPr>
              <a:t>int</a:t>
            </a:r>
            <a:r>
              <a:rPr lang="en-US" sz="2800" dirty="0" smtClean="0">
                <a:latin typeface="Times New Roman" panose="02020603050405020304" pitchFamily="18" charset="0"/>
                <a:cs typeface="Times New Roman" panose="02020603050405020304" pitchFamily="18" charset="0"/>
              </a:rPr>
              <a:t> a= 10;</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Integer b = a;// converting primitive to object</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2.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Converting </a:t>
            </a:r>
            <a:r>
              <a:rPr lang="en-US" sz="2800" dirty="0" smtClean="0">
                <a:latin typeface="Times New Roman" panose="02020603050405020304" pitchFamily="18" charset="0"/>
                <a:cs typeface="Times New Roman" panose="02020603050405020304" pitchFamily="18" charset="0"/>
              </a:rPr>
              <a:t>object </a:t>
            </a:r>
            <a:r>
              <a:rPr lang="en-US" sz="2800" dirty="0">
                <a:latin typeface="Times New Roman" panose="02020603050405020304" pitchFamily="18" charset="0"/>
                <a:cs typeface="Times New Roman" panose="02020603050405020304" pitchFamily="18" charset="0"/>
              </a:rPr>
              <a:t>data into </a:t>
            </a:r>
            <a:r>
              <a:rPr lang="en-US" sz="2800" dirty="0" smtClean="0">
                <a:latin typeface="Times New Roman" panose="02020603050405020304" pitchFamily="18" charset="0"/>
                <a:cs typeface="Times New Roman" panose="02020603050405020304" pitchFamily="18" charset="0"/>
              </a:rPr>
              <a:t>primitive </a:t>
            </a:r>
            <a:r>
              <a:rPr lang="en-US" sz="2800" dirty="0">
                <a:latin typeface="Times New Roman" panose="02020603050405020304" pitchFamily="18" charset="0"/>
                <a:cs typeface="Times New Roman" panose="02020603050405020304" pitchFamily="18" charset="0"/>
              </a:rPr>
              <a:t>type is known as </a:t>
            </a:r>
            <a:r>
              <a:rPr lang="en-US" sz="2800" dirty="0" smtClean="0">
                <a:latin typeface="Times New Roman" panose="02020603050405020304" pitchFamily="18" charset="0"/>
                <a:cs typeface="Times New Roman" panose="02020603050405020304" pitchFamily="18" charset="0"/>
              </a:rPr>
              <a:t>Unboxing</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 </a:t>
            </a:r>
            <a:r>
              <a:rPr lang="en-US" sz="2800" dirty="0" smtClean="0">
                <a:latin typeface="Times New Roman" panose="02020603050405020304" pitchFamily="18" charset="0"/>
                <a:cs typeface="Times New Roman" panose="02020603050405020304" pitchFamily="18" charset="0"/>
              </a:rPr>
              <a:t>Unboxing </a:t>
            </a:r>
            <a:r>
              <a:rPr lang="en-US" sz="2800" dirty="0">
                <a:latin typeface="Times New Roman" panose="02020603050405020304" pitchFamily="18" charset="0"/>
                <a:cs typeface="Times New Roman" panose="02020603050405020304" pitchFamily="18" charset="0"/>
              </a:rPr>
              <a:t>is also known as </a:t>
            </a:r>
            <a:r>
              <a:rPr lang="en-US" sz="2800" dirty="0" smtClean="0">
                <a:latin typeface="Times New Roman" panose="02020603050405020304" pitchFamily="18" charset="0"/>
                <a:cs typeface="Times New Roman" panose="02020603050405020304" pitchFamily="18" charset="0"/>
              </a:rPr>
              <a:t>auto-unboxing </a:t>
            </a:r>
            <a:r>
              <a:rPr lang="en-US" sz="2800" dirty="0">
                <a:latin typeface="Times New Roman" panose="02020603050405020304" pitchFamily="18" charset="0"/>
                <a:cs typeface="Times New Roman" panose="02020603050405020304" pitchFamily="18" charset="0"/>
              </a:rPr>
              <a:t>because the implicit compiler will do the </a:t>
            </a:r>
            <a:r>
              <a:rPr lang="en-US" sz="2800" dirty="0" smtClean="0">
                <a:latin typeface="Times New Roman" panose="02020603050405020304" pitchFamily="18" charset="0"/>
                <a:cs typeface="Times New Roman" panose="02020603050405020304" pitchFamily="18" charset="0"/>
              </a:rPr>
              <a:t>Unboxing</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 from </a:t>
            </a:r>
            <a:r>
              <a:rPr lang="en-US" sz="2800" dirty="0" err="1">
                <a:latin typeface="Times New Roman" panose="02020603050405020304" pitchFamily="18" charset="0"/>
                <a:cs typeface="Times New Roman" panose="02020603050405020304" pitchFamily="18" charset="0"/>
              </a:rPr>
              <a:t>jdk</a:t>
            </a:r>
            <a:r>
              <a:rPr lang="en-US" sz="2800" dirty="0">
                <a:latin typeface="Times New Roman" panose="02020603050405020304" pitchFamily="18" charset="0"/>
                <a:cs typeface="Times New Roman" panose="02020603050405020304" pitchFamily="18" charset="0"/>
              </a:rPr>
              <a:t> 1.5 version auto- </a:t>
            </a:r>
            <a:r>
              <a:rPr lang="en-US" sz="2800" dirty="0" smtClean="0">
                <a:latin typeface="Times New Roman" panose="02020603050405020304" pitchFamily="18" charset="0"/>
                <a:cs typeface="Times New Roman" panose="02020603050405020304" pitchFamily="18" charset="0"/>
              </a:rPr>
              <a:t>Unboxing </a:t>
            </a:r>
            <a:r>
              <a:rPr lang="en-US" sz="2800" dirty="0">
                <a:latin typeface="Times New Roman" panose="02020603050405020304" pitchFamily="18" charset="0"/>
                <a:cs typeface="Times New Roman" panose="02020603050405020304" pitchFamily="18" charset="0"/>
              </a:rPr>
              <a:t>has been implemented.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Ex: Integer </a:t>
            </a:r>
            <a:r>
              <a:rPr lang="en-US" sz="2800" dirty="0">
                <a:latin typeface="Times New Roman" panose="02020603050405020304" pitchFamily="18" charset="0"/>
                <a:cs typeface="Times New Roman" panose="02020603050405020304" pitchFamily="18" charset="0"/>
              </a:rPr>
              <a:t>b = </a:t>
            </a:r>
            <a:r>
              <a:rPr lang="en-US" sz="2800" dirty="0" smtClean="0">
                <a:latin typeface="Times New Roman" panose="02020603050405020304" pitchFamily="18" charset="0"/>
                <a:cs typeface="Times New Roman" panose="02020603050405020304" pitchFamily="18" charset="0"/>
              </a:rPr>
              <a:t>a</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int</a:t>
            </a:r>
            <a:r>
              <a:rPr lang="en-US" sz="2800" dirty="0" smtClean="0">
                <a:latin typeface="Times New Roman" panose="02020603050405020304" pitchFamily="18" charset="0"/>
                <a:cs typeface="Times New Roman" panose="02020603050405020304" pitchFamily="18" charset="0"/>
              </a:rPr>
              <a:t> c = b;</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478163"/>
      </p:ext>
    </p:extLst>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384" y="281327"/>
            <a:ext cx="5370216" cy="523220"/>
          </a:xfrm>
          <a:prstGeom prst="rect">
            <a:avLst/>
          </a:prstGeom>
        </p:spPr>
        <p:txBody>
          <a:bodyPr wrap="square">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Thread Life Cycle</a:t>
            </a:r>
            <a:endParaRPr lang="en-IN" sz="2800" dirty="0">
              <a:solidFill>
                <a:srgbClr val="FF0000"/>
              </a:solidFill>
            </a:endParaRPr>
          </a:p>
        </p:txBody>
      </p:sp>
      <p:sp>
        <p:nvSpPr>
          <p:cNvPr id="4" name="Rectangle 3"/>
          <p:cNvSpPr/>
          <p:nvPr/>
        </p:nvSpPr>
        <p:spPr>
          <a:xfrm>
            <a:off x="852854" y="1485833"/>
            <a:ext cx="1266092" cy="92332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mj-lt"/>
              <a:ea typeface="+mj-ea"/>
              <a:cs typeface="+mj-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mj-lt"/>
                <a:ea typeface="+mj-ea"/>
                <a:cs typeface="+mj-cs"/>
                <a:sym typeface="Calibri"/>
              </a:rPr>
              <a:t>New</a:t>
            </a:r>
          </a:p>
          <a:p>
            <a:pPr marL="0" marR="0" indent="0" algn="ctr"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
        <p:nvSpPr>
          <p:cNvPr id="5" name="Rectangle 4"/>
          <p:cNvSpPr/>
          <p:nvPr/>
        </p:nvSpPr>
        <p:spPr>
          <a:xfrm>
            <a:off x="3106615" y="1485834"/>
            <a:ext cx="1266092" cy="92332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mj-lt"/>
              <a:ea typeface="+mj-ea"/>
              <a:cs typeface="+mj-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mj-lt"/>
                <a:ea typeface="+mj-ea"/>
                <a:cs typeface="+mj-cs"/>
                <a:sym typeface="Calibri"/>
              </a:rPr>
              <a:t>Runnable</a:t>
            </a:r>
          </a:p>
          <a:p>
            <a:pPr marL="0" marR="0" indent="0" algn="ctr"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
        <p:nvSpPr>
          <p:cNvPr id="6" name="Rectangle 5"/>
          <p:cNvSpPr/>
          <p:nvPr/>
        </p:nvSpPr>
        <p:spPr>
          <a:xfrm>
            <a:off x="5058508" y="1485833"/>
            <a:ext cx="1266092" cy="92332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mj-lt"/>
              <a:ea typeface="+mj-ea"/>
              <a:cs typeface="+mj-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lang="en-US" dirty="0" smtClean="0">
                <a:solidFill>
                  <a:srgbClr val="000000"/>
                </a:solidFill>
                <a:latin typeface="+mj-lt"/>
                <a:ea typeface="+mj-ea"/>
                <a:cs typeface="+mj-cs"/>
              </a:rPr>
              <a:t>Running</a:t>
            </a:r>
            <a:endParaRPr kumimoji="0" lang="en-US" sz="1800" b="0" i="0" u="none" strike="noStrike" cap="none" spc="0" normalizeH="0" baseline="0" dirty="0" smtClean="0">
              <a:ln>
                <a:noFill/>
              </a:ln>
              <a:solidFill>
                <a:srgbClr val="000000"/>
              </a:solidFill>
              <a:effectLst/>
              <a:uFillTx/>
              <a:latin typeface="+mj-lt"/>
              <a:ea typeface="+mj-ea"/>
              <a:cs typeface="+mj-cs"/>
              <a:sym typeface="Calibri"/>
            </a:endParaRPr>
          </a:p>
          <a:p>
            <a:pPr marL="0" marR="0" indent="0" algn="ctr"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
        <p:nvSpPr>
          <p:cNvPr id="7" name="Rectangle 6"/>
          <p:cNvSpPr/>
          <p:nvPr/>
        </p:nvSpPr>
        <p:spPr>
          <a:xfrm>
            <a:off x="7819291" y="1347334"/>
            <a:ext cx="1588477" cy="120032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mj-lt"/>
              <a:ea typeface="+mj-ea"/>
              <a:cs typeface="+mj-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lang="en-US" dirty="0" smtClean="0">
                <a:solidFill>
                  <a:srgbClr val="000000"/>
                </a:solidFill>
                <a:latin typeface="+mj-lt"/>
                <a:ea typeface="+mj-ea"/>
                <a:cs typeface="+mj-cs"/>
              </a:rPr>
              <a:t>Terminated</a:t>
            </a:r>
          </a:p>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mj-lt"/>
                <a:ea typeface="+mj-ea"/>
                <a:cs typeface="+mj-cs"/>
                <a:sym typeface="Calibri"/>
              </a:rPr>
              <a:t>(Dead</a:t>
            </a:r>
            <a:r>
              <a:rPr kumimoji="0" lang="en-US" sz="1800" b="0" i="0" u="none" strike="noStrike" cap="none" spc="0" normalizeH="0" dirty="0" smtClean="0">
                <a:ln>
                  <a:noFill/>
                </a:ln>
                <a:solidFill>
                  <a:srgbClr val="000000"/>
                </a:solidFill>
                <a:effectLst/>
                <a:uFillTx/>
                <a:latin typeface="+mj-lt"/>
                <a:ea typeface="+mj-ea"/>
                <a:cs typeface="+mj-cs"/>
                <a:sym typeface="Calibri"/>
              </a:rPr>
              <a:t> state)</a:t>
            </a:r>
            <a:endParaRPr kumimoji="0" lang="en-US" sz="1800" b="0" i="0" u="none" strike="noStrike" cap="none" spc="0" normalizeH="0" baseline="0" dirty="0" smtClean="0">
              <a:ln>
                <a:noFill/>
              </a:ln>
              <a:solidFill>
                <a:srgbClr val="000000"/>
              </a:solidFill>
              <a:effectLst/>
              <a:uFillTx/>
              <a:latin typeface="+mj-lt"/>
              <a:ea typeface="+mj-ea"/>
              <a:cs typeface="+mj-cs"/>
              <a:sym typeface="Calibri"/>
            </a:endParaRPr>
          </a:p>
          <a:p>
            <a:pPr marL="0" marR="0" indent="0" algn="ctr"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
        <p:nvSpPr>
          <p:cNvPr id="8" name="Rectangle 7"/>
          <p:cNvSpPr/>
          <p:nvPr/>
        </p:nvSpPr>
        <p:spPr>
          <a:xfrm>
            <a:off x="4583723" y="3090447"/>
            <a:ext cx="1266092" cy="1477325"/>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smtClean="0">
              <a:ln>
                <a:noFill/>
              </a:ln>
              <a:solidFill>
                <a:srgbClr val="000000"/>
              </a:solidFill>
              <a:effectLst/>
              <a:uFillTx/>
              <a:latin typeface="+mj-lt"/>
              <a:ea typeface="+mj-ea"/>
              <a:cs typeface="+mj-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lang="en-US" dirty="0" smtClean="0">
                <a:solidFill>
                  <a:srgbClr val="000000"/>
                </a:solidFill>
                <a:latin typeface="+mj-lt"/>
                <a:ea typeface="+mj-ea"/>
                <a:cs typeface="+mj-cs"/>
              </a:rPr>
              <a:t>Waiting/</a:t>
            </a:r>
          </a:p>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mj-lt"/>
                <a:ea typeface="+mj-ea"/>
                <a:cs typeface="+mj-cs"/>
                <a:sym typeface="Calibri"/>
              </a:rPr>
              <a:t>Sleeping/</a:t>
            </a:r>
          </a:p>
          <a:p>
            <a:pPr marL="0" marR="0" indent="0" algn="ctr" defTabSz="914400" rtl="0" fontAlgn="auto" latinLnBrk="0" hangingPunct="0">
              <a:lnSpc>
                <a:spcPct val="100000"/>
              </a:lnSpc>
              <a:spcBef>
                <a:spcPts val="0"/>
              </a:spcBef>
              <a:spcAft>
                <a:spcPts val="0"/>
              </a:spcAft>
              <a:buClrTx/>
              <a:buSzTx/>
              <a:buFontTx/>
              <a:buNone/>
              <a:tabLst/>
            </a:pPr>
            <a:r>
              <a:rPr lang="en-US" dirty="0" smtClean="0">
                <a:solidFill>
                  <a:srgbClr val="000000"/>
                </a:solidFill>
                <a:latin typeface="+mj-lt"/>
                <a:ea typeface="+mj-ea"/>
                <a:cs typeface="+mj-cs"/>
              </a:rPr>
              <a:t>Blocking</a:t>
            </a:r>
            <a:endParaRPr kumimoji="0" lang="en-US" sz="1800" b="0" i="0" u="none" strike="noStrike" cap="none" spc="0" normalizeH="0" baseline="0" dirty="0" smtClean="0">
              <a:ln>
                <a:noFill/>
              </a:ln>
              <a:solidFill>
                <a:srgbClr val="000000"/>
              </a:solidFill>
              <a:effectLst/>
              <a:uFillTx/>
              <a:latin typeface="+mj-lt"/>
              <a:ea typeface="+mj-ea"/>
              <a:cs typeface="+mj-cs"/>
              <a:sym typeface="Calibri"/>
            </a:endParaRPr>
          </a:p>
          <a:p>
            <a:pPr marL="0" marR="0" indent="0" algn="ctr"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cxnSp>
        <p:nvCxnSpPr>
          <p:cNvPr id="10" name="Curved Connector 9"/>
          <p:cNvCxnSpPr>
            <a:stCxn id="6" idx="3"/>
            <a:endCxn id="8" idx="3"/>
          </p:cNvCxnSpPr>
          <p:nvPr/>
        </p:nvCxnSpPr>
        <p:spPr>
          <a:xfrm flipH="1">
            <a:off x="5849815" y="1947497"/>
            <a:ext cx="474785" cy="1881613"/>
          </a:xfrm>
          <a:prstGeom prst="curvedConnector3">
            <a:avLst>
              <a:gd name="adj1" fmla="val -48148"/>
            </a:avLst>
          </a:prstGeom>
          <a:ln>
            <a:tailEnd type="triangle"/>
          </a:ln>
        </p:spPr>
        <p:style>
          <a:lnRef idx="1">
            <a:schemeClr val="dk1"/>
          </a:lnRef>
          <a:fillRef idx="0">
            <a:schemeClr val="dk1"/>
          </a:fillRef>
          <a:effectRef idx="0">
            <a:schemeClr val="dk1"/>
          </a:effectRef>
          <a:fontRef idx="minor">
            <a:schemeClr val="tx1"/>
          </a:fontRef>
        </p:style>
      </p:cxnSp>
      <p:cxnSp>
        <p:nvCxnSpPr>
          <p:cNvPr id="13" name="Curved Connector 12"/>
          <p:cNvCxnSpPr>
            <a:stCxn id="8" idx="1"/>
            <a:endCxn id="5" idx="2"/>
          </p:cNvCxnSpPr>
          <p:nvPr/>
        </p:nvCxnSpPr>
        <p:spPr>
          <a:xfrm rot="10800000">
            <a:off x="3739661" y="2409162"/>
            <a:ext cx="844062" cy="1419948"/>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4" idx="3"/>
            <a:endCxn id="5" idx="1"/>
          </p:cNvCxnSpPr>
          <p:nvPr/>
        </p:nvCxnSpPr>
        <p:spPr>
          <a:xfrm>
            <a:off x="2118946" y="1947497"/>
            <a:ext cx="98766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6" idx="1"/>
          </p:cNvCxnSpPr>
          <p:nvPr/>
        </p:nvCxnSpPr>
        <p:spPr>
          <a:xfrm>
            <a:off x="4372707" y="1947496"/>
            <a:ext cx="68580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endCxn id="7" idx="1"/>
          </p:cNvCxnSpPr>
          <p:nvPr/>
        </p:nvCxnSpPr>
        <p:spPr>
          <a:xfrm>
            <a:off x="6333393" y="1947495"/>
            <a:ext cx="1485898"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6660451" y="2888303"/>
            <a:ext cx="837089" cy="646331"/>
          </a:xfrm>
          <a:prstGeom prst="rect">
            <a:avLst/>
          </a:prstGeom>
        </p:spPr>
        <p:txBody>
          <a:bodyPr wrap="none">
            <a:spAutoFit/>
          </a:bodyPr>
          <a:lstStyle/>
          <a:p>
            <a:pPr algn="ctr"/>
            <a:r>
              <a:rPr lang="en-US" dirty="0" smtClean="0"/>
              <a:t>wait()</a:t>
            </a:r>
          </a:p>
          <a:p>
            <a:pPr algn="ctr"/>
            <a:r>
              <a:rPr lang="en-US" dirty="0" smtClean="0"/>
              <a:t>Sleep()</a:t>
            </a:r>
            <a:endParaRPr lang="en-US" dirty="0"/>
          </a:p>
        </p:txBody>
      </p:sp>
      <p:sp>
        <p:nvSpPr>
          <p:cNvPr id="25" name="Rectangle 24"/>
          <p:cNvSpPr/>
          <p:nvPr/>
        </p:nvSpPr>
        <p:spPr>
          <a:xfrm>
            <a:off x="2554199" y="2870825"/>
            <a:ext cx="1297150" cy="1200329"/>
          </a:xfrm>
          <a:prstGeom prst="rect">
            <a:avLst/>
          </a:prstGeom>
        </p:spPr>
        <p:txBody>
          <a:bodyPr wrap="none">
            <a:spAutoFit/>
          </a:bodyPr>
          <a:lstStyle/>
          <a:p>
            <a:pPr algn="ctr"/>
            <a:r>
              <a:rPr lang="en-US" dirty="0" smtClean="0"/>
              <a:t>notify()</a:t>
            </a:r>
          </a:p>
          <a:p>
            <a:pPr algn="ctr"/>
            <a:r>
              <a:rPr lang="en-US" dirty="0" err="1" smtClean="0"/>
              <a:t>notifyAll</a:t>
            </a:r>
            <a:r>
              <a:rPr lang="en-US" dirty="0" smtClean="0"/>
              <a:t>()</a:t>
            </a:r>
          </a:p>
          <a:p>
            <a:pPr algn="ctr"/>
            <a:r>
              <a:rPr lang="en-US" dirty="0" smtClean="0"/>
              <a:t>When sleep</a:t>
            </a:r>
          </a:p>
          <a:p>
            <a:pPr algn="ctr"/>
            <a:r>
              <a:rPr lang="en-US" dirty="0" smtClean="0"/>
              <a:t>Time is up</a:t>
            </a:r>
            <a:endParaRPr lang="en-US" dirty="0"/>
          </a:p>
        </p:txBody>
      </p:sp>
    </p:spTree>
    <p:extLst>
      <p:ext uri="{BB962C8B-B14F-4D97-AF65-F5344CB8AC3E}">
        <p14:creationId xmlns:p14="http://schemas.microsoft.com/office/powerpoint/2010/main" val="660722435"/>
      </p:ext>
    </p:extLst>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354" y="296129"/>
            <a:ext cx="11306908" cy="5632311"/>
          </a:xfrm>
          <a:prstGeom prst="rect">
            <a:avLst/>
          </a:prstGeom>
        </p:spPr>
        <p:txBody>
          <a:bodyPr wrap="square">
            <a:spAutoFit/>
          </a:bodyPr>
          <a:lstStyle/>
          <a:p>
            <a:pPr marL="457200" indent="-457200" defTabSz="457200">
              <a:buAutoNum type="arabicPeriod"/>
              <a:defRPr sz="2400">
                <a:latin typeface="+mn-lt"/>
                <a:ea typeface="+mn-ea"/>
                <a:cs typeface="+mn-cs"/>
                <a:sym typeface="Helvetica"/>
              </a:defRPr>
            </a:pPr>
            <a:r>
              <a:rPr lang="en-US" dirty="0">
                <a:sym typeface="Helvetica"/>
              </a:rPr>
              <a:t>New State: When </a:t>
            </a:r>
            <a:r>
              <a:rPr lang="en-US" dirty="0" smtClean="0">
                <a:sym typeface="Helvetica"/>
              </a:rPr>
              <a:t>a new </a:t>
            </a:r>
            <a:r>
              <a:rPr lang="en-US" dirty="0">
                <a:sym typeface="Helvetica"/>
              </a:rPr>
              <a:t>thread is </a:t>
            </a:r>
            <a:r>
              <a:rPr lang="en-US" dirty="0" smtClean="0">
                <a:sym typeface="Helvetica"/>
              </a:rPr>
              <a:t>created, it </a:t>
            </a:r>
            <a:r>
              <a:rPr lang="en-US" dirty="0">
                <a:sym typeface="Helvetica"/>
              </a:rPr>
              <a:t>is </a:t>
            </a:r>
            <a:r>
              <a:rPr lang="en-US" dirty="0" smtClean="0">
                <a:sym typeface="Helvetica"/>
              </a:rPr>
              <a:t>in the new </a:t>
            </a:r>
            <a:r>
              <a:rPr lang="en-US" dirty="0">
                <a:sym typeface="Helvetica"/>
              </a:rPr>
              <a:t>state.</a:t>
            </a:r>
          </a:p>
          <a:p>
            <a:pPr marL="457200" indent="-457200" defTabSz="457200">
              <a:buAutoNum type="arabicPeriod"/>
              <a:defRPr sz="2400">
                <a:latin typeface="+mn-lt"/>
                <a:ea typeface="+mn-ea"/>
                <a:cs typeface="+mn-cs"/>
                <a:sym typeface="Helvetica"/>
              </a:defRPr>
            </a:pPr>
            <a:r>
              <a:rPr lang="en-US" dirty="0">
                <a:sym typeface="Helvetica"/>
              </a:rPr>
              <a:t>Runnable state</a:t>
            </a:r>
          </a:p>
          <a:p>
            <a:pPr defTabSz="457200">
              <a:defRPr sz="2400">
                <a:latin typeface="+mn-lt"/>
                <a:ea typeface="+mn-ea"/>
                <a:cs typeface="+mn-cs"/>
                <a:sym typeface="Helvetica"/>
              </a:defRPr>
            </a:pPr>
            <a:r>
              <a:rPr lang="en-US" dirty="0">
                <a:sym typeface="Helvetica"/>
              </a:rPr>
              <a:t>	* A thread </a:t>
            </a:r>
            <a:r>
              <a:rPr lang="en-US" dirty="0" smtClean="0">
                <a:sym typeface="Helvetica"/>
              </a:rPr>
              <a:t>that </a:t>
            </a:r>
            <a:r>
              <a:rPr lang="en-US" dirty="0">
                <a:sym typeface="Helvetica"/>
              </a:rPr>
              <a:t>is ready to run that moves to </a:t>
            </a:r>
            <a:r>
              <a:rPr lang="en-US" dirty="0" smtClean="0">
                <a:sym typeface="Helvetica"/>
              </a:rPr>
              <a:t>a runnable </a:t>
            </a:r>
            <a:r>
              <a:rPr lang="en-US" dirty="0">
                <a:sym typeface="Helvetica"/>
              </a:rPr>
              <a:t>state.</a:t>
            </a:r>
          </a:p>
          <a:p>
            <a:pPr defTabSz="457200">
              <a:defRPr sz="2400">
                <a:latin typeface="+mn-lt"/>
                <a:ea typeface="+mn-ea"/>
                <a:cs typeface="+mn-cs"/>
                <a:sym typeface="Helvetica"/>
              </a:defRPr>
            </a:pPr>
            <a:r>
              <a:rPr lang="en-US" dirty="0">
                <a:sym typeface="Helvetica"/>
              </a:rPr>
              <a:t>	* in this </a:t>
            </a:r>
            <a:r>
              <a:rPr lang="en-US" dirty="0" smtClean="0">
                <a:sym typeface="Helvetica"/>
              </a:rPr>
              <a:t>state, the </a:t>
            </a:r>
            <a:r>
              <a:rPr lang="en-US" dirty="0">
                <a:sym typeface="Helvetica"/>
              </a:rPr>
              <a:t>thread might be ready to  run or it might be running at instance</a:t>
            </a:r>
          </a:p>
          <a:p>
            <a:pPr defTabSz="457200">
              <a:defRPr sz="2400">
                <a:latin typeface="+mn-lt"/>
                <a:ea typeface="+mn-ea"/>
                <a:cs typeface="+mn-cs"/>
                <a:sym typeface="Helvetica"/>
              </a:defRPr>
            </a:pPr>
            <a:r>
              <a:rPr lang="en-US" dirty="0">
                <a:sym typeface="Helvetica"/>
              </a:rPr>
              <a:t>		of time.</a:t>
            </a:r>
            <a:br>
              <a:rPr lang="en-US" dirty="0">
                <a:sym typeface="Helvetica"/>
              </a:rPr>
            </a:br>
            <a:r>
              <a:rPr lang="en-US" dirty="0">
                <a:sym typeface="Helvetica"/>
              </a:rPr>
              <a:t>3. Waiting/Blocking: </a:t>
            </a:r>
          </a:p>
          <a:p>
            <a:pPr defTabSz="457200">
              <a:defRPr sz="2400">
                <a:latin typeface="+mn-lt"/>
                <a:ea typeface="+mn-ea"/>
                <a:cs typeface="+mn-cs"/>
                <a:sym typeface="Helvetica"/>
              </a:defRPr>
            </a:pPr>
            <a:r>
              <a:rPr lang="en-US" dirty="0">
                <a:sym typeface="Helvetica"/>
              </a:rPr>
              <a:t>	When a thread is </a:t>
            </a:r>
            <a:r>
              <a:rPr lang="en-US" dirty="0" smtClean="0">
                <a:sym typeface="Helvetica"/>
              </a:rPr>
              <a:t>temporarily inactive, it </a:t>
            </a:r>
            <a:r>
              <a:rPr lang="en-US" dirty="0">
                <a:sym typeface="Helvetica"/>
              </a:rPr>
              <a:t>is in one of the following</a:t>
            </a:r>
          </a:p>
          <a:p>
            <a:pPr defTabSz="457200">
              <a:defRPr sz="2400">
                <a:latin typeface="+mn-lt"/>
                <a:ea typeface="+mn-ea"/>
                <a:cs typeface="+mn-cs"/>
                <a:sym typeface="Helvetica"/>
              </a:defRPr>
            </a:pPr>
            <a:r>
              <a:rPr lang="en-US" dirty="0">
                <a:sym typeface="Helvetica"/>
              </a:rPr>
              <a:t>	a) wait state.</a:t>
            </a:r>
          </a:p>
          <a:p>
            <a:pPr defTabSz="457200">
              <a:defRPr sz="2400">
                <a:latin typeface="+mn-lt"/>
                <a:ea typeface="+mn-ea"/>
                <a:cs typeface="+mn-cs"/>
                <a:sym typeface="Helvetica"/>
              </a:defRPr>
            </a:pPr>
            <a:r>
              <a:rPr lang="en-US" dirty="0">
                <a:sym typeface="Helvetica"/>
              </a:rPr>
              <a:t>	b) block state.</a:t>
            </a:r>
          </a:p>
          <a:p>
            <a:pPr defTabSz="457200">
              <a:defRPr sz="2400">
                <a:latin typeface="+mn-lt"/>
                <a:ea typeface="+mn-ea"/>
                <a:cs typeface="+mn-cs"/>
                <a:sym typeface="Helvetica"/>
              </a:defRPr>
            </a:pPr>
            <a:r>
              <a:rPr lang="en-US" dirty="0">
                <a:sym typeface="Helvetica"/>
              </a:rPr>
              <a:t>4. Timed waiting: </a:t>
            </a:r>
          </a:p>
          <a:p>
            <a:pPr defTabSz="457200">
              <a:defRPr sz="2400">
                <a:latin typeface="+mn-lt"/>
                <a:ea typeface="+mn-ea"/>
                <a:cs typeface="+mn-cs"/>
                <a:sym typeface="Helvetica"/>
              </a:defRPr>
            </a:pPr>
            <a:r>
              <a:rPr lang="en-US" dirty="0">
                <a:sym typeface="Helvetica"/>
              </a:rPr>
              <a:t>	* Thread lies </a:t>
            </a:r>
            <a:r>
              <a:rPr lang="en-US" dirty="0" smtClean="0">
                <a:sym typeface="Helvetica"/>
              </a:rPr>
              <a:t>waiting </a:t>
            </a:r>
            <a:r>
              <a:rPr lang="en-US" dirty="0">
                <a:sym typeface="Helvetica"/>
              </a:rPr>
              <a:t>when it </a:t>
            </a:r>
            <a:r>
              <a:rPr lang="en-US" dirty="0" smtClean="0">
                <a:sym typeface="Helvetica"/>
              </a:rPr>
              <a:t>calls </a:t>
            </a:r>
            <a:r>
              <a:rPr lang="en-US" dirty="0">
                <a:sym typeface="Helvetica"/>
              </a:rPr>
              <a:t>a method with </a:t>
            </a:r>
            <a:r>
              <a:rPr lang="en-US" dirty="0" smtClean="0">
                <a:sym typeface="Helvetica"/>
              </a:rPr>
              <a:t>a time-out parameter</a:t>
            </a:r>
            <a:r>
              <a:rPr lang="en-US" dirty="0">
                <a:sym typeface="Helvetica"/>
              </a:rPr>
              <a:t>.</a:t>
            </a:r>
          </a:p>
          <a:p>
            <a:pPr defTabSz="457200">
              <a:defRPr sz="2400">
                <a:latin typeface="+mn-lt"/>
                <a:ea typeface="+mn-ea"/>
                <a:cs typeface="+mn-cs"/>
                <a:sym typeface="Helvetica"/>
              </a:defRPr>
            </a:pPr>
            <a:r>
              <a:rPr lang="en-US" dirty="0">
                <a:sym typeface="Helvetica"/>
              </a:rPr>
              <a:t>	* A thread lies in this state until the timeout is completed or until a </a:t>
            </a:r>
            <a:r>
              <a:rPr lang="en-US" dirty="0" smtClean="0">
                <a:sym typeface="Helvetica"/>
              </a:rPr>
              <a:t>notification is </a:t>
            </a:r>
            <a:r>
              <a:rPr lang="en-US" dirty="0">
                <a:sym typeface="Helvetica"/>
              </a:rPr>
              <a:t>received.</a:t>
            </a:r>
          </a:p>
          <a:p>
            <a:pPr defTabSz="457200">
              <a:defRPr sz="2400">
                <a:latin typeface="+mn-lt"/>
                <a:ea typeface="+mn-ea"/>
                <a:cs typeface="+mn-cs"/>
                <a:sym typeface="Helvetica"/>
              </a:defRPr>
            </a:pPr>
            <a:r>
              <a:rPr lang="en-US" dirty="0">
                <a:sym typeface="Helvetica"/>
              </a:rPr>
              <a:t>5. Terminated(Dead state): </a:t>
            </a:r>
            <a:r>
              <a:rPr lang="en-US" dirty="0" smtClean="0">
                <a:sym typeface="Helvetica"/>
              </a:rPr>
              <a:t>The thread </a:t>
            </a:r>
            <a:r>
              <a:rPr lang="en-US" dirty="0">
                <a:sym typeface="Helvetica"/>
              </a:rPr>
              <a:t>has completed its execution. </a:t>
            </a:r>
          </a:p>
        </p:txBody>
      </p:sp>
    </p:spTree>
    <p:extLst>
      <p:ext uri="{BB962C8B-B14F-4D97-AF65-F5344CB8AC3E}">
        <p14:creationId xmlns:p14="http://schemas.microsoft.com/office/powerpoint/2010/main" val="89966852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6" name="Group 55"/>
          <p:cNvGrpSpPr/>
          <p:nvPr/>
        </p:nvGrpSpPr>
        <p:grpSpPr>
          <a:xfrm>
            <a:off x="0" y="0"/>
            <a:ext cx="3518859" cy="833730"/>
            <a:chOff x="0" y="0"/>
            <a:chExt cx="3518858" cy="833729"/>
          </a:xfrm>
        </p:grpSpPr>
        <p:sp>
          <p:nvSpPr>
            <p:cNvPr id="33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3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37" name="object 11"/>
          <p:cNvSpPr txBox="1"/>
          <p:nvPr/>
        </p:nvSpPr>
        <p:spPr>
          <a:xfrm>
            <a:off x="436810" y="1204607"/>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Keywords are those reserved words which will have a pre-defined</a:t>
            </a:r>
          </a:p>
          <a:p>
            <a:pPr indent="8144">
              <a:tabLst>
                <a:tab pos="76200" algn="l"/>
              </a:tabLst>
              <a:defRPr sz="2500">
                <a:solidFill>
                  <a:srgbClr val="231F20"/>
                </a:solidFill>
              </a:defRPr>
            </a:pPr>
            <a:r>
              <a:t>   meaning defined in the programming language.</a:t>
            </a:r>
          </a:p>
        </p:txBody>
      </p:sp>
      <p:sp>
        <p:nvSpPr>
          <p:cNvPr id="338"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Keywords</a:t>
            </a:r>
          </a:p>
        </p:txBody>
      </p:sp>
      <p:sp>
        <p:nvSpPr>
          <p:cNvPr id="340" name="Rectangle 19"/>
          <p:cNvSpPr txBox="1"/>
          <p:nvPr/>
        </p:nvSpPr>
        <p:spPr>
          <a:xfrm>
            <a:off x="10351756" y="6510729"/>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342" name="object 11"/>
          <p:cNvSpPr txBox="1"/>
          <p:nvPr/>
        </p:nvSpPr>
        <p:spPr>
          <a:xfrm>
            <a:off x="427096" y="2102150"/>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Keyword should be written only in lowercase.</a:t>
            </a:r>
          </a:p>
        </p:txBody>
      </p:sp>
      <p:sp>
        <p:nvSpPr>
          <p:cNvPr id="343" name="Rectangle 1"/>
          <p:cNvSpPr txBox="1"/>
          <p:nvPr/>
        </p:nvSpPr>
        <p:spPr>
          <a:xfrm>
            <a:off x="516862" y="2743204"/>
            <a:ext cx="11338233" cy="535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800" u="sng">
                <a:solidFill>
                  <a:srgbClr val="0563C1"/>
                </a:solidFill>
                <a:uFill>
                  <a:solidFill>
                    <a:srgbClr val="0563C1"/>
                  </a:solidFill>
                </a:uFill>
                <a:hlinkClick r:id="rId2"/>
              </a:defRPr>
            </a:lvl1pPr>
          </a:lstStyle>
          <a:p>
            <a:pPr>
              <a:defRPr u="none">
                <a:solidFill>
                  <a:srgbClr val="000000"/>
                </a:solidFill>
                <a:uFillTx/>
              </a:defRPr>
            </a:pPr>
            <a:r>
              <a:rPr u="sng">
                <a:solidFill>
                  <a:srgbClr val="0563C1"/>
                </a:solidFill>
                <a:uFill>
                  <a:solidFill>
                    <a:srgbClr val="0563C1"/>
                  </a:solidFill>
                </a:uFill>
                <a:hlinkClick r:id="rId2"/>
              </a:rPr>
              <a:t>https://docs.oracle.com/javase/tutorial/java/nutsandbolts/_keywords.html</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37"/>
                                        </p:tgtEl>
                                        <p:attrNameLst>
                                          <p:attrName>style.visibility</p:attrName>
                                        </p:attrNameLst>
                                      </p:cBhvr>
                                      <p:to>
                                        <p:strVal val="visible"/>
                                      </p:to>
                                    </p:set>
                                    <p:animEffect transition="in" filter="fade">
                                      <p:cBhvr>
                                        <p:cTn id="7" dur="500"/>
                                        <p:tgtEl>
                                          <p:spTgt spid="3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42"/>
                                        </p:tgtEl>
                                        <p:attrNameLst>
                                          <p:attrName>style.visibility</p:attrName>
                                        </p:attrNameLst>
                                      </p:cBhvr>
                                      <p:to>
                                        <p:strVal val="visible"/>
                                      </p:to>
                                    </p:set>
                                    <p:animEffect transition="in" filter="fade">
                                      <p:cBhvr>
                                        <p:cTn id="12" dur="750"/>
                                        <p:tgtEl>
                                          <p:spTgt spid="3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43"/>
                                        </p:tgtEl>
                                        <p:attrNameLst>
                                          <p:attrName>style.visibility</p:attrName>
                                        </p:attrNameLst>
                                      </p:cBhvr>
                                      <p:to>
                                        <p:strVal val="visible"/>
                                      </p:to>
                                    </p:set>
                                    <p:animEffect transition="in" filter="fade">
                                      <p:cBhvr>
                                        <p:cTn id="17" dur="5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1" animBg="1" advAuto="0"/>
      <p:bldP spid="342" grpId="2" animBg="1" advAuto="0"/>
      <p:bldP spid="343" grpId="3"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7" name="Group 55"/>
          <p:cNvGrpSpPr/>
          <p:nvPr/>
        </p:nvGrpSpPr>
        <p:grpSpPr>
          <a:xfrm>
            <a:off x="0" y="0"/>
            <a:ext cx="3518859" cy="833730"/>
            <a:chOff x="0" y="0"/>
            <a:chExt cx="3518858" cy="833729"/>
          </a:xfrm>
        </p:grpSpPr>
        <p:sp>
          <p:nvSpPr>
            <p:cNvPr id="34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4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48" name="object 11"/>
          <p:cNvSpPr txBox="1"/>
          <p:nvPr/>
        </p:nvSpPr>
        <p:spPr>
          <a:xfrm>
            <a:off x="436810" y="1204606"/>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Identifiers are the names given for an entity in a program</a:t>
            </a:r>
          </a:p>
        </p:txBody>
      </p:sp>
      <p:sp>
        <p:nvSpPr>
          <p:cNvPr id="349"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Identifiers</a:t>
            </a:r>
          </a:p>
        </p:txBody>
      </p:sp>
      <p:sp>
        <p:nvSpPr>
          <p:cNvPr id="351" name="Rectangle 19"/>
          <p:cNvSpPr txBox="1"/>
          <p:nvPr/>
        </p:nvSpPr>
        <p:spPr>
          <a:xfrm>
            <a:off x="10351756" y="6510729"/>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353" name="object 11"/>
          <p:cNvSpPr txBox="1"/>
          <p:nvPr/>
        </p:nvSpPr>
        <p:spPr>
          <a:xfrm>
            <a:off x="436810" y="1696903"/>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In java identifiers are used to identify Class, Methods and Variables.</a:t>
            </a:r>
          </a:p>
        </p:txBody>
      </p:sp>
      <p:sp>
        <p:nvSpPr>
          <p:cNvPr id="354" name="object 11"/>
          <p:cNvSpPr txBox="1"/>
          <p:nvPr/>
        </p:nvSpPr>
        <p:spPr>
          <a:xfrm>
            <a:off x="436810" y="2317399"/>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4">
              <a:tabLst>
                <a:tab pos="76200" algn="l"/>
              </a:tabLst>
              <a:defRPr sz="2500" b="1">
                <a:solidFill>
                  <a:srgbClr val="231F20"/>
                </a:solidFill>
              </a:defRPr>
            </a:lvl1pPr>
          </a:lstStyle>
          <a:p>
            <a:r>
              <a:t>RULES OF IDENTIFIERS.</a:t>
            </a:r>
          </a:p>
        </p:txBody>
      </p:sp>
      <p:sp>
        <p:nvSpPr>
          <p:cNvPr id="355" name="Rectangle 3"/>
          <p:cNvSpPr txBox="1"/>
          <p:nvPr/>
        </p:nvSpPr>
        <p:spPr>
          <a:xfrm>
            <a:off x="482531" y="2925567"/>
            <a:ext cx="886044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Identifiers can be alpha-numeric.</a:t>
            </a:r>
          </a:p>
        </p:txBody>
      </p:sp>
      <p:sp>
        <p:nvSpPr>
          <p:cNvPr id="356" name="Rectangle 13"/>
          <p:cNvSpPr txBox="1"/>
          <p:nvPr/>
        </p:nvSpPr>
        <p:spPr>
          <a:xfrm>
            <a:off x="482531" y="3413393"/>
            <a:ext cx="886044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5343" indent="-457200">
              <a:buSzPct val="100000"/>
              <a:buChar char="✓"/>
              <a:tabLst>
                <a:tab pos="76200" algn="l"/>
              </a:tabLst>
              <a:defRPr sz="2500">
                <a:solidFill>
                  <a:srgbClr val="231F20"/>
                </a:solidFill>
              </a:defRPr>
            </a:pPr>
            <a:r>
              <a:t>Identifiers </a:t>
            </a:r>
            <a:r>
              <a:rPr b="1">
                <a:solidFill>
                  <a:srgbClr val="FF0000"/>
                </a:solidFill>
              </a:rPr>
              <a:t>should not </a:t>
            </a:r>
            <a:r>
              <a:rPr>
                <a:solidFill>
                  <a:srgbClr val="000000"/>
                </a:solidFill>
              </a:rPr>
              <a:t>start with numeric</a:t>
            </a:r>
            <a:r>
              <a:rPr b="1">
                <a:solidFill>
                  <a:srgbClr val="FF0000"/>
                </a:solidFill>
              </a:rPr>
              <a:t> </a:t>
            </a:r>
            <a:r>
              <a:t>.</a:t>
            </a:r>
          </a:p>
        </p:txBody>
      </p:sp>
      <p:sp>
        <p:nvSpPr>
          <p:cNvPr id="357" name="Rectangle 14"/>
          <p:cNvSpPr txBox="1"/>
          <p:nvPr/>
        </p:nvSpPr>
        <p:spPr>
          <a:xfrm>
            <a:off x="472817" y="3901220"/>
            <a:ext cx="1026411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lvl1pPr>
          </a:lstStyle>
          <a:p>
            <a:r>
              <a:t>$ and _ are the only 2 special characters that can be used with Identifiers.</a:t>
            </a:r>
          </a:p>
        </p:txBody>
      </p:sp>
      <p:sp>
        <p:nvSpPr>
          <p:cNvPr id="358" name="Rectangle 15"/>
          <p:cNvSpPr txBox="1"/>
          <p:nvPr/>
        </p:nvSpPr>
        <p:spPr>
          <a:xfrm>
            <a:off x="472817" y="4876189"/>
            <a:ext cx="1026411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lvl1pPr>
          </a:lstStyle>
          <a:p>
            <a:r>
              <a:t>Single _ is an invalid identifier in java.</a:t>
            </a:r>
          </a:p>
        </p:txBody>
      </p:sp>
      <p:sp>
        <p:nvSpPr>
          <p:cNvPr id="359" name="Rectangle 16"/>
          <p:cNvSpPr txBox="1"/>
          <p:nvPr/>
        </p:nvSpPr>
        <p:spPr>
          <a:xfrm>
            <a:off x="472817" y="5363386"/>
            <a:ext cx="1026411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5343" indent="-457200">
              <a:buSzPct val="100000"/>
              <a:buChar char="✓"/>
              <a:tabLst>
                <a:tab pos="76200" algn="l"/>
              </a:tabLst>
              <a:defRPr sz="2500"/>
            </a:pPr>
            <a:r>
              <a:t>Keywords </a:t>
            </a:r>
            <a:r>
              <a:rPr b="1">
                <a:solidFill>
                  <a:srgbClr val="FF0000"/>
                </a:solidFill>
              </a:rPr>
              <a:t>can not</a:t>
            </a:r>
            <a:r>
              <a:rPr>
                <a:solidFill>
                  <a:srgbClr val="FF0000"/>
                </a:solidFill>
              </a:rPr>
              <a:t> </a:t>
            </a:r>
            <a:r>
              <a:t>be used as identifiers.</a:t>
            </a:r>
          </a:p>
        </p:txBody>
      </p:sp>
      <p:sp>
        <p:nvSpPr>
          <p:cNvPr id="360" name="Rectangle 17"/>
          <p:cNvSpPr txBox="1"/>
          <p:nvPr/>
        </p:nvSpPr>
        <p:spPr>
          <a:xfrm>
            <a:off x="482531" y="4389023"/>
            <a:ext cx="1026411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lvl1pPr>
          </a:lstStyle>
          <a:p>
            <a:r>
              <a:t>Identifiers can start with $ or _</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48"/>
                                        </p:tgtEl>
                                        <p:attrNameLst>
                                          <p:attrName>style.visibility</p:attrName>
                                        </p:attrNameLst>
                                      </p:cBhvr>
                                      <p:to>
                                        <p:strVal val="visible"/>
                                      </p:to>
                                    </p:set>
                                    <p:animEffect transition="in" filter="fade">
                                      <p:cBhvr>
                                        <p:cTn id="7" dur="500"/>
                                        <p:tgtEl>
                                          <p:spTgt spid="3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53"/>
                                        </p:tgtEl>
                                        <p:attrNameLst>
                                          <p:attrName>style.visibility</p:attrName>
                                        </p:attrNameLst>
                                      </p:cBhvr>
                                      <p:to>
                                        <p:strVal val="visible"/>
                                      </p:to>
                                    </p:set>
                                    <p:animEffect transition="in" filter="fade">
                                      <p:cBhvr>
                                        <p:cTn id="12" dur="750"/>
                                        <p:tgtEl>
                                          <p:spTgt spid="3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54"/>
                                        </p:tgtEl>
                                        <p:attrNameLst>
                                          <p:attrName>style.visibility</p:attrName>
                                        </p:attrNameLst>
                                      </p:cBhvr>
                                      <p:to>
                                        <p:strVal val="visible"/>
                                      </p:to>
                                    </p:set>
                                    <p:animEffect transition="in" filter="fade">
                                      <p:cBhvr>
                                        <p:cTn id="17" dur="750"/>
                                        <p:tgtEl>
                                          <p:spTgt spid="3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355"/>
                                        </p:tgtEl>
                                        <p:attrNameLst>
                                          <p:attrName>style.visibility</p:attrName>
                                        </p:attrNameLst>
                                      </p:cBhvr>
                                      <p:to>
                                        <p:strVal val="visible"/>
                                      </p:to>
                                    </p:set>
                                    <p:animEffect transition="in" filter="fade">
                                      <p:cBhvr>
                                        <p:cTn id="22" dur="500"/>
                                        <p:tgtEl>
                                          <p:spTgt spid="3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356"/>
                                        </p:tgtEl>
                                        <p:attrNameLst>
                                          <p:attrName>style.visibility</p:attrName>
                                        </p:attrNameLst>
                                      </p:cBhvr>
                                      <p:to>
                                        <p:strVal val="visible"/>
                                      </p:to>
                                    </p:set>
                                    <p:animEffect transition="in" filter="fade">
                                      <p:cBhvr>
                                        <p:cTn id="27" dur="500"/>
                                        <p:tgtEl>
                                          <p:spTgt spid="3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357"/>
                                        </p:tgtEl>
                                        <p:attrNameLst>
                                          <p:attrName>style.visibility</p:attrName>
                                        </p:attrNameLst>
                                      </p:cBhvr>
                                      <p:to>
                                        <p:strVal val="visible"/>
                                      </p:to>
                                    </p:set>
                                    <p:animEffect transition="in" filter="fade">
                                      <p:cBhvr>
                                        <p:cTn id="32" dur="500"/>
                                        <p:tgtEl>
                                          <p:spTgt spid="3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360"/>
                                        </p:tgtEl>
                                        <p:attrNameLst>
                                          <p:attrName>style.visibility</p:attrName>
                                        </p:attrNameLst>
                                      </p:cBhvr>
                                      <p:to>
                                        <p:strVal val="visible"/>
                                      </p:to>
                                    </p:set>
                                    <p:animEffect transition="in" filter="fade">
                                      <p:cBhvr>
                                        <p:cTn id="37" dur="500"/>
                                        <p:tgtEl>
                                          <p:spTgt spid="36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358"/>
                                        </p:tgtEl>
                                        <p:attrNameLst>
                                          <p:attrName>style.visibility</p:attrName>
                                        </p:attrNameLst>
                                      </p:cBhvr>
                                      <p:to>
                                        <p:strVal val="visible"/>
                                      </p:to>
                                    </p:set>
                                    <p:animEffect transition="in" filter="fade">
                                      <p:cBhvr>
                                        <p:cTn id="42" dur="500"/>
                                        <p:tgtEl>
                                          <p:spTgt spid="35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359"/>
                                        </p:tgtEl>
                                        <p:attrNameLst>
                                          <p:attrName>style.visibility</p:attrName>
                                        </p:attrNameLst>
                                      </p:cBhvr>
                                      <p:to>
                                        <p:strVal val="visible"/>
                                      </p:to>
                                    </p:set>
                                    <p:animEffect transition="in" filter="fade">
                                      <p:cBhvr>
                                        <p:cTn id="47" dur="500"/>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1" animBg="1" advAuto="0"/>
      <p:bldP spid="353" grpId="2" animBg="1" advAuto="0"/>
      <p:bldP spid="354" grpId="3" animBg="1" advAuto="0"/>
      <p:bldP spid="355" grpId="4" animBg="1" advAuto="0"/>
      <p:bldP spid="356" grpId="5" animBg="1" advAuto="0"/>
      <p:bldP spid="357" grpId="6" animBg="1" advAuto="0"/>
      <p:bldP spid="358" grpId="8" animBg="1" advAuto="0"/>
      <p:bldP spid="359" grpId="9" animBg="1" advAuto="0"/>
      <p:bldP spid="360" grpId="7"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4" name="Group 55"/>
          <p:cNvGrpSpPr/>
          <p:nvPr/>
        </p:nvGrpSpPr>
        <p:grpSpPr>
          <a:xfrm>
            <a:off x="0" y="0"/>
            <a:ext cx="3518859" cy="833730"/>
            <a:chOff x="0" y="0"/>
            <a:chExt cx="3518858" cy="833729"/>
          </a:xfrm>
        </p:grpSpPr>
        <p:sp>
          <p:nvSpPr>
            <p:cNvPr id="36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6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65" name="object 11"/>
          <p:cNvSpPr txBox="1"/>
          <p:nvPr/>
        </p:nvSpPr>
        <p:spPr>
          <a:xfrm>
            <a:off x="436810" y="1204607"/>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A named memory location which is used to store values for the program is called as variable.</a:t>
            </a:r>
          </a:p>
        </p:txBody>
      </p:sp>
      <p:sp>
        <p:nvSpPr>
          <p:cNvPr id="366"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Variables</a:t>
            </a:r>
          </a:p>
        </p:txBody>
      </p:sp>
      <p:sp>
        <p:nvSpPr>
          <p:cNvPr id="368" name="Rectangle 19"/>
          <p:cNvSpPr txBox="1"/>
          <p:nvPr/>
        </p:nvSpPr>
        <p:spPr>
          <a:xfrm>
            <a:off x="10351756" y="6510729"/>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370" name="object 11"/>
          <p:cNvSpPr txBox="1"/>
          <p:nvPr/>
        </p:nvSpPr>
        <p:spPr>
          <a:xfrm>
            <a:off x="436810" y="2317399"/>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4">
              <a:tabLst>
                <a:tab pos="76200" algn="l"/>
              </a:tabLst>
              <a:defRPr sz="2500" b="1">
                <a:solidFill>
                  <a:srgbClr val="231F20"/>
                </a:solidFill>
              </a:defRPr>
            </a:lvl1pPr>
          </a:lstStyle>
          <a:p>
            <a:r>
              <a:t>To use a variable we have to follow 3 steps</a:t>
            </a:r>
          </a:p>
        </p:txBody>
      </p:sp>
      <p:sp>
        <p:nvSpPr>
          <p:cNvPr id="371" name="Rectangle 3"/>
          <p:cNvSpPr txBox="1"/>
          <p:nvPr/>
        </p:nvSpPr>
        <p:spPr>
          <a:xfrm>
            <a:off x="482531" y="2925567"/>
            <a:ext cx="886044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Declaration</a:t>
            </a:r>
          </a:p>
        </p:txBody>
      </p:sp>
      <p:sp>
        <p:nvSpPr>
          <p:cNvPr id="372" name="Rectangle 13"/>
          <p:cNvSpPr txBox="1"/>
          <p:nvPr/>
        </p:nvSpPr>
        <p:spPr>
          <a:xfrm>
            <a:off x="482531" y="3413393"/>
            <a:ext cx="886044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Initialization</a:t>
            </a:r>
          </a:p>
        </p:txBody>
      </p:sp>
      <p:sp>
        <p:nvSpPr>
          <p:cNvPr id="373" name="Rectangle 14"/>
          <p:cNvSpPr txBox="1"/>
          <p:nvPr/>
        </p:nvSpPr>
        <p:spPr>
          <a:xfrm>
            <a:off x="472817" y="3901220"/>
            <a:ext cx="1026411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lvl1pPr>
          </a:lstStyle>
          <a:p>
            <a:r>
              <a:t>Utilization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65"/>
                                        </p:tgtEl>
                                        <p:attrNameLst>
                                          <p:attrName>style.visibility</p:attrName>
                                        </p:attrNameLst>
                                      </p:cBhvr>
                                      <p:to>
                                        <p:strVal val="visible"/>
                                      </p:to>
                                    </p:set>
                                    <p:animEffect transition="in" filter="fade">
                                      <p:cBhvr>
                                        <p:cTn id="7" dur="500"/>
                                        <p:tgtEl>
                                          <p:spTgt spid="3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70"/>
                                        </p:tgtEl>
                                        <p:attrNameLst>
                                          <p:attrName>style.visibility</p:attrName>
                                        </p:attrNameLst>
                                      </p:cBhvr>
                                      <p:to>
                                        <p:strVal val="visible"/>
                                      </p:to>
                                    </p:set>
                                    <p:animEffect transition="in" filter="fade">
                                      <p:cBhvr>
                                        <p:cTn id="12" dur="750"/>
                                        <p:tgtEl>
                                          <p:spTgt spid="3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71"/>
                                        </p:tgtEl>
                                        <p:attrNameLst>
                                          <p:attrName>style.visibility</p:attrName>
                                        </p:attrNameLst>
                                      </p:cBhvr>
                                      <p:to>
                                        <p:strVal val="visible"/>
                                      </p:to>
                                    </p:set>
                                    <p:animEffect transition="in" filter="fade">
                                      <p:cBhvr>
                                        <p:cTn id="17" dur="500"/>
                                        <p:tgtEl>
                                          <p:spTgt spid="37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372"/>
                                        </p:tgtEl>
                                        <p:attrNameLst>
                                          <p:attrName>style.visibility</p:attrName>
                                        </p:attrNameLst>
                                      </p:cBhvr>
                                      <p:to>
                                        <p:strVal val="visible"/>
                                      </p:to>
                                    </p:set>
                                    <p:animEffect transition="in" filter="fade">
                                      <p:cBhvr>
                                        <p:cTn id="22" dur="500"/>
                                        <p:tgtEl>
                                          <p:spTgt spid="3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373"/>
                                        </p:tgtEl>
                                        <p:attrNameLst>
                                          <p:attrName>style.visibility</p:attrName>
                                        </p:attrNameLst>
                                      </p:cBhvr>
                                      <p:to>
                                        <p:strVal val="visible"/>
                                      </p:to>
                                    </p:set>
                                    <p:animEffect transition="in" filter="fade">
                                      <p:cBhvr>
                                        <p:cTn id="27" dur="5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 grpId="1" animBg="1" advAuto="0"/>
      <p:bldP spid="370" grpId="2" animBg="1" advAuto="0"/>
      <p:bldP spid="371" grpId="3" animBg="1" advAuto="0"/>
      <p:bldP spid="372" grpId="4" animBg="1" advAuto="0"/>
      <p:bldP spid="373" grpId="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23"/>
          <p:cNvGrpSpPr/>
          <p:nvPr/>
        </p:nvGrpSpPr>
        <p:grpSpPr>
          <a:xfrm>
            <a:off x="56" y="44669"/>
            <a:ext cx="12191477" cy="712721"/>
            <a:chOff x="0" y="0"/>
            <a:chExt cx="12191475" cy="712719"/>
          </a:xfrm>
        </p:grpSpPr>
        <p:sp>
          <p:nvSpPr>
            <p:cNvPr id="115"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116"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117"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118"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120" name="object 4"/>
          <p:cNvSpPr txBox="1"/>
          <p:nvPr/>
        </p:nvSpPr>
        <p:spPr>
          <a:xfrm>
            <a:off x="524893" y="211766"/>
            <a:ext cx="2459867"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6">
                <a:solidFill>
                  <a:srgbClr val="FFFFFF"/>
                </a:solidFill>
              </a:defRPr>
            </a:lvl1pPr>
          </a:lstStyle>
          <a:p>
            <a:r>
              <a:t>Duration : 2hrs </a:t>
            </a:r>
          </a:p>
        </p:txBody>
      </p:sp>
      <p:sp>
        <p:nvSpPr>
          <p:cNvPr id="121"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rPr dirty="0"/>
              <a:t>Trainer : </a:t>
            </a:r>
            <a:r>
              <a:rPr lang="en-US" dirty="0" err="1" smtClean="0"/>
              <a:t>Jayashree</a:t>
            </a:r>
            <a:r>
              <a:rPr lang="en-US" dirty="0" smtClean="0"/>
              <a:t> N</a:t>
            </a:r>
            <a:endParaRPr dirty="0"/>
          </a:p>
        </p:txBody>
      </p:sp>
      <p:sp>
        <p:nvSpPr>
          <p:cNvPr id="122" name="object 18"/>
          <p:cNvSpPr txBox="1"/>
          <p:nvPr/>
        </p:nvSpPr>
        <p:spPr>
          <a:xfrm>
            <a:off x="1558344" y="2401077"/>
            <a:ext cx="9028092" cy="1477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4800" spc="-3">
                <a:solidFill>
                  <a:srgbClr val="231F20"/>
                </a:solidFill>
              </a:defRPr>
            </a:lvl1pPr>
          </a:lstStyle>
          <a:p>
            <a:pPr algn="ctr"/>
            <a:r>
              <a:rPr dirty="0">
                <a:latin typeface="Times New Roman" panose="02020603050405020304" pitchFamily="18" charset="0"/>
                <a:cs typeface="Times New Roman" panose="02020603050405020304" pitchFamily="18" charset="0"/>
              </a:rPr>
              <a:t>Software Development </a:t>
            </a:r>
            <a:endParaRPr lang="en-US" dirty="0" smtClean="0">
              <a:latin typeface="Times New Roman" panose="02020603050405020304" pitchFamily="18" charset="0"/>
              <a:cs typeface="Times New Roman" panose="02020603050405020304" pitchFamily="18" charset="0"/>
            </a:endParaRPr>
          </a:p>
          <a:p>
            <a:pPr algn="ctr"/>
            <a:r>
              <a:rPr dirty="0" smtClean="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126"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7" name="Group 55"/>
          <p:cNvGrpSpPr/>
          <p:nvPr/>
        </p:nvGrpSpPr>
        <p:grpSpPr>
          <a:xfrm>
            <a:off x="0" y="0"/>
            <a:ext cx="3518859" cy="833730"/>
            <a:chOff x="0" y="0"/>
            <a:chExt cx="3518858" cy="833729"/>
          </a:xfrm>
        </p:grpSpPr>
        <p:sp>
          <p:nvSpPr>
            <p:cNvPr id="37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7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78" name="object 11"/>
          <p:cNvSpPr txBox="1"/>
          <p:nvPr/>
        </p:nvSpPr>
        <p:spPr>
          <a:xfrm>
            <a:off x="427096" y="909349"/>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Declaration is a statement which written to specify the type of data to be stored in the given variable.</a:t>
            </a:r>
          </a:p>
        </p:txBody>
      </p:sp>
      <p:sp>
        <p:nvSpPr>
          <p:cNvPr id="379"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Variables</a:t>
            </a:r>
          </a:p>
        </p:txBody>
      </p:sp>
      <p:sp>
        <p:nvSpPr>
          <p:cNvPr id="381" name="Rectangle 19"/>
          <p:cNvSpPr txBox="1"/>
          <p:nvPr/>
        </p:nvSpPr>
        <p:spPr>
          <a:xfrm>
            <a:off x="10351756" y="6510729"/>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383" name="object 11"/>
          <p:cNvSpPr txBox="1"/>
          <p:nvPr/>
        </p:nvSpPr>
        <p:spPr>
          <a:xfrm>
            <a:off x="427096" y="1808455"/>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4">
              <a:tabLst>
                <a:tab pos="76200" algn="l"/>
              </a:tabLst>
              <a:defRPr sz="2500" b="1">
                <a:solidFill>
                  <a:srgbClr val="231F20"/>
                </a:solidFill>
              </a:defRPr>
            </a:lvl1pPr>
          </a:lstStyle>
          <a:p>
            <a:r>
              <a:t>syntax : datatype varName;</a:t>
            </a:r>
          </a:p>
        </p:txBody>
      </p:sp>
      <p:graphicFrame>
        <p:nvGraphicFramePr>
          <p:cNvPr id="384" name="Table 4"/>
          <p:cNvGraphicFramePr/>
          <p:nvPr/>
        </p:nvGraphicFramePr>
        <p:xfrm>
          <a:off x="427096" y="2399852"/>
          <a:ext cx="9399483" cy="4367520"/>
        </p:xfrm>
        <a:graphic>
          <a:graphicData uri="http://schemas.openxmlformats.org/drawingml/2006/table">
            <a:tbl>
              <a:tblPr firstRow="1" bandRow="1">
                <a:tableStyleId>{4C3C2611-4C71-4FC5-86AE-919BDF0F9419}</a:tableStyleId>
              </a:tblPr>
              <a:tblGrid>
                <a:gridCol w="3133161">
                  <a:extLst>
                    <a:ext uri="{9D8B030D-6E8A-4147-A177-3AD203B41FA5}">
                      <a16:colId xmlns:a16="http://schemas.microsoft.com/office/drawing/2014/main" val="20000"/>
                    </a:ext>
                  </a:extLst>
                </a:gridCol>
                <a:gridCol w="3133161">
                  <a:extLst>
                    <a:ext uri="{9D8B030D-6E8A-4147-A177-3AD203B41FA5}">
                      <a16:colId xmlns:a16="http://schemas.microsoft.com/office/drawing/2014/main" val="20001"/>
                    </a:ext>
                  </a:extLst>
                </a:gridCol>
                <a:gridCol w="3133161">
                  <a:extLst>
                    <a:ext uri="{9D8B030D-6E8A-4147-A177-3AD203B41FA5}">
                      <a16:colId xmlns:a16="http://schemas.microsoft.com/office/drawing/2014/main" val="20002"/>
                    </a:ext>
                  </a:extLst>
                </a:gridCol>
              </a:tblGrid>
              <a:tr h="485280">
                <a:tc>
                  <a:txBody>
                    <a:bodyPr/>
                    <a:lstStyle/>
                    <a:p>
                      <a:pPr algn="l">
                        <a:defRPr sz="1800" b="0"/>
                      </a:pPr>
                      <a:r>
                        <a:rPr b="1">
                          <a:solidFill>
                            <a:srgbClr val="FFFFFF"/>
                          </a:solidFill>
                        </a:rPr>
                        <a:t>DataType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tc>
                  <a:txBody>
                    <a:bodyPr/>
                    <a:lstStyle/>
                    <a:p>
                      <a:pPr algn="l">
                        <a:defRPr sz="1800" b="0"/>
                      </a:pPr>
                      <a:r>
                        <a:rPr b="1">
                          <a:solidFill>
                            <a:srgbClr val="FFFFFF"/>
                          </a:solidFill>
                        </a:rPr>
                        <a:t>Capacity</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tc>
                  <a:txBody>
                    <a:bodyPr/>
                    <a:lstStyle/>
                    <a:p>
                      <a:pPr algn="l">
                        <a:defRPr sz="1800" b="0"/>
                      </a:pPr>
                      <a:r>
                        <a:rPr b="1">
                          <a:solidFill>
                            <a:srgbClr val="FFFFFF"/>
                          </a:solidFill>
                        </a:rPr>
                        <a:t>Default value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4"/>
                    </a:solidFill>
                  </a:tcPr>
                </a:tc>
                <a:extLst>
                  <a:ext uri="{0D108BD9-81ED-4DB2-BD59-A6C34878D82A}">
                    <a16:rowId xmlns:a16="http://schemas.microsoft.com/office/drawing/2014/main" val="10000"/>
                  </a:ext>
                </a:extLst>
              </a:tr>
              <a:tr h="485280">
                <a:tc>
                  <a:txBody>
                    <a:bodyPr/>
                    <a:lstStyle/>
                    <a:p>
                      <a:pPr algn="l">
                        <a:defRPr sz="1800"/>
                      </a:pPr>
                      <a:r>
                        <a:rPr b="1">
                          <a:solidFill>
                            <a:srgbClr val="00B0F0"/>
                          </a:solidFill>
                        </a:rPr>
                        <a:t>byte </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tc>
                  <a:txBody>
                    <a:bodyPr/>
                    <a:lstStyle/>
                    <a:p>
                      <a:pPr algn="l">
                        <a:defRPr sz="1800"/>
                      </a:pPr>
                      <a:r>
                        <a:t>8-bits or 1-byte</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tcPr>
                </a:tc>
                <a:extLst>
                  <a:ext uri="{0D108BD9-81ED-4DB2-BD59-A6C34878D82A}">
                    <a16:rowId xmlns:a16="http://schemas.microsoft.com/office/drawing/2014/main" val="10001"/>
                  </a:ext>
                </a:extLst>
              </a:tr>
              <a:tr h="485280">
                <a:tc>
                  <a:txBody>
                    <a:bodyPr/>
                    <a:lstStyle/>
                    <a:p>
                      <a:pPr algn="l">
                        <a:defRPr sz="1800"/>
                      </a:pPr>
                      <a:r>
                        <a:rPr b="1">
                          <a:solidFill>
                            <a:srgbClr val="00B0F0"/>
                          </a:solidFill>
                        </a:rPr>
                        <a:t>short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16-bits or 2-bytes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2"/>
                  </a:ext>
                </a:extLst>
              </a:tr>
              <a:tr h="485280">
                <a:tc>
                  <a:txBody>
                    <a:bodyPr/>
                    <a:lstStyle/>
                    <a:p>
                      <a:pPr algn="l">
                        <a:defRPr sz="1800"/>
                      </a:pPr>
                      <a:r>
                        <a:rPr b="1">
                          <a:solidFill>
                            <a:srgbClr val="00B0F0"/>
                          </a:solidFill>
                        </a:rPr>
                        <a:t>int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32-bits or 4-bytes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3"/>
                  </a:ext>
                </a:extLst>
              </a:tr>
              <a:tr h="485280">
                <a:tc>
                  <a:txBody>
                    <a:bodyPr/>
                    <a:lstStyle/>
                    <a:p>
                      <a:pPr algn="l">
                        <a:defRPr sz="1800"/>
                      </a:pPr>
                      <a:r>
                        <a:rPr b="1">
                          <a:solidFill>
                            <a:srgbClr val="00B0F0"/>
                          </a:solidFill>
                        </a:rPr>
                        <a:t>long</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64-bits or 8-bytes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0l</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4"/>
                  </a:ext>
                </a:extLst>
              </a:tr>
              <a:tr h="485280">
                <a:tc>
                  <a:txBody>
                    <a:bodyPr/>
                    <a:lstStyle/>
                    <a:p>
                      <a:pPr algn="l">
                        <a:defRPr sz="1800"/>
                      </a:pPr>
                      <a:r>
                        <a:rPr>
                          <a:solidFill>
                            <a:srgbClr val="FF0000"/>
                          </a:solidFill>
                        </a:rPr>
                        <a:t>float</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32-bits or 4-bytes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0.0f</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5"/>
                  </a:ext>
                </a:extLst>
              </a:tr>
              <a:tr h="485280">
                <a:tc>
                  <a:txBody>
                    <a:bodyPr/>
                    <a:lstStyle/>
                    <a:p>
                      <a:pPr algn="l">
                        <a:defRPr sz="1800"/>
                      </a:pPr>
                      <a:r>
                        <a:rPr>
                          <a:solidFill>
                            <a:srgbClr val="FF0000"/>
                          </a:solidFill>
                        </a:rPr>
                        <a:t>double </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64-bits or 8-bytes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0.0</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6"/>
                  </a:ext>
                </a:extLst>
              </a:tr>
              <a:tr h="485280">
                <a:tc>
                  <a:txBody>
                    <a:bodyPr/>
                    <a:lstStyle/>
                    <a:p>
                      <a:pPr algn="l">
                        <a:defRPr sz="1800"/>
                      </a:pPr>
                      <a:r>
                        <a:rPr>
                          <a:solidFill>
                            <a:srgbClr val="231F20"/>
                          </a:solidFill>
                        </a:rPr>
                        <a:t>char</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16-bits or 2-bytes</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Space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7"/>
                  </a:ext>
                </a:extLst>
              </a:tr>
              <a:tr h="485280">
                <a:tc>
                  <a:txBody>
                    <a:bodyPr/>
                    <a:lstStyle/>
                    <a:p>
                      <a:pPr algn="l">
                        <a:defRPr sz="1800"/>
                      </a:pPr>
                      <a:r>
                        <a:rPr>
                          <a:solidFill>
                            <a:srgbClr val="231F20"/>
                          </a:solidFill>
                        </a:rPr>
                        <a:t>boolean</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8-bits or 1-byte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l">
                        <a:defRPr sz="1800"/>
                      </a:pPr>
                      <a:r>
                        <a:t>false</a:t>
                      </a:r>
                    </a:p>
                  </a:txBody>
                  <a:tcPr marL="45720" marR="45720" horzOverflow="overflow">
                    <a:lnL w="12700">
                      <a:solidFill>
                        <a:srgbClr val="FFFFFF"/>
                      </a:solidFill>
                    </a:lnL>
                    <a:lnR w="12700">
                      <a:solidFill>
                        <a:srgbClr val="FFFFFF"/>
                      </a:solidFill>
                    </a:lnR>
                    <a:lnT w="12700">
                      <a:solidFill>
                        <a:srgbClr val="FFFFFF"/>
                      </a:solidFill>
                    </a:lnT>
                    <a:lnB w="12700">
                      <a:solidFill>
                        <a:srgbClr val="FFFFFF"/>
                      </a:solidFill>
                    </a:lnB>
                  </a:tcPr>
                </a:tc>
                <a:extLst>
                  <a:ext uri="{0D108BD9-81ED-4DB2-BD59-A6C34878D82A}">
                    <a16:rowId xmlns:a16="http://schemas.microsoft.com/office/drawing/2014/main" val="10008"/>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78"/>
                                        </p:tgtEl>
                                        <p:attrNameLst>
                                          <p:attrName>style.visibility</p:attrName>
                                        </p:attrNameLst>
                                      </p:cBhvr>
                                      <p:to>
                                        <p:strVal val="visible"/>
                                      </p:to>
                                    </p:set>
                                    <p:animEffect transition="in" filter="fade">
                                      <p:cBhvr>
                                        <p:cTn id="7" dur="500"/>
                                        <p:tgtEl>
                                          <p:spTgt spid="3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83"/>
                                        </p:tgtEl>
                                        <p:attrNameLst>
                                          <p:attrName>style.visibility</p:attrName>
                                        </p:attrNameLst>
                                      </p:cBhvr>
                                      <p:to>
                                        <p:strVal val="visible"/>
                                      </p:to>
                                    </p:set>
                                    <p:animEffect transition="in" filter="fade">
                                      <p:cBhvr>
                                        <p:cTn id="12" dur="750"/>
                                        <p:tgtEl>
                                          <p:spTgt spid="3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384"/>
                                        </p:tgtEl>
                                        <p:attrNameLst>
                                          <p:attrName>style.visibility</p:attrName>
                                        </p:attrNameLst>
                                      </p:cBhvr>
                                      <p:to>
                                        <p:strVal val="visible"/>
                                      </p:to>
                                    </p:set>
                                    <p:animEffect transition="in" filter="fade">
                                      <p:cBhvr>
                                        <p:cTn id="17"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 grpId="1" animBg="1" advAuto="0"/>
      <p:bldP spid="383" grpId="2" animBg="1" advAuto="0"/>
      <p:bldP spid="384" grpId="3"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8" name="Group 55"/>
          <p:cNvGrpSpPr/>
          <p:nvPr/>
        </p:nvGrpSpPr>
        <p:grpSpPr>
          <a:xfrm>
            <a:off x="0" y="0"/>
            <a:ext cx="3518859" cy="833730"/>
            <a:chOff x="0" y="0"/>
            <a:chExt cx="3518858" cy="833729"/>
          </a:xfrm>
        </p:grpSpPr>
        <p:sp>
          <p:nvSpPr>
            <p:cNvPr id="38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8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89" name="object 11"/>
          <p:cNvSpPr txBox="1"/>
          <p:nvPr/>
        </p:nvSpPr>
        <p:spPr>
          <a:xfrm>
            <a:off x="427096" y="1117876"/>
            <a:ext cx="12192003"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Initialization : It is a statement which is written to store the data within a variable using assignment operator(=).</a:t>
            </a:r>
          </a:p>
          <a:p>
            <a:pPr indent="8144">
              <a:tabLst>
                <a:tab pos="76200" algn="l"/>
              </a:tabLst>
              <a:defRPr sz="2500" b="1">
                <a:solidFill>
                  <a:srgbClr val="231F20"/>
                </a:solidFill>
              </a:defRPr>
            </a:pPr>
            <a:r>
              <a:t>syntax : varName = value;</a:t>
            </a:r>
          </a:p>
        </p:txBody>
      </p:sp>
      <p:sp>
        <p:nvSpPr>
          <p:cNvPr id="390"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Initialization</a:t>
            </a:r>
          </a:p>
        </p:txBody>
      </p:sp>
      <p:sp>
        <p:nvSpPr>
          <p:cNvPr id="392" name="Rectangle 19"/>
          <p:cNvSpPr txBox="1"/>
          <p:nvPr/>
        </p:nvSpPr>
        <p:spPr>
          <a:xfrm>
            <a:off x="10351756" y="6510729"/>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394" name="object 11"/>
          <p:cNvSpPr txBox="1"/>
          <p:nvPr/>
        </p:nvSpPr>
        <p:spPr>
          <a:xfrm>
            <a:off x="427095" y="3712269"/>
            <a:ext cx="12192003"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Utilization : It is one or group of statements which is written to use the value in the variable to perform the operation.</a:t>
            </a:r>
          </a:p>
        </p:txBody>
      </p:sp>
      <p:grpSp>
        <p:nvGrpSpPr>
          <p:cNvPr id="397" name="Group 13"/>
          <p:cNvGrpSpPr/>
          <p:nvPr/>
        </p:nvGrpSpPr>
        <p:grpSpPr>
          <a:xfrm>
            <a:off x="-1" y="2946387"/>
            <a:ext cx="3518861" cy="833730"/>
            <a:chOff x="0" y="0"/>
            <a:chExt cx="3518859" cy="833729"/>
          </a:xfrm>
        </p:grpSpPr>
        <p:sp>
          <p:nvSpPr>
            <p:cNvPr id="39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39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398" name="object 22"/>
          <p:cNvSpPr txBox="1"/>
          <p:nvPr/>
        </p:nvSpPr>
        <p:spPr>
          <a:xfrm>
            <a:off x="579497" y="3204036"/>
            <a:ext cx="3523218" cy="495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3200">
                <a:solidFill>
                  <a:srgbClr val="FFFFFF"/>
                </a:solidFill>
              </a:defRPr>
            </a:lvl1pPr>
          </a:lstStyle>
          <a:p>
            <a:r>
              <a:t>Utilization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88"/>
                                        </p:tgtEl>
                                        <p:attrNameLst>
                                          <p:attrName>style.visibility</p:attrName>
                                        </p:attrNameLst>
                                      </p:cBhvr>
                                      <p:to>
                                        <p:strVal val="visible"/>
                                      </p:to>
                                    </p:set>
                                    <p:animEffect transition="in" filter="fade">
                                      <p:cBhvr>
                                        <p:cTn id="7" dur="500"/>
                                        <p:tgtEl>
                                          <p:spTgt spid="388"/>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390"/>
                                        </p:tgtEl>
                                        <p:attrNameLst>
                                          <p:attrName>style.visibility</p:attrName>
                                        </p:attrNameLst>
                                      </p:cBhvr>
                                      <p:to>
                                        <p:strVal val="visible"/>
                                      </p:to>
                                    </p:set>
                                    <p:animEffect transition="in" filter="fade">
                                      <p:cBhvr>
                                        <p:cTn id="11" dur="500"/>
                                        <p:tgtEl>
                                          <p:spTgt spid="39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389"/>
                                        </p:tgtEl>
                                        <p:attrNameLst>
                                          <p:attrName>style.visibility</p:attrName>
                                        </p:attrNameLst>
                                      </p:cBhvr>
                                      <p:to>
                                        <p:strVal val="visible"/>
                                      </p:to>
                                    </p:set>
                                    <p:animEffect transition="in" filter="fade">
                                      <p:cBhvr>
                                        <p:cTn id="16" dur="500"/>
                                        <p:tgtEl>
                                          <p:spTgt spid="38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397"/>
                                        </p:tgtEl>
                                        <p:attrNameLst>
                                          <p:attrName>style.visibility</p:attrName>
                                        </p:attrNameLst>
                                      </p:cBhvr>
                                      <p:to>
                                        <p:strVal val="visible"/>
                                      </p:to>
                                    </p:set>
                                    <p:animEffect transition="in" filter="fade">
                                      <p:cBhvr>
                                        <p:cTn id="21" dur="500"/>
                                        <p:tgtEl>
                                          <p:spTgt spid="397"/>
                                        </p:tgtEl>
                                      </p:cBhvr>
                                    </p:animEffect>
                                  </p:childTnLst>
                                </p:cTn>
                              </p:par>
                            </p:childTnLst>
                          </p:cTn>
                        </p:par>
                        <p:par>
                          <p:cTn id="22" fill="hold">
                            <p:stCondLst>
                              <p:cond delay="500"/>
                            </p:stCondLst>
                            <p:childTnLst>
                              <p:par>
                                <p:cTn id="23" presetID="10" presetClass="entr" fill="hold" grpId="5" nodeType="afterEffect">
                                  <p:stCondLst>
                                    <p:cond delay="0"/>
                                  </p:stCondLst>
                                  <p:iterate>
                                    <p:tmAbs val="0"/>
                                  </p:iterate>
                                  <p:childTnLst>
                                    <p:set>
                                      <p:cBhvr>
                                        <p:cTn id="24" fill="hold"/>
                                        <p:tgtEl>
                                          <p:spTgt spid="398"/>
                                        </p:tgtEl>
                                        <p:attrNameLst>
                                          <p:attrName>style.visibility</p:attrName>
                                        </p:attrNameLst>
                                      </p:cBhvr>
                                      <p:to>
                                        <p:strVal val="visible"/>
                                      </p:to>
                                    </p:set>
                                    <p:animEffect transition="in" filter="fade">
                                      <p:cBhvr>
                                        <p:cTn id="25" dur="500"/>
                                        <p:tgtEl>
                                          <p:spTgt spid="39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6" nodeType="clickEffect">
                                  <p:stCondLst>
                                    <p:cond delay="0"/>
                                  </p:stCondLst>
                                  <p:iterate>
                                    <p:tmAbs val="0"/>
                                  </p:iterate>
                                  <p:childTnLst>
                                    <p:set>
                                      <p:cBhvr>
                                        <p:cTn id="29" fill="hold"/>
                                        <p:tgtEl>
                                          <p:spTgt spid="394"/>
                                        </p:tgtEl>
                                        <p:attrNameLst>
                                          <p:attrName>style.visibility</p:attrName>
                                        </p:attrNameLst>
                                      </p:cBhvr>
                                      <p:to>
                                        <p:strVal val="visible"/>
                                      </p:to>
                                    </p:set>
                                    <p:animEffect transition="in" filter="fade">
                                      <p:cBhvr>
                                        <p:cTn id="30" dur="500"/>
                                        <p:tgtEl>
                                          <p:spTgt spid="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1" animBg="1" advAuto="0"/>
      <p:bldP spid="389" grpId="3" animBg="1" advAuto="0"/>
      <p:bldP spid="390" grpId="2" animBg="1" advAuto="0"/>
      <p:bldP spid="394" grpId="6" animBg="1" advAuto="0"/>
      <p:bldP spid="397" grpId="4" animBg="1" advAuto="0"/>
      <p:bldP spid="398" grpId="5"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4" name="Group 23"/>
          <p:cNvGrpSpPr/>
          <p:nvPr/>
        </p:nvGrpSpPr>
        <p:grpSpPr>
          <a:xfrm>
            <a:off x="-1" y="1235"/>
            <a:ext cx="12191590" cy="712721"/>
            <a:chOff x="0" y="0"/>
            <a:chExt cx="12191588" cy="712719"/>
          </a:xfrm>
        </p:grpSpPr>
        <p:sp>
          <p:nvSpPr>
            <p:cNvPr id="400" name="object 2"/>
            <p:cNvSpPr/>
            <p:nvPr/>
          </p:nvSpPr>
          <p:spPr>
            <a:xfrm>
              <a:off x="0" y="0"/>
              <a:ext cx="3067044"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401" name="object 3"/>
            <p:cNvSpPr/>
            <p:nvPr/>
          </p:nvSpPr>
          <p:spPr>
            <a:xfrm>
              <a:off x="9139365" y="0"/>
              <a:ext cx="3052224"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402" name="object 2"/>
            <p:cNvSpPr/>
            <p:nvPr/>
          </p:nvSpPr>
          <p:spPr>
            <a:xfrm>
              <a:off x="3046454" y="0"/>
              <a:ext cx="3067045"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403" name="object 2"/>
            <p:cNvSpPr/>
            <p:nvPr/>
          </p:nvSpPr>
          <p:spPr>
            <a:xfrm>
              <a:off x="6092909" y="0"/>
              <a:ext cx="3067045"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405" name="object 4"/>
          <p:cNvSpPr txBox="1"/>
          <p:nvPr/>
        </p:nvSpPr>
        <p:spPr>
          <a:xfrm>
            <a:off x="506033" y="168333"/>
            <a:ext cx="2459891"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6">
                <a:solidFill>
                  <a:srgbClr val="FFFFFF"/>
                </a:solidFill>
              </a:defRPr>
            </a:lvl1pPr>
          </a:lstStyle>
          <a:p>
            <a:r>
              <a:t>Duration : 2hrs </a:t>
            </a:r>
          </a:p>
        </p:txBody>
      </p:sp>
      <p:sp>
        <p:nvSpPr>
          <p:cNvPr id="406" name="object 5"/>
          <p:cNvSpPr txBox="1"/>
          <p:nvPr/>
        </p:nvSpPr>
        <p:spPr>
          <a:xfrm>
            <a:off x="2874323" y="183099"/>
            <a:ext cx="3324781"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rPr dirty="0"/>
              <a:t>Trainer : </a:t>
            </a:r>
            <a:r>
              <a:rPr lang="en-US" dirty="0" err="1" smtClean="0"/>
              <a:t>Jayashree</a:t>
            </a:r>
            <a:r>
              <a:rPr lang="en-US" dirty="0" smtClean="0"/>
              <a:t> N</a:t>
            </a:r>
            <a:endParaRPr dirty="0"/>
          </a:p>
        </p:txBody>
      </p:sp>
      <p:sp>
        <p:nvSpPr>
          <p:cNvPr id="407" name="object 7"/>
          <p:cNvSpPr txBox="1"/>
          <p:nvPr/>
        </p:nvSpPr>
        <p:spPr>
          <a:xfrm>
            <a:off x="9854756" y="159306"/>
            <a:ext cx="1786159"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9">
                <a:solidFill>
                  <a:srgbClr val="FFFFFF"/>
                </a:solidFill>
              </a:defRPr>
            </a:lvl1pPr>
          </a:lstStyle>
          <a:p>
            <a:r>
              <a:t>Chapter 2</a:t>
            </a:r>
          </a:p>
        </p:txBody>
      </p:sp>
      <p:sp>
        <p:nvSpPr>
          <p:cNvPr id="408" name="object 18"/>
          <p:cNvSpPr txBox="1"/>
          <p:nvPr/>
        </p:nvSpPr>
        <p:spPr>
          <a:xfrm>
            <a:off x="1533521" y="3058155"/>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rPr b="1" dirty="0"/>
              <a:t>Operators</a:t>
            </a:r>
          </a:p>
        </p:txBody>
      </p:sp>
      <p:sp>
        <p:nvSpPr>
          <p:cNvPr id="410" name="Rectangle 11"/>
          <p:cNvSpPr txBox="1"/>
          <p:nvPr/>
        </p:nvSpPr>
        <p:spPr>
          <a:xfrm>
            <a:off x="4137398" y="6151654"/>
            <a:ext cx="4121712" cy="12911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412" name="object 5"/>
          <p:cNvSpPr txBox="1"/>
          <p:nvPr/>
        </p:nvSpPr>
        <p:spPr>
          <a:xfrm>
            <a:off x="6158033" y="192124"/>
            <a:ext cx="3324781"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6" name="Group 55"/>
          <p:cNvGrpSpPr/>
          <p:nvPr/>
        </p:nvGrpSpPr>
        <p:grpSpPr>
          <a:xfrm>
            <a:off x="0" y="0"/>
            <a:ext cx="3518859" cy="833730"/>
            <a:chOff x="0" y="0"/>
            <a:chExt cx="3518858" cy="833729"/>
          </a:xfrm>
        </p:grpSpPr>
        <p:sp>
          <p:nvSpPr>
            <p:cNvPr id="41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1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17" name="object 11"/>
          <p:cNvSpPr txBox="1"/>
          <p:nvPr/>
        </p:nvSpPr>
        <p:spPr>
          <a:xfrm>
            <a:off x="436810" y="1204606"/>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Operator performs operations on operands and produce results.</a:t>
            </a:r>
          </a:p>
        </p:txBody>
      </p:sp>
      <p:sp>
        <p:nvSpPr>
          <p:cNvPr id="418"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Operators</a:t>
            </a:r>
          </a:p>
        </p:txBody>
      </p:sp>
      <p:sp>
        <p:nvSpPr>
          <p:cNvPr id="420" name="Rectangle 19"/>
          <p:cNvSpPr txBox="1"/>
          <p:nvPr/>
        </p:nvSpPr>
        <p:spPr>
          <a:xfrm>
            <a:off x="10351756" y="6510729"/>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422" name="object 11"/>
          <p:cNvSpPr txBox="1"/>
          <p:nvPr/>
        </p:nvSpPr>
        <p:spPr>
          <a:xfrm>
            <a:off x="795434" y="1883055"/>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4">
              <a:tabLst>
                <a:tab pos="76200" algn="l"/>
              </a:tabLst>
              <a:defRPr sz="2500" b="1">
                <a:solidFill>
                  <a:srgbClr val="231F20"/>
                </a:solidFill>
              </a:defRPr>
            </a:lvl1pPr>
          </a:lstStyle>
          <a:p>
            <a:r>
              <a:t>Types of operators</a:t>
            </a:r>
          </a:p>
        </p:txBody>
      </p:sp>
      <p:sp>
        <p:nvSpPr>
          <p:cNvPr id="423" name="Rectangle 13"/>
          <p:cNvSpPr txBox="1"/>
          <p:nvPr/>
        </p:nvSpPr>
        <p:spPr>
          <a:xfrm>
            <a:off x="336906" y="5897676"/>
            <a:ext cx="886044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solidFill>
                  <a:srgbClr val="231F20"/>
                </a:solidFill>
              </a:defRPr>
            </a:lvl1pPr>
          </a:lstStyle>
          <a:p>
            <a:r>
              <a:t>Bitwise Operators &amp; | ^</a:t>
            </a:r>
          </a:p>
        </p:txBody>
      </p:sp>
      <p:sp>
        <p:nvSpPr>
          <p:cNvPr id="424" name="Rectangle 14"/>
          <p:cNvSpPr txBox="1"/>
          <p:nvPr/>
        </p:nvSpPr>
        <p:spPr>
          <a:xfrm>
            <a:off x="303727" y="5257929"/>
            <a:ext cx="10264118" cy="485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Char char="✓"/>
              <a:tabLst>
                <a:tab pos="76200" algn="l"/>
              </a:tabLst>
              <a:defRPr sz="2500"/>
            </a:lvl1pPr>
          </a:lstStyle>
          <a:p>
            <a:r>
              <a:t>Logical Operators   &amp;&amp; || ^</a:t>
            </a:r>
          </a:p>
        </p:txBody>
      </p:sp>
      <p:sp>
        <p:nvSpPr>
          <p:cNvPr id="425" name="Rectangle 15"/>
          <p:cNvSpPr txBox="1"/>
          <p:nvPr/>
        </p:nvSpPr>
        <p:spPr>
          <a:xfrm>
            <a:off x="303727" y="3318736"/>
            <a:ext cx="10264118"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5343" indent="-457200">
              <a:buSzPct val="100000"/>
              <a:buChar char="✓"/>
              <a:tabLst>
                <a:tab pos="76200" algn="l"/>
              </a:tabLst>
              <a:defRPr sz="2500"/>
            </a:pPr>
            <a:r>
              <a:t>Increment and Decrement Operators</a:t>
            </a:r>
          </a:p>
          <a:p>
            <a:pPr indent="8144">
              <a:tabLst>
                <a:tab pos="76200" algn="l"/>
              </a:tabLst>
              <a:defRPr sz="2500"/>
            </a:pPr>
            <a:r>
              <a:t>      ++ --</a:t>
            </a:r>
          </a:p>
        </p:txBody>
      </p:sp>
      <p:sp>
        <p:nvSpPr>
          <p:cNvPr id="426" name="Rectangle 16"/>
          <p:cNvSpPr txBox="1"/>
          <p:nvPr/>
        </p:nvSpPr>
        <p:spPr>
          <a:xfrm>
            <a:off x="336906" y="2409682"/>
            <a:ext cx="10264118"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5343" indent="-457200">
              <a:buSzPct val="100000"/>
              <a:buChar char="✓"/>
              <a:tabLst>
                <a:tab pos="76200" algn="l"/>
              </a:tabLst>
              <a:defRPr sz="2500"/>
            </a:pPr>
            <a:r>
              <a:t>Arithmetic Operators</a:t>
            </a:r>
          </a:p>
          <a:p>
            <a:pPr indent="8144">
              <a:tabLst>
                <a:tab pos="76200" algn="l"/>
              </a:tabLst>
              <a:defRPr sz="2500"/>
            </a:pPr>
            <a:r>
              <a:t>       + - * / %</a:t>
            </a:r>
          </a:p>
        </p:txBody>
      </p:sp>
      <p:sp>
        <p:nvSpPr>
          <p:cNvPr id="427" name="Rectangle 17"/>
          <p:cNvSpPr txBox="1"/>
          <p:nvPr/>
        </p:nvSpPr>
        <p:spPr>
          <a:xfrm>
            <a:off x="303727" y="4296221"/>
            <a:ext cx="10264118"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465343" indent="-457200">
              <a:buSzPct val="100000"/>
              <a:buChar char="✓"/>
              <a:tabLst>
                <a:tab pos="76200" algn="l"/>
              </a:tabLst>
              <a:defRPr sz="2500"/>
            </a:pPr>
            <a:r>
              <a:t>Comparison Operators or Relational Operators</a:t>
            </a:r>
          </a:p>
          <a:p>
            <a:pPr indent="8144">
              <a:tabLst>
                <a:tab pos="76200" algn="l"/>
              </a:tabLst>
              <a:defRPr sz="2500"/>
            </a:pPr>
            <a:r>
              <a:t>       &lt; &gt; == != &lt;= &gt;=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17"/>
                                        </p:tgtEl>
                                        <p:attrNameLst>
                                          <p:attrName>style.visibility</p:attrName>
                                        </p:attrNameLst>
                                      </p:cBhvr>
                                      <p:to>
                                        <p:strVal val="visible"/>
                                      </p:to>
                                    </p:set>
                                    <p:animEffect transition="in" filter="fade">
                                      <p:cBhvr>
                                        <p:cTn id="7" dur="500"/>
                                        <p:tgtEl>
                                          <p:spTgt spid="4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22"/>
                                        </p:tgtEl>
                                        <p:attrNameLst>
                                          <p:attrName>style.visibility</p:attrName>
                                        </p:attrNameLst>
                                      </p:cBhvr>
                                      <p:to>
                                        <p:strVal val="visible"/>
                                      </p:to>
                                    </p:set>
                                    <p:animEffect transition="in" filter="fade">
                                      <p:cBhvr>
                                        <p:cTn id="12" dur="750"/>
                                        <p:tgtEl>
                                          <p:spTgt spid="4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26"/>
                                        </p:tgtEl>
                                        <p:attrNameLst>
                                          <p:attrName>style.visibility</p:attrName>
                                        </p:attrNameLst>
                                      </p:cBhvr>
                                      <p:to>
                                        <p:strVal val="visible"/>
                                      </p:to>
                                    </p:set>
                                    <p:animEffect transition="in" filter="fade">
                                      <p:cBhvr>
                                        <p:cTn id="17" dur="500"/>
                                        <p:tgtEl>
                                          <p:spTgt spid="4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425"/>
                                        </p:tgtEl>
                                        <p:attrNameLst>
                                          <p:attrName>style.visibility</p:attrName>
                                        </p:attrNameLst>
                                      </p:cBhvr>
                                      <p:to>
                                        <p:strVal val="visible"/>
                                      </p:to>
                                    </p:set>
                                    <p:animEffect transition="in" filter="fade">
                                      <p:cBhvr>
                                        <p:cTn id="22" dur="500"/>
                                        <p:tgtEl>
                                          <p:spTgt spid="4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427"/>
                                        </p:tgtEl>
                                        <p:attrNameLst>
                                          <p:attrName>style.visibility</p:attrName>
                                        </p:attrNameLst>
                                      </p:cBhvr>
                                      <p:to>
                                        <p:strVal val="visible"/>
                                      </p:to>
                                    </p:set>
                                    <p:animEffect transition="in" filter="fade">
                                      <p:cBhvr>
                                        <p:cTn id="27" dur="500"/>
                                        <p:tgtEl>
                                          <p:spTgt spid="4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424"/>
                                        </p:tgtEl>
                                        <p:attrNameLst>
                                          <p:attrName>style.visibility</p:attrName>
                                        </p:attrNameLst>
                                      </p:cBhvr>
                                      <p:to>
                                        <p:strVal val="visible"/>
                                      </p:to>
                                    </p:set>
                                    <p:animEffect transition="in" filter="fade">
                                      <p:cBhvr>
                                        <p:cTn id="32" dur="500"/>
                                        <p:tgtEl>
                                          <p:spTgt spid="4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423"/>
                                        </p:tgtEl>
                                        <p:attrNameLst>
                                          <p:attrName>style.visibility</p:attrName>
                                        </p:attrNameLst>
                                      </p:cBhvr>
                                      <p:to>
                                        <p:strVal val="visible"/>
                                      </p:to>
                                    </p:set>
                                    <p:animEffect transition="in" filter="fade">
                                      <p:cBhvr>
                                        <p:cTn id="37" dur="500"/>
                                        <p:tgtEl>
                                          <p:spTgt spid="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 grpId="1" animBg="1" advAuto="0"/>
      <p:bldP spid="422" grpId="2" animBg="1" advAuto="0"/>
      <p:bldP spid="423" grpId="7" animBg="1" advAuto="0"/>
      <p:bldP spid="424" grpId="6" animBg="1" advAuto="0"/>
      <p:bldP spid="425" grpId="4" animBg="1" advAuto="0"/>
      <p:bldP spid="426" grpId="3" animBg="1" advAuto="0"/>
      <p:bldP spid="427" grpId="5"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Rectangle 19"/>
          <p:cNvSpPr txBox="1"/>
          <p:nvPr/>
        </p:nvSpPr>
        <p:spPr>
          <a:xfrm>
            <a:off x="10635092" y="6601356"/>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graphicFrame>
        <p:nvGraphicFramePr>
          <p:cNvPr id="432" name="Table 1"/>
          <p:cNvGraphicFramePr/>
          <p:nvPr/>
        </p:nvGraphicFramePr>
        <p:xfrm>
          <a:off x="532659" y="237354"/>
          <a:ext cx="10743611" cy="6383282"/>
        </p:xfrm>
        <a:graphic>
          <a:graphicData uri="http://schemas.openxmlformats.org/drawingml/2006/table">
            <a:tbl>
              <a:tblPr>
                <a:tableStyleId>{4C3C2611-4C71-4FC5-86AE-919BDF0F9419}</a:tableStyleId>
              </a:tblPr>
              <a:tblGrid>
                <a:gridCol w="1132696">
                  <a:extLst>
                    <a:ext uri="{9D8B030D-6E8A-4147-A177-3AD203B41FA5}">
                      <a16:colId xmlns:a16="http://schemas.microsoft.com/office/drawing/2014/main" val="20000"/>
                    </a:ext>
                  </a:extLst>
                </a:gridCol>
                <a:gridCol w="4190723">
                  <a:extLst>
                    <a:ext uri="{9D8B030D-6E8A-4147-A177-3AD203B41FA5}">
                      <a16:colId xmlns:a16="http://schemas.microsoft.com/office/drawing/2014/main" val="20001"/>
                    </a:ext>
                  </a:extLst>
                </a:gridCol>
                <a:gridCol w="5420192">
                  <a:extLst>
                    <a:ext uri="{9D8B030D-6E8A-4147-A177-3AD203B41FA5}">
                      <a16:colId xmlns:a16="http://schemas.microsoft.com/office/drawing/2014/main" val="20002"/>
                    </a:ext>
                  </a:extLst>
                </a:gridCol>
              </a:tblGrid>
              <a:tr h="409627">
                <a:tc>
                  <a:txBody>
                    <a:bodyPr/>
                    <a:lstStyle/>
                    <a:p>
                      <a:pPr algn="l">
                        <a:defRPr sz="1800"/>
                      </a:pPr>
                      <a:r>
                        <a:t>Priority</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Operator</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Operation</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409627">
                <a:tc>
                  <a:txBody>
                    <a:bodyPr/>
                    <a:lstStyle/>
                    <a:p>
                      <a:pPr algn="l">
                        <a:defRPr sz="1800"/>
                      </a:pPr>
                      <a:r>
                        <a:t>1</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-&gt;   .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Function call, scope, array/member access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634947">
                <a:tc>
                  <a:txBody>
                    <a:bodyPr/>
                    <a:lstStyle/>
                    <a:p>
                      <a:pPr algn="l">
                        <a:defRPr sz="1800"/>
                      </a:pPr>
                      <a:r>
                        <a:t>2</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   *   &amp;   </a:t>
                      </a:r>
                      <a:r>
                        <a:rPr u="sng">
                          <a:solidFill>
                            <a:srgbClr val="0563C1"/>
                          </a:solidFill>
                          <a:uFill>
                            <a:solidFill>
                              <a:srgbClr val="0563C1"/>
                            </a:solidFill>
                          </a:uFill>
                          <a:hlinkClick r:id="rId2"/>
                        </a:rPr>
                        <a:t>sizeof</a:t>
                      </a:r>
                      <a:r>
                        <a:t>   </a:t>
                      </a:r>
                      <a:r>
                        <a:rPr u="sng">
                          <a:solidFill>
                            <a:srgbClr val="0563C1"/>
                          </a:solidFill>
                          <a:uFill>
                            <a:solidFill>
                              <a:srgbClr val="0563C1"/>
                            </a:solidFill>
                          </a:uFill>
                          <a:hlinkClick r:id="rId3"/>
                        </a:rPr>
                        <a:t>type cast</a:t>
                      </a:r>
                      <a:r>
                        <a:t>   ++   --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(most) unary operators, </a:t>
                      </a:r>
                      <a:r>
                        <a:rPr u="sng">
                          <a:solidFill>
                            <a:srgbClr val="0563C1"/>
                          </a:solidFill>
                          <a:uFill>
                            <a:solidFill>
                              <a:srgbClr val="0563C1"/>
                            </a:solidFill>
                          </a:uFill>
                          <a:hlinkClick r:id="rId2"/>
                        </a:rPr>
                        <a:t>sizeof</a:t>
                      </a:r>
                      <a:r>
                        <a:t> and </a:t>
                      </a:r>
                      <a:r>
                        <a:rPr u="sng">
                          <a:solidFill>
                            <a:srgbClr val="0563C1"/>
                          </a:solidFill>
                          <a:uFill>
                            <a:solidFill>
                              <a:srgbClr val="0563C1"/>
                            </a:solidFill>
                          </a:uFill>
                          <a:hlinkClick r:id="rId3"/>
                        </a:rPr>
                        <a:t>type casts</a:t>
                      </a:r>
                      <a:r>
                        <a:t> (right to left)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353137">
                <a:tc>
                  <a:txBody>
                    <a:bodyPr/>
                    <a:lstStyle/>
                    <a:p>
                      <a:pPr algn="l">
                        <a:defRPr sz="1800"/>
                      </a:pPr>
                      <a:r>
                        <a:t>3</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MOD</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Multiplication, division, </a:t>
                      </a:r>
                      <a:r>
                        <a:rPr u="sng">
                          <a:solidFill>
                            <a:srgbClr val="0563C1"/>
                          </a:solidFill>
                          <a:uFill>
                            <a:solidFill>
                              <a:srgbClr val="0563C1"/>
                            </a:solidFill>
                          </a:uFill>
                          <a:hlinkClick r:id="rId4"/>
                        </a:rPr>
                        <a:t>modulo</a:t>
                      </a: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353137">
                <a:tc>
                  <a:txBody>
                    <a:bodyPr/>
                    <a:lstStyle/>
                    <a:p>
                      <a:pPr algn="l">
                        <a:defRPr sz="1800"/>
                      </a:pPr>
                      <a:r>
                        <a:t>4</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Addition and subtraction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353137">
                <a:tc>
                  <a:txBody>
                    <a:bodyPr/>
                    <a:lstStyle/>
                    <a:p>
                      <a:pPr algn="l">
                        <a:defRPr sz="1800"/>
                      </a:pPr>
                      <a:r>
                        <a:t>5</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&lt;&lt;   &gt;&gt;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shift left and right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409627">
                <a:tc>
                  <a:txBody>
                    <a:bodyPr/>
                    <a:lstStyle/>
                    <a:p>
                      <a:pPr algn="l">
                        <a:defRPr sz="1800"/>
                      </a:pPr>
                      <a:r>
                        <a:t>6</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&lt;   &lt;=   &gt;   &gt;=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Comparisons: less-than and greater-than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6"/>
                  </a:ext>
                </a:extLst>
              </a:tr>
              <a:tr h="353137">
                <a:tc>
                  <a:txBody>
                    <a:bodyPr/>
                    <a:lstStyle/>
                    <a:p>
                      <a:pPr algn="l">
                        <a:defRPr sz="1800"/>
                      </a:pPr>
                      <a:r>
                        <a:t>7</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Comparisons: equal and not equal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7"/>
                  </a:ext>
                </a:extLst>
              </a:tr>
              <a:tr h="353137">
                <a:tc>
                  <a:txBody>
                    <a:bodyPr/>
                    <a:lstStyle/>
                    <a:p>
                      <a:pPr algn="l">
                        <a:defRPr sz="1800"/>
                      </a:pPr>
                      <a:r>
                        <a:t>8</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&amp;</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AND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8"/>
                  </a:ext>
                </a:extLst>
              </a:tr>
              <a:tr h="353137">
                <a:tc>
                  <a:txBody>
                    <a:bodyPr/>
                    <a:lstStyle/>
                    <a:p>
                      <a:pPr algn="l">
                        <a:defRPr sz="1800"/>
                      </a:pPr>
                      <a:r>
                        <a:t>9</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exclusive OR (XOR)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9"/>
                  </a:ext>
                </a:extLst>
              </a:tr>
              <a:tr h="353137">
                <a:tc>
                  <a:txBody>
                    <a:bodyPr/>
                    <a:lstStyle/>
                    <a:p>
                      <a:pPr algn="l">
                        <a:defRPr sz="1800"/>
                      </a:pPr>
                      <a:r>
                        <a:t>10</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Bitwise inclusive (normal) 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0"/>
                  </a:ext>
                </a:extLst>
              </a:tr>
              <a:tr h="353137">
                <a:tc>
                  <a:txBody>
                    <a:bodyPr/>
                    <a:lstStyle/>
                    <a:p>
                      <a:pPr algn="l">
                        <a:defRPr sz="1800"/>
                      </a:pPr>
                      <a:r>
                        <a:t>11</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&amp;&amp;</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Logical AND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1"/>
                  </a:ext>
                </a:extLst>
              </a:tr>
              <a:tr h="353137">
                <a:tc>
                  <a:txBody>
                    <a:bodyPr/>
                    <a:lstStyle/>
                    <a:p>
                      <a:pPr algn="l">
                        <a:defRPr sz="1800"/>
                      </a:pPr>
                      <a:r>
                        <a:t>12</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Logical OR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2"/>
                  </a:ext>
                </a:extLst>
              </a:tr>
              <a:tr h="353137">
                <a:tc>
                  <a:txBody>
                    <a:bodyPr/>
                    <a:lstStyle/>
                    <a:p>
                      <a:pPr algn="l">
                        <a:defRPr sz="1800"/>
                      </a:pPr>
                      <a:r>
                        <a:t>13</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Conditional expression (ternary)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3"/>
                  </a:ext>
                </a:extLst>
              </a:tr>
              <a:tr h="634947">
                <a:tc>
                  <a:txBody>
                    <a:bodyPr/>
                    <a:lstStyle/>
                    <a:p>
                      <a:pPr algn="l">
                        <a:defRPr sz="1800"/>
                      </a:pPr>
                      <a:r>
                        <a:t>14</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   +=   -=   *=   /=   %=   &amp;=   |=   ^=   &lt;&lt;=   &gt;&gt;=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Assignment operators (right to left) </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4"/>
                  </a:ext>
                </a:extLst>
              </a:tr>
              <a:tr h="353137">
                <a:tc>
                  <a:txBody>
                    <a:bodyPr/>
                    <a:lstStyle/>
                    <a:p>
                      <a:pPr algn="l">
                        <a:defRPr sz="1800"/>
                      </a:pPr>
                      <a:r>
                        <a:t>15</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u="sng">
                          <a:solidFill>
                            <a:srgbClr val="0563C1"/>
                          </a:solidFill>
                          <a:uFill>
                            <a:solidFill>
                              <a:srgbClr val="0563C1"/>
                            </a:solidFill>
                          </a:uFill>
                          <a:hlinkClick r:id="rId5"/>
                        </a:rPr>
                        <a:t>Comma operator</a:t>
                      </a:r>
                    </a:p>
                  </a:txBody>
                  <a:tcPr marL="29009" marR="29009" marT="29009" marB="29009"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6" name="Group 55"/>
          <p:cNvGrpSpPr/>
          <p:nvPr/>
        </p:nvGrpSpPr>
        <p:grpSpPr>
          <a:xfrm>
            <a:off x="0" y="0"/>
            <a:ext cx="3518859" cy="833730"/>
            <a:chOff x="0" y="0"/>
            <a:chExt cx="3518858" cy="833729"/>
          </a:xfrm>
        </p:grpSpPr>
        <p:sp>
          <p:nvSpPr>
            <p:cNvPr id="43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3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37" name="object 11"/>
          <p:cNvSpPr txBox="1"/>
          <p:nvPr/>
        </p:nvSpPr>
        <p:spPr>
          <a:xfrm>
            <a:off x="427096" y="930873"/>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Increment operator will increase the value of a variable by one unit;</a:t>
            </a:r>
          </a:p>
        </p:txBody>
      </p:sp>
      <p:sp>
        <p:nvSpPr>
          <p:cNvPr id="438"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Increment Operator</a:t>
            </a:r>
          </a:p>
        </p:txBody>
      </p:sp>
      <p:sp>
        <p:nvSpPr>
          <p:cNvPr id="440" name="Rectangle 19"/>
          <p:cNvSpPr txBox="1"/>
          <p:nvPr/>
        </p:nvSpPr>
        <p:spPr>
          <a:xfrm>
            <a:off x="10351756" y="6520060"/>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442" name="object 11"/>
          <p:cNvSpPr txBox="1"/>
          <p:nvPr/>
        </p:nvSpPr>
        <p:spPr>
          <a:xfrm>
            <a:off x="427096" y="1337403"/>
            <a:ext cx="10345846" cy="157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Pre-Increment    Post-Increment</a:t>
            </a:r>
          </a:p>
          <a:p>
            <a:pPr indent="8144">
              <a:tabLst>
                <a:tab pos="76200" algn="l"/>
              </a:tabLst>
              <a:defRPr sz="2500">
                <a:solidFill>
                  <a:srgbClr val="231F20"/>
                </a:solidFill>
              </a:defRPr>
            </a:pPr>
            <a:r>
              <a:t>   *increment      *substitute</a:t>
            </a:r>
          </a:p>
          <a:p>
            <a:pPr indent="8144">
              <a:tabLst>
                <a:tab pos="76200" algn="l"/>
              </a:tabLst>
              <a:defRPr sz="2500">
                <a:solidFill>
                  <a:srgbClr val="231F20"/>
                </a:solidFill>
              </a:defRPr>
            </a:pPr>
            <a:r>
              <a:t>   *substitute      *operation</a:t>
            </a:r>
          </a:p>
          <a:p>
            <a:pPr indent="8144">
              <a:tabLst>
                <a:tab pos="76200" algn="l"/>
              </a:tabLst>
              <a:defRPr sz="2500">
                <a:solidFill>
                  <a:srgbClr val="231F20"/>
                </a:solidFill>
              </a:defRPr>
            </a:pPr>
            <a:r>
              <a:t>   *operation       *increment</a:t>
            </a:r>
          </a:p>
        </p:txBody>
      </p:sp>
      <p:sp>
        <p:nvSpPr>
          <p:cNvPr id="443" name="object 11"/>
          <p:cNvSpPr txBox="1"/>
          <p:nvPr/>
        </p:nvSpPr>
        <p:spPr>
          <a:xfrm>
            <a:off x="427096" y="3045548"/>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Both Pre-Increment and Post-Increment Operators will show same results if they are used without any expressions or java statements.</a:t>
            </a:r>
          </a:p>
        </p:txBody>
      </p:sp>
      <p:sp>
        <p:nvSpPr>
          <p:cNvPr id="444" name="object 11"/>
          <p:cNvSpPr txBox="1"/>
          <p:nvPr/>
        </p:nvSpPr>
        <p:spPr>
          <a:xfrm>
            <a:off x="427097" y="3976149"/>
            <a:ext cx="11755133"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Whenever the increment Operator is used with a character variable the unicode value of the character will be increased and its corresponding character will be stored in the given variable.</a:t>
            </a:r>
          </a:p>
        </p:txBody>
      </p:sp>
      <p:sp>
        <p:nvSpPr>
          <p:cNvPr id="445" name="object 11"/>
          <p:cNvSpPr txBox="1"/>
          <p:nvPr/>
        </p:nvSpPr>
        <p:spPr>
          <a:xfrm>
            <a:off x="436810" y="5197065"/>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Boolean variables cant be used with increment operator.</a:t>
            </a:r>
          </a:p>
        </p:txBody>
      </p:sp>
      <p:sp>
        <p:nvSpPr>
          <p:cNvPr id="446" name="object 11"/>
          <p:cNvSpPr txBox="1"/>
          <p:nvPr/>
        </p:nvSpPr>
        <p:spPr>
          <a:xfrm>
            <a:off x="427096" y="5689362"/>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Values cant be directly used with increment operator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37"/>
                                        </p:tgtEl>
                                        <p:attrNameLst>
                                          <p:attrName>style.visibility</p:attrName>
                                        </p:attrNameLst>
                                      </p:cBhvr>
                                      <p:to>
                                        <p:strVal val="visible"/>
                                      </p:to>
                                    </p:set>
                                    <p:animEffect transition="in" filter="fade">
                                      <p:cBhvr>
                                        <p:cTn id="7" dur="500"/>
                                        <p:tgtEl>
                                          <p:spTgt spid="4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42"/>
                                        </p:tgtEl>
                                        <p:attrNameLst>
                                          <p:attrName>style.visibility</p:attrName>
                                        </p:attrNameLst>
                                      </p:cBhvr>
                                      <p:to>
                                        <p:strVal val="visible"/>
                                      </p:to>
                                    </p:set>
                                    <p:animEffect transition="in" filter="fade">
                                      <p:cBhvr>
                                        <p:cTn id="12" dur="500"/>
                                        <p:tgtEl>
                                          <p:spTgt spid="4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43"/>
                                        </p:tgtEl>
                                        <p:attrNameLst>
                                          <p:attrName>style.visibility</p:attrName>
                                        </p:attrNameLst>
                                      </p:cBhvr>
                                      <p:to>
                                        <p:strVal val="visible"/>
                                      </p:to>
                                    </p:set>
                                    <p:animEffect transition="in" filter="fade">
                                      <p:cBhvr>
                                        <p:cTn id="17" dur="500"/>
                                        <p:tgtEl>
                                          <p:spTgt spid="4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444"/>
                                        </p:tgtEl>
                                        <p:attrNameLst>
                                          <p:attrName>style.visibility</p:attrName>
                                        </p:attrNameLst>
                                      </p:cBhvr>
                                      <p:to>
                                        <p:strVal val="visible"/>
                                      </p:to>
                                    </p:set>
                                    <p:animEffect transition="in" filter="fade">
                                      <p:cBhvr>
                                        <p:cTn id="22" dur="500"/>
                                        <p:tgtEl>
                                          <p:spTgt spid="4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445"/>
                                        </p:tgtEl>
                                        <p:attrNameLst>
                                          <p:attrName>style.visibility</p:attrName>
                                        </p:attrNameLst>
                                      </p:cBhvr>
                                      <p:to>
                                        <p:strVal val="visible"/>
                                      </p:to>
                                    </p:set>
                                    <p:animEffect transition="in" filter="fade">
                                      <p:cBhvr>
                                        <p:cTn id="27" dur="500"/>
                                        <p:tgtEl>
                                          <p:spTgt spid="4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446"/>
                                        </p:tgtEl>
                                        <p:attrNameLst>
                                          <p:attrName>style.visibility</p:attrName>
                                        </p:attrNameLst>
                                      </p:cBhvr>
                                      <p:to>
                                        <p:strVal val="visible"/>
                                      </p:to>
                                    </p:set>
                                    <p:animEffect transition="in" filter="fade">
                                      <p:cBhvr>
                                        <p:cTn id="32" dur="5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1" animBg="1" advAuto="0"/>
      <p:bldP spid="442" grpId="2" animBg="1" advAuto="0"/>
      <p:bldP spid="443" grpId="3" animBg="1" advAuto="0"/>
      <p:bldP spid="444" grpId="4" animBg="1" advAuto="0"/>
      <p:bldP spid="445" grpId="5" animBg="1" advAuto="0"/>
      <p:bldP spid="446" grpId="6"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 name="Group 55"/>
          <p:cNvGrpSpPr/>
          <p:nvPr/>
        </p:nvGrpSpPr>
        <p:grpSpPr>
          <a:xfrm>
            <a:off x="0" y="0"/>
            <a:ext cx="3518859" cy="833730"/>
            <a:chOff x="0" y="0"/>
            <a:chExt cx="3518858" cy="833729"/>
          </a:xfrm>
        </p:grpSpPr>
        <p:sp>
          <p:nvSpPr>
            <p:cNvPr id="44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44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451" name="object 11"/>
          <p:cNvSpPr txBox="1"/>
          <p:nvPr/>
        </p:nvSpPr>
        <p:spPr>
          <a:xfrm>
            <a:off x="427097" y="930873"/>
            <a:ext cx="1133780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Comparison operators will compare given 2 values and returns a Boolean result</a:t>
            </a:r>
          </a:p>
        </p:txBody>
      </p:sp>
      <p:sp>
        <p:nvSpPr>
          <p:cNvPr id="452" name="object 22"/>
          <p:cNvSpPr txBox="1"/>
          <p:nvPr/>
        </p:nvSpPr>
        <p:spPr>
          <a:xfrm>
            <a:off x="427097" y="269798"/>
            <a:ext cx="3523218"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spc="-6">
                <a:solidFill>
                  <a:srgbClr val="FFFFFF"/>
                </a:solidFill>
              </a:defRPr>
            </a:lvl1pPr>
          </a:lstStyle>
          <a:p>
            <a:r>
              <a:t>Comparison Operators</a:t>
            </a:r>
          </a:p>
        </p:txBody>
      </p:sp>
      <p:sp>
        <p:nvSpPr>
          <p:cNvPr id="454" name="Rectangle 19"/>
          <p:cNvSpPr txBox="1"/>
          <p:nvPr/>
        </p:nvSpPr>
        <p:spPr>
          <a:xfrm>
            <a:off x="10351756" y="6510729"/>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456" name="object 11"/>
          <p:cNvSpPr txBox="1"/>
          <p:nvPr/>
        </p:nvSpPr>
        <p:spPr>
          <a:xfrm>
            <a:off x="427096" y="3045548"/>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Logical operators are used to combine multiple Boolean conditions as ONE </a:t>
            </a:r>
          </a:p>
          <a:p>
            <a:pPr indent="8144">
              <a:tabLst>
                <a:tab pos="76200" algn="l"/>
              </a:tabLst>
              <a:defRPr sz="2500">
                <a:solidFill>
                  <a:srgbClr val="231F20"/>
                </a:solidFill>
              </a:defRPr>
            </a:pPr>
            <a:r>
              <a:t>   single condition.</a:t>
            </a:r>
          </a:p>
        </p:txBody>
      </p:sp>
      <p:sp>
        <p:nvSpPr>
          <p:cNvPr id="457" name="object 11"/>
          <p:cNvSpPr txBox="1"/>
          <p:nvPr/>
        </p:nvSpPr>
        <p:spPr>
          <a:xfrm>
            <a:off x="427097" y="3976149"/>
            <a:ext cx="11755133"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Logical operators will always return a Boolean result</a:t>
            </a:r>
          </a:p>
        </p:txBody>
      </p:sp>
      <p:sp>
        <p:nvSpPr>
          <p:cNvPr id="458" name="object 11"/>
          <p:cNvSpPr txBox="1"/>
          <p:nvPr/>
        </p:nvSpPr>
        <p:spPr>
          <a:xfrm>
            <a:off x="427096" y="4646518"/>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Different types of logical operators are</a:t>
            </a:r>
          </a:p>
        </p:txBody>
      </p:sp>
      <p:sp>
        <p:nvSpPr>
          <p:cNvPr id="459" name="object 11"/>
          <p:cNvSpPr txBox="1"/>
          <p:nvPr/>
        </p:nvSpPr>
        <p:spPr>
          <a:xfrm>
            <a:off x="427096" y="5264293"/>
            <a:ext cx="10345846"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Logical AND (&amp;&amp;)</a:t>
            </a:r>
          </a:p>
          <a:p>
            <a:pPr marL="81851" indent="-73708">
              <a:buSzPct val="100000"/>
              <a:buChar char="•"/>
              <a:tabLst>
                <a:tab pos="76200" algn="l"/>
              </a:tabLst>
              <a:defRPr sz="2500">
                <a:solidFill>
                  <a:srgbClr val="231F20"/>
                </a:solidFill>
              </a:defRPr>
            </a:pPr>
            <a:r>
              <a:t> Logical OR(||)</a:t>
            </a:r>
          </a:p>
          <a:p>
            <a:pPr marL="81851" indent="-73708">
              <a:buSzPct val="100000"/>
              <a:buChar char="•"/>
              <a:tabLst>
                <a:tab pos="76200" algn="l"/>
              </a:tabLst>
              <a:defRPr sz="2500">
                <a:solidFill>
                  <a:srgbClr val="231F20"/>
                </a:solidFill>
              </a:defRPr>
            </a:pPr>
            <a:r>
              <a:t> Logical XOR(^)</a:t>
            </a:r>
          </a:p>
        </p:txBody>
      </p:sp>
      <p:grpSp>
        <p:nvGrpSpPr>
          <p:cNvPr id="462" name="Group 15"/>
          <p:cNvGrpSpPr/>
          <p:nvPr/>
        </p:nvGrpSpPr>
        <p:grpSpPr>
          <a:xfrm>
            <a:off x="-1" y="1787502"/>
            <a:ext cx="3518861" cy="833731"/>
            <a:chOff x="0" y="0"/>
            <a:chExt cx="3518859" cy="833729"/>
          </a:xfrm>
        </p:grpSpPr>
        <p:sp>
          <p:nvSpPr>
            <p:cNvPr id="460" name="object 4"/>
            <p:cNvSpPr/>
            <p:nvPr/>
          </p:nvSpPr>
          <p:spPr>
            <a:xfrm>
              <a:off x="0" y="7"/>
              <a:ext cx="3183883"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61"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63" name="object 22"/>
          <p:cNvSpPr txBox="1"/>
          <p:nvPr/>
        </p:nvSpPr>
        <p:spPr>
          <a:xfrm>
            <a:off x="427097" y="2057302"/>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Logical Operators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51"/>
                                        </p:tgtEl>
                                        <p:attrNameLst>
                                          <p:attrName>style.visibility</p:attrName>
                                        </p:attrNameLst>
                                      </p:cBhvr>
                                      <p:to>
                                        <p:strVal val="visible"/>
                                      </p:to>
                                    </p:set>
                                    <p:animEffect transition="in" filter="fade">
                                      <p:cBhvr>
                                        <p:cTn id="7" dur="500"/>
                                        <p:tgtEl>
                                          <p:spTgt spid="4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62"/>
                                        </p:tgtEl>
                                        <p:attrNameLst>
                                          <p:attrName>style.visibility</p:attrName>
                                        </p:attrNameLst>
                                      </p:cBhvr>
                                      <p:to>
                                        <p:strVal val="visible"/>
                                      </p:to>
                                    </p:set>
                                    <p:animEffect transition="in" filter="fade">
                                      <p:cBhvr>
                                        <p:cTn id="12" dur="500"/>
                                        <p:tgtEl>
                                          <p:spTgt spid="462"/>
                                        </p:tgtEl>
                                      </p:cBhvr>
                                    </p:animEffect>
                                  </p:childTnLst>
                                </p:cTn>
                              </p:par>
                            </p:childTnLst>
                          </p:cTn>
                        </p:par>
                        <p:par>
                          <p:cTn id="13" fill="hold">
                            <p:stCondLst>
                              <p:cond delay="500"/>
                            </p:stCondLst>
                            <p:childTnLst>
                              <p:par>
                                <p:cTn id="14" presetID="10" presetClass="entr" fill="hold" grpId="3" nodeType="afterEffect">
                                  <p:stCondLst>
                                    <p:cond delay="0"/>
                                  </p:stCondLst>
                                  <p:iterate>
                                    <p:tmAbs val="0"/>
                                  </p:iterate>
                                  <p:childTnLst>
                                    <p:set>
                                      <p:cBhvr>
                                        <p:cTn id="15" fill="hold"/>
                                        <p:tgtEl>
                                          <p:spTgt spid="463"/>
                                        </p:tgtEl>
                                        <p:attrNameLst>
                                          <p:attrName>style.visibility</p:attrName>
                                        </p:attrNameLst>
                                      </p:cBhvr>
                                      <p:to>
                                        <p:strVal val="visible"/>
                                      </p:to>
                                    </p:set>
                                    <p:animEffect transition="in" filter="fade">
                                      <p:cBhvr>
                                        <p:cTn id="16" dur="500"/>
                                        <p:tgtEl>
                                          <p:spTgt spid="46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456"/>
                                        </p:tgtEl>
                                        <p:attrNameLst>
                                          <p:attrName>style.visibility</p:attrName>
                                        </p:attrNameLst>
                                      </p:cBhvr>
                                      <p:to>
                                        <p:strVal val="visible"/>
                                      </p:to>
                                    </p:set>
                                    <p:animEffect transition="in" filter="fade">
                                      <p:cBhvr>
                                        <p:cTn id="21" dur="500"/>
                                        <p:tgtEl>
                                          <p:spTgt spid="45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457"/>
                                        </p:tgtEl>
                                        <p:attrNameLst>
                                          <p:attrName>style.visibility</p:attrName>
                                        </p:attrNameLst>
                                      </p:cBhvr>
                                      <p:to>
                                        <p:strVal val="visible"/>
                                      </p:to>
                                    </p:set>
                                    <p:animEffect transition="in" filter="fade">
                                      <p:cBhvr>
                                        <p:cTn id="26" dur="500"/>
                                        <p:tgtEl>
                                          <p:spTgt spid="45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458"/>
                                        </p:tgtEl>
                                        <p:attrNameLst>
                                          <p:attrName>style.visibility</p:attrName>
                                        </p:attrNameLst>
                                      </p:cBhvr>
                                      <p:to>
                                        <p:strVal val="visible"/>
                                      </p:to>
                                    </p:set>
                                    <p:animEffect transition="in" filter="fade">
                                      <p:cBhvr>
                                        <p:cTn id="31" dur="500"/>
                                        <p:tgtEl>
                                          <p:spTgt spid="45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459"/>
                                        </p:tgtEl>
                                        <p:attrNameLst>
                                          <p:attrName>style.visibility</p:attrName>
                                        </p:attrNameLst>
                                      </p:cBhvr>
                                      <p:to>
                                        <p:strVal val="visible"/>
                                      </p:to>
                                    </p:set>
                                    <p:animEffect transition="in" filter="fade">
                                      <p:cBhvr>
                                        <p:cTn id="36" dur="500"/>
                                        <p:tgtEl>
                                          <p:spTgt spid="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 grpId="1" animBg="1" advAuto="0"/>
      <p:bldP spid="456" grpId="4" animBg="1" advAuto="0"/>
      <p:bldP spid="457" grpId="5" animBg="1" advAuto="0"/>
      <p:bldP spid="458" grpId="6" animBg="1" advAuto="0"/>
      <p:bldP spid="459" grpId="7" animBg="1" advAuto="0"/>
      <p:bldP spid="462" grpId="2" animBg="1" advAuto="0"/>
      <p:bldP spid="463" grpId="3"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7" name="Group 55"/>
          <p:cNvGrpSpPr/>
          <p:nvPr/>
        </p:nvGrpSpPr>
        <p:grpSpPr>
          <a:xfrm>
            <a:off x="0" y="0"/>
            <a:ext cx="3518859" cy="833730"/>
            <a:chOff x="0" y="0"/>
            <a:chExt cx="3518858" cy="833729"/>
          </a:xfrm>
        </p:grpSpPr>
        <p:sp>
          <p:nvSpPr>
            <p:cNvPr id="465"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6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68" name="object 11"/>
          <p:cNvSpPr txBox="1"/>
          <p:nvPr/>
        </p:nvSpPr>
        <p:spPr>
          <a:xfrm>
            <a:off x="427097" y="930874"/>
            <a:ext cx="11337806"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pPr>
            <a:r>
              <a:t> </a:t>
            </a:r>
            <a:r>
              <a:rPr sz="2800" spc="-6"/>
              <a:t>Logical AND &amp;&amp;</a:t>
            </a:r>
            <a:r>
              <a:rPr sz="2800"/>
              <a:t> </a:t>
            </a:r>
            <a:r>
              <a:rPr>
                <a:solidFill>
                  <a:srgbClr val="231F20"/>
                </a:solidFill>
              </a:rPr>
              <a:t>operators will return TRUE if and only if the result of both the   </a:t>
            </a:r>
          </a:p>
          <a:p>
            <a:pPr indent="8144">
              <a:tabLst>
                <a:tab pos="76200" algn="l"/>
              </a:tabLst>
              <a:defRPr sz="2500">
                <a:solidFill>
                  <a:srgbClr val="231F20"/>
                </a:solidFill>
              </a:defRPr>
            </a:pPr>
            <a:r>
              <a:t>   Boolean condition’s result is TRUE and in all other cases it returns FALSE</a:t>
            </a:r>
          </a:p>
        </p:txBody>
      </p:sp>
      <p:sp>
        <p:nvSpPr>
          <p:cNvPr id="469" name="object 22"/>
          <p:cNvSpPr txBox="1"/>
          <p:nvPr/>
        </p:nvSpPr>
        <p:spPr>
          <a:xfrm>
            <a:off x="427097" y="269798"/>
            <a:ext cx="3523218"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spc="-6">
                <a:solidFill>
                  <a:srgbClr val="FFFFFF"/>
                </a:solidFill>
              </a:defRPr>
            </a:lvl1pPr>
          </a:lstStyle>
          <a:p>
            <a:r>
              <a:t>Logical AND &amp;&amp;</a:t>
            </a:r>
          </a:p>
        </p:txBody>
      </p:sp>
      <p:sp>
        <p:nvSpPr>
          <p:cNvPr id="471" name="Rectangle 19"/>
          <p:cNvSpPr txBox="1"/>
          <p:nvPr/>
        </p:nvSpPr>
        <p:spPr>
          <a:xfrm>
            <a:off x="10351756" y="6510729"/>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473" name="object 11"/>
          <p:cNvSpPr txBox="1"/>
          <p:nvPr/>
        </p:nvSpPr>
        <p:spPr>
          <a:xfrm>
            <a:off x="427096" y="1933898"/>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TRUTH table for LOGICAL AND (&amp;&amp;)</a:t>
            </a:r>
          </a:p>
        </p:txBody>
      </p:sp>
      <p:graphicFrame>
        <p:nvGraphicFramePr>
          <p:cNvPr id="474" name="Table 3"/>
          <p:cNvGraphicFramePr/>
          <p:nvPr/>
        </p:nvGraphicFramePr>
        <p:xfrm>
          <a:off x="764660" y="2565513"/>
          <a:ext cx="4683102" cy="319315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68"/>
                                        </p:tgtEl>
                                        <p:attrNameLst>
                                          <p:attrName>style.visibility</p:attrName>
                                        </p:attrNameLst>
                                      </p:cBhvr>
                                      <p:to>
                                        <p:strVal val="visible"/>
                                      </p:to>
                                    </p:set>
                                    <p:animEffect transition="in" filter="fade">
                                      <p:cBhvr>
                                        <p:cTn id="7" dur="500"/>
                                        <p:tgtEl>
                                          <p:spTgt spid="4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73"/>
                                        </p:tgtEl>
                                        <p:attrNameLst>
                                          <p:attrName>style.visibility</p:attrName>
                                        </p:attrNameLst>
                                      </p:cBhvr>
                                      <p:to>
                                        <p:strVal val="visible"/>
                                      </p:to>
                                    </p:set>
                                    <p:animEffect transition="in" filter="fade">
                                      <p:cBhvr>
                                        <p:cTn id="12" dur="500"/>
                                        <p:tgtEl>
                                          <p:spTgt spid="4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74"/>
                                        </p:tgtEl>
                                        <p:attrNameLst>
                                          <p:attrName>style.visibility</p:attrName>
                                        </p:attrNameLst>
                                      </p:cBhvr>
                                      <p:to>
                                        <p:strVal val="visible"/>
                                      </p:to>
                                    </p:set>
                                    <p:animEffect transition="in" filter="fade">
                                      <p:cBhvr>
                                        <p:cTn id="17"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 grpId="1" animBg="1" advAuto="0"/>
      <p:bldP spid="473" grpId="2" animBg="1" advAuto="0"/>
      <p:bldP spid="474" grpId="3"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8" name="Group 55"/>
          <p:cNvGrpSpPr/>
          <p:nvPr/>
        </p:nvGrpSpPr>
        <p:grpSpPr>
          <a:xfrm>
            <a:off x="0" y="0"/>
            <a:ext cx="3518859" cy="833730"/>
            <a:chOff x="0" y="0"/>
            <a:chExt cx="3518858" cy="833729"/>
          </a:xfrm>
        </p:grpSpPr>
        <p:sp>
          <p:nvSpPr>
            <p:cNvPr id="476"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7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79" name="object 11"/>
          <p:cNvSpPr txBox="1"/>
          <p:nvPr/>
        </p:nvSpPr>
        <p:spPr>
          <a:xfrm>
            <a:off x="427097" y="930874"/>
            <a:ext cx="11337806"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pPr>
            <a:r>
              <a:t> </a:t>
            </a:r>
            <a:r>
              <a:rPr sz="2800" spc="-6"/>
              <a:t>Logical OR ||</a:t>
            </a:r>
            <a:r>
              <a:rPr sz="2800"/>
              <a:t> </a:t>
            </a:r>
            <a:r>
              <a:rPr>
                <a:solidFill>
                  <a:srgbClr val="231F20"/>
                </a:solidFill>
              </a:rPr>
              <a:t>operator will return FALSE if and only if the result of both the   </a:t>
            </a:r>
          </a:p>
          <a:p>
            <a:pPr indent="8144">
              <a:tabLst>
                <a:tab pos="76200" algn="l"/>
              </a:tabLst>
              <a:defRPr sz="2500">
                <a:solidFill>
                  <a:srgbClr val="231F20"/>
                </a:solidFill>
              </a:defRPr>
            </a:pPr>
            <a:r>
              <a:t>   Boolean condition’s result is FALSE and in all other cases it returns TRUE</a:t>
            </a:r>
          </a:p>
        </p:txBody>
      </p:sp>
      <p:sp>
        <p:nvSpPr>
          <p:cNvPr id="480" name="object 22"/>
          <p:cNvSpPr txBox="1"/>
          <p:nvPr/>
        </p:nvSpPr>
        <p:spPr>
          <a:xfrm>
            <a:off x="427097" y="269798"/>
            <a:ext cx="3523218"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spc="-6">
                <a:solidFill>
                  <a:srgbClr val="FFFFFF"/>
                </a:solidFill>
              </a:defRPr>
            </a:lvl1pPr>
          </a:lstStyle>
          <a:p>
            <a:r>
              <a:t>Logical OR ||</a:t>
            </a:r>
          </a:p>
        </p:txBody>
      </p:sp>
      <p:sp>
        <p:nvSpPr>
          <p:cNvPr id="482" name="Rectangle 19"/>
          <p:cNvSpPr txBox="1"/>
          <p:nvPr/>
        </p:nvSpPr>
        <p:spPr>
          <a:xfrm>
            <a:off x="10351756" y="6510729"/>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484" name="object 11"/>
          <p:cNvSpPr txBox="1"/>
          <p:nvPr/>
        </p:nvSpPr>
        <p:spPr>
          <a:xfrm>
            <a:off x="427096" y="1933898"/>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TRUTH table for LOGICAL OR (||)</a:t>
            </a:r>
          </a:p>
        </p:txBody>
      </p:sp>
      <p:graphicFrame>
        <p:nvGraphicFramePr>
          <p:cNvPr id="485" name="Table 3"/>
          <p:cNvGraphicFramePr/>
          <p:nvPr/>
        </p:nvGraphicFramePr>
        <p:xfrm>
          <a:off x="764660" y="2565513"/>
          <a:ext cx="4683102" cy="319315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84"/>
                                        </p:tgtEl>
                                        <p:attrNameLst>
                                          <p:attrName>style.visibility</p:attrName>
                                        </p:attrNameLst>
                                      </p:cBhvr>
                                      <p:to>
                                        <p:strVal val="visible"/>
                                      </p:to>
                                    </p:set>
                                    <p:animEffect transition="in" filter="fade">
                                      <p:cBhvr>
                                        <p:cTn id="12" dur="500"/>
                                        <p:tgtEl>
                                          <p:spTgt spid="4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85"/>
                                        </p:tgtEl>
                                        <p:attrNameLst>
                                          <p:attrName>style.visibility</p:attrName>
                                        </p:attrNameLst>
                                      </p:cBhvr>
                                      <p:to>
                                        <p:strVal val="visible"/>
                                      </p:to>
                                    </p:set>
                                    <p:animEffect transition="in" filter="fade">
                                      <p:cBhvr>
                                        <p:cTn id="17" dur="500"/>
                                        <p:tgtEl>
                                          <p:spTgt spid="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1" animBg="1" advAuto="0"/>
      <p:bldP spid="484" grpId="2" animBg="1" advAuto="0"/>
      <p:bldP spid="485" grpId="3"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9" name="Group 55"/>
          <p:cNvGrpSpPr/>
          <p:nvPr/>
        </p:nvGrpSpPr>
        <p:grpSpPr>
          <a:xfrm>
            <a:off x="0" y="0"/>
            <a:ext cx="3518859" cy="833730"/>
            <a:chOff x="0" y="0"/>
            <a:chExt cx="3518858" cy="833729"/>
          </a:xfrm>
        </p:grpSpPr>
        <p:sp>
          <p:nvSpPr>
            <p:cNvPr id="487"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88"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490" name="object 11"/>
          <p:cNvSpPr txBox="1"/>
          <p:nvPr/>
        </p:nvSpPr>
        <p:spPr>
          <a:xfrm>
            <a:off x="427097" y="930874"/>
            <a:ext cx="11337806"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pPr>
            <a:r>
              <a:t> </a:t>
            </a:r>
            <a:r>
              <a:rPr sz="2800" spc="-6"/>
              <a:t>Logical XOR ^</a:t>
            </a:r>
            <a:r>
              <a:rPr sz="2800"/>
              <a:t> </a:t>
            </a:r>
            <a:r>
              <a:rPr>
                <a:solidFill>
                  <a:srgbClr val="231F20"/>
                </a:solidFill>
              </a:rPr>
              <a:t>operator will return FALSE if and only if the result of both the   </a:t>
            </a:r>
          </a:p>
          <a:p>
            <a:pPr indent="8144">
              <a:tabLst>
                <a:tab pos="76200" algn="l"/>
              </a:tabLst>
              <a:defRPr sz="2500">
                <a:solidFill>
                  <a:srgbClr val="231F20"/>
                </a:solidFill>
              </a:defRPr>
            </a:pPr>
            <a:r>
              <a:t>   Boolean condition’s result is FALSE or TRUE and in all other cases it returns TRUE</a:t>
            </a:r>
          </a:p>
        </p:txBody>
      </p:sp>
      <p:sp>
        <p:nvSpPr>
          <p:cNvPr id="491" name="object 22"/>
          <p:cNvSpPr txBox="1"/>
          <p:nvPr/>
        </p:nvSpPr>
        <p:spPr>
          <a:xfrm>
            <a:off x="427097" y="269798"/>
            <a:ext cx="3523218"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spc="-6">
                <a:solidFill>
                  <a:srgbClr val="FFFFFF"/>
                </a:solidFill>
              </a:defRPr>
            </a:lvl1pPr>
          </a:lstStyle>
          <a:p>
            <a:r>
              <a:t>Logical XOR ^</a:t>
            </a:r>
          </a:p>
        </p:txBody>
      </p:sp>
      <p:sp>
        <p:nvSpPr>
          <p:cNvPr id="493" name="Rectangle 19"/>
          <p:cNvSpPr txBox="1"/>
          <p:nvPr/>
        </p:nvSpPr>
        <p:spPr>
          <a:xfrm>
            <a:off x="10351756" y="6510729"/>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495" name="object 11"/>
          <p:cNvSpPr txBox="1"/>
          <p:nvPr/>
        </p:nvSpPr>
        <p:spPr>
          <a:xfrm>
            <a:off x="427096" y="1933898"/>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TRUTH table for </a:t>
            </a:r>
            <a:r>
              <a:rPr sz="2400" spc="-6">
                <a:solidFill>
                  <a:srgbClr val="000000"/>
                </a:solidFill>
              </a:rPr>
              <a:t>Logical XOR ^</a:t>
            </a:r>
            <a:r>
              <a:rPr sz="2400">
                <a:solidFill>
                  <a:srgbClr val="000000"/>
                </a:solidFill>
              </a:rPr>
              <a:t> </a:t>
            </a:r>
          </a:p>
        </p:txBody>
      </p:sp>
      <p:graphicFrame>
        <p:nvGraphicFramePr>
          <p:cNvPr id="496" name="Table 3"/>
          <p:cNvGraphicFramePr/>
          <p:nvPr/>
        </p:nvGraphicFramePr>
        <p:xfrm>
          <a:off x="764660" y="2565513"/>
          <a:ext cx="4683102" cy="3193152"/>
        </p:xfrm>
        <a:graphic>
          <a:graphicData uri="http://schemas.openxmlformats.org/drawingml/2006/table">
            <a:tbl>
              <a:tblPr firstRow="1" bandRow="1">
                <a:tableStyleId>{4C3C2611-4C71-4FC5-86AE-919BDF0F9419}</a:tableStyleId>
              </a:tblPr>
              <a:tblGrid>
                <a:gridCol w="1561034">
                  <a:extLst>
                    <a:ext uri="{9D8B030D-6E8A-4147-A177-3AD203B41FA5}">
                      <a16:colId xmlns:a16="http://schemas.microsoft.com/office/drawing/2014/main" val="20000"/>
                    </a:ext>
                  </a:extLst>
                </a:gridCol>
                <a:gridCol w="1561034">
                  <a:extLst>
                    <a:ext uri="{9D8B030D-6E8A-4147-A177-3AD203B41FA5}">
                      <a16:colId xmlns:a16="http://schemas.microsoft.com/office/drawing/2014/main" val="20001"/>
                    </a:ext>
                  </a:extLst>
                </a:gridCol>
                <a:gridCol w="1561034">
                  <a:extLst>
                    <a:ext uri="{9D8B030D-6E8A-4147-A177-3AD203B41FA5}">
                      <a16:colId xmlns:a16="http://schemas.microsoft.com/office/drawing/2014/main" val="20002"/>
                    </a:ext>
                  </a:extLst>
                </a:gridCol>
              </a:tblGrid>
              <a:tr h="638268">
                <a:tc>
                  <a:txBody>
                    <a:bodyPr/>
                    <a:lstStyle/>
                    <a:p>
                      <a:pPr algn="ctr">
                        <a:defRPr sz="1800" b="0"/>
                      </a:pPr>
                      <a:r>
                        <a:rPr b="1"/>
                        <a:t>CONDITION
1</a:t>
                      </a:r>
                    </a:p>
                  </a:txBody>
                  <a:tcPr marL="45720" marR="45720" horzOverflow="overflow"/>
                </a:tc>
                <a:tc>
                  <a:txBody>
                    <a:bodyPr/>
                    <a:lstStyle/>
                    <a:p>
                      <a:pPr algn="ctr">
                        <a:defRPr sz="1800"/>
                      </a:pPr>
                      <a:r>
                        <a:t>CONDITION</a:t>
                      </a:r>
                    </a:p>
                    <a:p>
                      <a:pPr algn="ctr">
                        <a:defRPr sz="1800"/>
                      </a:pPr>
                      <a:r>
                        <a:t>2</a:t>
                      </a:r>
                    </a:p>
                  </a:txBody>
                  <a:tcPr marL="45720" marR="45720" horzOverflow="overflow"/>
                </a:tc>
                <a:tc>
                  <a:txBody>
                    <a:bodyPr/>
                    <a:lstStyle/>
                    <a:p>
                      <a:pPr algn="ctr">
                        <a:defRPr sz="1800"/>
                      </a:pPr>
                      <a:r>
                        <a:t>RESULT</a:t>
                      </a:r>
                    </a:p>
                    <a:p>
                      <a:pPr algn="ctr">
                        <a:defRPr sz="1800"/>
                      </a:pPr>
                      <a:r>
                        <a:t>         </a:t>
                      </a:r>
                    </a:p>
                  </a:txBody>
                  <a:tcPr marL="45720" marR="45720" horzOverflow="overflow"/>
                </a:tc>
                <a:extLst>
                  <a:ext uri="{0D108BD9-81ED-4DB2-BD59-A6C34878D82A}">
                    <a16:rowId xmlns:a16="http://schemas.microsoft.com/office/drawing/2014/main" val="10000"/>
                  </a:ext>
                </a:extLst>
              </a:tr>
              <a:tr h="638268">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1"/>
                  </a:ext>
                </a:extLst>
              </a:tr>
              <a:tr h="638268">
                <a:tc>
                  <a:txBody>
                    <a:bodyPr/>
                    <a:lstStyle/>
                    <a:p>
                      <a:pPr algn="ctr">
                        <a:defRPr sz="1800"/>
                      </a:pPr>
                      <a:r>
                        <a:rPr sz="2400"/>
                        <a:t>TRUE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2"/>
                  </a:ext>
                </a:extLst>
              </a:tr>
              <a:tr h="638268">
                <a:tc>
                  <a:txBody>
                    <a:bodyPr/>
                    <a:lstStyle/>
                    <a:p>
                      <a:pPr algn="ctr">
                        <a:defRPr sz="1800"/>
                      </a:pPr>
                      <a:r>
                        <a:rPr sz="2400"/>
                        <a:t>FALSE</a:t>
                      </a:r>
                    </a:p>
                  </a:txBody>
                  <a:tcPr marL="45720" marR="45720" horzOverflow="overflow"/>
                </a:tc>
                <a:tc>
                  <a:txBody>
                    <a:bodyPr/>
                    <a:lstStyle/>
                    <a:p>
                      <a:pPr algn="ctr">
                        <a:defRPr sz="1800"/>
                      </a:pPr>
                      <a:r>
                        <a:rPr sz="2400"/>
                        <a:t>TRUE</a:t>
                      </a:r>
                    </a:p>
                  </a:txBody>
                  <a:tcPr marL="45720" marR="45720" horzOverflow="overflow"/>
                </a:tc>
                <a:tc>
                  <a:txBody>
                    <a:bodyPr/>
                    <a:lstStyle/>
                    <a:p>
                      <a:pPr algn="ctr">
                        <a:defRPr sz="1800"/>
                      </a:pPr>
                      <a:r>
                        <a:rPr sz="2400"/>
                        <a:t>TRUE</a:t>
                      </a:r>
                    </a:p>
                  </a:txBody>
                  <a:tcPr marL="45720" marR="45720" horzOverflow="overflow"/>
                </a:tc>
                <a:extLst>
                  <a:ext uri="{0D108BD9-81ED-4DB2-BD59-A6C34878D82A}">
                    <a16:rowId xmlns:a16="http://schemas.microsoft.com/office/drawing/2014/main" val="10003"/>
                  </a:ext>
                </a:extLst>
              </a:tr>
              <a:tr h="638268">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tc>
                  <a:txBody>
                    <a:bodyPr/>
                    <a:lstStyle/>
                    <a:p>
                      <a:pPr algn="ctr">
                        <a:defRPr sz="1800"/>
                      </a:pPr>
                      <a:r>
                        <a:rPr sz="2400"/>
                        <a:t>FALSE</a:t>
                      </a: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90"/>
                                        </p:tgtEl>
                                        <p:attrNameLst>
                                          <p:attrName>style.visibility</p:attrName>
                                        </p:attrNameLst>
                                      </p:cBhvr>
                                      <p:to>
                                        <p:strVal val="visible"/>
                                      </p:to>
                                    </p:set>
                                    <p:animEffect transition="in" filter="fade">
                                      <p:cBhvr>
                                        <p:cTn id="7" dur="500"/>
                                        <p:tgtEl>
                                          <p:spTgt spid="4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95"/>
                                        </p:tgtEl>
                                        <p:attrNameLst>
                                          <p:attrName>style.visibility</p:attrName>
                                        </p:attrNameLst>
                                      </p:cBhvr>
                                      <p:to>
                                        <p:strVal val="visible"/>
                                      </p:to>
                                    </p:set>
                                    <p:animEffect transition="in" filter="fade">
                                      <p:cBhvr>
                                        <p:cTn id="12" dur="500"/>
                                        <p:tgtEl>
                                          <p:spTgt spid="4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96"/>
                                        </p:tgtEl>
                                        <p:attrNameLst>
                                          <p:attrName>style.visibility</p:attrName>
                                        </p:attrNameLst>
                                      </p:cBhvr>
                                      <p:to>
                                        <p:strVal val="visible"/>
                                      </p:to>
                                    </p:set>
                                    <p:animEffect transition="in" filter="fade">
                                      <p:cBhvr>
                                        <p:cTn id="17" dur="50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 grpId="1" animBg="1" advAuto="0"/>
      <p:bldP spid="495" grpId="2" animBg="1" advAuto="0"/>
      <p:bldP spid="496" grpId="3"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55"/>
          <p:cNvGrpSpPr/>
          <p:nvPr/>
        </p:nvGrpSpPr>
        <p:grpSpPr>
          <a:xfrm>
            <a:off x="0" y="9331"/>
            <a:ext cx="3518859" cy="833730"/>
            <a:chOff x="0" y="0"/>
            <a:chExt cx="3518858" cy="833729"/>
          </a:xfrm>
        </p:grpSpPr>
        <p:sp>
          <p:nvSpPr>
            <p:cNvPr id="128"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2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31" name="object 11"/>
          <p:cNvSpPr txBox="1"/>
          <p:nvPr/>
        </p:nvSpPr>
        <p:spPr>
          <a:xfrm>
            <a:off x="543006" y="1421520"/>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465343" indent="-457200">
              <a:buSzPct val="100000"/>
              <a:buFont typeface="Arial"/>
              <a:buChar char="•"/>
              <a:tabLst>
                <a:tab pos="76200" algn="l"/>
              </a:tabLst>
              <a:defRPr sz="2500">
                <a:solidFill>
                  <a:srgbClr val="231F20"/>
                </a:solidFill>
              </a:defRPr>
            </a:lvl1pPr>
          </a:lstStyle>
          <a:p>
            <a:r>
              <a:t>Software : A software is a group programs which is developed to solve a business problem.</a:t>
            </a:r>
          </a:p>
        </p:txBody>
      </p:sp>
      <p:sp>
        <p:nvSpPr>
          <p:cNvPr id="132"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Software</a:t>
            </a:r>
          </a:p>
        </p:txBody>
      </p:sp>
      <p:sp>
        <p:nvSpPr>
          <p:cNvPr id="134" name="Rectangle 19"/>
          <p:cNvSpPr txBox="1"/>
          <p:nvPr/>
        </p:nvSpPr>
        <p:spPr>
          <a:xfrm>
            <a:off x="10351756" y="6510729"/>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136" name="Rectangle 3"/>
          <p:cNvSpPr txBox="1"/>
          <p:nvPr/>
        </p:nvSpPr>
        <p:spPr>
          <a:xfrm>
            <a:off x="472816" y="2371605"/>
            <a:ext cx="11236653" cy="87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L="465343" indent="-457200">
              <a:buSzPct val="100000"/>
              <a:buFont typeface="Arial"/>
              <a:buChar char="•"/>
              <a:tabLst>
                <a:tab pos="76200" algn="l"/>
              </a:tabLst>
              <a:defRPr sz="2500">
                <a:solidFill>
                  <a:srgbClr val="231F20"/>
                </a:solidFill>
              </a:defRPr>
            </a:lvl1pPr>
          </a:lstStyle>
          <a:p>
            <a:r>
              <a:t>Program :  It is a set of instructions which are developed to perform a particular task.</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6"/>
                                        </p:tgtEl>
                                        <p:attrNameLst>
                                          <p:attrName>style.visibility</p:attrName>
                                        </p:attrNameLst>
                                      </p:cBhvr>
                                      <p:to>
                                        <p:strVal val="visible"/>
                                      </p:to>
                                    </p:set>
                                    <p:animEffect transition="in" filter="fade">
                                      <p:cBhvr>
                                        <p:cTn id="12"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1" animBg="1" advAuto="0"/>
      <p:bldP spid="136" grpId="2"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0" name="Group 55"/>
          <p:cNvGrpSpPr/>
          <p:nvPr/>
        </p:nvGrpSpPr>
        <p:grpSpPr>
          <a:xfrm>
            <a:off x="0" y="0"/>
            <a:ext cx="3518859" cy="833730"/>
            <a:chOff x="0" y="0"/>
            <a:chExt cx="3518858" cy="833729"/>
          </a:xfrm>
        </p:grpSpPr>
        <p:sp>
          <p:nvSpPr>
            <p:cNvPr id="498" name="object 4"/>
            <p:cNvSpPr/>
            <p:nvPr/>
          </p:nvSpPr>
          <p:spPr>
            <a:xfrm>
              <a:off x="-1" y="7"/>
              <a:ext cx="3183884"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499"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501" name="object 11"/>
          <p:cNvSpPr txBox="1"/>
          <p:nvPr/>
        </p:nvSpPr>
        <p:spPr>
          <a:xfrm>
            <a:off x="427097" y="1039316"/>
            <a:ext cx="1133780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pPr>
            <a:r>
              <a:t> Bitwise operator will perform bitwise operations on every bit of given value and</a:t>
            </a:r>
          </a:p>
          <a:p>
            <a:pPr indent="8144">
              <a:tabLst>
                <a:tab pos="76200" algn="l"/>
              </a:tabLst>
              <a:defRPr sz="2500">
                <a:solidFill>
                  <a:srgbClr val="231F20"/>
                </a:solidFill>
              </a:defRPr>
            </a:pPr>
            <a:r>
              <a:t>   produce results as 0 or 1</a:t>
            </a:r>
          </a:p>
        </p:txBody>
      </p:sp>
      <p:sp>
        <p:nvSpPr>
          <p:cNvPr id="502"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Bitwise Operator</a:t>
            </a:r>
          </a:p>
        </p:txBody>
      </p:sp>
      <p:sp>
        <p:nvSpPr>
          <p:cNvPr id="504" name="Rectangle 19"/>
          <p:cNvSpPr txBox="1"/>
          <p:nvPr/>
        </p:nvSpPr>
        <p:spPr>
          <a:xfrm>
            <a:off x="10351756" y="6520060"/>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506" name="TextBox 3"/>
          <p:cNvSpPr txBox="1"/>
          <p:nvPr/>
        </p:nvSpPr>
        <p:spPr>
          <a:xfrm>
            <a:off x="472816" y="1841653"/>
            <a:ext cx="3092549" cy="4561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25</a:t>
            </a:r>
          </a:p>
          <a:p>
            <a:r>
              <a:t>2|12-1</a:t>
            </a:r>
          </a:p>
          <a:p>
            <a:r>
              <a:t>2|6-0</a:t>
            </a:r>
          </a:p>
          <a:p>
            <a:r>
              <a:t>2|3-0</a:t>
            </a:r>
          </a:p>
          <a:p>
            <a:r>
              <a:t>2|1-1</a:t>
            </a:r>
          </a:p>
          <a:p>
            <a:pPr>
              <a:defRPr b="1"/>
            </a:pPr>
            <a:r>
              <a:t>Result : 11001</a:t>
            </a:r>
          </a:p>
          <a:p>
            <a:r>
              <a:t> 100</a:t>
            </a:r>
          </a:p>
          <a:p>
            <a:r>
              <a:t>2|50-0</a:t>
            </a:r>
          </a:p>
          <a:p>
            <a:r>
              <a:t>2|25-0</a:t>
            </a:r>
          </a:p>
          <a:p>
            <a:r>
              <a:t>2|12-1</a:t>
            </a:r>
          </a:p>
          <a:p>
            <a:r>
              <a:t>2|6-0</a:t>
            </a:r>
          </a:p>
          <a:p>
            <a:r>
              <a:t>2|3-0</a:t>
            </a:r>
          </a:p>
          <a:p>
            <a:r>
              <a:t>2|1-1</a:t>
            </a:r>
          </a:p>
          <a:p>
            <a:pPr>
              <a:defRPr b="1"/>
            </a:pPr>
            <a:r>
              <a:t>Result : 1100100</a:t>
            </a:r>
          </a:p>
          <a:p>
            <a:endParaRPr/>
          </a:p>
        </p:txBody>
      </p:sp>
      <p:sp>
        <p:nvSpPr>
          <p:cNvPr id="507" name="TextBox 25"/>
          <p:cNvSpPr txBox="1"/>
          <p:nvPr/>
        </p:nvSpPr>
        <p:spPr>
          <a:xfrm>
            <a:off x="3199585" y="2038697"/>
            <a:ext cx="2460037" cy="4599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200" b="1"/>
            </a:pPr>
            <a:r>
              <a:t>0011001</a:t>
            </a:r>
          </a:p>
          <a:p>
            <a:pPr>
              <a:defRPr sz="3200" b="1"/>
            </a:pPr>
            <a:r>
              <a:t>1100100(&amp;)</a:t>
            </a:r>
          </a:p>
          <a:p>
            <a:pPr>
              <a:defRPr sz="3200" b="1"/>
            </a:pPr>
            <a:r>
              <a:t>------------------</a:t>
            </a:r>
          </a:p>
          <a:p>
            <a:pPr>
              <a:defRPr sz="3200" b="1"/>
            </a:pPr>
            <a:r>
              <a:t>0000000</a:t>
            </a:r>
          </a:p>
          <a:p>
            <a:pPr>
              <a:defRPr sz="2400" b="1"/>
            </a:pPr>
            <a:r>
              <a:t>0*2^6+ 0*2^5+ 0*2^4+ 0*2^3+ 0*2^2+ 0*2^1+</a:t>
            </a:r>
          </a:p>
          <a:p>
            <a:pPr>
              <a:defRPr sz="2400" b="1"/>
            </a:pPr>
            <a:r>
              <a:t>0*2^0 =</a:t>
            </a:r>
          </a:p>
          <a:p>
            <a:pPr>
              <a:defRPr sz="3200" b="1"/>
            </a:pPr>
            <a:r>
              <a:t>RESULT : 0</a:t>
            </a:r>
          </a:p>
          <a:p>
            <a:endParaRPr/>
          </a:p>
        </p:txBody>
      </p:sp>
      <p:sp>
        <p:nvSpPr>
          <p:cNvPr id="508" name="TextBox 26"/>
          <p:cNvSpPr txBox="1"/>
          <p:nvPr/>
        </p:nvSpPr>
        <p:spPr>
          <a:xfrm>
            <a:off x="6075162" y="2038697"/>
            <a:ext cx="2460037" cy="291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200" b="1"/>
            </a:pPr>
            <a:r>
              <a:t>0011001</a:t>
            </a:r>
          </a:p>
          <a:p>
            <a:pPr>
              <a:defRPr sz="3200" b="1"/>
            </a:pPr>
            <a:r>
              <a:t>1100100(|)</a:t>
            </a:r>
          </a:p>
          <a:p>
            <a:pPr>
              <a:defRPr sz="3200" b="1"/>
            </a:pPr>
            <a:r>
              <a:t>------------------</a:t>
            </a:r>
          </a:p>
          <a:p>
            <a:pPr>
              <a:defRPr sz="3200" b="1"/>
            </a:pPr>
            <a:r>
              <a:t>1111101</a:t>
            </a:r>
          </a:p>
          <a:p>
            <a:endParaRPr/>
          </a:p>
          <a:p>
            <a:endParaRPr/>
          </a:p>
        </p:txBody>
      </p:sp>
      <p:sp>
        <p:nvSpPr>
          <p:cNvPr id="509" name="TextBox 27"/>
          <p:cNvSpPr txBox="1"/>
          <p:nvPr/>
        </p:nvSpPr>
        <p:spPr>
          <a:xfrm>
            <a:off x="8950739" y="2038695"/>
            <a:ext cx="2460036" cy="2631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200" b="1"/>
            </a:pPr>
            <a:r>
              <a:t>0011001</a:t>
            </a:r>
          </a:p>
          <a:p>
            <a:pPr>
              <a:defRPr sz="3200" b="1"/>
            </a:pPr>
            <a:r>
              <a:t>1100100(^)</a:t>
            </a:r>
          </a:p>
          <a:p>
            <a:pPr>
              <a:defRPr sz="3200" b="1"/>
            </a:pPr>
            <a:r>
              <a:t>------------------</a:t>
            </a:r>
          </a:p>
          <a:p>
            <a:pPr>
              <a:defRPr sz="3200" b="1"/>
            </a:pPr>
            <a:r>
              <a:t>1111101</a:t>
            </a:r>
          </a:p>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01"/>
                                        </p:tgtEl>
                                        <p:attrNameLst>
                                          <p:attrName>style.visibility</p:attrName>
                                        </p:attrNameLst>
                                      </p:cBhvr>
                                      <p:to>
                                        <p:strVal val="visible"/>
                                      </p:to>
                                    </p:set>
                                    <p:animEffect transition="in" filter="fade">
                                      <p:cBhvr>
                                        <p:cTn id="7" dur="500"/>
                                        <p:tgtEl>
                                          <p:spTgt spid="50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iterate>
                                    <p:tmAbs val="0"/>
                                  </p:iterate>
                                  <p:childTnLst>
                                    <p:set>
                                      <p:cBhvr>
                                        <p:cTn id="11" fill="hold"/>
                                        <p:tgtEl>
                                          <p:spTgt spid="50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3" nodeType="clickEffect">
                                  <p:stCondLst>
                                    <p:cond delay="0"/>
                                  </p:stCondLst>
                                  <p:iterate>
                                    <p:tmAbs val="0"/>
                                  </p:iterate>
                                  <p:childTnLst>
                                    <p:set>
                                      <p:cBhvr>
                                        <p:cTn id="15" fill="hold"/>
                                        <p:tgtEl>
                                          <p:spTgt spid="50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4" nodeType="clickEffect">
                                  <p:stCondLst>
                                    <p:cond delay="0"/>
                                  </p:stCondLst>
                                  <p:iterate>
                                    <p:tmAbs val="0"/>
                                  </p:iterate>
                                  <p:childTnLst>
                                    <p:set>
                                      <p:cBhvr>
                                        <p:cTn id="19" fill="hold"/>
                                        <p:tgtEl>
                                          <p:spTgt spid="50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5" nodeType="clickEffect">
                                  <p:stCondLst>
                                    <p:cond delay="0"/>
                                  </p:stCondLst>
                                  <p:iterate>
                                    <p:tmAbs val="0"/>
                                  </p:iterate>
                                  <p:childTnLst>
                                    <p:set>
                                      <p:cBhvr>
                                        <p:cTn id="23" fill="hold"/>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1" animBg="1" advAuto="0"/>
      <p:bldP spid="506" grpId="2" animBg="1" advAuto="0"/>
      <p:bldP spid="507" grpId="3" animBg="1" advAuto="0"/>
      <p:bldP spid="508" grpId="4" animBg="1" advAuto="0"/>
      <p:bldP spid="509" grpId="5"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3" name="Group 55"/>
          <p:cNvGrpSpPr/>
          <p:nvPr/>
        </p:nvGrpSpPr>
        <p:grpSpPr>
          <a:xfrm>
            <a:off x="0" y="0"/>
            <a:ext cx="3518859" cy="833730"/>
            <a:chOff x="0" y="0"/>
            <a:chExt cx="3518858" cy="833729"/>
          </a:xfrm>
        </p:grpSpPr>
        <p:sp>
          <p:nvSpPr>
            <p:cNvPr id="51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1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14" name="object 11"/>
          <p:cNvSpPr txBox="1"/>
          <p:nvPr/>
        </p:nvSpPr>
        <p:spPr>
          <a:xfrm>
            <a:off x="427097" y="930873"/>
            <a:ext cx="11337806" cy="275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rPr dirty="0"/>
              <a:t> concatenation </a:t>
            </a:r>
            <a:r>
              <a:rPr dirty="0" err="1"/>
              <a:t>oprt</a:t>
            </a:r>
            <a:r>
              <a:rPr dirty="0"/>
              <a:t>(+) : Is used to join a String value with any other data.</a:t>
            </a:r>
          </a:p>
          <a:p>
            <a:pPr marL="81851" indent="-73708">
              <a:buSzPct val="100000"/>
              <a:buChar char="•"/>
              <a:tabLst>
                <a:tab pos="76200" algn="l"/>
              </a:tabLst>
              <a:defRPr sz="2500">
                <a:solidFill>
                  <a:srgbClr val="231F20"/>
                </a:solidFill>
              </a:defRPr>
            </a:pPr>
            <a:r>
              <a:rPr dirty="0"/>
              <a:t> Between a string and any other type if you use + </a:t>
            </a:r>
            <a:r>
              <a:rPr dirty="0" err="1"/>
              <a:t>oprt</a:t>
            </a:r>
            <a:r>
              <a:rPr dirty="0"/>
              <a:t> it will join the string and given </a:t>
            </a:r>
          </a:p>
          <a:p>
            <a:pPr indent="8144">
              <a:tabLst>
                <a:tab pos="76200" algn="l"/>
              </a:tabLst>
              <a:defRPr sz="2500">
                <a:solidFill>
                  <a:srgbClr val="231F20"/>
                </a:solidFill>
              </a:defRPr>
            </a:pPr>
            <a:r>
              <a:rPr dirty="0"/>
              <a:t>   value creating a new String.</a:t>
            </a:r>
          </a:p>
          <a:p>
            <a:pPr marL="465343" indent="-457200">
              <a:buSzPct val="100000"/>
              <a:buFont typeface="Arial"/>
              <a:buChar char="•"/>
              <a:tabLst>
                <a:tab pos="76200" algn="l"/>
              </a:tabLst>
              <a:defRPr sz="2500">
                <a:solidFill>
                  <a:srgbClr val="231F20"/>
                </a:solidFill>
              </a:defRPr>
            </a:pPr>
            <a:r>
              <a:rPr dirty="0"/>
              <a:t>Ex : "</a:t>
            </a:r>
            <a:r>
              <a:rPr dirty="0" err="1"/>
              <a:t>hello"+"world</a:t>
            </a:r>
            <a:r>
              <a:rPr dirty="0"/>
              <a:t>“</a:t>
            </a:r>
          </a:p>
          <a:p>
            <a:pPr marL="465343" indent="-457200">
              <a:buSzPct val="100000"/>
              <a:buFont typeface="Arial"/>
              <a:buChar char="•"/>
              <a:tabLst>
                <a:tab pos="76200" algn="l"/>
              </a:tabLst>
              <a:defRPr sz="2500">
                <a:solidFill>
                  <a:srgbClr val="231F20"/>
                </a:solidFill>
              </a:defRPr>
            </a:pPr>
            <a:r>
              <a:rPr dirty="0"/>
              <a:t>         “hello"+10</a:t>
            </a:r>
          </a:p>
          <a:p>
            <a:pPr indent="8144">
              <a:tabLst>
                <a:tab pos="76200" algn="l"/>
              </a:tabLst>
              <a:defRPr sz="2500">
                <a:solidFill>
                  <a:srgbClr val="231F20"/>
                </a:solidFill>
              </a:defRPr>
            </a:pPr>
            <a:endParaRPr dirty="0"/>
          </a:p>
        </p:txBody>
      </p:sp>
      <p:sp>
        <p:nvSpPr>
          <p:cNvPr id="515" name="object 22"/>
          <p:cNvSpPr txBox="1"/>
          <p:nvPr/>
        </p:nvSpPr>
        <p:spPr>
          <a:xfrm>
            <a:off x="427097" y="269798"/>
            <a:ext cx="3523218"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spc="-6">
                <a:solidFill>
                  <a:srgbClr val="FFFFFF"/>
                </a:solidFill>
              </a:defRPr>
            </a:lvl1pPr>
          </a:lstStyle>
          <a:p>
            <a:r>
              <a:t>Concatenation Operator</a:t>
            </a:r>
          </a:p>
        </p:txBody>
      </p:sp>
      <p:sp>
        <p:nvSpPr>
          <p:cNvPr id="517" name="Rectangle 19"/>
          <p:cNvSpPr txBox="1"/>
          <p:nvPr/>
        </p:nvSpPr>
        <p:spPr>
          <a:xfrm>
            <a:off x="10351756" y="6510729"/>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14"/>
                                        </p:tgtEl>
                                        <p:attrNameLst>
                                          <p:attrName>style.visibility</p:attrName>
                                        </p:attrNameLst>
                                      </p:cBhvr>
                                      <p:to>
                                        <p:strVal val="visible"/>
                                      </p:to>
                                    </p:set>
                                    <p:animEffect transition="in" filter="fade">
                                      <p:cBhvr>
                                        <p:cTn id="7" dur="500"/>
                                        <p:tgtEl>
                                          <p:spTgt spid="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 grpId="1"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4" name="Group 23"/>
          <p:cNvGrpSpPr/>
          <p:nvPr/>
        </p:nvGrpSpPr>
        <p:grpSpPr>
          <a:xfrm>
            <a:off x="55" y="-9422"/>
            <a:ext cx="12191477" cy="712721"/>
            <a:chOff x="0" y="0"/>
            <a:chExt cx="12191475" cy="712719"/>
          </a:xfrm>
        </p:grpSpPr>
        <p:sp>
          <p:nvSpPr>
            <p:cNvPr id="520"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521"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522"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523"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525"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rPr dirty="0"/>
              <a:t>Trainer : </a:t>
            </a:r>
            <a:r>
              <a:rPr lang="en-US" dirty="0" err="1" smtClean="0"/>
              <a:t>Jayashree</a:t>
            </a:r>
            <a:r>
              <a:rPr lang="en-US" dirty="0" smtClean="0"/>
              <a:t> N</a:t>
            </a:r>
            <a:endParaRPr dirty="0"/>
          </a:p>
        </p:txBody>
      </p:sp>
      <p:sp>
        <p:nvSpPr>
          <p:cNvPr id="526" name="object 7"/>
          <p:cNvSpPr txBox="1"/>
          <p:nvPr/>
        </p:nvSpPr>
        <p:spPr>
          <a:xfrm>
            <a:off x="9874918" y="202740"/>
            <a:ext cx="1786143"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9">
                <a:solidFill>
                  <a:srgbClr val="FFFFFF"/>
                </a:solidFill>
              </a:defRPr>
            </a:lvl1pPr>
          </a:lstStyle>
          <a:p>
            <a:r>
              <a:t>Chapter 3</a:t>
            </a:r>
          </a:p>
        </p:txBody>
      </p:sp>
      <p:sp>
        <p:nvSpPr>
          <p:cNvPr id="527" name="object 18"/>
          <p:cNvSpPr txBox="1"/>
          <p:nvPr/>
        </p:nvSpPr>
        <p:spPr>
          <a:xfrm>
            <a:off x="1578863" y="3052446"/>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rPr b="1" dirty="0"/>
              <a:t>Methods/ Functions</a:t>
            </a:r>
          </a:p>
        </p:txBody>
      </p:sp>
      <p:sp>
        <p:nvSpPr>
          <p:cNvPr id="529" name="Rectangle 11"/>
          <p:cNvSpPr txBox="1"/>
          <p:nvPr/>
        </p:nvSpPr>
        <p:spPr>
          <a:xfrm>
            <a:off x="4154897" y="6150893"/>
            <a:ext cx="4107100" cy="12865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531"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5" name="Group 55"/>
          <p:cNvGrpSpPr/>
          <p:nvPr/>
        </p:nvGrpSpPr>
        <p:grpSpPr>
          <a:xfrm>
            <a:off x="0" y="0"/>
            <a:ext cx="3518859" cy="833730"/>
            <a:chOff x="0" y="0"/>
            <a:chExt cx="3518858" cy="833729"/>
          </a:xfrm>
        </p:grpSpPr>
        <p:sp>
          <p:nvSpPr>
            <p:cNvPr id="53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3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36" name="object 11"/>
          <p:cNvSpPr txBox="1"/>
          <p:nvPr/>
        </p:nvSpPr>
        <p:spPr>
          <a:xfrm>
            <a:off x="427096" y="1816274"/>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Methods are named blocks of codes which will perform a specific task.</a:t>
            </a:r>
          </a:p>
        </p:txBody>
      </p:sp>
      <p:sp>
        <p:nvSpPr>
          <p:cNvPr id="537"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methods</a:t>
            </a:r>
          </a:p>
        </p:txBody>
      </p:sp>
      <p:sp>
        <p:nvSpPr>
          <p:cNvPr id="539" name="Rectangle 19"/>
          <p:cNvSpPr txBox="1"/>
          <p:nvPr/>
        </p:nvSpPr>
        <p:spPr>
          <a:xfrm>
            <a:off x="10635092" y="6601356"/>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541" name="object 11"/>
          <p:cNvSpPr txBox="1"/>
          <p:nvPr/>
        </p:nvSpPr>
        <p:spPr>
          <a:xfrm>
            <a:off x="427096" y="2489485"/>
            <a:ext cx="10345846" cy="2971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Syntax : </a:t>
            </a:r>
            <a:r>
              <a:rPr b="1">
                <a:solidFill>
                  <a:schemeClr val="accent1">
                    <a:satOff val="-3547"/>
                    <a:lumOff val="-10352"/>
                  </a:schemeClr>
                </a:solidFill>
              </a:rPr>
              <a:t>access </a:t>
            </a:r>
            <a:r>
              <a:rPr b="1"/>
              <a:t>      </a:t>
            </a:r>
            <a:r>
              <a:rPr b="1">
                <a:solidFill>
                  <a:srgbClr val="FF4501"/>
                </a:solidFill>
              </a:rPr>
              <a:t>access</a:t>
            </a:r>
            <a:r>
              <a:rPr b="1"/>
              <a:t>        return  name(argument list)</a:t>
            </a:r>
          </a:p>
          <a:p>
            <a:pPr indent="8144">
              <a:tabLst>
                <a:tab pos="76200" algn="l"/>
              </a:tabLst>
              <a:defRPr sz="2400" b="1">
                <a:solidFill>
                  <a:srgbClr val="231F20"/>
                </a:solidFill>
              </a:defRPr>
            </a:pPr>
            <a:r>
              <a:t>                  </a:t>
            </a:r>
            <a:r>
              <a:rPr>
                <a:solidFill>
                  <a:schemeClr val="accent1">
                    <a:satOff val="-3547"/>
                    <a:lumOff val="-10352"/>
                  </a:schemeClr>
                </a:solidFill>
              </a:rPr>
              <a:t>specifier</a:t>
            </a:r>
            <a:r>
              <a:t>   </a:t>
            </a:r>
            <a:r>
              <a:rPr>
                <a:solidFill>
                  <a:srgbClr val="FF2600"/>
                </a:solidFill>
              </a:rPr>
              <a:t>modifiers</a:t>
            </a:r>
            <a:r>
              <a:t>   type</a:t>
            </a:r>
          </a:p>
          <a:p>
            <a:pPr indent="8144">
              <a:tabLst>
                <a:tab pos="76200" algn="l"/>
              </a:tabLst>
              <a:defRPr sz="2400">
                <a:solidFill>
                  <a:srgbClr val="231F20"/>
                </a:solidFill>
              </a:defRPr>
            </a:pPr>
            <a:r>
              <a:t>               </a:t>
            </a:r>
            <a:r>
              <a:rPr b="1"/>
              <a:t>  {</a:t>
            </a:r>
          </a:p>
          <a:p>
            <a:pPr indent="8144">
              <a:tabLst>
                <a:tab pos="76200" algn="l"/>
              </a:tabLst>
              <a:defRPr sz="2400" b="1">
                <a:solidFill>
                  <a:srgbClr val="231F20"/>
                </a:solidFill>
              </a:defRPr>
            </a:pPr>
            <a:r>
              <a:t>                       stmt..</a:t>
            </a:r>
          </a:p>
          <a:p>
            <a:pPr indent="8144">
              <a:tabLst>
                <a:tab pos="76200" algn="l"/>
              </a:tabLst>
              <a:defRPr sz="2400" b="1">
                <a:solidFill>
                  <a:srgbClr val="231F20"/>
                </a:solidFill>
              </a:defRPr>
            </a:pPr>
            <a:r>
              <a:t>                       stmt..</a:t>
            </a:r>
          </a:p>
          <a:p>
            <a:pPr indent="8144">
              <a:tabLst>
                <a:tab pos="76200" algn="l"/>
              </a:tabLst>
              <a:defRPr sz="2400" b="1">
                <a:solidFill>
                  <a:srgbClr val="231F20"/>
                </a:solidFill>
              </a:defRPr>
            </a:pPr>
            <a:r>
              <a:t>                       return;</a:t>
            </a:r>
          </a:p>
          <a:p>
            <a:pPr indent="8144">
              <a:tabLst>
                <a:tab pos="76200" algn="l"/>
              </a:tabLst>
              <a:defRPr sz="2400" b="1">
                <a:solidFill>
                  <a:srgbClr val="231F20"/>
                </a:solidFill>
              </a:defRPr>
            </a:pPr>
            <a:r>
              <a:t>                 }</a:t>
            </a:r>
          </a:p>
          <a:p>
            <a:pPr indent="8144">
              <a:tabLst>
                <a:tab pos="76200" algn="l"/>
              </a:tabLst>
              <a:defRPr sz="2500">
                <a:solidFill>
                  <a:srgbClr val="231F20"/>
                </a:solidFill>
              </a:defRPr>
            </a:pPr>
            <a:r>
              <a:t>        </a:t>
            </a:r>
          </a:p>
        </p:txBody>
      </p:sp>
      <p:sp>
        <p:nvSpPr>
          <p:cNvPr id="542" name="object 11"/>
          <p:cNvSpPr txBox="1"/>
          <p:nvPr/>
        </p:nvSpPr>
        <p:spPr>
          <a:xfrm>
            <a:off x="427096" y="1140335"/>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Methods are used to eliminate duplicate lines of code in the program.</a:t>
            </a:r>
          </a:p>
        </p:txBody>
      </p:sp>
      <p:sp>
        <p:nvSpPr>
          <p:cNvPr id="543" name="object 11"/>
          <p:cNvSpPr txBox="1"/>
          <p:nvPr/>
        </p:nvSpPr>
        <p:spPr>
          <a:xfrm>
            <a:off x="267720" y="5085792"/>
            <a:ext cx="10653566"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rPr dirty="0"/>
              <a:t>Access modifier : static.</a:t>
            </a:r>
          </a:p>
          <a:p>
            <a:pPr marL="81851" indent="-73708">
              <a:buSzPct val="100000"/>
              <a:buChar char="•"/>
              <a:tabLst>
                <a:tab pos="76200" algn="l"/>
              </a:tabLst>
              <a:defRPr sz="2500">
                <a:solidFill>
                  <a:srgbClr val="231F20"/>
                </a:solidFill>
              </a:defRPr>
            </a:pPr>
            <a:r>
              <a:rPr dirty="0"/>
              <a:t>Access specifier : public, protected, </a:t>
            </a:r>
            <a:r>
              <a:rPr dirty="0" err="1"/>
              <a:t>pkg</a:t>
            </a:r>
            <a:r>
              <a:rPr dirty="0"/>
              <a:t>-level, private.</a:t>
            </a:r>
          </a:p>
          <a:p>
            <a:pPr marL="81851" indent="-73708">
              <a:buSzPct val="100000"/>
              <a:buChar char="•"/>
              <a:tabLst>
                <a:tab pos="76200" algn="l"/>
              </a:tabLst>
              <a:defRPr sz="2500"/>
            </a:pPr>
            <a:r>
              <a:rPr dirty="0"/>
              <a:t>Return type : depends on the data type of the value returned from the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42"/>
                                        </p:tgtEl>
                                        <p:attrNameLst>
                                          <p:attrName>style.visibility</p:attrName>
                                        </p:attrNameLst>
                                      </p:cBhvr>
                                      <p:to>
                                        <p:strVal val="visible"/>
                                      </p:to>
                                    </p:set>
                                    <p:animEffect transition="in" filter="fade">
                                      <p:cBhvr>
                                        <p:cTn id="7" dur="500"/>
                                        <p:tgtEl>
                                          <p:spTgt spid="5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36"/>
                                        </p:tgtEl>
                                        <p:attrNameLst>
                                          <p:attrName>style.visibility</p:attrName>
                                        </p:attrNameLst>
                                      </p:cBhvr>
                                      <p:to>
                                        <p:strVal val="visible"/>
                                      </p:to>
                                    </p:set>
                                    <p:animEffect transition="in" filter="fade">
                                      <p:cBhvr>
                                        <p:cTn id="12" dur="500"/>
                                        <p:tgtEl>
                                          <p:spTgt spid="5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41"/>
                                        </p:tgtEl>
                                        <p:attrNameLst>
                                          <p:attrName>style.visibility</p:attrName>
                                        </p:attrNameLst>
                                      </p:cBhvr>
                                      <p:to>
                                        <p:strVal val="visible"/>
                                      </p:to>
                                    </p:set>
                                    <p:animEffect transition="in" filter="fade">
                                      <p:cBhvr>
                                        <p:cTn id="17" dur="750"/>
                                        <p:tgtEl>
                                          <p:spTgt spid="5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43"/>
                                        </p:tgtEl>
                                        <p:attrNameLst>
                                          <p:attrName>style.visibility</p:attrName>
                                        </p:attrNameLst>
                                      </p:cBhvr>
                                      <p:to>
                                        <p:strVal val="visible"/>
                                      </p:to>
                                    </p:set>
                                    <p:animEffect transition="in" filter="fade">
                                      <p:cBhvr>
                                        <p:cTn id="22" dur="500"/>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2" animBg="1" advAuto="0"/>
      <p:bldP spid="541" grpId="3" animBg="1" advAuto="0"/>
      <p:bldP spid="542" grpId="1" animBg="1" advAuto="0"/>
      <p:bldP spid="543" grpId="4"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7" name="Group 55"/>
          <p:cNvGrpSpPr/>
          <p:nvPr/>
        </p:nvGrpSpPr>
        <p:grpSpPr>
          <a:xfrm>
            <a:off x="-1" y="-25758"/>
            <a:ext cx="3518861" cy="833730"/>
            <a:chOff x="0" y="0"/>
            <a:chExt cx="3518859" cy="833729"/>
          </a:xfrm>
        </p:grpSpPr>
        <p:sp>
          <p:nvSpPr>
            <p:cNvPr id="54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4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48" name="object 11"/>
          <p:cNvSpPr txBox="1"/>
          <p:nvPr/>
        </p:nvSpPr>
        <p:spPr>
          <a:xfrm>
            <a:off x="437827" y="3034196"/>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A method which is called by another method is known as </a:t>
            </a:r>
            <a:r>
              <a:rPr u="sng"/>
              <a:t>called method</a:t>
            </a:r>
            <a:r>
              <a:t>.</a:t>
            </a:r>
          </a:p>
        </p:txBody>
      </p:sp>
      <p:sp>
        <p:nvSpPr>
          <p:cNvPr id="549"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methods</a:t>
            </a:r>
          </a:p>
        </p:txBody>
      </p:sp>
      <p:sp>
        <p:nvSpPr>
          <p:cNvPr id="551" name="Rectangle 19"/>
          <p:cNvSpPr txBox="1"/>
          <p:nvPr/>
        </p:nvSpPr>
        <p:spPr>
          <a:xfrm>
            <a:off x="10635092" y="6601356"/>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553" name="object 11"/>
          <p:cNvSpPr txBox="1"/>
          <p:nvPr/>
        </p:nvSpPr>
        <p:spPr>
          <a:xfrm>
            <a:off x="427096" y="2361732"/>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A method which is calling another method is known as </a:t>
            </a:r>
            <a:r>
              <a:rPr u="sng"/>
              <a:t>calling method</a:t>
            </a:r>
            <a:r>
              <a:t>.</a:t>
            </a:r>
          </a:p>
        </p:txBody>
      </p:sp>
      <p:sp>
        <p:nvSpPr>
          <p:cNvPr id="554" name="object 11"/>
          <p:cNvSpPr txBox="1"/>
          <p:nvPr/>
        </p:nvSpPr>
        <p:spPr>
          <a:xfrm>
            <a:off x="437827" y="1382887"/>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If methods returns any value then the returned value should be stored in a</a:t>
            </a:r>
          </a:p>
          <a:p>
            <a:pPr indent="8144">
              <a:tabLst>
                <a:tab pos="76200" algn="l"/>
              </a:tabLst>
              <a:defRPr sz="2500">
                <a:solidFill>
                  <a:srgbClr val="231F20"/>
                </a:solidFill>
              </a:defRPr>
            </a:pPr>
            <a:r>
              <a:t>   variable matching the return type of the method.</a:t>
            </a:r>
          </a:p>
        </p:txBody>
      </p:sp>
      <p:sp>
        <p:nvSpPr>
          <p:cNvPr id="555" name="object 11"/>
          <p:cNvSpPr txBox="1"/>
          <p:nvPr/>
        </p:nvSpPr>
        <p:spPr>
          <a:xfrm>
            <a:off x="427096" y="3738587"/>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return statement is used to transfer the control and the values from called</a:t>
            </a:r>
          </a:p>
          <a:p>
            <a:pPr indent="8144">
              <a:tabLst>
                <a:tab pos="76200" algn="l"/>
              </a:tabLst>
              <a:defRPr sz="2500">
                <a:solidFill>
                  <a:srgbClr val="231F20"/>
                </a:solidFill>
              </a:defRPr>
            </a:pPr>
            <a:r>
              <a:t>   method to calling method.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54"/>
                                        </p:tgtEl>
                                        <p:attrNameLst>
                                          <p:attrName>style.visibility</p:attrName>
                                        </p:attrNameLst>
                                      </p:cBhvr>
                                      <p:to>
                                        <p:strVal val="visible"/>
                                      </p:to>
                                    </p:set>
                                    <p:animEffect transition="in" filter="fade">
                                      <p:cBhvr>
                                        <p:cTn id="7" dur="500"/>
                                        <p:tgtEl>
                                          <p:spTgt spid="5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53"/>
                                        </p:tgtEl>
                                        <p:attrNameLst>
                                          <p:attrName>style.visibility</p:attrName>
                                        </p:attrNameLst>
                                      </p:cBhvr>
                                      <p:to>
                                        <p:strVal val="visible"/>
                                      </p:to>
                                    </p:set>
                                    <p:animEffect transition="in" filter="fade">
                                      <p:cBhvr>
                                        <p:cTn id="12" dur="500"/>
                                        <p:tgtEl>
                                          <p:spTgt spid="5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48"/>
                                        </p:tgtEl>
                                        <p:attrNameLst>
                                          <p:attrName>style.visibility</p:attrName>
                                        </p:attrNameLst>
                                      </p:cBhvr>
                                      <p:to>
                                        <p:strVal val="visible"/>
                                      </p:to>
                                    </p:set>
                                    <p:animEffect transition="in" filter="fade">
                                      <p:cBhvr>
                                        <p:cTn id="17" dur="500"/>
                                        <p:tgtEl>
                                          <p:spTgt spid="5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55"/>
                                        </p:tgtEl>
                                        <p:attrNameLst>
                                          <p:attrName>style.visibility</p:attrName>
                                        </p:attrNameLst>
                                      </p:cBhvr>
                                      <p:to>
                                        <p:strVal val="visible"/>
                                      </p:to>
                                    </p:set>
                                    <p:animEffect transition="in" filter="fade">
                                      <p:cBhvr>
                                        <p:cTn id="22" dur="500"/>
                                        <p:tgtEl>
                                          <p:spTgt spid="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3" animBg="1" advAuto="0"/>
      <p:bldP spid="553" grpId="2" animBg="1" advAuto="0"/>
      <p:bldP spid="554" grpId="1" animBg="1" advAuto="0"/>
      <p:bldP spid="555" grpId="4"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9" name="Group 55"/>
          <p:cNvGrpSpPr/>
          <p:nvPr/>
        </p:nvGrpSpPr>
        <p:grpSpPr>
          <a:xfrm>
            <a:off x="-1" y="-25758"/>
            <a:ext cx="3518861" cy="833730"/>
            <a:chOff x="0" y="0"/>
            <a:chExt cx="3518859" cy="833729"/>
          </a:xfrm>
        </p:grpSpPr>
        <p:sp>
          <p:nvSpPr>
            <p:cNvPr id="557"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58"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60" name="object 11"/>
          <p:cNvSpPr txBox="1"/>
          <p:nvPr/>
        </p:nvSpPr>
        <p:spPr>
          <a:xfrm>
            <a:off x="427096" y="2120656"/>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If return type of method is void then, programmer can skip writing the</a:t>
            </a:r>
          </a:p>
          <a:p>
            <a:pPr indent="8144">
              <a:tabLst>
                <a:tab pos="76200" algn="l"/>
              </a:tabLst>
              <a:defRPr sz="2500">
                <a:solidFill>
                  <a:srgbClr val="231F20"/>
                </a:solidFill>
              </a:defRPr>
            </a:pPr>
            <a:r>
              <a:t>   return statement.</a:t>
            </a:r>
          </a:p>
        </p:txBody>
      </p:sp>
      <p:sp>
        <p:nvSpPr>
          <p:cNvPr id="561"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methods</a:t>
            </a:r>
          </a:p>
        </p:txBody>
      </p:sp>
      <p:sp>
        <p:nvSpPr>
          <p:cNvPr id="563" name="Rectangle 19"/>
          <p:cNvSpPr txBox="1"/>
          <p:nvPr/>
        </p:nvSpPr>
        <p:spPr>
          <a:xfrm>
            <a:off x="10635092" y="6601356"/>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565" name="object 11"/>
          <p:cNvSpPr txBox="1"/>
          <p:nvPr/>
        </p:nvSpPr>
        <p:spPr>
          <a:xfrm>
            <a:off x="427096" y="1113123"/>
            <a:ext cx="10345846"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If methods do not return any value then its return type should be declared   </a:t>
            </a:r>
          </a:p>
          <a:p>
            <a:pPr indent="8144">
              <a:tabLst>
                <a:tab pos="76200" algn="l"/>
              </a:tabLst>
              <a:defRPr sz="2500">
                <a:solidFill>
                  <a:srgbClr val="231F20"/>
                </a:solidFill>
              </a:defRPr>
            </a:pPr>
            <a:r>
              <a:t>   as </a:t>
            </a:r>
            <a:r>
              <a:rPr b="1"/>
              <a:t>void</a:t>
            </a:r>
            <a: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65"/>
                                        </p:tgtEl>
                                        <p:attrNameLst>
                                          <p:attrName>style.visibility</p:attrName>
                                        </p:attrNameLst>
                                      </p:cBhvr>
                                      <p:to>
                                        <p:strVal val="visible"/>
                                      </p:to>
                                    </p:set>
                                    <p:animEffect transition="in" filter="fade">
                                      <p:cBhvr>
                                        <p:cTn id="7" dur="500"/>
                                        <p:tgtEl>
                                          <p:spTgt spid="5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60"/>
                                        </p:tgtEl>
                                        <p:attrNameLst>
                                          <p:attrName>style.visibility</p:attrName>
                                        </p:attrNameLst>
                                      </p:cBhvr>
                                      <p:to>
                                        <p:strVal val="visible"/>
                                      </p:to>
                                    </p:set>
                                    <p:animEffect transition="in" filter="fade">
                                      <p:cBhvr>
                                        <p:cTn id="12" dur="500"/>
                                        <p:tgtEl>
                                          <p:spTgt spid="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 grpId="2" animBg="1" advAuto="0"/>
      <p:bldP spid="565" grpId="1"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1" name="Group 23"/>
          <p:cNvGrpSpPr/>
          <p:nvPr/>
        </p:nvGrpSpPr>
        <p:grpSpPr>
          <a:xfrm>
            <a:off x="55" y="-9422"/>
            <a:ext cx="12191477" cy="712721"/>
            <a:chOff x="0" y="0"/>
            <a:chExt cx="12191475" cy="712719"/>
          </a:xfrm>
        </p:grpSpPr>
        <p:sp>
          <p:nvSpPr>
            <p:cNvPr id="567"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568"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569"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570"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572"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rPr dirty="0"/>
              <a:t>Trainer : </a:t>
            </a:r>
            <a:r>
              <a:rPr lang="en-US" dirty="0" err="1" smtClean="0"/>
              <a:t>Jayashree</a:t>
            </a:r>
            <a:r>
              <a:rPr lang="en-US" dirty="0" smtClean="0"/>
              <a:t> N</a:t>
            </a:r>
            <a:endParaRPr dirty="0"/>
          </a:p>
        </p:txBody>
      </p:sp>
      <p:sp>
        <p:nvSpPr>
          <p:cNvPr id="573" name="object 7"/>
          <p:cNvSpPr txBox="1"/>
          <p:nvPr/>
        </p:nvSpPr>
        <p:spPr>
          <a:xfrm>
            <a:off x="9874918" y="202740"/>
            <a:ext cx="1786143"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9">
                <a:solidFill>
                  <a:srgbClr val="FFFFFF"/>
                </a:solidFill>
              </a:defRPr>
            </a:lvl1pPr>
          </a:lstStyle>
          <a:p>
            <a:r>
              <a:t>Chapter 3</a:t>
            </a:r>
          </a:p>
        </p:txBody>
      </p:sp>
      <p:sp>
        <p:nvSpPr>
          <p:cNvPr id="574" name="object 18"/>
          <p:cNvSpPr txBox="1"/>
          <p:nvPr/>
        </p:nvSpPr>
        <p:spPr>
          <a:xfrm>
            <a:off x="1680806" y="3051737"/>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rPr b="1" dirty="0"/>
              <a:t>FLOW CONTROL STATEMENTS</a:t>
            </a:r>
          </a:p>
        </p:txBody>
      </p:sp>
      <p:sp>
        <p:nvSpPr>
          <p:cNvPr id="576" name="Rectangle 11"/>
          <p:cNvSpPr txBox="1"/>
          <p:nvPr/>
        </p:nvSpPr>
        <p:spPr>
          <a:xfrm>
            <a:off x="4154897" y="6149476"/>
            <a:ext cx="4079910" cy="12780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578"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2" name="Group 55"/>
          <p:cNvGrpSpPr/>
          <p:nvPr/>
        </p:nvGrpSpPr>
        <p:grpSpPr>
          <a:xfrm>
            <a:off x="0" y="0"/>
            <a:ext cx="3518859" cy="833730"/>
            <a:chOff x="0" y="0"/>
            <a:chExt cx="3518858" cy="833729"/>
          </a:xfrm>
        </p:grpSpPr>
        <p:sp>
          <p:nvSpPr>
            <p:cNvPr id="58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58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583" name="object 11"/>
          <p:cNvSpPr txBox="1"/>
          <p:nvPr/>
        </p:nvSpPr>
        <p:spPr>
          <a:xfrm>
            <a:off x="427095" y="1991417"/>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Flow control statements are of 2 types</a:t>
            </a:r>
          </a:p>
        </p:txBody>
      </p:sp>
      <p:sp>
        <p:nvSpPr>
          <p:cNvPr id="584"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Flow control statements</a:t>
            </a:r>
          </a:p>
        </p:txBody>
      </p:sp>
      <p:sp>
        <p:nvSpPr>
          <p:cNvPr id="586" name="Rectangle 19"/>
          <p:cNvSpPr txBox="1"/>
          <p:nvPr/>
        </p:nvSpPr>
        <p:spPr>
          <a:xfrm>
            <a:off x="10635092" y="6601356"/>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588" name="object 11"/>
          <p:cNvSpPr txBox="1"/>
          <p:nvPr/>
        </p:nvSpPr>
        <p:spPr>
          <a:xfrm>
            <a:off x="427096" y="2489485"/>
            <a:ext cx="10345846" cy="76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Decision Making Statements</a:t>
            </a:r>
          </a:p>
          <a:p>
            <a:pPr marL="81851" indent="-73708">
              <a:buSzPct val="100000"/>
              <a:buChar char="•"/>
              <a:tabLst>
                <a:tab pos="76200" algn="l"/>
              </a:tabLst>
              <a:defRPr sz="2400">
                <a:solidFill>
                  <a:srgbClr val="231F20"/>
                </a:solidFill>
              </a:defRPr>
            </a:pPr>
            <a:r>
              <a:t> Looping Statements</a:t>
            </a:r>
            <a:r>
              <a:rPr sz="2500"/>
              <a:t>        </a:t>
            </a:r>
          </a:p>
        </p:txBody>
      </p:sp>
      <p:sp>
        <p:nvSpPr>
          <p:cNvPr id="589" name="object 11"/>
          <p:cNvSpPr txBox="1"/>
          <p:nvPr/>
        </p:nvSpPr>
        <p:spPr>
          <a:xfrm>
            <a:off x="427095" y="1140336"/>
            <a:ext cx="10932071"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Flow control statements are used to control the execution flow of the program at</a:t>
            </a:r>
          </a:p>
          <a:p>
            <a:pPr indent="8144">
              <a:tabLst>
                <a:tab pos="76200" algn="l"/>
              </a:tabLst>
              <a:defRPr sz="2500">
                <a:solidFill>
                  <a:srgbClr val="231F20"/>
                </a:solidFill>
              </a:defRPr>
            </a:pPr>
            <a:r>
              <a:t>   the runtime.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89"/>
                                        </p:tgtEl>
                                        <p:attrNameLst>
                                          <p:attrName>style.visibility</p:attrName>
                                        </p:attrNameLst>
                                      </p:cBhvr>
                                      <p:to>
                                        <p:strVal val="visible"/>
                                      </p:to>
                                    </p:set>
                                    <p:animEffect transition="in" filter="fade">
                                      <p:cBhvr>
                                        <p:cTn id="7" dur="500"/>
                                        <p:tgtEl>
                                          <p:spTgt spid="5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83"/>
                                        </p:tgtEl>
                                        <p:attrNameLst>
                                          <p:attrName>style.visibility</p:attrName>
                                        </p:attrNameLst>
                                      </p:cBhvr>
                                      <p:to>
                                        <p:strVal val="visible"/>
                                      </p:to>
                                    </p:set>
                                    <p:animEffect transition="in" filter="fade">
                                      <p:cBhvr>
                                        <p:cTn id="12" dur="500"/>
                                        <p:tgtEl>
                                          <p:spTgt spid="5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88"/>
                                        </p:tgtEl>
                                        <p:attrNameLst>
                                          <p:attrName>style.visibility</p:attrName>
                                        </p:attrNameLst>
                                      </p:cBhvr>
                                      <p:to>
                                        <p:strVal val="visible"/>
                                      </p:to>
                                    </p:set>
                                    <p:animEffect transition="in" filter="fade">
                                      <p:cBhvr>
                                        <p:cTn id="17" dur="750"/>
                                        <p:tgtEl>
                                          <p:spTgt spid="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 grpId="2" animBg="1" advAuto="0"/>
      <p:bldP spid="588" grpId="3" animBg="1" advAuto="0"/>
      <p:bldP spid="589" grpId="1"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object 11"/>
          <p:cNvSpPr txBox="1"/>
          <p:nvPr/>
        </p:nvSpPr>
        <p:spPr>
          <a:xfrm>
            <a:off x="274696" y="942418"/>
            <a:ext cx="11917303" cy="5156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Decision Making Statements are used to execute one or group of statements based  on a Boolean condition. </a:t>
            </a:r>
          </a:p>
          <a:p>
            <a:pPr indent="8144">
              <a:tabLst>
                <a:tab pos="76200" algn="l"/>
              </a:tabLst>
              <a:defRPr sz="2400">
                <a:solidFill>
                  <a:srgbClr val="231F20"/>
                </a:solidFill>
              </a:defRPr>
            </a:pPr>
            <a:endParaRPr/>
          </a:p>
          <a:p>
            <a:pPr marL="351044" indent="-342900">
              <a:buSzPct val="100000"/>
              <a:buFont typeface="Arial"/>
              <a:buChar char="•"/>
              <a:tabLst>
                <a:tab pos="76200" algn="l"/>
              </a:tabLst>
              <a:defRPr sz="2400">
                <a:solidFill>
                  <a:srgbClr val="231F20"/>
                </a:solidFill>
              </a:defRPr>
            </a:pPr>
            <a:r>
              <a:t>Boolean cond / Boolean exp : a Comparison statement written using Comparison     </a:t>
            </a:r>
          </a:p>
          <a:p>
            <a:pPr indent="8144">
              <a:tabLst>
                <a:tab pos="76200" algn="l"/>
              </a:tabLst>
              <a:defRPr sz="2400">
                <a:solidFill>
                  <a:srgbClr val="231F20"/>
                </a:solidFill>
              </a:defRPr>
            </a:pPr>
            <a:r>
              <a:t>                                                         opts and logical opts is called Boolean exp/cond.</a:t>
            </a:r>
          </a:p>
          <a:p>
            <a:pPr indent="8144">
              <a:tabLst>
                <a:tab pos="76200" algn="l"/>
              </a:tabLst>
              <a:defRPr sz="2400">
                <a:solidFill>
                  <a:srgbClr val="231F20"/>
                </a:solidFill>
              </a:defRPr>
            </a:pPr>
            <a:endParaRPr/>
          </a:p>
          <a:p>
            <a:pPr marL="351044" indent="-342900">
              <a:buSzPct val="100000"/>
              <a:buFont typeface="Arial"/>
              <a:buChar char="•"/>
              <a:tabLst>
                <a:tab pos="76200" algn="l"/>
              </a:tabLst>
              <a:defRPr sz="2400">
                <a:solidFill>
                  <a:srgbClr val="231F20"/>
                </a:solidFill>
              </a:defRPr>
            </a:pPr>
            <a:r>
              <a:t>Types of Decision making statements are </a:t>
            </a:r>
          </a:p>
          <a:p>
            <a:pPr indent="8144">
              <a:tabLst>
                <a:tab pos="76200" algn="l"/>
              </a:tabLst>
              <a:defRPr sz="2400">
                <a:solidFill>
                  <a:srgbClr val="231F20"/>
                </a:solidFill>
              </a:defRPr>
            </a:pPr>
            <a:endParaRPr/>
          </a:p>
          <a:p>
            <a:pPr marL="81851" indent="-73708">
              <a:buSzPct val="100000"/>
              <a:buChar char="•"/>
              <a:tabLst>
                <a:tab pos="76200" algn="l"/>
              </a:tabLst>
              <a:defRPr sz="2400">
                <a:solidFill>
                  <a:srgbClr val="231F20"/>
                </a:solidFill>
              </a:defRPr>
            </a:pPr>
            <a:r>
              <a:t>  IF</a:t>
            </a:r>
          </a:p>
          <a:p>
            <a:pPr marL="81851" indent="-73708">
              <a:buSzPct val="100000"/>
              <a:buChar char="•"/>
              <a:tabLst>
                <a:tab pos="76200" algn="l"/>
              </a:tabLst>
              <a:defRPr sz="2400">
                <a:solidFill>
                  <a:srgbClr val="231F20"/>
                </a:solidFill>
              </a:defRPr>
            </a:pPr>
            <a:r>
              <a:t>  If-else</a:t>
            </a:r>
          </a:p>
          <a:p>
            <a:pPr marL="81851" indent="-73708">
              <a:buSzPct val="100000"/>
              <a:buChar char="•"/>
              <a:tabLst>
                <a:tab pos="76200" algn="l"/>
              </a:tabLst>
              <a:defRPr sz="2400">
                <a:solidFill>
                  <a:srgbClr val="231F20"/>
                </a:solidFill>
              </a:defRPr>
            </a:pPr>
            <a:r>
              <a:t>  if-else-if</a:t>
            </a:r>
          </a:p>
          <a:p>
            <a:pPr marL="81851" indent="-73708">
              <a:buSzPct val="100000"/>
              <a:buChar char="•"/>
              <a:tabLst>
                <a:tab pos="76200" algn="l"/>
              </a:tabLst>
              <a:defRPr sz="2400">
                <a:solidFill>
                  <a:srgbClr val="231F20"/>
                </a:solidFill>
              </a:defRPr>
            </a:pPr>
            <a:r>
              <a:t>  Switch-case</a:t>
            </a:r>
          </a:p>
          <a:p>
            <a:pPr indent="8144">
              <a:tabLst>
                <a:tab pos="76200" algn="l"/>
              </a:tabLst>
              <a:defRPr sz="2400"/>
            </a:pPr>
            <a:endParaRPr/>
          </a:p>
        </p:txBody>
      </p:sp>
      <p:grpSp>
        <p:nvGrpSpPr>
          <p:cNvPr id="594" name="Group 14"/>
          <p:cNvGrpSpPr/>
          <p:nvPr/>
        </p:nvGrpSpPr>
        <p:grpSpPr>
          <a:xfrm>
            <a:off x="-1" y="0"/>
            <a:ext cx="3521008" cy="833730"/>
            <a:chOff x="0" y="0"/>
            <a:chExt cx="3521006" cy="833729"/>
          </a:xfrm>
        </p:grpSpPr>
        <p:sp>
          <p:nvSpPr>
            <p:cNvPr id="592"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593"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595" name="object 22"/>
          <p:cNvSpPr txBox="1"/>
          <p:nvPr/>
        </p:nvSpPr>
        <p:spPr>
          <a:xfrm>
            <a:off x="-1" y="237081"/>
            <a:ext cx="4162025"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a:solidFill>
                  <a:srgbClr val="FFFFFF"/>
                </a:solidFill>
              </a:defRPr>
            </a:lvl1pPr>
          </a:lstStyle>
          <a:p>
            <a:r>
              <a:t>Decision Making Statements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91"/>
                                        </p:tgtEl>
                                        <p:attrNameLst>
                                          <p:attrName>style.visibility</p:attrName>
                                        </p:attrNameLst>
                                      </p:cBhvr>
                                      <p:to>
                                        <p:strVal val="visible"/>
                                      </p:to>
                                    </p:set>
                                    <p:animEffect transition="in" filter="fade">
                                      <p:cBhvr>
                                        <p:cTn id="7" dur="500"/>
                                        <p:tgtEl>
                                          <p:spTgt spid="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 grpId="1"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object 11"/>
          <p:cNvSpPr txBox="1"/>
          <p:nvPr/>
        </p:nvSpPr>
        <p:spPr>
          <a:xfrm>
            <a:off x="429243" y="1021268"/>
            <a:ext cx="10653566" cy="1104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where one or group of statements written within the if body will be executed if and only if result of Boolean condition</a:t>
            </a:r>
          </a:p>
          <a:p>
            <a:pPr indent="8144">
              <a:tabLst>
                <a:tab pos="76200" algn="l"/>
              </a:tabLst>
              <a:defRPr sz="2400">
                <a:solidFill>
                  <a:srgbClr val="231F20"/>
                </a:solidFill>
              </a:defRPr>
            </a:pPr>
            <a:r>
              <a:t> is true .</a:t>
            </a:r>
            <a:r>
              <a:rPr>
                <a:solidFill>
                  <a:srgbClr val="000000"/>
                </a:solidFill>
              </a:rPr>
              <a:t>    </a:t>
            </a:r>
          </a:p>
        </p:txBody>
      </p:sp>
      <p:grpSp>
        <p:nvGrpSpPr>
          <p:cNvPr id="600" name="Group 14"/>
          <p:cNvGrpSpPr/>
          <p:nvPr/>
        </p:nvGrpSpPr>
        <p:grpSpPr>
          <a:xfrm>
            <a:off x="-1" y="0"/>
            <a:ext cx="3521008" cy="833730"/>
            <a:chOff x="0" y="0"/>
            <a:chExt cx="3521006" cy="833729"/>
          </a:xfrm>
        </p:grpSpPr>
        <p:sp>
          <p:nvSpPr>
            <p:cNvPr id="598"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599"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01" name="object 22"/>
          <p:cNvSpPr txBox="1"/>
          <p:nvPr/>
        </p:nvSpPr>
        <p:spPr>
          <a:xfrm>
            <a:off x="-1" y="237081"/>
            <a:ext cx="4162025"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a:solidFill>
                  <a:srgbClr val="FFFFFF"/>
                </a:solidFill>
              </a:defRPr>
            </a:lvl1pPr>
          </a:lstStyle>
          <a:p>
            <a:r>
              <a:t>   if - statement</a:t>
            </a:r>
          </a:p>
        </p:txBody>
      </p:sp>
      <p:sp>
        <p:nvSpPr>
          <p:cNvPr id="602" name="Rectangle 1"/>
          <p:cNvSpPr txBox="1"/>
          <p:nvPr/>
        </p:nvSpPr>
        <p:spPr>
          <a:xfrm>
            <a:off x="474963" y="2161402"/>
            <a:ext cx="6279362" cy="2313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sz="2800"/>
            </a:pPr>
            <a:r>
              <a:t>Syntax :  if(Boolean cond)</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97"/>
                                        </p:tgtEl>
                                        <p:attrNameLst>
                                          <p:attrName>style.visibility</p:attrName>
                                        </p:attrNameLst>
                                      </p:cBhvr>
                                      <p:to>
                                        <p:strVal val="visible"/>
                                      </p:to>
                                    </p:set>
                                    <p:animEffect transition="in" filter="fade">
                                      <p:cBhvr>
                                        <p:cTn id="7" dur="500"/>
                                        <p:tgtEl>
                                          <p:spTgt spid="5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02"/>
                                        </p:tgtEl>
                                        <p:attrNameLst>
                                          <p:attrName>style.visibility</p:attrName>
                                        </p:attrNameLst>
                                      </p:cBhvr>
                                      <p:to>
                                        <p:strVal val="visible"/>
                                      </p:to>
                                    </p:set>
                                    <p:animEffect transition="in" filter="fade">
                                      <p:cBhvr>
                                        <p:cTn id="12" dur="500"/>
                                        <p:tgtEl>
                                          <p:spTgt spid="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 grpId="1" animBg="1" advAuto="0"/>
      <p:bldP spid="602" grpId="2"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55"/>
          <p:cNvGrpSpPr/>
          <p:nvPr/>
        </p:nvGrpSpPr>
        <p:grpSpPr>
          <a:xfrm>
            <a:off x="0" y="0"/>
            <a:ext cx="2148294" cy="833730"/>
            <a:chOff x="0" y="0"/>
            <a:chExt cx="2148293" cy="833729"/>
          </a:xfrm>
        </p:grpSpPr>
        <p:sp>
          <p:nvSpPr>
            <p:cNvPr id="138" name="object 4"/>
            <p:cNvSpPr/>
            <p:nvPr/>
          </p:nvSpPr>
          <p:spPr>
            <a:xfrm>
              <a:off x="0" y="7"/>
              <a:ext cx="1943789"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39" name="object 5"/>
            <p:cNvSpPr/>
            <p:nvPr/>
          </p:nvSpPr>
          <p:spPr>
            <a:xfrm>
              <a:off x="1794344" y="-1"/>
              <a:ext cx="353950"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41"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SDLC</a:t>
            </a:r>
          </a:p>
        </p:txBody>
      </p:sp>
      <p:pic>
        <p:nvPicPr>
          <p:cNvPr id="142" name="Picture 4" descr="Picture 4"/>
          <p:cNvPicPr>
            <a:picLocks noChangeAspect="1"/>
          </p:cNvPicPr>
          <p:nvPr/>
        </p:nvPicPr>
        <p:blipFill>
          <a:blip r:embed="rId2">
            <a:extLst/>
          </a:blip>
          <a:stretch>
            <a:fillRect/>
          </a:stretch>
        </p:blipFill>
        <p:spPr>
          <a:xfrm>
            <a:off x="2073499" y="834132"/>
            <a:ext cx="7624293" cy="5762215"/>
          </a:xfrm>
          <a:prstGeom prst="rect">
            <a:avLst/>
          </a:prstGeom>
          <a:ln w="12700">
            <a:miter lim="400000"/>
          </a:ln>
        </p:spPr>
      </p:pic>
      <p:sp>
        <p:nvSpPr>
          <p:cNvPr id="143" name="Rectangle 5"/>
          <p:cNvSpPr/>
          <p:nvPr/>
        </p:nvSpPr>
        <p:spPr>
          <a:xfrm>
            <a:off x="6205287" y="1978896"/>
            <a:ext cx="3341554" cy="1599064"/>
          </a:xfrm>
          <a:prstGeom prst="rect">
            <a:avLst/>
          </a:prstGeom>
          <a:solidFill>
            <a:srgbClr val="FFFFFF"/>
          </a:solidFill>
          <a:ln w="12700">
            <a:miter lim="400000"/>
          </a:ln>
        </p:spPr>
        <p:txBody>
          <a:bodyPr lIns="45719" rIns="45719" anchor="ctr"/>
          <a:lstStyle/>
          <a:p>
            <a:pPr algn="ctr"/>
            <a:endParaRPr/>
          </a:p>
        </p:txBody>
      </p:sp>
      <p:sp>
        <p:nvSpPr>
          <p:cNvPr id="144" name="Straight Arrow Connector 8"/>
          <p:cNvSpPr/>
          <p:nvPr/>
        </p:nvSpPr>
        <p:spPr>
          <a:xfrm flipV="1">
            <a:off x="4286335" y="704164"/>
            <a:ext cx="3273589" cy="570845"/>
          </a:xfrm>
          <a:prstGeom prst="line">
            <a:avLst/>
          </a:prstGeom>
          <a:ln w="6350">
            <a:solidFill>
              <a:srgbClr val="000000"/>
            </a:solidFill>
            <a:miter/>
            <a:tailEnd type="triangle"/>
          </a:ln>
        </p:spPr>
        <p:txBody>
          <a:bodyPr lIns="45719" rIns="45719"/>
          <a:lstStyle/>
          <a:p>
            <a:endParaRPr/>
          </a:p>
        </p:txBody>
      </p:sp>
      <p:sp>
        <p:nvSpPr>
          <p:cNvPr id="145" name="Rectangle 9"/>
          <p:cNvSpPr txBox="1"/>
          <p:nvPr/>
        </p:nvSpPr>
        <p:spPr>
          <a:xfrm>
            <a:off x="7605643" y="90627"/>
            <a:ext cx="4537782" cy="176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effectLst>
                  <a:outerShdw blurRad="38100" dist="19050" dir="2700000" rotWithShape="0">
                    <a:srgbClr val="000000">
                      <a:alpha val="40000"/>
                    </a:srgbClr>
                  </a:outerShdw>
                </a:effectLst>
              </a:defRPr>
            </a:pPr>
            <a:r>
              <a:t>BA(Business Analyst) </a:t>
            </a:r>
          </a:p>
          <a:p>
            <a:pPr>
              <a:defRPr>
                <a:effectLst>
                  <a:outerShdw blurRad="38100" dist="19050" dir="2700000" rotWithShape="0">
                    <a:srgbClr val="000000">
                      <a:alpha val="40000"/>
                    </a:srgbClr>
                  </a:outerShdw>
                </a:effectLst>
              </a:defRPr>
            </a:pPr>
            <a:r>
              <a:t>Collects the requirements</a:t>
            </a:r>
          </a:p>
          <a:p>
            <a:pPr>
              <a:defRPr>
                <a:effectLst>
                  <a:outerShdw blurRad="38100" dist="19050" dir="2700000" rotWithShape="0">
                    <a:srgbClr val="000000">
                      <a:alpha val="40000"/>
                    </a:srgbClr>
                  </a:outerShdw>
                </a:effectLst>
              </a:defRPr>
            </a:pPr>
            <a:r>
              <a:t>From the client</a:t>
            </a:r>
          </a:p>
          <a:p>
            <a:pPr>
              <a:defRPr>
                <a:effectLst>
                  <a:outerShdw blurRad="38100" dist="19050" dir="2700000" rotWithShape="0">
                    <a:srgbClr val="000000">
                      <a:alpha val="40000"/>
                    </a:srgbClr>
                  </a:outerShdw>
                </a:effectLst>
              </a:defRPr>
            </a:pPr>
            <a:r>
              <a:t>BA is expert in the domain</a:t>
            </a:r>
          </a:p>
          <a:p>
            <a:pPr>
              <a:defRPr>
                <a:effectLst>
                  <a:outerShdw blurRad="38100" dist="19050" dir="2700000" rotWithShape="0">
                    <a:srgbClr val="000000">
                      <a:alpha val="40000"/>
                    </a:srgbClr>
                  </a:outerShdw>
                </a:effectLst>
              </a:defRPr>
            </a:pPr>
            <a:r>
              <a:t>For which the company is planning to develop the software</a:t>
            </a:r>
          </a:p>
        </p:txBody>
      </p:sp>
      <p:sp>
        <p:nvSpPr>
          <p:cNvPr id="146" name="Rectangle 12"/>
          <p:cNvSpPr txBox="1"/>
          <p:nvPr/>
        </p:nvSpPr>
        <p:spPr>
          <a:xfrm>
            <a:off x="7605642" y="1866290"/>
            <a:ext cx="4537782" cy="176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effectLst>
                  <a:outerShdw blurRad="38100" dist="19050" dir="2700000" rotWithShape="0">
                    <a:srgbClr val="000000">
                      <a:alpha val="40000"/>
                    </a:srgbClr>
                  </a:outerShdw>
                </a:effectLst>
              </a:defRPr>
            </a:pPr>
            <a:r>
              <a:t>Technical Architect is will design the application based on his experience.</a:t>
            </a:r>
          </a:p>
          <a:p>
            <a:pPr>
              <a:defRPr>
                <a:effectLst>
                  <a:outerShdw blurRad="38100" dist="19050" dir="2700000" rotWithShape="0">
                    <a:srgbClr val="000000">
                      <a:alpha val="40000"/>
                    </a:srgbClr>
                  </a:outerShdw>
                </a:effectLst>
              </a:defRPr>
            </a:pPr>
            <a:r>
              <a:t>Design is of 2 types </a:t>
            </a:r>
          </a:p>
          <a:p>
            <a:pPr marL="342900" indent="-342900">
              <a:buSzPct val="100000"/>
              <a:buFont typeface="Arial"/>
              <a:buChar char="•"/>
              <a:defRPr>
                <a:effectLst>
                  <a:outerShdw blurRad="38100" dist="19050" dir="2700000" rotWithShape="0">
                    <a:srgbClr val="000000">
                      <a:alpha val="40000"/>
                    </a:srgbClr>
                  </a:outerShdw>
                </a:effectLst>
              </a:defRPr>
            </a:pPr>
            <a:r>
              <a:t>Low Level Design</a:t>
            </a:r>
          </a:p>
          <a:p>
            <a:pPr marL="342900" indent="-342900">
              <a:buSzPct val="100000"/>
              <a:buFont typeface="Arial"/>
              <a:buChar char="•"/>
              <a:defRPr>
                <a:effectLst>
                  <a:outerShdw blurRad="38100" dist="19050" dir="2700000" rotWithShape="0">
                    <a:srgbClr val="000000">
                      <a:alpha val="40000"/>
                    </a:srgbClr>
                  </a:outerShdw>
                </a:effectLst>
              </a:defRPr>
            </a:pPr>
            <a:r>
              <a:t>High Level Design</a:t>
            </a:r>
          </a:p>
        </p:txBody>
      </p:sp>
      <p:sp>
        <p:nvSpPr>
          <p:cNvPr id="147" name="Straight Arrow Connector 22"/>
          <p:cNvSpPr/>
          <p:nvPr/>
        </p:nvSpPr>
        <p:spPr>
          <a:xfrm>
            <a:off x="4942399" y="2253650"/>
            <a:ext cx="2617525" cy="1"/>
          </a:xfrm>
          <a:prstGeom prst="line">
            <a:avLst/>
          </a:prstGeom>
          <a:ln w="6350">
            <a:solidFill>
              <a:srgbClr val="000000"/>
            </a:solidFill>
            <a:miter/>
            <a:tailEnd type="triangle"/>
          </a:ln>
        </p:spPr>
        <p:txBody>
          <a:bodyPr lIns="45719" rIns="45719"/>
          <a:lstStyle/>
          <a:p>
            <a:endParaRPr/>
          </a:p>
        </p:txBody>
      </p:sp>
      <p:sp>
        <p:nvSpPr>
          <p:cNvPr id="148" name="Rectangle 14"/>
          <p:cNvSpPr txBox="1"/>
          <p:nvPr/>
        </p:nvSpPr>
        <p:spPr>
          <a:xfrm>
            <a:off x="-2037" y="1978896"/>
            <a:ext cx="2844801" cy="148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effectLst>
                  <a:outerShdw blurRad="38100" dist="19050" dir="2700000" rotWithShape="0">
                    <a:srgbClr val="000000">
                      <a:alpha val="40000"/>
                    </a:srgbClr>
                  </a:outerShdw>
                </a:effectLst>
              </a:defRPr>
            </a:pPr>
            <a:r>
              <a:t>Developers starts coding the application</a:t>
            </a:r>
          </a:p>
          <a:p>
            <a:pPr>
              <a:defRPr>
                <a:effectLst>
                  <a:outerShdw blurRad="38100" dist="19050" dir="2700000" rotWithShape="0">
                    <a:srgbClr val="000000">
                      <a:alpha val="40000"/>
                    </a:srgbClr>
                  </a:outerShdw>
                </a:effectLst>
              </a:defRPr>
            </a:pPr>
            <a:r>
              <a:t>Based on the LLD given by the Architect</a:t>
            </a:r>
          </a:p>
        </p:txBody>
      </p:sp>
      <p:sp>
        <p:nvSpPr>
          <p:cNvPr id="149" name="Straight Arrow Connector 24"/>
          <p:cNvSpPr/>
          <p:nvPr/>
        </p:nvSpPr>
        <p:spPr>
          <a:xfrm flipH="1" flipV="1">
            <a:off x="2637182" y="2743455"/>
            <a:ext cx="772973" cy="523987"/>
          </a:xfrm>
          <a:prstGeom prst="line">
            <a:avLst/>
          </a:prstGeom>
          <a:ln w="6350">
            <a:solidFill>
              <a:srgbClr val="000000"/>
            </a:solidFill>
            <a:miter/>
            <a:tailEnd type="triangle"/>
          </a:ln>
        </p:spPr>
        <p:txBody>
          <a:bodyPr lIns="45719" rIns="45719"/>
          <a:lstStyle/>
          <a:p>
            <a:endParaRPr/>
          </a:p>
        </p:txBody>
      </p:sp>
      <p:sp>
        <p:nvSpPr>
          <p:cNvPr id="150" name="Rectangle 26"/>
          <p:cNvSpPr txBox="1"/>
          <p:nvPr/>
        </p:nvSpPr>
        <p:spPr>
          <a:xfrm>
            <a:off x="45720" y="3267442"/>
            <a:ext cx="2844801" cy="3164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effectLst>
                  <a:outerShdw blurRad="38100" dist="19050" dir="2700000" rotWithShape="0">
                    <a:srgbClr val="000000">
                      <a:alpha val="40000"/>
                    </a:srgbClr>
                  </a:outerShdw>
                </a:effectLst>
              </a:defRPr>
            </a:pPr>
            <a:r>
              <a:t>Test Engineers test the application Manually or using Automation tools against the requirements of the application.</a:t>
            </a:r>
          </a:p>
          <a:p>
            <a:pPr>
              <a:defRPr>
                <a:effectLst>
                  <a:outerShdw blurRad="38100" dist="19050" dir="2700000" rotWithShape="0">
                    <a:srgbClr val="000000">
                      <a:alpha val="40000"/>
                    </a:srgbClr>
                  </a:outerShdw>
                </a:effectLst>
              </a:defRPr>
            </a:pPr>
            <a:r>
              <a:t>If the application is not working according to requirements the its called a </a:t>
            </a:r>
            <a:r>
              <a:rPr b="1"/>
              <a:t>BUG. If bugs are found it should be fixed by developer and s/w will be tested again</a:t>
            </a:r>
          </a:p>
        </p:txBody>
      </p:sp>
      <p:sp>
        <p:nvSpPr>
          <p:cNvPr id="151" name="Straight Arrow Connector 31"/>
          <p:cNvSpPr/>
          <p:nvPr/>
        </p:nvSpPr>
        <p:spPr>
          <a:xfrm flipH="1">
            <a:off x="3061251" y="4281232"/>
            <a:ext cx="889064" cy="1"/>
          </a:xfrm>
          <a:prstGeom prst="line">
            <a:avLst/>
          </a:prstGeom>
          <a:ln w="6350">
            <a:solidFill>
              <a:srgbClr val="000000"/>
            </a:solidFill>
            <a:miter/>
            <a:tailEnd type="triangle"/>
          </a:ln>
        </p:spPr>
        <p:txBody>
          <a:bodyPr lIns="45719" rIns="45719"/>
          <a:lstStyle/>
          <a:p>
            <a:endParaRPr/>
          </a:p>
        </p:txBody>
      </p:sp>
      <p:sp>
        <p:nvSpPr>
          <p:cNvPr id="152" name="Rectangle 33"/>
          <p:cNvSpPr txBox="1"/>
          <p:nvPr/>
        </p:nvSpPr>
        <p:spPr>
          <a:xfrm>
            <a:off x="7624907" y="3429000"/>
            <a:ext cx="4089879" cy="14884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effectLst>
                  <a:outerShdw blurRad="38100" dist="19050" dir="2700000" rotWithShape="0">
                    <a:srgbClr val="000000">
                      <a:alpha val="40000"/>
                    </a:srgbClr>
                  </a:outerShdw>
                </a:effectLst>
              </a:defRPr>
            </a:lvl1pPr>
          </a:lstStyle>
          <a:p>
            <a:r>
              <a:t>A team of Filed Engineers will install the application in Clients Machine or in Servers to start using the application for Real Time Business</a:t>
            </a:r>
          </a:p>
        </p:txBody>
      </p:sp>
      <p:sp>
        <p:nvSpPr>
          <p:cNvPr id="153" name="Straight Arrow Connector 34"/>
          <p:cNvSpPr/>
          <p:nvPr/>
        </p:nvSpPr>
        <p:spPr>
          <a:xfrm flipV="1">
            <a:off x="6929317" y="4122795"/>
            <a:ext cx="630607" cy="924092"/>
          </a:xfrm>
          <a:prstGeom prst="line">
            <a:avLst/>
          </a:prstGeom>
          <a:ln w="6350">
            <a:solidFill>
              <a:srgbClr val="000000"/>
            </a:solidFill>
            <a:miter/>
            <a:tailEnd type="triangle"/>
          </a:ln>
        </p:spPr>
        <p:txBody>
          <a:bodyPr lIns="45719" rIns="45719"/>
          <a:lstStyle/>
          <a:p>
            <a:endParaRPr/>
          </a:p>
        </p:txBody>
      </p:sp>
      <p:sp>
        <p:nvSpPr>
          <p:cNvPr id="154" name="Rectangle 35"/>
          <p:cNvSpPr txBox="1"/>
          <p:nvPr/>
        </p:nvSpPr>
        <p:spPr>
          <a:xfrm>
            <a:off x="8280890" y="5046886"/>
            <a:ext cx="4089879" cy="148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effectLst>
                  <a:outerShdw blurRad="38100" dist="19050" dir="2700000" rotWithShape="0">
                    <a:srgbClr val="000000">
                      <a:alpha val="40000"/>
                    </a:srgbClr>
                  </a:outerShdw>
                </a:effectLst>
              </a:defRPr>
            </a:pPr>
            <a:r>
              <a:t>A team of Production Engineers will be </a:t>
            </a:r>
          </a:p>
          <a:p>
            <a:pPr>
              <a:defRPr>
                <a:effectLst>
                  <a:outerShdw blurRad="38100" dist="19050" dir="2700000" rotWithShape="0">
                    <a:srgbClr val="000000">
                      <a:alpha val="40000"/>
                    </a:srgbClr>
                  </a:outerShdw>
                </a:effectLst>
              </a:defRPr>
            </a:pPr>
            <a:r>
              <a:t>24/7 available to keep the S/w running.</a:t>
            </a:r>
          </a:p>
          <a:p>
            <a:pPr>
              <a:defRPr>
                <a:effectLst>
                  <a:outerShdw blurRad="38100" dist="19050" dir="2700000" rotWithShape="0">
                    <a:srgbClr val="000000">
                      <a:alpha val="40000"/>
                    </a:srgbClr>
                  </a:outerShdw>
                </a:effectLst>
              </a:defRPr>
            </a:pPr>
            <a:endParaRPr/>
          </a:p>
          <a:p>
            <a:pPr>
              <a:defRPr>
                <a:effectLst>
                  <a:outerShdw blurRad="38100" dist="19050" dir="2700000" rotWithShape="0">
                    <a:srgbClr val="000000">
                      <a:alpha val="40000"/>
                    </a:srgbClr>
                  </a:outerShdw>
                </a:effectLst>
              </a:defRPr>
            </a:pPr>
            <a:r>
              <a:t>Any bugs are found by the Client should</a:t>
            </a:r>
          </a:p>
          <a:p>
            <a:pPr>
              <a:defRPr>
                <a:effectLst>
                  <a:outerShdw blurRad="38100" dist="19050" dir="2700000" rotWithShape="0">
                    <a:srgbClr val="000000">
                      <a:alpha val="40000"/>
                    </a:srgbClr>
                  </a:outerShdw>
                </a:effectLst>
              </a:defRPr>
            </a:pPr>
            <a:r>
              <a:t>Be fixed by developers.</a:t>
            </a:r>
          </a:p>
        </p:txBody>
      </p:sp>
      <p:sp>
        <p:nvSpPr>
          <p:cNvPr id="155" name="Straight Arrow Connector 41"/>
          <p:cNvSpPr/>
          <p:nvPr/>
        </p:nvSpPr>
        <p:spPr>
          <a:xfrm flipV="1">
            <a:off x="7682042" y="5785550"/>
            <a:ext cx="553129" cy="264882"/>
          </a:xfrm>
          <a:prstGeom prst="line">
            <a:avLst/>
          </a:prstGeom>
          <a:ln w="6350">
            <a:solidFill>
              <a:srgbClr val="000000"/>
            </a:solidFill>
            <a:miter/>
            <a:tailEnd type="triangle"/>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4"/>
                                        </p:tgtEl>
                                        <p:attrNameLst>
                                          <p:attrName>style.visibility</p:attrName>
                                        </p:attrNameLst>
                                      </p:cBhvr>
                                      <p:to>
                                        <p:strVal val="visible"/>
                                      </p:to>
                                    </p:set>
                                    <p:animEffect transition="in" filter="fade">
                                      <p:cBhvr>
                                        <p:cTn id="12" dur="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5"/>
                                        </p:tgtEl>
                                        <p:attrNameLst>
                                          <p:attrName>style.visibility</p:attrName>
                                        </p:attrNameLst>
                                      </p:cBhvr>
                                      <p:to>
                                        <p:strVal val="visible"/>
                                      </p:to>
                                    </p:set>
                                    <p:animEffect transition="in" filter="fade">
                                      <p:cBhvr>
                                        <p:cTn id="17" dur="500"/>
                                        <p:tgtEl>
                                          <p:spTgt spid="1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7"/>
                                        </p:tgtEl>
                                        <p:attrNameLst>
                                          <p:attrName>style.visibility</p:attrName>
                                        </p:attrNameLst>
                                      </p:cBhvr>
                                      <p:to>
                                        <p:strVal val="visible"/>
                                      </p:to>
                                    </p:set>
                                    <p:animEffect transition="in" filter="fade">
                                      <p:cBhvr>
                                        <p:cTn id="22" dur="500"/>
                                        <p:tgtEl>
                                          <p:spTgt spid="1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6"/>
                                        </p:tgtEl>
                                        <p:attrNameLst>
                                          <p:attrName>style.visibility</p:attrName>
                                        </p:attrNameLst>
                                      </p:cBhvr>
                                      <p:to>
                                        <p:strVal val="visible"/>
                                      </p:to>
                                    </p:set>
                                    <p:animEffect transition="in" filter="fade">
                                      <p:cBhvr>
                                        <p:cTn id="27" dur="5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9"/>
                                        </p:tgtEl>
                                        <p:attrNameLst>
                                          <p:attrName>style.visibility</p:attrName>
                                        </p:attrNameLst>
                                      </p:cBhvr>
                                      <p:to>
                                        <p:strVal val="visible"/>
                                      </p:to>
                                    </p:set>
                                    <p:animEffect transition="in" filter="fade">
                                      <p:cBhvr>
                                        <p:cTn id="32" dur="500"/>
                                        <p:tgtEl>
                                          <p:spTgt spid="1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8"/>
                                        </p:tgtEl>
                                        <p:attrNameLst>
                                          <p:attrName>style.visibility</p:attrName>
                                        </p:attrNameLst>
                                      </p:cBhvr>
                                      <p:to>
                                        <p:strVal val="visible"/>
                                      </p:to>
                                    </p:set>
                                    <p:animEffect transition="in" filter="fade">
                                      <p:cBhvr>
                                        <p:cTn id="37" dur="500"/>
                                        <p:tgtEl>
                                          <p:spTgt spid="1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1"/>
                                        </p:tgtEl>
                                        <p:attrNameLst>
                                          <p:attrName>style.visibility</p:attrName>
                                        </p:attrNameLst>
                                      </p:cBhvr>
                                      <p:to>
                                        <p:strVal val="visible"/>
                                      </p:to>
                                    </p:set>
                                    <p:animEffect transition="in" filter="fade">
                                      <p:cBhvr>
                                        <p:cTn id="42" dur="500"/>
                                        <p:tgtEl>
                                          <p:spTgt spid="15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0"/>
                                        </p:tgtEl>
                                        <p:attrNameLst>
                                          <p:attrName>style.visibility</p:attrName>
                                        </p:attrNameLst>
                                      </p:cBhvr>
                                      <p:to>
                                        <p:strVal val="visible"/>
                                      </p:to>
                                    </p:set>
                                    <p:animEffect transition="in" filter="fade">
                                      <p:cBhvr>
                                        <p:cTn id="47" dur="500"/>
                                        <p:tgtEl>
                                          <p:spTgt spid="1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3"/>
                                        </p:tgtEl>
                                        <p:attrNameLst>
                                          <p:attrName>style.visibility</p:attrName>
                                        </p:attrNameLst>
                                      </p:cBhvr>
                                      <p:to>
                                        <p:strVal val="visible"/>
                                      </p:to>
                                    </p:set>
                                    <p:animEffect transition="in" filter="fade">
                                      <p:cBhvr>
                                        <p:cTn id="52" dur="500"/>
                                        <p:tgtEl>
                                          <p:spTgt spid="1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2"/>
                                        </p:tgtEl>
                                        <p:attrNameLst>
                                          <p:attrName>style.visibility</p:attrName>
                                        </p:attrNameLst>
                                      </p:cBhvr>
                                      <p:to>
                                        <p:strVal val="visible"/>
                                      </p:to>
                                    </p:set>
                                    <p:animEffect transition="in" filter="fade">
                                      <p:cBhvr>
                                        <p:cTn id="57" dur="500"/>
                                        <p:tgtEl>
                                          <p:spTgt spid="15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5"/>
                                        </p:tgtEl>
                                        <p:attrNameLst>
                                          <p:attrName>style.visibility</p:attrName>
                                        </p:attrNameLst>
                                      </p:cBhvr>
                                      <p:to>
                                        <p:strVal val="visible"/>
                                      </p:to>
                                    </p:set>
                                    <p:animEffect transition="in" filter="fade">
                                      <p:cBhvr>
                                        <p:cTn id="62" dur="500"/>
                                        <p:tgtEl>
                                          <p:spTgt spid="15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4"/>
                                        </p:tgtEl>
                                        <p:attrNameLst>
                                          <p:attrName>style.visibility</p:attrName>
                                        </p:attrNameLst>
                                      </p:cBhvr>
                                      <p:to>
                                        <p:strVal val="visible"/>
                                      </p:to>
                                    </p:set>
                                    <p:animEffect transition="in" filter="fade">
                                      <p:cBhvr>
                                        <p:cTn id="6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1" animBg="1" advAuto="0"/>
      <p:bldP spid="144" grpId="2" animBg="1" advAuto="0"/>
      <p:bldP spid="145" grpId="3" animBg="1" advAuto="0"/>
      <p:bldP spid="146" grpId="5" animBg="1" advAuto="0"/>
      <p:bldP spid="147" grpId="4" animBg="1" advAuto="0"/>
      <p:bldP spid="148" grpId="7" animBg="1" advAuto="0"/>
      <p:bldP spid="149" grpId="6" animBg="1" advAuto="0"/>
      <p:bldP spid="150" grpId="9" animBg="1" advAuto="0"/>
      <p:bldP spid="151" grpId="8" animBg="1" advAuto="0"/>
      <p:bldP spid="152" grpId="11" animBg="1" advAuto="0"/>
      <p:bldP spid="153" grpId="10" animBg="1" advAuto="0"/>
      <p:bldP spid="154" grpId="13" animBg="1" advAuto="0"/>
      <p:bldP spid="155" grpId="12"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object 11"/>
          <p:cNvSpPr txBox="1"/>
          <p:nvPr/>
        </p:nvSpPr>
        <p:spPr>
          <a:xfrm>
            <a:off x="429243" y="1021267"/>
            <a:ext cx="10653566" cy="73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statements where statements of if body are executed if result of boolean condition is TRUE else the statements of else body are executed .</a:t>
            </a:r>
            <a:r>
              <a:rPr>
                <a:solidFill>
                  <a:srgbClr val="000000"/>
                </a:solidFill>
              </a:rPr>
              <a:t>    </a:t>
            </a:r>
          </a:p>
        </p:txBody>
      </p:sp>
      <p:grpSp>
        <p:nvGrpSpPr>
          <p:cNvPr id="607" name="Group 14"/>
          <p:cNvGrpSpPr/>
          <p:nvPr/>
        </p:nvGrpSpPr>
        <p:grpSpPr>
          <a:xfrm>
            <a:off x="-1" y="0"/>
            <a:ext cx="3521008" cy="833730"/>
            <a:chOff x="0" y="0"/>
            <a:chExt cx="3521006" cy="833729"/>
          </a:xfrm>
        </p:grpSpPr>
        <p:sp>
          <p:nvSpPr>
            <p:cNvPr id="605"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06"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08" name="object 22"/>
          <p:cNvSpPr txBox="1"/>
          <p:nvPr/>
        </p:nvSpPr>
        <p:spPr>
          <a:xfrm>
            <a:off x="-1" y="237081"/>
            <a:ext cx="4162025"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a:solidFill>
                  <a:srgbClr val="FFFFFF"/>
                </a:solidFill>
              </a:defRPr>
            </a:lvl1pPr>
          </a:lstStyle>
          <a:p>
            <a:r>
              <a:t>   if - else statement</a:t>
            </a:r>
          </a:p>
        </p:txBody>
      </p:sp>
      <p:sp>
        <p:nvSpPr>
          <p:cNvPr id="609" name="Rectangle 1"/>
          <p:cNvSpPr txBox="1"/>
          <p:nvPr/>
        </p:nvSpPr>
        <p:spPr>
          <a:xfrm>
            <a:off x="474963" y="2161402"/>
            <a:ext cx="6279362" cy="4536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sz="2800"/>
            </a:pPr>
            <a:r>
              <a:t>Syntax :  if(Boolean cond)</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 </a:t>
            </a:r>
          </a:p>
          <a:p>
            <a:pPr indent="8144">
              <a:tabLst>
                <a:tab pos="76200" algn="l"/>
              </a:tabLst>
              <a:defRPr sz="2800"/>
            </a:pPr>
            <a:r>
              <a:t>               else</a:t>
            </a:r>
          </a:p>
          <a:p>
            <a:pPr indent="8144">
              <a:tabLst>
                <a:tab pos="76200" algn="l"/>
              </a:tabLst>
              <a:defRPr sz="2800"/>
            </a:pPr>
            <a:r>
              <a:t>               {</a:t>
            </a:r>
          </a:p>
          <a:p>
            <a:pPr indent="8144">
              <a:tabLst>
                <a:tab pos="76200" algn="l"/>
              </a:tabLst>
              <a:defRPr sz="2800"/>
            </a:pPr>
            <a:r>
              <a:t>                  stmt</a:t>
            </a:r>
          </a:p>
          <a:p>
            <a:pPr indent="8144">
              <a:tabLst>
                <a:tab pos="76200" algn="l"/>
              </a:tabLst>
              <a:defRPr sz="2800"/>
            </a:pPr>
            <a:r>
              <a:t>                  stmt</a:t>
            </a:r>
          </a:p>
          <a:p>
            <a:pPr indent="8144">
              <a:tabLst>
                <a:tab pos="76200" algn="l"/>
              </a:tabLst>
              <a:defRPr sz="28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04"/>
                                        </p:tgtEl>
                                        <p:attrNameLst>
                                          <p:attrName>style.visibility</p:attrName>
                                        </p:attrNameLst>
                                      </p:cBhvr>
                                      <p:to>
                                        <p:strVal val="visible"/>
                                      </p:to>
                                    </p:set>
                                    <p:animEffect transition="in" filter="fade">
                                      <p:cBhvr>
                                        <p:cTn id="7" dur="500"/>
                                        <p:tgtEl>
                                          <p:spTgt spid="6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09"/>
                                        </p:tgtEl>
                                        <p:attrNameLst>
                                          <p:attrName>style.visibility</p:attrName>
                                        </p:attrNameLst>
                                      </p:cBhvr>
                                      <p:to>
                                        <p:strVal val="visible"/>
                                      </p:to>
                                    </p:set>
                                    <p:animEffect transition="in" filter="fade">
                                      <p:cBhvr>
                                        <p:cTn id="12"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 grpId="1" animBg="1" advAuto="0"/>
      <p:bldP spid="609" grpId="2"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object 11"/>
          <p:cNvSpPr txBox="1"/>
          <p:nvPr/>
        </p:nvSpPr>
        <p:spPr>
          <a:xfrm>
            <a:off x="429243" y="1021267"/>
            <a:ext cx="10653566" cy="73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statements which is used to whenever there are multiple Boolean conditions to be evaluated to execute different set of statements.</a:t>
            </a:r>
            <a:r>
              <a:rPr>
                <a:solidFill>
                  <a:srgbClr val="000000"/>
                </a:solidFill>
              </a:rPr>
              <a:t>    </a:t>
            </a:r>
          </a:p>
        </p:txBody>
      </p:sp>
      <p:grpSp>
        <p:nvGrpSpPr>
          <p:cNvPr id="614" name="Group 14"/>
          <p:cNvGrpSpPr/>
          <p:nvPr/>
        </p:nvGrpSpPr>
        <p:grpSpPr>
          <a:xfrm>
            <a:off x="-1" y="0"/>
            <a:ext cx="3521008" cy="833730"/>
            <a:chOff x="0" y="0"/>
            <a:chExt cx="3521006" cy="833729"/>
          </a:xfrm>
        </p:grpSpPr>
        <p:sp>
          <p:nvSpPr>
            <p:cNvPr id="612"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13"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15" name="object 22"/>
          <p:cNvSpPr txBox="1"/>
          <p:nvPr/>
        </p:nvSpPr>
        <p:spPr>
          <a:xfrm>
            <a:off x="-1" y="237081"/>
            <a:ext cx="4162025"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a:solidFill>
                  <a:srgbClr val="FFFFFF"/>
                </a:solidFill>
              </a:defRPr>
            </a:lvl1pPr>
          </a:lstStyle>
          <a:p>
            <a:r>
              <a:t>   if – else - if statement</a:t>
            </a:r>
          </a:p>
        </p:txBody>
      </p:sp>
      <p:sp>
        <p:nvSpPr>
          <p:cNvPr id="616" name="Rectangle 1"/>
          <p:cNvSpPr txBox="1"/>
          <p:nvPr/>
        </p:nvSpPr>
        <p:spPr>
          <a:xfrm>
            <a:off x="474963" y="1760010"/>
            <a:ext cx="6279362" cy="4968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sz="2000" b="1"/>
            </a:pPr>
            <a:r>
              <a:t>Syntax :  if(Boolean cond1)</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 </a:t>
            </a:r>
          </a:p>
          <a:p>
            <a:pPr indent="8144">
              <a:tabLst>
                <a:tab pos="76200" algn="l"/>
              </a:tabLst>
              <a:defRPr sz="2000" b="1"/>
            </a:pPr>
            <a:r>
              <a:t>               else if(Boolean cond2)</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a:t>
            </a:r>
          </a:p>
          <a:p>
            <a:pPr indent="8144">
              <a:tabLst>
                <a:tab pos="76200" algn="l"/>
              </a:tabLst>
              <a:defRPr sz="2000" b="1"/>
            </a:pPr>
            <a:r>
              <a:t>               else</a:t>
            </a:r>
          </a:p>
          <a:p>
            <a:pPr indent="8144">
              <a:tabLst>
                <a:tab pos="76200" algn="l"/>
              </a:tabLst>
              <a:defRPr sz="2000" b="1"/>
            </a:pPr>
            <a:r>
              <a:t>               {</a:t>
            </a:r>
          </a:p>
          <a:p>
            <a:pPr indent="8144">
              <a:tabLst>
                <a:tab pos="76200" algn="l"/>
              </a:tabLst>
              <a:defRPr sz="2000" b="1"/>
            </a:pPr>
            <a:r>
              <a:t>                  stmt</a:t>
            </a:r>
          </a:p>
          <a:p>
            <a:pPr indent="8144">
              <a:tabLst>
                <a:tab pos="76200" algn="l"/>
              </a:tabLst>
              <a:defRPr sz="2000" b="1"/>
            </a:pPr>
            <a:r>
              <a:t>                  stmt</a:t>
            </a:r>
          </a:p>
          <a:p>
            <a:pPr indent="8144">
              <a:tabLst>
                <a:tab pos="76200" algn="l"/>
              </a:tabLst>
              <a:defRPr sz="2000" b="1"/>
            </a:pPr>
            <a:r>
              <a:t>               }</a:t>
            </a:r>
          </a:p>
          <a:p>
            <a:pPr indent="8144">
              <a:tabLst>
                <a:tab pos="76200" algn="l"/>
              </a:tabLst>
              <a:defRPr sz="20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11"/>
                                        </p:tgtEl>
                                        <p:attrNameLst>
                                          <p:attrName>style.visibility</p:attrName>
                                        </p:attrNameLst>
                                      </p:cBhvr>
                                      <p:to>
                                        <p:strVal val="visible"/>
                                      </p:to>
                                    </p:set>
                                    <p:animEffect transition="in" filter="fade">
                                      <p:cBhvr>
                                        <p:cTn id="7" dur="500"/>
                                        <p:tgtEl>
                                          <p:spTgt spid="6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16"/>
                                        </p:tgtEl>
                                        <p:attrNameLst>
                                          <p:attrName>style.visibility</p:attrName>
                                        </p:attrNameLst>
                                      </p:cBhvr>
                                      <p:to>
                                        <p:strVal val="visible"/>
                                      </p:to>
                                    </p:set>
                                    <p:animEffect transition="in" filter="fade">
                                      <p:cBhvr>
                                        <p:cTn id="12" dur="500"/>
                                        <p:tgtEl>
                                          <p:spTgt spid="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1" animBg="1" advAuto="0"/>
      <p:bldP spid="616" grpId="2"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object 11"/>
          <p:cNvSpPr txBox="1"/>
          <p:nvPr/>
        </p:nvSpPr>
        <p:spPr>
          <a:xfrm>
            <a:off x="429243" y="1021267"/>
            <a:ext cx="10653566" cy="73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It is a  type of decision making statements which is used whenever there are only </a:t>
            </a:r>
            <a:r>
              <a:rPr b="1"/>
              <a:t>equals conditions </a:t>
            </a:r>
            <a:r>
              <a:t>to be evaluated to execute different set of statements.</a:t>
            </a:r>
            <a:r>
              <a:rPr>
                <a:solidFill>
                  <a:srgbClr val="000000"/>
                </a:solidFill>
              </a:rPr>
              <a:t>    </a:t>
            </a:r>
          </a:p>
        </p:txBody>
      </p:sp>
      <p:grpSp>
        <p:nvGrpSpPr>
          <p:cNvPr id="621" name="Group 14"/>
          <p:cNvGrpSpPr/>
          <p:nvPr/>
        </p:nvGrpSpPr>
        <p:grpSpPr>
          <a:xfrm>
            <a:off x="-1" y="0"/>
            <a:ext cx="3521008" cy="833730"/>
            <a:chOff x="0" y="0"/>
            <a:chExt cx="3521006" cy="833729"/>
          </a:xfrm>
        </p:grpSpPr>
        <p:sp>
          <p:nvSpPr>
            <p:cNvPr id="619" name="object 4"/>
            <p:cNvSpPr/>
            <p:nvPr/>
          </p:nvSpPr>
          <p:spPr>
            <a:xfrm>
              <a:off x="0" y="7"/>
              <a:ext cx="3185827" cy="833723"/>
            </a:xfrm>
            <a:prstGeom prst="rect">
              <a:avLst/>
            </a:pr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sp>
          <p:nvSpPr>
            <p:cNvPr id="620" name="object 5"/>
            <p:cNvSpPr/>
            <p:nvPr/>
          </p:nvSpPr>
          <p:spPr>
            <a:xfrm>
              <a:off x="2940891" y="-1"/>
              <a:ext cx="580116"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B0F0"/>
            </a:solidFill>
            <a:ln w="9525" cap="flat">
              <a:solidFill>
                <a:srgbClr val="00B0F0"/>
              </a:solidFill>
              <a:prstDash val="solid"/>
              <a:round/>
            </a:ln>
            <a:effectLst/>
          </p:spPr>
          <p:txBody>
            <a:bodyPr wrap="square" lIns="45719" tIns="45719" rIns="45719" bIns="45719" numCol="1" anchor="t">
              <a:noAutofit/>
            </a:bodyPr>
            <a:lstStyle/>
            <a:p>
              <a:pPr>
                <a:defRPr sz="1100"/>
              </a:pPr>
              <a:endParaRPr/>
            </a:p>
          </p:txBody>
        </p:sp>
      </p:grpSp>
      <p:sp>
        <p:nvSpPr>
          <p:cNvPr id="622" name="object 22"/>
          <p:cNvSpPr txBox="1"/>
          <p:nvPr/>
        </p:nvSpPr>
        <p:spPr>
          <a:xfrm>
            <a:off x="-1" y="237081"/>
            <a:ext cx="4162025"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400">
                <a:solidFill>
                  <a:srgbClr val="FFFFFF"/>
                </a:solidFill>
              </a:defRPr>
            </a:lvl1pPr>
          </a:lstStyle>
          <a:p>
            <a:r>
              <a:t>   switch case - statement</a:t>
            </a:r>
          </a:p>
        </p:txBody>
      </p:sp>
      <p:sp>
        <p:nvSpPr>
          <p:cNvPr id="623" name="Rectangle 1"/>
          <p:cNvSpPr txBox="1"/>
          <p:nvPr/>
        </p:nvSpPr>
        <p:spPr>
          <a:xfrm>
            <a:off x="474963" y="1938994"/>
            <a:ext cx="6279362" cy="3952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8144">
              <a:tabLst>
                <a:tab pos="76200" algn="l"/>
              </a:tabLst>
              <a:defRPr sz="2800" b="1"/>
            </a:pPr>
            <a:r>
              <a:t>Syntax :  switch(choice)</a:t>
            </a:r>
          </a:p>
          <a:p>
            <a:pPr indent="8144">
              <a:tabLst>
                <a:tab pos="76200" algn="l"/>
              </a:tabLst>
              <a:defRPr sz="2800" b="1"/>
            </a:pPr>
            <a:r>
              <a:t>               {</a:t>
            </a:r>
          </a:p>
          <a:p>
            <a:pPr indent="8144">
              <a:tabLst>
                <a:tab pos="76200" algn="l"/>
              </a:tabLst>
              <a:defRPr sz="2800" b="1"/>
            </a:pPr>
            <a:r>
              <a:t>                 case choice 1 : stmts</a:t>
            </a:r>
          </a:p>
          <a:p>
            <a:pPr indent="8144">
              <a:tabLst>
                <a:tab pos="76200" algn="l"/>
              </a:tabLst>
              <a:defRPr sz="2800" b="1"/>
            </a:pPr>
            <a:r>
              <a:t>                                             break;</a:t>
            </a:r>
          </a:p>
          <a:p>
            <a:pPr indent="8144">
              <a:tabLst>
                <a:tab pos="76200" algn="l"/>
              </a:tabLst>
              <a:defRPr sz="2800" b="1"/>
            </a:pPr>
            <a:r>
              <a:t>                case choice 2 : stmts</a:t>
            </a:r>
          </a:p>
          <a:p>
            <a:pPr indent="8144">
              <a:tabLst>
                <a:tab pos="76200" algn="l"/>
              </a:tabLst>
              <a:defRPr sz="2800" b="1"/>
            </a:pPr>
            <a:r>
              <a:t>                                             break</a:t>
            </a:r>
          </a:p>
          <a:p>
            <a:pPr indent="8144">
              <a:tabLst>
                <a:tab pos="76200" algn="l"/>
              </a:tabLst>
              <a:defRPr sz="2800" b="1"/>
            </a:pPr>
            <a:r>
              <a:t>                default : stmts</a:t>
            </a:r>
          </a:p>
          <a:p>
            <a:pPr indent="8144">
              <a:tabLst>
                <a:tab pos="76200" algn="l"/>
              </a:tabLst>
              <a:defRPr sz="2800" b="1"/>
            </a:pPr>
            <a:r>
              <a:t>              }</a:t>
            </a:r>
          </a:p>
          <a:p>
            <a:pPr indent="8144">
              <a:tabLst>
                <a:tab pos="76200" algn="l"/>
              </a:tabLst>
              <a:defRPr sz="2000"/>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18"/>
                                        </p:tgtEl>
                                        <p:attrNameLst>
                                          <p:attrName>style.visibility</p:attrName>
                                        </p:attrNameLst>
                                      </p:cBhvr>
                                      <p:to>
                                        <p:strVal val="visible"/>
                                      </p:to>
                                    </p:set>
                                    <p:animEffect transition="in" filter="fade">
                                      <p:cBhvr>
                                        <p:cTn id="7" dur="500"/>
                                        <p:tgtEl>
                                          <p:spTgt spid="6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23"/>
                                        </p:tgtEl>
                                        <p:attrNameLst>
                                          <p:attrName>style.visibility</p:attrName>
                                        </p:attrNameLst>
                                      </p:cBhvr>
                                      <p:to>
                                        <p:strVal val="visible"/>
                                      </p:to>
                                    </p:set>
                                    <p:animEffect transition="in" filter="fade">
                                      <p:cBhvr>
                                        <p:cTn id="12" dur="500"/>
                                        <p:tgtEl>
                                          <p:spTgt spid="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 grpId="1" animBg="1" advAuto="0"/>
      <p:bldP spid="623" grpId="2" animBg="1"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7" name="Group 55"/>
          <p:cNvGrpSpPr/>
          <p:nvPr/>
        </p:nvGrpSpPr>
        <p:grpSpPr>
          <a:xfrm>
            <a:off x="0" y="0"/>
            <a:ext cx="3518859" cy="833730"/>
            <a:chOff x="0" y="0"/>
            <a:chExt cx="3518858" cy="833729"/>
          </a:xfrm>
        </p:grpSpPr>
        <p:sp>
          <p:nvSpPr>
            <p:cNvPr id="625"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26"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28" name="object 11"/>
          <p:cNvSpPr txBox="1"/>
          <p:nvPr/>
        </p:nvSpPr>
        <p:spPr>
          <a:xfrm>
            <a:off x="427096" y="1816274"/>
            <a:ext cx="10345846"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In java there are 4 looping statements</a:t>
            </a:r>
          </a:p>
        </p:txBody>
      </p:sp>
      <p:sp>
        <p:nvSpPr>
          <p:cNvPr id="629"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Looping Statements</a:t>
            </a:r>
          </a:p>
        </p:txBody>
      </p:sp>
      <p:sp>
        <p:nvSpPr>
          <p:cNvPr id="631" name="Rectangle 19"/>
          <p:cNvSpPr txBox="1"/>
          <p:nvPr/>
        </p:nvSpPr>
        <p:spPr>
          <a:xfrm>
            <a:off x="10635092" y="6601356"/>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633" name="object 11"/>
          <p:cNvSpPr txBox="1"/>
          <p:nvPr/>
        </p:nvSpPr>
        <p:spPr>
          <a:xfrm>
            <a:off x="427096" y="2489485"/>
            <a:ext cx="10345846" cy="1473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400">
                <a:solidFill>
                  <a:srgbClr val="231F20"/>
                </a:solidFill>
              </a:defRPr>
            </a:pPr>
            <a:r>
              <a:t> For loop</a:t>
            </a:r>
          </a:p>
          <a:p>
            <a:pPr marL="81851" indent="-73708">
              <a:buSzPct val="100000"/>
              <a:buChar char="•"/>
              <a:tabLst>
                <a:tab pos="76200" algn="l"/>
              </a:tabLst>
              <a:defRPr sz="2400">
                <a:solidFill>
                  <a:srgbClr val="231F20"/>
                </a:solidFill>
              </a:defRPr>
            </a:pPr>
            <a:r>
              <a:t> While loop</a:t>
            </a:r>
          </a:p>
          <a:p>
            <a:pPr marL="81851" indent="-73708">
              <a:buSzPct val="100000"/>
              <a:buChar char="•"/>
              <a:tabLst>
                <a:tab pos="76200" algn="l"/>
              </a:tabLst>
              <a:defRPr sz="2400">
                <a:solidFill>
                  <a:srgbClr val="231F20"/>
                </a:solidFill>
              </a:defRPr>
            </a:pPr>
            <a:r>
              <a:t> do-while loop</a:t>
            </a:r>
          </a:p>
          <a:p>
            <a:pPr marL="81851" indent="-73708">
              <a:buSzPct val="100000"/>
              <a:buChar char="•"/>
              <a:tabLst>
                <a:tab pos="76200" algn="l"/>
              </a:tabLst>
              <a:defRPr sz="2400">
                <a:solidFill>
                  <a:srgbClr val="231F20"/>
                </a:solidFill>
              </a:defRPr>
            </a:pPr>
            <a:r>
              <a:t> for-each loop</a:t>
            </a:r>
          </a:p>
        </p:txBody>
      </p:sp>
      <p:sp>
        <p:nvSpPr>
          <p:cNvPr id="634" name="object 11"/>
          <p:cNvSpPr txBox="1"/>
          <p:nvPr/>
        </p:nvSpPr>
        <p:spPr>
          <a:xfrm>
            <a:off x="427095" y="1140335"/>
            <a:ext cx="10932071"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Looping Statements are used to execute one or multiple Statements repeatedly.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34"/>
                                        </p:tgtEl>
                                        <p:attrNameLst>
                                          <p:attrName>style.visibility</p:attrName>
                                        </p:attrNameLst>
                                      </p:cBhvr>
                                      <p:to>
                                        <p:strVal val="visible"/>
                                      </p:to>
                                    </p:set>
                                    <p:animEffect transition="in" filter="fade">
                                      <p:cBhvr>
                                        <p:cTn id="7" dur="500"/>
                                        <p:tgtEl>
                                          <p:spTgt spid="6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28"/>
                                        </p:tgtEl>
                                        <p:attrNameLst>
                                          <p:attrName>style.visibility</p:attrName>
                                        </p:attrNameLst>
                                      </p:cBhvr>
                                      <p:to>
                                        <p:strVal val="visible"/>
                                      </p:to>
                                    </p:set>
                                    <p:animEffect transition="in" filter="fade">
                                      <p:cBhvr>
                                        <p:cTn id="12" dur="500"/>
                                        <p:tgtEl>
                                          <p:spTgt spid="6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633"/>
                                        </p:tgtEl>
                                        <p:attrNameLst>
                                          <p:attrName>style.visibility</p:attrName>
                                        </p:attrNameLst>
                                      </p:cBhvr>
                                      <p:to>
                                        <p:strVal val="visible"/>
                                      </p:to>
                                    </p:set>
                                    <p:animEffect transition="in" filter="fade">
                                      <p:cBhvr>
                                        <p:cTn id="17" dur="750"/>
                                        <p:tgtEl>
                                          <p:spTgt spid="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2" animBg="1" advAuto="0"/>
      <p:bldP spid="633" grpId="3" animBg="1" advAuto="0"/>
      <p:bldP spid="634" grpId="1"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8" name="Group 55"/>
          <p:cNvGrpSpPr/>
          <p:nvPr/>
        </p:nvGrpSpPr>
        <p:grpSpPr>
          <a:xfrm>
            <a:off x="0" y="0"/>
            <a:ext cx="3518859" cy="833730"/>
            <a:chOff x="0" y="0"/>
            <a:chExt cx="3518858" cy="833729"/>
          </a:xfrm>
        </p:grpSpPr>
        <p:sp>
          <p:nvSpPr>
            <p:cNvPr id="63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3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39" name="object 22"/>
          <p:cNvSpPr txBox="1"/>
          <p:nvPr/>
        </p:nvSpPr>
        <p:spPr>
          <a:xfrm>
            <a:off x="180305" y="318740"/>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a:solidFill>
                  <a:srgbClr val="FFFFFF"/>
                </a:solidFill>
              </a:defRPr>
            </a:lvl1pPr>
          </a:lstStyle>
          <a:p>
            <a:r>
              <a:t>Looping Statements</a:t>
            </a:r>
          </a:p>
        </p:txBody>
      </p:sp>
      <p:sp>
        <p:nvSpPr>
          <p:cNvPr id="641" name="Rectangle 19"/>
          <p:cNvSpPr txBox="1"/>
          <p:nvPr/>
        </p:nvSpPr>
        <p:spPr>
          <a:xfrm>
            <a:off x="10635092" y="6601356"/>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grpSp>
        <p:nvGrpSpPr>
          <p:cNvPr id="645" name="Group"/>
          <p:cNvGrpSpPr/>
          <p:nvPr/>
        </p:nvGrpSpPr>
        <p:grpSpPr>
          <a:xfrm>
            <a:off x="590062" y="1697581"/>
            <a:ext cx="2918749" cy="3694638"/>
            <a:chOff x="0" y="0"/>
            <a:chExt cx="2918747" cy="3694637"/>
          </a:xfrm>
        </p:grpSpPr>
        <p:sp>
          <p:nvSpPr>
            <p:cNvPr id="643" name="Rounded Rectangle"/>
            <p:cNvSpPr/>
            <p:nvPr/>
          </p:nvSpPr>
          <p:spPr>
            <a:xfrm>
              <a:off x="0" y="0"/>
              <a:ext cx="2918748" cy="2874968"/>
            </a:xfrm>
            <a:prstGeom prst="roundRect">
              <a:avLst>
                <a:gd name="adj" fmla="val 15000"/>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44" name="Triangle"/>
            <p:cNvSpPr/>
            <p:nvPr/>
          </p:nvSpPr>
          <p:spPr>
            <a:xfrm>
              <a:off x="1126246" y="2882768"/>
              <a:ext cx="666256" cy="8118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646" name="To : xyz@gmail.com…"/>
          <p:cNvSpPr txBox="1"/>
          <p:nvPr/>
        </p:nvSpPr>
        <p:spPr>
          <a:xfrm>
            <a:off x="835327" y="2203410"/>
            <a:ext cx="2428220" cy="176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To : </a:t>
            </a:r>
            <a:r>
              <a:rPr u="sng">
                <a:solidFill>
                  <a:srgbClr val="0563C1"/>
                </a:solidFill>
                <a:uFill>
                  <a:solidFill>
                    <a:srgbClr val="0563C1"/>
                  </a:solidFill>
                </a:uFill>
                <a:hlinkClick r:id="rId2"/>
              </a:rPr>
              <a:t>xyz@gmail.com</a:t>
            </a:r>
          </a:p>
          <a:p>
            <a:r>
              <a:t>       </a:t>
            </a:r>
            <a:r>
              <a:rPr u="sng">
                <a:solidFill>
                  <a:srgbClr val="0563C1"/>
                </a:solidFill>
                <a:uFill>
                  <a:solidFill>
                    <a:srgbClr val="0563C1"/>
                  </a:solidFill>
                </a:uFill>
                <a:hlinkClick r:id="rId3"/>
              </a:rPr>
              <a:t>pqr@gmail.com</a:t>
            </a:r>
          </a:p>
          <a:p>
            <a:r>
              <a:t>Subject : ————-</a:t>
            </a:r>
          </a:p>
          <a:p>
            <a:r>
              <a:t>———————————</a:t>
            </a:r>
          </a:p>
          <a:p>
            <a:endParaRPr/>
          </a:p>
          <a:p>
            <a:r>
              <a:t>msg</a:t>
            </a:r>
          </a:p>
        </p:txBody>
      </p:sp>
      <p:sp>
        <p:nvSpPr>
          <p:cNvPr id="647" name="Send"/>
          <p:cNvSpPr/>
          <p:nvPr/>
        </p:nvSpPr>
        <p:spPr>
          <a:xfrm>
            <a:off x="2396301" y="3850868"/>
            <a:ext cx="839508" cy="431801"/>
          </a:xfrm>
          <a:prstGeom prst="roundRect">
            <a:avLst>
              <a:gd name="adj" fmla="val 50000"/>
            </a:avLst>
          </a:prstGeom>
          <a:solidFill>
            <a:srgbClr val="FFFFFF"/>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Send</a:t>
            </a:r>
          </a:p>
        </p:txBody>
      </p:sp>
      <p:sp>
        <p:nvSpPr>
          <p:cNvPr id="648" name="Line"/>
          <p:cNvSpPr/>
          <p:nvPr/>
        </p:nvSpPr>
        <p:spPr>
          <a:xfrm flipV="1">
            <a:off x="3216427" y="2793999"/>
            <a:ext cx="3443154" cy="1270001"/>
          </a:xfrm>
          <a:prstGeom prst="line">
            <a:avLst/>
          </a:prstGeom>
          <a:ln w="12700">
            <a:solidFill>
              <a:schemeClr val="accent1"/>
            </a:solidFill>
            <a:miter/>
          </a:ln>
        </p:spPr>
        <p:txBody>
          <a:bodyPr lIns="45719" rIns="45719"/>
          <a:lstStyle/>
          <a:p>
            <a:endParaRPr/>
          </a:p>
        </p:txBody>
      </p:sp>
      <p:grpSp>
        <p:nvGrpSpPr>
          <p:cNvPr id="651" name="Group"/>
          <p:cNvGrpSpPr/>
          <p:nvPr/>
        </p:nvGrpSpPr>
        <p:grpSpPr>
          <a:xfrm>
            <a:off x="6640199" y="1838204"/>
            <a:ext cx="4348070" cy="3941560"/>
            <a:chOff x="0" y="0"/>
            <a:chExt cx="4348069" cy="3941559"/>
          </a:xfrm>
        </p:grpSpPr>
        <p:sp>
          <p:nvSpPr>
            <p:cNvPr id="649" name="Rectangle"/>
            <p:cNvSpPr/>
            <p:nvPr/>
          </p:nvSpPr>
          <p:spPr>
            <a:xfrm>
              <a:off x="0" y="0"/>
              <a:ext cx="2415520" cy="394156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endParaRPr/>
            </a:p>
          </p:txBody>
        </p:sp>
        <p:sp>
          <p:nvSpPr>
            <p:cNvPr id="650" name="class Email…"/>
            <p:cNvSpPr/>
            <p:nvPr/>
          </p:nvSpPr>
          <p:spPr>
            <a:xfrm>
              <a:off x="129411" y="108959"/>
              <a:ext cx="421865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r>
                <a:t>class Email</a:t>
              </a:r>
            </a:p>
            <a:p>
              <a:r>
                <a:t>{</a:t>
              </a:r>
            </a:p>
            <a:p>
              <a:r>
                <a:t>  sendmail(int num)</a:t>
              </a:r>
            </a:p>
            <a:p>
              <a:r>
                <a:t>  {</a:t>
              </a:r>
            </a:p>
            <a:p>
              <a:r>
                <a:t>    </a:t>
              </a:r>
              <a:r>
                <a:rPr>
                  <a:solidFill>
                    <a:schemeClr val="accent2">
                      <a:satOff val="-18194"/>
                      <a:lumOff val="-11215"/>
                    </a:schemeClr>
                  </a:solidFill>
                </a:rPr>
                <a:t>l</a:t>
              </a:r>
              <a:r>
                <a:rPr>
                  <a:solidFill>
                    <a:srgbClr val="FF002B"/>
                  </a:solidFill>
                </a:rPr>
                <a:t>oop(num)  </a:t>
              </a:r>
              <a:r>
                <a:rPr b="1">
                  <a:solidFill>
                    <a:srgbClr val="FF002B"/>
                  </a:solidFill>
                </a:rPr>
                <a:t>num = no. of To email ids</a:t>
              </a:r>
            </a:p>
            <a:p>
              <a:r>
                <a:t>   {</a:t>
              </a:r>
            </a:p>
            <a:p>
              <a:pPr>
                <a:defRPr>
                  <a:solidFill>
                    <a:srgbClr val="FF002B"/>
                  </a:solidFill>
                </a:defRPr>
              </a:pPr>
              <a:r>
                <a:t>     —-</a:t>
              </a:r>
            </a:p>
            <a:p>
              <a:pPr>
                <a:defRPr>
                  <a:solidFill>
                    <a:srgbClr val="FF002B"/>
                  </a:solidFill>
                </a:defRPr>
              </a:pPr>
              <a:r>
                <a:t>     ——</a:t>
              </a:r>
            </a:p>
            <a:p>
              <a:pPr>
                <a:defRPr>
                  <a:solidFill>
                    <a:srgbClr val="FF002B"/>
                  </a:solidFill>
                </a:defRPr>
              </a:pPr>
              <a:r>
                <a:t>   }</a:t>
              </a:r>
            </a:p>
            <a:p>
              <a:r>
                <a:t>  </a:t>
              </a:r>
            </a:p>
            <a:p>
              <a:r>
                <a:t> }</a:t>
              </a:r>
            </a:p>
            <a:p>
              <a:endParaRPr/>
            </a:p>
            <a:p>
              <a:r>
                <a:t>}</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645"/>
                                        </p:tgtEl>
                                        <p:attrNameLst>
                                          <p:attrName>style.visibility</p:attrName>
                                        </p:attrNameLst>
                                      </p:cBhvr>
                                      <p:to>
                                        <p:strVal val="visible"/>
                                      </p:to>
                                    </p:set>
                                    <p:animEffect transition="in" filter="dissolve">
                                      <p:cBhvr>
                                        <p:cTn id="7" dur="1000"/>
                                        <p:tgtEl>
                                          <p:spTgt spid="6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646"/>
                                        </p:tgtEl>
                                        <p:attrNameLst>
                                          <p:attrName>style.visibility</p:attrName>
                                        </p:attrNameLst>
                                      </p:cBhvr>
                                      <p:to>
                                        <p:strVal val="visible"/>
                                      </p:to>
                                    </p:set>
                                    <p:animEffect transition="in" filter="dissolve">
                                      <p:cBhvr>
                                        <p:cTn id="12" dur="1500"/>
                                        <p:tgtEl>
                                          <p:spTgt spid="6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647"/>
                                        </p:tgtEl>
                                        <p:attrNameLst>
                                          <p:attrName>style.visibility</p:attrName>
                                        </p:attrNameLst>
                                      </p:cBhvr>
                                      <p:to>
                                        <p:strVal val="visible"/>
                                      </p:to>
                                    </p:set>
                                    <p:animEffect transition="in" filter="dissolve">
                                      <p:cBhvr>
                                        <p:cTn id="17" dur="1500"/>
                                        <p:tgtEl>
                                          <p:spTgt spid="64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4" nodeType="clickEffect">
                                  <p:stCondLst>
                                    <p:cond delay="0"/>
                                  </p:stCondLst>
                                  <p:iterate>
                                    <p:tmAbs val="0"/>
                                  </p:iterate>
                                  <p:childTnLst>
                                    <p:set>
                                      <p:cBhvr>
                                        <p:cTn id="21" fill="hold"/>
                                        <p:tgtEl>
                                          <p:spTgt spid="648"/>
                                        </p:tgtEl>
                                        <p:attrNameLst>
                                          <p:attrName>style.visibility</p:attrName>
                                        </p:attrNameLst>
                                      </p:cBhvr>
                                      <p:to>
                                        <p:strVal val="visible"/>
                                      </p:to>
                                    </p:set>
                                    <p:animEffect transition="in" filter="dissolve">
                                      <p:cBhvr>
                                        <p:cTn id="22" dur="2000"/>
                                        <p:tgtEl>
                                          <p:spTgt spid="64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fill="hold" grpId="5" nodeType="clickEffect">
                                  <p:stCondLst>
                                    <p:cond delay="0"/>
                                  </p:stCondLst>
                                  <p:iterate>
                                    <p:tmAbs val="0"/>
                                  </p:iterate>
                                  <p:childTnLst>
                                    <p:set>
                                      <p:cBhvr>
                                        <p:cTn id="26" fill="hold"/>
                                        <p:tgtEl>
                                          <p:spTgt spid="651"/>
                                        </p:tgtEl>
                                        <p:attrNameLst>
                                          <p:attrName>style.visibility</p:attrName>
                                        </p:attrNameLst>
                                      </p:cBhvr>
                                      <p:to>
                                        <p:strVal val="visible"/>
                                      </p:to>
                                    </p:set>
                                    <p:animEffect transition="in" filter="dissolve">
                                      <p:cBhvr>
                                        <p:cTn id="27" dur="1500"/>
                                        <p:tgtEl>
                                          <p:spTgt spid="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 grpId="1" animBg="1" advAuto="0"/>
      <p:bldP spid="646" grpId="2" animBg="1" advAuto="0"/>
      <p:bldP spid="647" grpId="3" animBg="1" advAuto="0"/>
      <p:bldP spid="648" grpId="4" animBg="1" advAuto="0"/>
      <p:bldP spid="651" grpId="5" animBg="1"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 name="Group 55"/>
          <p:cNvGrpSpPr/>
          <p:nvPr/>
        </p:nvGrpSpPr>
        <p:grpSpPr>
          <a:xfrm>
            <a:off x="0" y="0"/>
            <a:ext cx="3518859" cy="833730"/>
            <a:chOff x="0" y="0"/>
            <a:chExt cx="3518858" cy="833729"/>
          </a:xfrm>
        </p:grpSpPr>
        <p:sp>
          <p:nvSpPr>
            <p:cNvPr id="65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5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56" name="object 11"/>
          <p:cNvSpPr txBox="1"/>
          <p:nvPr/>
        </p:nvSpPr>
        <p:spPr>
          <a:xfrm>
            <a:off x="427096" y="1816273"/>
            <a:ext cx="10345846" cy="275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syntax :</a:t>
            </a:r>
          </a:p>
          <a:p>
            <a:pPr indent="8144">
              <a:tabLst>
                <a:tab pos="76200" algn="l"/>
              </a:tabLst>
              <a:defRPr sz="2500">
                <a:solidFill>
                  <a:srgbClr val="231F20"/>
                </a:solidFill>
              </a:defRPr>
            </a:pPr>
            <a:r>
              <a:t>                   start         check did you reach the end</a:t>
            </a:r>
          </a:p>
          <a:p>
            <a:pPr indent="8144">
              <a:tabLst>
                <a:tab pos="76200" algn="l"/>
              </a:tabLst>
              <a:defRPr sz="2500">
                <a:solidFill>
                  <a:srgbClr val="231F20"/>
                </a:solidFill>
              </a:defRPr>
            </a:pPr>
            <a:r>
              <a:t>      for(intialization; stop_condition; counter)</a:t>
            </a:r>
          </a:p>
          <a:p>
            <a:pPr indent="8144">
              <a:tabLst>
                <a:tab pos="76200" algn="l"/>
              </a:tabLst>
              <a:defRPr sz="2500">
                <a:solidFill>
                  <a:srgbClr val="231F20"/>
                </a:solidFill>
              </a:defRPr>
            </a:pPr>
            <a:r>
              <a:t>     {</a:t>
            </a:r>
          </a:p>
          <a:p>
            <a:pPr indent="8144">
              <a:tabLst>
                <a:tab pos="76200" algn="l"/>
              </a:tabLst>
              <a:defRPr sz="2500">
                <a:solidFill>
                  <a:srgbClr val="231F20"/>
                </a:solidFill>
              </a:defRPr>
            </a:pPr>
            <a:r>
              <a:t>       stmts..</a:t>
            </a:r>
          </a:p>
          <a:p>
            <a:pPr indent="8144">
              <a:tabLst>
                <a:tab pos="76200" algn="l"/>
              </a:tabLst>
              <a:defRPr sz="2500">
                <a:solidFill>
                  <a:srgbClr val="231F20"/>
                </a:solidFill>
              </a:defRPr>
            </a:pPr>
            <a:r>
              <a:t>       stmts...</a:t>
            </a:r>
          </a:p>
          <a:p>
            <a:pPr indent="8144">
              <a:tabLst>
                <a:tab pos="76200" algn="l"/>
              </a:tabLst>
              <a:defRPr sz="2500">
                <a:solidFill>
                  <a:srgbClr val="231F20"/>
                </a:solidFill>
              </a:defRPr>
            </a:pPr>
            <a:r>
              <a:t>     }</a:t>
            </a:r>
          </a:p>
        </p:txBody>
      </p:sp>
      <p:sp>
        <p:nvSpPr>
          <p:cNvPr id="657" name="object 22"/>
          <p:cNvSpPr txBox="1"/>
          <p:nvPr/>
        </p:nvSpPr>
        <p:spPr>
          <a:xfrm>
            <a:off x="180305" y="318740"/>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a:solidFill>
                  <a:srgbClr val="FFFFFF"/>
                </a:solidFill>
              </a:defRPr>
            </a:lvl1pPr>
          </a:lstStyle>
          <a:p>
            <a:r>
              <a:t>For loop</a:t>
            </a:r>
          </a:p>
        </p:txBody>
      </p:sp>
      <p:sp>
        <p:nvSpPr>
          <p:cNvPr id="659" name="Rectangle 19"/>
          <p:cNvSpPr txBox="1"/>
          <p:nvPr/>
        </p:nvSpPr>
        <p:spPr>
          <a:xfrm>
            <a:off x="10635092" y="6601356"/>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661" name="object 11"/>
          <p:cNvSpPr txBox="1"/>
          <p:nvPr/>
        </p:nvSpPr>
        <p:spPr>
          <a:xfrm>
            <a:off x="427095" y="1140335"/>
            <a:ext cx="10932071" cy="39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for-loop is used whenever logical start and logical end is very well defined.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61"/>
                                        </p:tgtEl>
                                        <p:attrNameLst>
                                          <p:attrName>style.visibility</p:attrName>
                                        </p:attrNameLst>
                                      </p:cBhvr>
                                      <p:to>
                                        <p:strVal val="visible"/>
                                      </p:to>
                                    </p:set>
                                    <p:animEffect transition="in" filter="fade">
                                      <p:cBhvr>
                                        <p:cTn id="7" dur="500"/>
                                        <p:tgtEl>
                                          <p:spTgt spid="6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56"/>
                                        </p:tgtEl>
                                        <p:attrNameLst>
                                          <p:attrName>style.visibility</p:attrName>
                                        </p:attrNameLst>
                                      </p:cBhvr>
                                      <p:to>
                                        <p:strVal val="visible"/>
                                      </p:to>
                                    </p:set>
                                    <p:animEffect transition="in" filter="fade">
                                      <p:cBhvr>
                                        <p:cTn id="12" dur="500"/>
                                        <p:tgtEl>
                                          <p:spTgt spid="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 grpId="2" animBg="1" advAuto="0"/>
      <p:bldP spid="661" grpId="1"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7" name="Group 23"/>
          <p:cNvGrpSpPr/>
          <p:nvPr/>
        </p:nvGrpSpPr>
        <p:grpSpPr>
          <a:xfrm>
            <a:off x="55" y="-9422"/>
            <a:ext cx="12191477" cy="712721"/>
            <a:chOff x="0" y="0"/>
            <a:chExt cx="12191475" cy="712719"/>
          </a:xfrm>
        </p:grpSpPr>
        <p:sp>
          <p:nvSpPr>
            <p:cNvPr id="663"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664"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665"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666"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668"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rPr dirty="0"/>
              <a:t>Trainer : </a:t>
            </a:r>
            <a:r>
              <a:rPr lang="en-US" dirty="0" err="1" smtClean="0"/>
              <a:t>Jayashree</a:t>
            </a:r>
            <a:r>
              <a:rPr lang="en-US" dirty="0" smtClean="0"/>
              <a:t> N</a:t>
            </a:r>
            <a:endParaRPr dirty="0"/>
          </a:p>
        </p:txBody>
      </p:sp>
      <p:sp>
        <p:nvSpPr>
          <p:cNvPr id="669" name="object 7"/>
          <p:cNvSpPr txBox="1"/>
          <p:nvPr/>
        </p:nvSpPr>
        <p:spPr>
          <a:xfrm>
            <a:off x="9874918" y="202740"/>
            <a:ext cx="1786143"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9">
                <a:solidFill>
                  <a:srgbClr val="FFFFFF"/>
                </a:solidFill>
              </a:defRPr>
            </a:lvl1pPr>
          </a:lstStyle>
          <a:p>
            <a:r>
              <a:t>Chapter 3</a:t>
            </a:r>
          </a:p>
        </p:txBody>
      </p:sp>
      <p:sp>
        <p:nvSpPr>
          <p:cNvPr id="670" name="object 18"/>
          <p:cNvSpPr txBox="1"/>
          <p:nvPr/>
        </p:nvSpPr>
        <p:spPr>
          <a:xfrm>
            <a:off x="1334023" y="3084825"/>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rPr b="1" dirty="0"/>
              <a:t>ARRAYS</a:t>
            </a:r>
          </a:p>
        </p:txBody>
      </p:sp>
      <p:sp>
        <p:nvSpPr>
          <p:cNvPr id="672" name="Rectangle 11"/>
          <p:cNvSpPr/>
          <p:nvPr/>
        </p:nvSpPr>
        <p:spPr>
          <a:xfrm>
            <a:off x="3858541" y="6215651"/>
            <a:ext cx="3979056" cy="6439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674"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8" name="Group 55"/>
          <p:cNvGrpSpPr/>
          <p:nvPr/>
        </p:nvGrpSpPr>
        <p:grpSpPr>
          <a:xfrm>
            <a:off x="0" y="0"/>
            <a:ext cx="3518859" cy="833730"/>
            <a:chOff x="0" y="0"/>
            <a:chExt cx="3518858" cy="833729"/>
          </a:xfrm>
        </p:grpSpPr>
        <p:sp>
          <p:nvSpPr>
            <p:cNvPr id="676"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77"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79"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Arrays</a:t>
            </a:r>
          </a:p>
        </p:txBody>
      </p:sp>
      <p:sp>
        <p:nvSpPr>
          <p:cNvPr id="681" name="Rectangle 19"/>
          <p:cNvSpPr txBox="1"/>
          <p:nvPr/>
        </p:nvSpPr>
        <p:spPr>
          <a:xfrm>
            <a:off x="10635092" y="6601356"/>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683" name="object 11"/>
          <p:cNvSpPr txBox="1"/>
          <p:nvPr/>
        </p:nvSpPr>
        <p:spPr>
          <a:xfrm>
            <a:off x="427095" y="1140335"/>
            <a:ext cx="10932071" cy="787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81851" indent="-73708">
              <a:buSzPct val="100000"/>
              <a:buChar char="•"/>
              <a:tabLst>
                <a:tab pos="76200" algn="l"/>
              </a:tabLst>
              <a:defRPr sz="2500">
                <a:solidFill>
                  <a:srgbClr val="231F20"/>
                </a:solidFill>
              </a:defRPr>
            </a:lvl1pPr>
          </a:lstStyle>
          <a:p>
            <a:r>
              <a:t>  Array is  a group of same type of data which has a fixed length and index to identify every bucket uniquely.</a:t>
            </a:r>
          </a:p>
        </p:txBody>
      </p:sp>
      <p:pic>
        <p:nvPicPr>
          <p:cNvPr id="684" name="Picture 3" descr="Picture 3"/>
          <p:cNvPicPr>
            <a:picLocks noChangeAspect="1"/>
          </p:cNvPicPr>
          <p:nvPr/>
        </p:nvPicPr>
        <p:blipFill>
          <a:blip r:embed="rId2">
            <a:extLst/>
          </a:blip>
          <a:srcRect b="71302"/>
          <a:stretch>
            <a:fillRect/>
          </a:stretch>
        </p:blipFill>
        <p:spPr>
          <a:xfrm>
            <a:off x="131788" y="2234341"/>
            <a:ext cx="10932070" cy="1110672"/>
          </a:xfrm>
          <a:prstGeom prst="rect">
            <a:avLst/>
          </a:prstGeom>
          <a:ln w="12700">
            <a:miter lim="400000"/>
          </a:ln>
        </p:spPr>
      </p:pic>
      <p:sp>
        <p:nvSpPr>
          <p:cNvPr id="685" name="0               1                  2                  3                4                 5                 6                7                 8"/>
          <p:cNvSpPr txBox="1"/>
          <p:nvPr/>
        </p:nvSpPr>
        <p:spPr>
          <a:xfrm>
            <a:off x="1958438" y="3243579"/>
            <a:ext cx="9120148"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        0               1                  2                  3                4                 5                 6                7                 8</a:t>
            </a:r>
          </a:p>
        </p:txBody>
      </p:sp>
      <p:sp>
        <p:nvSpPr>
          <p:cNvPr id="686" name="Lower Bound"/>
          <p:cNvSpPr txBox="1"/>
          <p:nvPr/>
        </p:nvSpPr>
        <p:spPr>
          <a:xfrm>
            <a:off x="1997782" y="4516291"/>
            <a:ext cx="1945387" cy="510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700"/>
            </a:lvl1pPr>
          </a:lstStyle>
          <a:p>
            <a:r>
              <a:t>Lower Bound</a:t>
            </a:r>
          </a:p>
        </p:txBody>
      </p:sp>
      <p:sp>
        <p:nvSpPr>
          <p:cNvPr id="687" name="Upper Bound"/>
          <p:cNvSpPr txBox="1"/>
          <p:nvPr/>
        </p:nvSpPr>
        <p:spPr>
          <a:xfrm>
            <a:off x="9627951" y="4174288"/>
            <a:ext cx="1959953" cy="510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700"/>
            </a:lvl1pPr>
          </a:lstStyle>
          <a:p>
            <a:r>
              <a:t>Upper Bound</a:t>
            </a:r>
          </a:p>
        </p:txBody>
      </p:sp>
      <p:sp>
        <p:nvSpPr>
          <p:cNvPr id="688" name="Line"/>
          <p:cNvSpPr/>
          <p:nvPr/>
        </p:nvSpPr>
        <p:spPr>
          <a:xfrm flipV="1">
            <a:off x="2742072" y="3084147"/>
            <a:ext cx="1" cy="1441558"/>
          </a:xfrm>
          <a:prstGeom prst="line">
            <a:avLst/>
          </a:prstGeom>
          <a:ln w="12700">
            <a:solidFill>
              <a:schemeClr val="accent1"/>
            </a:solidFill>
            <a:miter/>
            <a:tailEnd type="triangle"/>
          </a:ln>
        </p:spPr>
        <p:txBody>
          <a:bodyPr lIns="45719" rIns="45719"/>
          <a:lstStyle/>
          <a:p>
            <a:endParaRPr/>
          </a:p>
        </p:txBody>
      </p:sp>
      <p:sp>
        <p:nvSpPr>
          <p:cNvPr id="689" name="Line"/>
          <p:cNvSpPr/>
          <p:nvPr/>
        </p:nvSpPr>
        <p:spPr>
          <a:xfrm flipV="1">
            <a:off x="10607927" y="2847921"/>
            <a:ext cx="1" cy="1441558"/>
          </a:xfrm>
          <a:prstGeom prst="line">
            <a:avLst/>
          </a:prstGeom>
          <a:ln w="12700">
            <a:solidFill>
              <a:schemeClr val="accent1"/>
            </a:solidFill>
            <a:miter/>
            <a:tailEnd type="triangle"/>
          </a:ln>
        </p:spPr>
        <p:txBody>
          <a:bodyPr lIns="45719" rIns="45719"/>
          <a:lstStyle/>
          <a:p>
            <a:endParaRPr/>
          </a:p>
        </p:txBody>
      </p:sp>
      <p:sp>
        <p:nvSpPr>
          <p:cNvPr id="690" name="Array Length = 9"/>
          <p:cNvSpPr txBox="1"/>
          <p:nvPr/>
        </p:nvSpPr>
        <p:spPr>
          <a:xfrm>
            <a:off x="2193183" y="5682116"/>
            <a:ext cx="2370998" cy="510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700"/>
            </a:lvl1pPr>
          </a:lstStyle>
          <a:p>
            <a:r>
              <a:t>Array Length = 9</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83"/>
                                        </p:tgtEl>
                                        <p:attrNameLst>
                                          <p:attrName>style.visibility</p:attrName>
                                        </p:attrNameLst>
                                      </p:cBhvr>
                                      <p:to>
                                        <p:strVal val="visible"/>
                                      </p:to>
                                    </p:set>
                                    <p:animEffect transition="in" filter="fade">
                                      <p:cBhvr>
                                        <p:cTn id="7" dur="500"/>
                                        <p:tgtEl>
                                          <p:spTgt spid="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 grpId="1"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4" name="Group 55"/>
          <p:cNvGrpSpPr/>
          <p:nvPr/>
        </p:nvGrpSpPr>
        <p:grpSpPr>
          <a:xfrm>
            <a:off x="0" y="0"/>
            <a:ext cx="3518859" cy="833730"/>
            <a:chOff x="0" y="0"/>
            <a:chExt cx="3518858" cy="833729"/>
          </a:xfrm>
        </p:grpSpPr>
        <p:sp>
          <p:nvSpPr>
            <p:cNvPr id="69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69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695"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Arrays</a:t>
            </a:r>
          </a:p>
        </p:txBody>
      </p:sp>
      <p:sp>
        <p:nvSpPr>
          <p:cNvPr id="697" name="Rectangle 19"/>
          <p:cNvSpPr txBox="1"/>
          <p:nvPr/>
        </p:nvSpPr>
        <p:spPr>
          <a:xfrm>
            <a:off x="10635092" y="6601356"/>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699" name="object 11"/>
          <p:cNvSpPr txBox="1"/>
          <p:nvPr/>
        </p:nvSpPr>
        <p:spPr>
          <a:xfrm>
            <a:off x="427095" y="1140335"/>
            <a:ext cx="10932071" cy="4330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Array Decleration</a:t>
            </a:r>
          </a:p>
          <a:p>
            <a:pPr marL="81851" indent="-73708">
              <a:buSzPct val="100000"/>
              <a:buChar char="•"/>
              <a:tabLst>
                <a:tab pos="76200" algn="l"/>
              </a:tabLst>
              <a:defRPr sz="2500">
                <a:solidFill>
                  <a:srgbClr val="231F20"/>
                </a:solidFill>
              </a:defRPr>
            </a:pPr>
            <a:r>
              <a:t>syntax : datatype[] arrayVarName;</a:t>
            </a:r>
          </a:p>
          <a:p>
            <a:pPr indent="8144">
              <a:tabLst>
                <a:tab pos="76200" algn="l"/>
              </a:tabLst>
              <a:defRPr sz="2500">
                <a:solidFill>
                  <a:srgbClr val="231F20"/>
                </a:solidFill>
              </a:defRPr>
            </a:pPr>
            <a:r>
              <a:t>    ex     : int[] arr;</a:t>
            </a: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  syntax : datatype arrayVarName[];</a:t>
            </a:r>
          </a:p>
          <a:p>
            <a:pPr indent="8144">
              <a:tabLst>
                <a:tab pos="76200" algn="l"/>
              </a:tabLst>
              <a:defRPr sz="2500">
                <a:solidFill>
                  <a:srgbClr val="231F20"/>
                </a:solidFill>
              </a:defRPr>
            </a:pPr>
            <a:r>
              <a:t>    ex     : int arr[];</a:t>
            </a:r>
          </a:p>
          <a:p>
            <a:pPr indent="8144">
              <a:tabLst>
                <a:tab pos="76200" algn="l"/>
              </a:tabLst>
              <a:defRPr sz="2500">
                <a:solidFill>
                  <a:srgbClr val="231F20"/>
                </a:solidFill>
              </a:defRPr>
            </a:pPr>
            <a:r>
              <a:t>    [] -&gt; subscript</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 Array Creation</a:t>
            </a:r>
          </a:p>
          <a:p>
            <a:pPr marL="81851" indent="-73708">
              <a:buSzPct val="100000"/>
              <a:buChar char="•"/>
              <a:tabLst>
                <a:tab pos="76200" algn="l"/>
              </a:tabLst>
              <a:defRPr sz="2500">
                <a:solidFill>
                  <a:srgbClr val="231F20"/>
                </a:solidFill>
              </a:defRPr>
            </a:pPr>
            <a:r>
              <a:t>  syntax : arrayVarName = new datatype[size];</a:t>
            </a:r>
          </a:p>
          <a:p>
            <a:pPr marL="81851" indent="-73708">
              <a:buSzPct val="100000"/>
              <a:buChar char="•"/>
              <a:tabLst>
                <a:tab pos="76200" algn="l"/>
              </a:tabLst>
              <a:defRPr sz="2500">
                <a:solidFill>
                  <a:srgbClr val="231F20"/>
                </a:solidFill>
              </a:defRPr>
            </a:pPr>
            <a:r>
              <a:t>  ex     : arr = new int[10];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99"/>
                                        </p:tgtEl>
                                        <p:attrNameLst>
                                          <p:attrName>style.visibility</p:attrName>
                                        </p:attrNameLst>
                                      </p:cBhvr>
                                      <p:to>
                                        <p:strVal val="visible"/>
                                      </p:to>
                                    </p:set>
                                    <p:animEffect transition="in" filter="fade">
                                      <p:cBhvr>
                                        <p:cTn id="7" dur="500"/>
                                        <p:tgtEl>
                                          <p:spTgt spid="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 grpId="1"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3" name="Group 55"/>
          <p:cNvGrpSpPr/>
          <p:nvPr/>
        </p:nvGrpSpPr>
        <p:grpSpPr>
          <a:xfrm>
            <a:off x="0" y="0"/>
            <a:ext cx="3518859" cy="833730"/>
            <a:chOff x="0" y="0"/>
            <a:chExt cx="3518858" cy="833729"/>
          </a:xfrm>
        </p:grpSpPr>
        <p:sp>
          <p:nvSpPr>
            <p:cNvPr id="701"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02"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04"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Arrays</a:t>
            </a:r>
          </a:p>
        </p:txBody>
      </p:sp>
      <p:sp>
        <p:nvSpPr>
          <p:cNvPr id="706" name="Rectangle 19"/>
          <p:cNvSpPr txBox="1"/>
          <p:nvPr/>
        </p:nvSpPr>
        <p:spPr>
          <a:xfrm>
            <a:off x="10635092" y="6601356"/>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708" name="object 11"/>
          <p:cNvSpPr txBox="1"/>
          <p:nvPr/>
        </p:nvSpPr>
        <p:spPr>
          <a:xfrm>
            <a:off x="427095" y="1140336"/>
            <a:ext cx="10932071" cy="5118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Array Decleration and Creation</a:t>
            </a:r>
          </a:p>
          <a:p>
            <a:pPr indent="8144">
              <a:tabLst>
                <a:tab pos="76200" algn="l"/>
              </a:tabLst>
              <a:defRPr sz="2500">
                <a:solidFill>
                  <a:srgbClr val="231F20"/>
                </a:solidFill>
              </a:defRPr>
            </a:pPr>
            <a:r>
              <a:t>   syntax : datatype[] arrayVarName = new datatype[size];</a:t>
            </a:r>
          </a:p>
          <a:p>
            <a:pPr indent="8144">
              <a:tabLst>
                <a:tab pos="76200" algn="l"/>
              </a:tabLst>
              <a:defRPr sz="2500">
                <a:solidFill>
                  <a:srgbClr val="231F20"/>
                </a:solidFill>
              </a:defRPr>
            </a:pPr>
            <a:r>
              <a:t>   ex : int[] arr = new int[10];</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 Once the array is created all the buckets will be filled with default values depending on the data type of the array.</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 length is an in-built variable which contains the count of no. of buckets in the given array.</a:t>
            </a: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Array Decleration and Creation</a:t>
            </a:r>
          </a:p>
          <a:p>
            <a:pPr marL="81851" indent="-73708">
              <a:buSzPct val="100000"/>
              <a:buChar char="•"/>
              <a:tabLst>
                <a:tab pos="76200" algn="l"/>
              </a:tabLst>
              <a:defRPr sz="2500">
                <a:solidFill>
                  <a:srgbClr val="231F20"/>
                </a:solidFill>
              </a:defRPr>
            </a:pPr>
            <a:r>
              <a:t>syntax : datatype[] arrayVarName = {v1,v2,v3...};</a:t>
            </a:r>
          </a:p>
          <a:p>
            <a:pPr marL="81851" indent="-73708">
              <a:buSzPct val="100000"/>
              <a:buChar char="•"/>
              <a:tabLst>
                <a:tab pos="76200" algn="l"/>
              </a:tabLst>
              <a:defRPr sz="2500">
                <a:solidFill>
                  <a:srgbClr val="231F20"/>
                </a:solidFill>
              </a:defRPr>
            </a:pPr>
            <a:r>
              <a:t>    ex : int[] arr = {20,40,12};</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08"/>
                                        </p:tgtEl>
                                        <p:attrNameLst>
                                          <p:attrName>style.visibility</p:attrName>
                                        </p:attrNameLst>
                                      </p:cBhvr>
                                      <p:to>
                                        <p:strVal val="visible"/>
                                      </p:to>
                                    </p:set>
                                    <p:animEffect transition="in" filter="fade">
                                      <p:cBhvr>
                                        <p:cTn id="7" dur="500"/>
                                        <p:tgtEl>
                                          <p:spTgt spid="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 name="Group 55"/>
          <p:cNvGrpSpPr/>
          <p:nvPr/>
        </p:nvGrpSpPr>
        <p:grpSpPr>
          <a:xfrm>
            <a:off x="0" y="0"/>
            <a:ext cx="3518859" cy="833730"/>
            <a:chOff x="0" y="0"/>
            <a:chExt cx="3518858" cy="833729"/>
          </a:xfrm>
        </p:grpSpPr>
        <p:sp>
          <p:nvSpPr>
            <p:cNvPr id="157"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58"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0" name="object 11"/>
          <p:cNvSpPr txBox="1"/>
          <p:nvPr/>
        </p:nvSpPr>
        <p:spPr>
          <a:xfrm>
            <a:off x="427096" y="1007207"/>
            <a:ext cx="10345846"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Standalone Apps</a:t>
            </a:r>
          </a:p>
          <a:p>
            <a:pPr marL="81851" indent="-73708">
              <a:buSzPct val="100000"/>
              <a:buChar char="•"/>
              <a:tabLst>
                <a:tab pos="76200" algn="l"/>
              </a:tabLst>
              <a:defRPr sz="2500">
                <a:solidFill>
                  <a:srgbClr val="231F20"/>
                </a:solidFill>
              </a:defRPr>
            </a:pPr>
            <a:r>
              <a:t>Client/Server Apps</a:t>
            </a:r>
          </a:p>
          <a:p>
            <a:pPr marL="81851" indent="-73708">
              <a:buSzPct val="100000"/>
              <a:buChar char="•"/>
              <a:tabLst>
                <a:tab pos="76200" algn="l"/>
              </a:tabLst>
              <a:defRPr sz="2500">
                <a:solidFill>
                  <a:srgbClr val="231F20"/>
                </a:solidFill>
              </a:defRPr>
            </a:pPr>
            <a:r>
              <a:t>Web Application</a:t>
            </a:r>
          </a:p>
        </p:txBody>
      </p:sp>
      <p:sp>
        <p:nvSpPr>
          <p:cNvPr id="161" name="object 22"/>
          <p:cNvSpPr txBox="1"/>
          <p:nvPr/>
        </p:nvSpPr>
        <p:spPr>
          <a:xfrm>
            <a:off x="427097" y="26979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Types of Software</a:t>
            </a:r>
          </a:p>
        </p:txBody>
      </p:sp>
      <p:sp>
        <p:nvSpPr>
          <p:cNvPr id="163" name="Rectangle 19"/>
          <p:cNvSpPr txBox="1"/>
          <p:nvPr/>
        </p:nvSpPr>
        <p:spPr>
          <a:xfrm>
            <a:off x="10351756" y="6538722"/>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grpSp>
        <p:nvGrpSpPr>
          <p:cNvPr id="167" name="Group 11"/>
          <p:cNvGrpSpPr/>
          <p:nvPr/>
        </p:nvGrpSpPr>
        <p:grpSpPr>
          <a:xfrm>
            <a:off x="-1" y="2472801"/>
            <a:ext cx="3518861" cy="833730"/>
            <a:chOff x="0" y="0"/>
            <a:chExt cx="3518859" cy="833729"/>
          </a:xfrm>
        </p:grpSpPr>
        <p:sp>
          <p:nvSpPr>
            <p:cNvPr id="165"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66"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68" name="object 22"/>
          <p:cNvSpPr txBox="1"/>
          <p:nvPr/>
        </p:nvSpPr>
        <p:spPr>
          <a:xfrm>
            <a:off x="427097" y="2742600"/>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Standalone Apps</a:t>
            </a:r>
          </a:p>
        </p:txBody>
      </p:sp>
      <p:sp>
        <p:nvSpPr>
          <p:cNvPr id="169" name="object 11"/>
          <p:cNvSpPr txBox="1"/>
          <p:nvPr/>
        </p:nvSpPr>
        <p:spPr>
          <a:xfrm>
            <a:off x="427096" y="3570773"/>
            <a:ext cx="10345846"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Any application that runs without any network is called as standalone apps.</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Ex :  Notepad, Calculator , Calendar etc..</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167"/>
                                        </p:tgtEl>
                                        <p:attrNameLst>
                                          <p:attrName>style.visibility</p:attrName>
                                        </p:attrNameLst>
                                      </p:cBhvr>
                                      <p:to>
                                        <p:strVal val="visible"/>
                                      </p:to>
                                    </p:set>
                                    <p:animEffect transition="in" filter="fade">
                                      <p:cBhvr>
                                        <p:cTn id="11" dur="500"/>
                                        <p:tgtEl>
                                          <p:spTgt spid="16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168"/>
                                        </p:tgtEl>
                                        <p:attrNameLst>
                                          <p:attrName>style.visibility</p:attrName>
                                        </p:attrNameLst>
                                      </p:cBhvr>
                                      <p:to>
                                        <p:strVal val="visible"/>
                                      </p:to>
                                    </p:set>
                                    <p:animEffect transition="in" filter="fade">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169">
                                            <p:bg/>
                                          </p:spTgt>
                                        </p:tgtEl>
                                        <p:attrNameLst>
                                          <p:attrName>style.visibility</p:attrName>
                                        </p:attrNameLst>
                                      </p:cBhvr>
                                      <p:to>
                                        <p:strVal val="visible"/>
                                      </p:to>
                                    </p:set>
                                    <p:animEffect transition="in" filter="fade">
                                      <p:cBhvr>
                                        <p:cTn id="21" dur="500"/>
                                        <p:tgtEl>
                                          <p:spTgt spid="169">
                                            <p:bg/>
                                          </p:spTgt>
                                        </p:tgtEl>
                                      </p:cBhvr>
                                    </p:animEffect>
                                  </p:childTnLst>
                                </p:cTn>
                              </p:par>
                              <p:par>
                                <p:cTn id="22" presetID="10" presetClass="entr" presetSubtype="0" fill="hold" grpId="4" nodeType="withEffect">
                                  <p:stCondLst>
                                    <p:cond delay="0"/>
                                  </p:stCondLst>
                                  <p:iterate>
                                    <p:tmAbs val="0"/>
                                  </p:iterate>
                                  <p:childTnLst>
                                    <p:set>
                                      <p:cBhvr>
                                        <p:cTn id="23" fill="hold"/>
                                        <p:tgtEl>
                                          <p:spTgt spid="169">
                                            <p:txEl>
                                              <p:pRg st="0" end="0"/>
                                            </p:txEl>
                                          </p:spTgt>
                                        </p:tgtEl>
                                        <p:attrNameLst>
                                          <p:attrName>style.visibility</p:attrName>
                                        </p:attrNameLst>
                                      </p:cBhvr>
                                      <p:to>
                                        <p:strVal val="visible"/>
                                      </p:to>
                                    </p:set>
                                    <p:animEffect transition="in" filter="fade">
                                      <p:cBhvr>
                                        <p:cTn id="24" dur="500"/>
                                        <p:tgtEl>
                                          <p:spTgt spid="169">
                                            <p:txEl>
                                              <p:pRg st="0" end="0"/>
                                            </p:txEl>
                                          </p:spTgt>
                                        </p:tgtEl>
                                      </p:cBhvr>
                                    </p:animEffect>
                                  </p:childTnLst>
                                </p:cTn>
                              </p:par>
                            </p:childTnLst>
                          </p:cTn>
                        </p:par>
                        <p:par>
                          <p:cTn id="25" fill="hold">
                            <p:stCondLst>
                              <p:cond delay="500"/>
                            </p:stCondLst>
                            <p:childTnLst>
                              <p:par>
                                <p:cTn id="26" presetID="10" presetClass="entr" fill="hold" grpId="4" nodeType="afterEffect">
                                  <p:stCondLst>
                                    <p:cond delay="0"/>
                                  </p:stCondLst>
                                  <p:iterate>
                                    <p:tmAbs val="0"/>
                                  </p:iterate>
                                  <p:childTnLst>
                                    <p:set>
                                      <p:cBhvr>
                                        <p:cTn id="27" fill="hold"/>
                                        <p:tgtEl>
                                          <p:spTgt spid="169">
                                            <p:txEl>
                                              <p:pRg st="1" end="1"/>
                                            </p:txEl>
                                          </p:spTgt>
                                        </p:tgtEl>
                                        <p:attrNameLst>
                                          <p:attrName>style.visibility</p:attrName>
                                        </p:attrNameLst>
                                      </p:cBhvr>
                                      <p:to>
                                        <p:strVal val="visible"/>
                                      </p:to>
                                    </p:set>
                                    <p:animEffect transition="in" filter="fade">
                                      <p:cBhvr>
                                        <p:cTn id="28" dur="500"/>
                                        <p:tgtEl>
                                          <p:spTgt spid="16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4" nodeType="clickEffect">
                                  <p:stCondLst>
                                    <p:cond delay="0"/>
                                  </p:stCondLst>
                                  <p:iterate>
                                    <p:tmAbs val="0"/>
                                  </p:iterate>
                                  <p:childTnLst>
                                    <p:set>
                                      <p:cBhvr>
                                        <p:cTn id="32" fill="hold"/>
                                        <p:tgtEl>
                                          <p:spTgt spid="169">
                                            <p:txEl>
                                              <p:pRg st="2" end="2"/>
                                            </p:txEl>
                                          </p:spTgt>
                                        </p:tgtEl>
                                        <p:attrNameLst>
                                          <p:attrName>style.visibility</p:attrName>
                                        </p:attrNameLst>
                                      </p:cBhvr>
                                      <p:to>
                                        <p:strVal val="visible"/>
                                      </p:to>
                                    </p:set>
                                    <p:animEffect transition="in" filter="fade">
                                      <p:cBhvr>
                                        <p:cTn id="33" dur="500"/>
                                        <p:tgtEl>
                                          <p:spTgt spid="1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1" animBg="1" advAuto="0"/>
      <p:bldP spid="167" grpId="2" animBg="1" advAuto="0"/>
      <p:bldP spid="168" grpId="3" animBg="1" advAuto="0"/>
      <p:bldP spid="169" grpId="4" build="p" bldLvl="5" animBg="1"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2" name="Group 55"/>
          <p:cNvGrpSpPr/>
          <p:nvPr/>
        </p:nvGrpSpPr>
        <p:grpSpPr>
          <a:xfrm>
            <a:off x="0" y="0"/>
            <a:ext cx="3518859" cy="833730"/>
            <a:chOff x="0" y="0"/>
            <a:chExt cx="3518858" cy="833729"/>
          </a:xfrm>
        </p:grpSpPr>
        <p:sp>
          <p:nvSpPr>
            <p:cNvPr id="710"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11"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13"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Arrays</a:t>
            </a:r>
          </a:p>
        </p:txBody>
      </p:sp>
      <p:sp>
        <p:nvSpPr>
          <p:cNvPr id="715" name="Rectangle 19"/>
          <p:cNvSpPr txBox="1"/>
          <p:nvPr/>
        </p:nvSpPr>
        <p:spPr>
          <a:xfrm>
            <a:off x="10635092" y="6601356"/>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717" name="object 11"/>
          <p:cNvSpPr txBox="1"/>
          <p:nvPr/>
        </p:nvSpPr>
        <p:spPr>
          <a:xfrm>
            <a:off x="427095" y="1140336"/>
            <a:ext cx="10932071" cy="118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first index -&gt; 0 (lower bound)             </a:t>
            </a:r>
          </a:p>
          <a:p>
            <a:pPr marL="81851" indent="-73708">
              <a:buSzPct val="100000"/>
              <a:buChar char="•"/>
              <a:tabLst>
                <a:tab pos="76200" algn="l"/>
              </a:tabLst>
              <a:defRPr sz="2500">
                <a:solidFill>
                  <a:srgbClr val="231F20"/>
                </a:solidFill>
              </a:defRPr>
            </a:pPr>
            <a:r>
              <a:t>last  index -&gt; arr.length - 1 = 9-1 = 8 (upper bound)</a:t>
            </a:r>
          </a:p>
          <a:p>
            <a:pPr marL="81851" indent="-73708">
              <a:buSzPct val="100000"/>
              <a:buChar char="•"/>
              <a:tabLst>
                <a:tab pos="76200" algn="l"/>
              </a:tabLst>
              <a:defRPr sz="2500">
                <a:solidFill>
                  <a:srgbClr val="231F20"/>
                </a:solidFill>
              </a:defRPr>
            </a:pPr>
            <a:r>
              <a:t>mid   index -&gt; (arr.length-1)/2 = (9-1)/2 = 4(middle bound)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17"/>
                                        </p:tgtEl>
                                        <p:attrNameLst>
                                          <p:attrName>style.visibility</p:attrName>
                                        </p:attrNameLst>
                                      </p:cBhvr>
                                      <p:to>
                                        <p:strVal val="visible"/>
                                      </p:to>
                                    </p:set>
                                    <p:animEffect transition="in" filter="fade">
                                      <p:cBhvr>
                                        <p:cTn id="7" dur="500"/>
                                        <p:tgtEl>
                                          <p:spTgt spid="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 grpId="1"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3" name="Group 23"/>
          <p:cNvGrpSpPr/>
          <p:nvPr/>
        </p:nvGrpSpPr>
        <p:grpSpPr>
          <a:xfrm>
            <a:off x="55" y="-9422"/>
            <a:ext cx="12191477" cy="712721"/>
            <a:chOff x="0" y="0"/>
            <a:chExt cx="12191475" cy="712719"/>
          </a:xfrm>
        </p:grpSpPr>
        <p:sp>
          <p:nvSpPr>
            <p:cNvPr id="719"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720"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721"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722"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724"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rPr dirty="0"/>
              <a:t>Trainer : </a:t>
            </a:r>
            <a:r>
              <a:rPr lang="en-US" dirty="0" err="1" smtClean="0"/>
              <a:t>Jayashree</a:t>
            </a:r>
            <a:r>
              <a:rPr lang="en-US" dirty="0" smtClean="0"/>
              <a:t> N</a:t>
            </a:r>
            <a:endParaRPr dirty="0"/>
          </a:p>
        </p:txBody>
      </p:sp>
      <p:sp>
        <p:nvSpPr>
          <p:cNvPr id="725" name="object 7"/>
          <p:cNvSpPr txBox="1"/>
          <p:nvPr/>
        </p:nvSpPr>
        <p:spPr>
          <a:xfrm>
            <a:off x="9874918" y="202740"/>
            <a:ext cx="1786143"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9">
                <a:solidFill>
                  <a:srgbClr val="FFFFFF"/>
                </a:solidFill>
              </a:defRPr>
            </a:lvl1pPr>
          </a:lstStyle>
          <a:p>
            <a:r>
              <a:t>Chapter 3</a:t>
            </a:r>
          </a:p>
        </p:txBody>
      </p:sp>
      <p:sp>
        <p:nvSpPr>
          <p:cNvPr id="726" name="object 18"/>
          <p:cNvSpPr txBox="1"/>
          <p:nvPr/>
        </p:nvSpPr>
        <p:spPr>
          <a:xfrm>
            <a:off x="1599452" y="3059534"/>
            <a:ext cx="9028092" cy="749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rPr b="1" dirty="0"/>
              <a:t>Strings</a:t>
            </a:r>
          </a:p>
        </p:txBody>
      </p:sp>
      <p:sp>
        <p:nvSpPr>
          <p:cNvPr id="728" name="Rectangle 11"/>
          <p:cNvSpPr txBox="1"/>
          <p:nvPr/>
        </p:nvSpPr>
        <p:spPr>
          <a:xfrm>
            <a:off x="4154897" y="6141006"/>
            <a:ext cx="3917204" cy="6439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730"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4" name="Group 55"/>
          <p:cNvGrpSpPr/>
          <p:nvPr/>
        </p:nvGrpSpPr>
        <p:grpSpPr>
          <a:xfrm>
            <a:off x="0" y="0"/>
            <a:ext cx="3518859" cy="833730"/>
            <a:chOff x="0" y="0"/>
            <a:chExt cx="3518858" cy="833729"/>
          </a:xfrm>
        </p:grpSpPr>
        <p:sp>
          <p:nvSpPr>
            <p:cNvPr id="732"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33"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35"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Strings</a:t>
            </a:r>
          </a:p>
        </p:txBody>
      </p:sp>
      <p:sp>
        <p:nvSpPr>
          <p:cNvPr id="737" name="Rectangle 19"/>
          <p:cNvSpPr txBox="1"/>
          <p:nvPr/>
        </p:nvSpPr>
        <p:spPr>
          <a:xfrm>
            <a:off x="10635092" y="6601356"/>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739" name="object 11"/>
          <p:cNvSpPr txBox="1"/>
          <p:nvPr/>
        </p:nvSpPr>
        <p:spPr>
          <a:xfrm>
            <a:off x="427095" y="1140335"/>
            <a:ext cx="10932071" cy="157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 String value is a group of characters which is written in the double quotes.</a:t>
            </a:r>
          </a:p>
          <a:p>
            <a:pPr marL="81851" indent="-73708">
              <a:buSzPct val="100000"/>
              <a:buChar char="•"/>
              <a:tabLst>
                <a:tab pos="76200" algn="l"/>
              </a:tabLst>
              <a:defRPr sz="2500">
                <a:solidFill>
                  <a:srgbClr val="231F20"/>
                </a:solidFill>
              </a:defRPr>
            </a:pPr>
            <a:r>
              <a:t> We can access the characters or perform any operations on the string only by  </a:t>
            </a:r>
          </a:p>
          <a:p>
            <a:pPr indent="8144">
              <a:tabLst>
                <a:tab pos="76200" algn="l"/>
              </a:tabLst>
              <a:defRPr sz="2500">
                <a:solidFill>
                  <a:srgbClr val="231F20"/>
                </a:solidFill>
              </a:defRPr>
            </a:pPr>
            <a:r>
              <a:t>   using the methods of String.</a:t>
            </a:r>
          </a:p>
          <a:p>
            <a:pPr marL="81851" indent="-73708">
              <a:buSzPct val="100000"/>
              <a:buChar char="•"/>
              <a:tabLst>
                <a:tab pos="76200" algn="l"/>
              </a:tabLst>
              <a:defRPr sz="2500">
                <a:solidFill>
                  <a:srgbClr val="231F20"/>
                </a:solidFill>
              </a:defRPr>
            </a:pPr>
            <a:r>
              <a:t> Internally String value is stored as a character Array by the JVM.</a:t>
            </a:r>
          </a:p>
        </p:txBody>
      </p:sp>
      <p:sp>
        <p:nvSpPr>
          <p:cNvPr id="740" name="Rectangle 1"/>
          <p:cNvSpPr txBox="1"/>
          <p:nvPr/>
        </p:nvSpPr>
        <p:spPr>
          <a:xfrm>
            <a:off x="347091" y="3358322"/>
            <a:ext cx="3512380"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3600">
                <a:effectLst>
                  <a:outerShdw blurRad="38100" dist="19050" dir="2700000" rotWithShape="0">
                    <a:srgbClr val="000000">
                      <a:alpha val="40000"/>
                    </a:srgbClr>
                  </a:outerShdw>
                </a:effectLst>
              </a:defRPr>
            </a:lvl1pPr>
          </a:lstStyle>
          <a:p>
            <a:r>
              <a:t>String str = “hello”</a:t>
            </a:r>
          </a:p>
        </p:txBody>
      </p:sp>
      <p:graphicFrame>
        <p:nvGraphicFramePr>
          <p:cNvPr id="741" name="Table 4"/>
          <p:cNvGraphicFramePr/>
          <p:nvPr/>
        </p:nvGraphicFramePr>
        <p:xfrm>
          <a:off x="6568224" y="3358322"/>
          <a:ext cx="5331855" cy="1970540"/>
        </p:xfrm>
        <a:graphic>
          <a:graphicData uri="http://schemas.openxmlformats.org/drawingml/2006/table">
            <a:tbl>
              <a:tblPr firstRow="1" bandRow="1">
                <a:tableStyleId>{4C3C2611-4C71-4FC5-86AE-919BDF0F9419}</a:tableStyleId>
              </a:tblPr>
              <a:tblGrid>
                <a:gridCol w="1066371">
                  <a:extLst>
                    <a:ext uri="{9D8B030D-6E8A-4147-A177-3AD203B41FA5}">
                      <a16:colId xmlns:a16="http://schemas.microsoft.com/office/drawing/2014/main" val="20000"/>
                    </a:ext>
                  </a:extLst>
                </a:gridCol>
                <a:gridCol w="1066371">
                  <a:extLst>
                    <a:ext uri="{9D8B030D-6E8A-4147-A177-3AD203B41FA5}">
                      <a16:colId xmlns:a16="http://schemas.microsoft.com/office/drawing/2014/main" val="20001"/>
                    </a:ext>
                  </a:extLst>
                </a:gridCol>
                <a:gridCol w="1066371">
                  <a:extLst>
                    <a:ext uri="{9D8B030D-6E8A-4147-A177-3AD203B41FA5}">
                      <a16:colId xmlns:a16="http://schemas.microsoft.com/office/drawing/2014/main" val="20002"/>
                    </a:ext>
                  </a:extLst>
                </a:gridCol>
                <a:gridCol w="1066371">
                  <a:extLst>
                    <a:ext uri="{9D8B030D-6E8A-4147-A177-3AD203B41FA5}">
                      <a16:colId xmlns:a16="http://schemas.microsoft.com/office/drawing/2014/main" val="20003"/>
                    </a:ext>
                  </a:extLst>
                </a:gridCol>
                <a:gridCol w="1066371">
                  <a:extLst>
                    <a:ext uri="{9D8B030D-6E8A-4147-A177-3AD203B41FA5}">
                      <a16:colId xmlns:a16="http://schemas.microsoft.com/office/drawing/2014/main" val="20004"/>
                    </a:ext>
                  </a:extLst>
                </a:gridCol>
              </a:tblGrid>
              <a:tr h="985270">
                <a:tc>
                  <a:txBody>
                    <a:bodyPr/>
                    <a:lstStyle/>
                    <a:p>
                      <a:pPr algn="ctr">
                        <a:defRPr sz="1800" b="0"/>
                      </a:pPr>
                      <a:r>
                        <a:rPr sz="4400" b="1">
                          <a:solidFill>
                            <a:srgbClr val="FFFFFF"/>
                          </a:solidFill>
                        </a:rPr>
                        <a:t>‘h’</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‘e’</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‘l’</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ctr">
                        <a:defRPr sz="1800" b="0"/>
                      </a:pPr>
                      <a:r>
                        <a:rPr sz="4400" b="1">
                          <a:solidFill>
                            <a:srgbClr val="FFFFFF"/>
                          </a:solidFill>
                        </a:rPr>
                        <a:t>‘o’</a:t>
                      </a:r>
                    </a:p>
                  </a:txBody>
                  <a:tcPr marL="45720" marR="4572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extLst>
                  <a:ext uri="{0D108BD9-81ED-4DB2-BD59-A6C34878D82A}">
                    <a16:rowId xmlns:a16="http://schemas.microsoft.com/office/drawing/2014/main" val="10000"/>
                  </a:ext>
                </a:extLst>
              </a:tr>
              <a:tr h="985270">
                <a:tc>
                  <a:txBody>
                    <a:bodyPr/>
                    <a:lstStyle/>
                    <a:p>
                      <a:pPr algn="ctr">
                        <a:defRPr sz="1800"/>
                      </a:pPr>
                      <a:r>
                        <a:rPr sz="4400"/>
                        <a:t>0</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1</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2</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3</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tc>
                  <a:txBody>
                    <a:bodyPr/>
                    <a:lstStyle/>
                    <a:p>
                      <a:pPr algn="ctr">
                        <a:defRPr sz="1800"/>
                      </a:pPr>
                      <a:r>
                        <a:rPr sz="4400"/>
                        <a:t>4</a:t>
                      </a:r>
                    </a:p>
                  </a:txBody>
                  <a:tcPr marL="45720" marR="45720" horzOverflow="overflow">
                    <a:lnL w="12700">
                      <a:solidFill>
                        <a:srgbClr val="FFFFFF"/>
                      </a:solidFill>
                    </a:lnL>
                    <a:lnR w="12700">
                      <a:solidFill>
                        <a:srgbClr val="FFFFFF"/>
                      </a:solidFill>
                    </a:lnR>
                    <a:lnT w="38100">
                      <a:solidFill>
                        <a:srgbClr val="FFFFFF"/>
                      </a:solidFill>
                    </a:lnT>
                    <a:lnB w="12700">
                      <a:solidFill>
                        <a:srgbClr val="FFFFFF"/>
                      </a:solidFill>
                    </a:lnB>
                    <a:noFill/>
                  </a:tcPr>
                </a:tc>
                <a:extLst>
                  <a:ext uri="{0D108BD9-81ED-4DB2-BD59-A6C34878D82A}">
                    <a16:rowId xmlns:a16="http://schemas.microsoft.com/office/drawing/2014/main" val="10001"/>
                  </a:ext>
                </a:extLst>
              </a:tr>
            </a:tbl>
          </a:graphicData>
        </a:graphic>
      </p:graphicFrame>
      <p:sp>
        <p:nvSpPr>
          <p:cNvPr id="742" name="Arrow: Right 4"/>
          <p:cNvSpPr/>
          <p:nvPr/>
        </p:nvSpPr>
        <p:spPr>
          <a:xfrm>
            <a:off x="4378280" y="3396284"/>
            <a:ext cx="1416677" cy="695460"/>
          </a:xfrm>
          <a:prstGeom prst="rightArrow">
            <a:avLst>
              <a:gd name="adj1" fmla="val 50000"/>
              <a:gd name="adj2" fmla="val 50000"/>
            </a:avLst>
          </a:prstGeom>
          <a:solidFill>
            <a:schemeClr val="accent1"/>
          </a:solidFill>
          <a:ln w="12700">
            <a:solidFill>
              <a:srgbClr val="32538F"/>
            </a:solidFill>
            <a:miter/>
          </a:ln>
        </p:spPr>
        <p:txBody>
          <a:bodyPr lIns="45719" rIns="45719" anchor="ctr"/>
          <a:lstStyle/>
          <a:p>
            <a:pPr algn="ctr">
              <a:defRPr>
                <a:solidFill>
                  <a:srgbClr val="FFFFFF"/>
                </a:solidFil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39"/>
                                        </p:tgtEl>
                                        <p:attrNameLst>
                                          <p:attrName>style.visibility</p:attrName>
                                        </p:attrNameLst>
                                      </p:cBhvr>
                                      <p:to>
                                        <p:strVal val="visible"/>
                                      </p:to>
                                    </p:set>
                                    <p:animEffect transition="in" filter="fade">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741"/>
                                        </p:tgtEl>
                                        <p:attrNameLst>
                                          <p:attrName>style.visibility</p:attrName>
                                        </p:attrNameLst>
                                      </p:cBhvr>
                                      <p:to>
                                        <p:strVal val="visible"/>
                                      </p:to>
                                    </p:set>
                                    <p:animEffect transition="in" filter="fade">
                                      <p:cBhvr>
                                        <p:cTn id="17" dur="500"/>
                                        <p:tgtEl>
                                          <p:spTgt spid="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1" animBg="1" advAuto="0"/>
      <p:bldP spid="740" grpId="2" animBg="1" advAuto="0"/>
      <p:bldP spid="741" grpId="3" animBg="1"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6" name="Group 55"/>
          <p:cNvGrpSpPr/>
          <p:nvPr/>
        </p:nvGrpSpPr>
        <p:grpSpPr>
          <a:xfrm>
            <a:off x="0" y="0"/>
            <a:ext cx="3518859" cy="833730"/>
            <a:chOff x="0" y="0"/>
            <a:chExt cx="3518858" cy="833729"/>
          </a:xfrm>
        </p:grpSpPr>
        <p:sp>
          <p:nvSpPr>
            <p:cNvPr id="744"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45"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47"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Methods of String </a:t>
            </a:r>
          </a:p>
        </p:txBody>
      </p:sp>
      <p:sp>
        <p:nvSpPr>
          <p:cNvPr id="749" name="Rectangle 19"/>
          <p:cNvSpPr txBox="1"/>
          <p:nvPr/>
        </p:nvSpPr>
        <p:spPr>
          <a:xfrm>
            <a:off x="10635092" y="6601356"/>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751" name="object 11"/>
          <p:cNvSpPr txBox="1"/>
          <p:nvPr/>
        </p:nvSpPr>
        <p:spPr>
          <a:xfrm>
            <a:off x="143760" y="842277"/>
            <a:ext cx="10932071" cy="4724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81851" indent="-73708">
              <a:buSzPct val="100000"/>
              <a:buChar char="•"/>
              <a:tabLst>
                <a:tab pos="76200" algn="l"/>
              </a:tabLst>
              <a:defRPr sz="2500">
                <a:solidFill>
                  <a:srgbClr val="231F20"/>
                </a:solidFill>
              </a:defRPr>
            </a:pPr>
            <a:r>
              <a:t>length() : It returns the count of number of characters present in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charAt(index)  : It returns the character at the given index from the given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  : It returns the index of the given character from the given String. It returns -ve value if the character do not exist.</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indexOf(char,startIndex)  : It returns the index of the given character</a:t>
            </a:r>
          </a:p>
          <a:p>
            <a:pPr indent="8144">
              <a:tabLst>
                <a:tab pos="76200" algn="l"/>
              </a:tabLst>
              <a:defRPr sz="2500">
                <a:solidFill>
                  <a:srgbClr val="231F20"/>
                </a:solidFill>
              </a:defRPr>
            </a:pPr>
            <a:r>
              <a:t>from the given String by starting the search from the given startIndex.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equals(string) : It compares characters of given two strings and returns</a:t>
            </a:r>
          </a:p>
          <a:p>
            <a:pPr indent="8144">
              <a:tabLst>
                <a:tab pos="76200" algn="l"/>
              </a:tabLst>
              <a:defRPr sz="2500">
                <a:solidFill>
                  <a:srgbClr val="231F20"/>
                </a:solidFill>
              </a:defRPr>
            </a:pPr>
            <a:r>
              <a:t>true if they are exactly same else it returns false.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51"/>
                                        </p:tgtEl>
                                        <p:attrNameLst>
                                          <p:attrName>style.visibility</p:attrName>
                                        </p:attrNameLst>
                                      </p:cBhvr>
                                      <p:to>
                                        <p:strVal val="visible"/>
                                      </p:to>
                                    </p:set>
                                    <p:animEffect transition="in" filter="fade">
                                      <p:cBhvr>
                                        <p:cTn id="7" dur="500"/>
                                        <p:tgtEl>
                                          <p:spTgt spid="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 grpId="1" animBg="1"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5" name="Group 55"/>
          <p:cNvGrpSpPr/>
          <p:nvPr/>
        </p:nvGrpSpPr>
        <p:grpSpPr>
          <a:xfrm>
            <a:off x="0" y="0"/>
            <a:ext cx="3518859" cy="833730"/>
            <a:chOff x="0" y="0"/>
            <a:chExt cx="3518858" cy="833729"/>
          </a:xfrm>
        </p:grpSpPr>
        <p:sp>
          <p:nvSpPr>
            <p:cNvPr id="753" name="object 4"/>
            <p:cNvSpPr/>
            <p:nvPr/>
          </p:nvSpPr>
          <p:spPr>
            <a:xfrm>
              <a:off x="-1" y="7"/>
              <a:ext cx="3183884"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754" name="object 5"/>
            <p:cNvSpPr/>
            <p:nvPr/>
          </p:nvSpPr>
          <p:spPr>
            <a:xfrm>
              <a:off x="2939097" y="-1"/>
              <a:ext cx="579762" cy="8337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756" name="object 22"/>
          <p:cNvSpPr txBox="1"/>
          <p:nvPr/>
        </p:nvSpPr>
        <p:spPr>
          <a:xfrm>
            <a:off x="0" y="275718"/>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Methods of String </a:t>
            </a:r>
          </a:p>
        </p:txBody>
      </p:sp>
      <p:sp>
        <p:nvSpPr>
          <p:cNvPr id="758" name="Rectangle 19"/>
          <p:cNvSpPr txBox="1"/>
          <p:nvPr/>
        </p:nvSpPr>
        <p:spPr>
          <a:xfrm>
            <a:off x="10635092" y="6601356"/>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760" name="object 11"/>
          <p:cNvSpPr txBox="1"/>
          <p:nvPr/>
        </p:nvSpPr>
        <p:spPr>
          <a:xfrm>
            <a:off x="221034" y="495275"/>
            <a:ext cx="10932071" cy="5118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8144">
              <a:tabLst>
                <a:tab pos="76200" algn="l"/>
              </a:tabLst>
              <a:defRPr sz="2500">
                <a:solidFill>
                  <a:srgbClr val="231F20"/>
                </a:solidFill>
              </a:defRPr>
            </a:pPr>
            <a:endParaRPr/>
          </a:p>
          <a:p>
            <a:pPr indent="8144">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equalsIgnoreCase(string) : It compares characters of given two strings by</a:t>
            </a:r>
          </a:p>
          <a:p>
            <a:pPr indent="8144">
              <a:tabLst>
                <a:tab pos="76200" algn="l"/>
              </a:tabLst>
              <a:defRPr sz="2500">
                <a:solidFill>
                  <a:srgbClr val="231F20"/>
                </a:solidFill>
              </a:defRPr>
            </a:pPr>
            <a:r>
              <a:t>igiorning the case and returns true if they are exactly same else it returns false.  </a:t>
            </a:r>
          </a:p>
          <a:p>
            <a:pPr indent="8144">
              <a:tabLst>
                <a:tab pos="76200" algn="l"/>
              </a:tabLst>
              <a:defRPr sz="2500">
                <a:solidFill>
                  <a:srgbClr val="231F20"/>
                </a:solidFill>
              </a:defRPr>
            </a:pPr>
            <a:r>
              <a:t>              </a:t>
            </a:r>
          </a:p>
          <a:p>
            <a:pPr marL="81851" indent="-73708">
              <a:buSzPct val="100000"/>
              <a:buChar char="•"/>
              <a:tabLst>
                <a:tab pos="76200" algn="l"/>
              </a:tabLst>
              <a:defRPr sz="2500">
                <a:solidFill>
                  <a:srgbClr val="231F20"/>
                </a:solidFill>
              </a:defRPr>
            </a:pPr>
            <a:r>
              <a:t>substring(start, end-1) : It creates a String from the given start index and given end-1 index  no. of characters and returns the String.</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b="1">
                <a:solidFill>
                  <a:srgbClr val="231F20"/>
                </a:solidFill>
              </a:defRPr>
            </a:pPr>
            <a:r>
              <a:t>NOTE</a:t>
            </a:r>
          </a:p>
          <a:p>
            <a:pPr marL="81851" indent="-73708">
              <a:buSzPct val="100000"/>
              <a:buChar char="•"/>
              <a:tabLst>
                <a:tab pos="76200" algn="l"/>
              </a:tabLst>
              <a:defRPr sz="2500">
                <a:solidFill>
                  <a:srgbClr val="231F20"/>
                </a:solidFill>
              </a:defRPr>
            </a:pPr>
            <a:r>
              <a:t>length and length()</a:t>
            </a:r>
          </a:p>
          <a:p>
            <a:pPr marL="81851" indent="-73708">
              <a:buSzPct val="100000"/>
              <a:buChar char="•"/>
              <a:tabLst>
                <a:tab pos="76200" algn="l"/>
              </a:tabLst>
              <a:defRPr sz="2500">
                <a:solidFill>
                  <a:srgbClr val="231F20"/>
                </a:solidFill>
              </a:defRPr>
            </a:pPr>
            <a:endParaRPr/>
          </a:p>
          <a:p>
            <a:pPr marL="81851" indent="-73708">
              <a:buSzPct val="100000"/>
              <a:buChar char="•"/>
              <a:tabLst>
                <a:tab pos="76200" algn="l"/>
              </a:tabLst>
              <a:defRPr sz="2500">
                <a:solidFill>
                  <a:srgbClr val="231F20"/>
                </a:solidFill>
              </a:defRPr>
            </a:pPr>
            <a:r>
              <a:t>length   -&gt; variable used in array</a:t>
            </a:r>
          </a:p>
          <a:p>
            <a:pPr marL="81851" indent="-73708">
              <a:buSzPct val="100000"/>
              <a:buChar char="•"/>
              <a:tabLst>
                <a:tab pos="76200" algn="l"/>
              </a:tabLst>
              <a:defRPr sz="2500">
                <a:solidFill>
                  <a:srgbClr val="231F20"/>
                </a:solidFill>
              </a:defRPr>
            </a:pPr>
            <a:r>
              <a:t>length() -&gt; method of String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60"/>
                                        </p:tgtEl>
                                        <p:attrNameLst>
                                          <p:attrName>style.visibility</p:attrName>
                                        </p:attrNameLst>
                                      </p:cBhvr>
                                      <p:to>
                                        <p:strVal val="visible"/>
                                      </p:to>
                                    </p:set>
                                    <p:animEffect transition="in" filter="fade">
                                      <p:cBhvr>
                                        <p:cTn id="7" dur="500"/>
                                        <p:tgtEl>
                                          <p:spTgt spid="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 grpId="1"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66" name="Group 23"/>
          <p:cNvGrpSpPr/>
          <p:nvPr/>
        </p:nvGrpSpPr>
        <p:grpSpPr>
          <a:xfrm>
            <a:off x="3619" y="44669"/>
            <a:ext cx="12191477" cy="712721"/>
            <a:chOff x="0" y="0"/>
            <a:chExt cx="12191475" cy="712720"/>
          </a:xfrm>
        </p:grpSpPr>
        <p:sp>
          <p:nvSpPr>
            <p:cNvPr id="762"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3"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6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67" name="object 4"/>
          <p:cNvSpPr txBox="1"/>
          <p:nvPr/>
        </p:nvSpPr>
        <p:spPr>
          <a:xfrm>
            <a:off x="528456" y="211766"/>
            <a:ext cx="2459868"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6">
                <a:solidFill>
                  <a:srgbClr val="FFFFFF"/>
                </a:solidFill>
                <a:latin typeface="Arial"/>
                <a:ea typeface="Arial"/>
                <a:cs typeface="Arial"/>
                <a:sym typeface="Arial"/>
              </a:defRPr>
            </a:lvl1pPr>
          </a:lstStyle>
          <a:p>
            <a:r>
              <a:t>Duration : 2hrs </a:t>
            </a:r>
          </a:p>
        </p:txBody>
      </p:sp>
      <p:sp>
        <p:nvSpPr>
          <p:cNvPr id="768" name="object 5"/>
          <p:cNvSpPr txBox="1"/>
          <p:nvPr/>
        </p:nvSpPr>
        <p:spPr>
          <a:xfrm>
            <a:off x="2895073" y="226533"/>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Jayashree</a:t>
            </a:r>
            <a:r>
              <a:rPr lang="en-US" dirty="0" smtClean="0"/>
              <a:t> N</a:t>
            </a:r>
            <a:endParaRPr dirty="0"/>
          </a:p>
        </p:txBody>
      </p:sp>
      <p:sp>
        <p:nvSpPr>
          <p:cNvPr id="769" name="object 7"/>
          <p:cNvSpPr txBox="1"/>
          <p:nvPr/>
        </p:nvSpPr>
        <p:spPr>
          <a:xfrm>
            <a:off x="9878480" y="202740"/>
            <a:ext cx="1786144"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Section :OOPS</a:t>
            </a:r>
          </a:p>
        </p:txBody>
      </p:sp>
      <p:sp>
        <p:nvSpPr>
          <p:cNvPr id="770" name="object 18"/>
          <p:cNvSpPr txBox="1"/>
          <p:nvPr/>
        </p:nvSpPr>
        <p:spPr>
          <a:xfrm>
            <a:off x="1901013" y="2788607"/>
            <a:ext cx="7741857" cy="14157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rPr b="1" dirty="0"/>
              <a:t>Object Oriented Programming System</a:t>
            </a:r>
          </a:p>
        </p:txBody>
      </p:sp>
      <p:sp>
        <p:nvSpPr>
          <p:cNvPr id="772" name="Rectangle 11"/>
          <p:cNvSpPr txBox="1"/>
          <p:nvPr/>
        </p:nvSpPr>
        <p:spPr>
          <a:xfrm>
            <a:off x="3708011" y="6172313"/>
            <a:ext cx="4127863" cy="11960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endParaRPr dirty="0"/>
          </a:p>
        </p:txBody>
      </p:sp>
      <p:sp>
        <p:nvSpPr>
          <p:cNvPr id="774" name="object 5"/>
          <p:cNvSpPr txBox="1"/>
          <p:nvPr/>
        </p:nvSpPr>
        <p:spPr>
          <a:xfrm>
            <a:off x="6014163" y="219801"/>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Subject : CORE JAVA</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6" name="Title 7"/>
          <p:cNvSpPr txBox="1">
            <a:spLocks noGrp="1"/>
          </p:cNvSpPr>
          <p:nvPr>
            <p:ph type="title"/>
          </p:nvPr>
        </p:nvSpPr>
        <p:spPr>
          <a:xfrm>
            <a:off x="831600" y="103974"/>
            <a:ext cx="10515503" cy="754830"/>
          </a:xfrm>
          <a:prstGeom prst="rect">
            <a:avLst/>
          </a:prstGeom>
        </p:spPr>
        <p:txBody>
          <a:bodyPr/>
          <a:lstStyle>
            <a:lvl1pPr>
              <a:defRPr sz="3400"/>
            </a:lvl1pPr>
          </a:lstStyle>
          <a:p>
            <a:r>
              <a:rPr dirty="0"/>
              <a:t>Section 2  Object Oriented Programming Syllabus</a:t>
            </a:r>
          </a:p>
        </p:txBody>
      </p:sp>
      <p:sp>
        <p:nvSpPr>
          <p:cNvPr id="777" name="Content Placeholder 8"/>
          <p:cNvSpPr txBox="1">
            <a:spLocks noGrp="1"/>
          </p:cNvSpPr>
          <p:nvPr>
            <p:ph type="body" sz="half" idx="1"/>
          </p:nvPr>
        </p:nvSpPr>
        <p:spPr>
          <a:xfrm>
            <a:off x="831600" y="1018985"/>
            <a:ext cx="3275410" cy="5419138"/>
          </a:xfrm>
          <a:prstGeom prst="rect">
            <a:avLst/>
          </a:prstGeom>
        </p:spPr>
        <p:txBody>
          <a:bodyPr/>
          <a:lstStyle/>
          <a:p>
            <a:pPr marL="0" indent="0">
              <a:buSzTx/>
              <a:buNone/>
              <a:defRPr sz="2000"/>
            </a:pPr>
            <a:r>
              <a:rPr dirty="0"/>
              <a:t> - Classes and Objects                  </a:t>
            </a:r>
          </a:p>
          <a:p>
            <a:pPr marL="222770" indent="-222770">
              <a:defRPr sz="2000"/>
            </a:pPr>
            <a:r>
              <a:rPr dirty="0"/>
              <a:t>- Object creation</a:t>
            </a:r>
          </a:p>
          <a:p>
            <a:pPr marL="222770" indent="-222770">
              <a:defRPr sz="2000"/>
            </a:pPr>
            <a:r>
              <a:rPr dirty="0"/>
              <a:t>- Reference variable</a:t>
            </a:r>
          </a:p>
          <a:p>
            <a:pPr marL="222770" indent="-222770">
              <a:defRPr sz="2000"/>
            </a:pPr>
            <a:r>
              <a:rPr dirty="0"/>
              <a:t>- Global and local variables</a:t>
            </a:r>
          </a:p>
          <a:p>
            <a:pPr marL="222770" indent="-222770">
              <a:defRPr sz="2000"/>
            </a:pPr>
            <a:r>
              <a:rPr dirty="0"/>
              <a:t>- Constructors</a:t>
            </a:r>
          </a:p>
          <a:p>
            <a:pPr marL="222770" indent="-222770">
              <a:defRPr sz="2000"/>
            </a:pPr>
            <a:r>
              <a:rPr dirty="0"/>
              <a:t>- Composition</a:t>
            </a:r>
          </a:p>
          <a:p>
            <a:pPr marL="222770" indent="-222770">
              <a:defRPr sz="2000"/>
            </a:pPr>
            <a:r>
              <a:rPr dirty="0"/>
              <a:t>- Inheritance *****</a:t>
            </a:r>
          </a:p>
          <a:p>
            <a:pPr marL="222770" indent="-222770">
              <a:defRPr sz="2000"/>
            </a:pPr>
            <a:r>
              <a:rPr dirty="0"/>
              <a:t>- Method Overloading</a:t>
            </a:r>
          </a:p>
          <a:p>
            <a:pPr marL="222770" indent="-222770">
              <a:defRPr sz="2000"/>
            </a:pPr>
            <a:r>
              <a:rPr dirty="0"/>
              <a:t>- Method Overriding</a:t>
            </a:r>
          </a:p>
          <a:p>
            <a:pPr marL="222770" indent="-222770">
              <a:defRPr sz="2000"/>
            </a:pPr>
            <a:r>
              <a:rPr dirty="0"/>
              <a:t>- Abstract classes</a:t>
            </a:r>
          </a:p>
          <a:p>
            <a:pPr marL="222770" indent="-222770">
              <a:defRPr sz="2000"/>
            </a:pPr>
            <a:r>
              <a:rPr dirty="0"/>
              <a:t>- Interfaces</a:t>
            </a:r>
          </a:p>
          <a:p>
            <a:pPr marL="222770" indent="-222770">
              <a:defRPr sz="2000"/>
            </a:pPr>
            <a:r>
              <a:rPr dirty="0"/>
              <a:t>- Typecasting</a:t>
            </a:r>
          </a:p>
          <a:p>
            <a:pPr marL="222770" indent="-222770">
              <a:defRPr sz="2000"/>
            </a:pPr>
            <a:r>
              <a:rPr dirty="0"/>
              <a:t>- Polymorphism</a:t>
            </a:r>
          </a:p>
        </p:txBody>
      </p:sp>
      <p:sp>
        <p:nvSpPr>
          <p:cNvPr id="778" name="TextBox 20"/>
          <p:cNvSpPr txBox="1"/>
          <p:nvPr/>
        </p:nvSpPr>
        <p:spPr>
          <a:xfrm>
            <a:off x="5020543" y="1019373"/>
            <a:ext cx="2666031" cy="12187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178593" indent="-178593" defTabSz="293216">
              <a:buSzPct val="100000"/>
              <a:buFont typeface="Arial"/>
              <a:buChar char="•"/>
              <a:defRPr sz="2000">
                <a:latin typeface="Arial"/>
                <a:ea typeface="Arial"/>
                <a:cs typeface="Arial"/>
                <a:sym typeface="Arial"/>
              </a:defRPr>
            </a:pPr>
            <a:r>
              <a:rPr dirty="0"/>
              <a:t>Abstraction</a:t>
            </a:r>
          </a:p>
          <a:p>
            <a:pPr marL="178593" indent="-178593" defTabSz="293216">
              <a:buSzPct val="100000"/>
              <a:buFont typeface="Arial"/>
              <a:buChar char="•"/>
              <a:defRPr sz="2000">
                <a:latin typeface="Arial"/>
                <a:ea typeface="Arial"/>
                <a:cs typeface="Arial"/>
                <a:sym typeface="Arial"/>
              </a:defRPr>
            </a:pPr>
            <a:r>
              <a:rPr dirty="0"/>
              <a:t>Java packages</a:t>
            </a:r>
          </a:p>
          <a:p>
            <a:pPr marL="178593" indent="-178593" defTabSz="293216">
              <a:buSzPct val="100000"/>
              <a:buFont typeface="Arial"/>
              <a:buChar char="•"/>
              <a:defRPr sz="2000">
                <a:latin typeface="Arial"/>
                <a:ea typeface="Arial"/>
                <a:cs typeface="Arial"/>
                <a:sym typeface="Arial"/>
              </a:defRPr>
            </a:pPr>
            <a:r>
              <a:rPr dirty="0"/>
              <a:t>Access Specifiers</a:t>
            </a:r>
          </a:p>
          <a:p>
            <a:pPr marL="178593" indent="-178593" defTabSz="293216">
              <a:buSzPct val="100000"/>
              <a:buFont typeface="Arial"/>
              <a:buChar char="•"/>
              <a:defRPr sz="2000">
                <a:latin typeface="Arial"/>
                <a:ea typeface="Arial"/>
                <a:cs typeface="Arial"/>
                <a:sym typeface="Arial"/>
              </a:defRPr>
            </a:pPr>
            <a:r>
              <a:rPr dirty="0"/>
              <a:t>Encapsulation</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84" name="Group 23"/>
          <p:cNvGrpSpPr/>
          <p:nvPr/>
        </p:nvGrpSpPr>
        <p:grpSpPr>
          <a:xfrm>
            <a:off x="3619" y="44669"/>
            <a:ext cx="12191477" cy="712721"/>
            <a:chOff x="0" y="0"/>
            <a:chExt cx="12191475" cy="712720"/>
          </a:xfrm>
        </p:grpSpPr>
        <p:sp>
          <p:nvSpPr>
            <p:cNvPr id="78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1"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2"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83"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85" name="object 4"/>
          <p:cNvSpPr txBox="1"/>
          <p:nvPr/>
        </p:nvSpPr>
        <p:spPr>
          <a:xfrm>
            <a:off x="528456" y="211766"/>
            <a:ext cx="2459868"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6">
                <a:solidFill>
                  <a:srgbClr val="FFFFFF"/>
                </a:solidFill>
                <a:latin typeface="Arial"/>
                <a:ea typeface="Arial"/>
                <a:cs typeface="Arial"/>
                <a:sym typeface="Arial"/>
              </a:defRPr>
            </a:lvl1pPr>
          </a:lstStyle>
          <a:p>
            <a:r>
              <a:t>Duration : 2hrs </a:t>
            </a:r>
          </a:p>
        </p:txBody>
      </p:sp>
      <p:sp>
        <p:nvSpPr>
          <p:cNvPr id="786" name="object 5"/>
          <p:cNvSpPr txBox="1"/>
          <p:nvPr/>
        </p:nvSpPr>
        <p:spPr>
          <a:xfrm>
            <a:off x="2895073" y="226533"/>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Jayashree</a:t>
            </a:r>
            <a:r>
              <a:rPr lang="en-US" dirty="0" smtClean="0"/>
              <a:t> N</a:t>
            </a:r>
            <a:endParaRPr dirty="0"/>
          </a:p>
        </p:txBody>
      </p:sp>
      <p:sp>
        <p:nvSpPr>
          <p:cNvPr id="787" name="object 7"/>
          <p:cNvSpPr txBox="1"/>
          <p:nvPr/>
        </p:nvSpPr>
        <p:spPr>
          <a:xfrm>
            <a:off x="9878480" y="202740"/>
            <a:ext cx="1786144"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t>Section :OOPS</a:t>
            </a:r>
          </a:p>
        </p:txBody>
      </p:sp>
      <p:sp>
        <p:nvSpPr>
          <p:cNvPr id="788" name="object 18"/>
          <p:cNvSpPr txBox="1"/>
          <p:nvPr/>
        </p:nvSpPr>
        <p:spPr>
          <a:xfrm>
            <a:off x="2887316" y="2204013"/>
            <a:ext cx="6206410" cy="21236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776615" marR="3257" indent="-764550" algn="ctr" defTabSz="293216">
              <a:defRPr sz="4600" spc="-3">
                <a:solidFill>
                  <a:srgbClr val="00318B"/>
                </a:solidFill>
                <a:latin typeface="Arial"/>
                <a:ea typeface="Arial"/>
                <a:cs typeface="Arial"/>
                <a:sym typeface="Arial"/>
              </a:defRPr>
            </a:pPr>
            <a:r>
              <a:rPr b="1" dirty="0"/>
              <a:t>CLASSES </a:t>
            </a:r>
          </a:p>
          <a:p>
            <a:pPr marL="776615" marR="3257" indent="-764550" algn="ctr" defTabSz="293216">
              <a:defRPr sz="4600" spc="-3">
                <a:solidFill>
                  <a:srgbClr val="00318B"/>
                </a:solidFill>
                <a:latin typeface="Arial"/>
                <a:ea typeface="Arial"/>
                <a:cs typeface="Arial"/>
                <a:sym typeface="Arial"/>
              </a:defRPr>
            </a:pPr>
            <a:r>
              <a:rPr b="1" dirty="0"/>
              <a:t>and</a:t>
            </a:r>
          </a:p>
          <a:p>
            <a:pPr marL="776615" marR="3257" indent="-764550" algn="ctr" defTabSz="293216">
              <a:defRPr sz="4600" spc="-3">
                <a:solidFill>
                  <a:srgbClr val="00318B"/>
                </a:solidFill>
                <a:latin typeface="Arial"/>
                <a:ea typeface="Arial"/>
                <a:cs typeface="Arial"/>
                <a:sym typeface="Arial"/>
              </a:defRPr>
            </a:pPr>
            <a:r>
              <a:rPr b="1" dirty="0"/>
              <a:t>Objects</a:t>
            </a:r>
          </a:p>
        </p:txBody>
      </p:sp>
      <p:sp>
        <p:nvSpPr>
          <p:cNvPr id="790" name="Rectangle 11"/>
          <p:cNvSpPr/>
          <p:nvPr/>
        </p:nvSpPr>
        <p:spPr>
          <a:xfrm>
            <a:off x="3779004" y="5705215"/>
            <a:ext cx="4423035" cy="6439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defTabSz="293216">
              <a:defRPr sz="3800" b="1">
                <a:effectLst>
                  <a:outerShdw blurRad="38100" dist="19050" dir="2700000" rotWithShape="0">
                    <a:srgbClr val="000000">
                      <a:alpha val="40000"/>
                    </a:srgbClr>
                  </a:outerShdw>
                </a:effectLst>
                <a:latin typeface="Arial"/>
                <a:ea typeface="Arial"/>
                <a:cs typeface="Arial"/>
                <a:sym typeface="Arial"/>
              </a:defRPr>
            </a:lvl1pPr>
          </a:lstStyle>
          <a:p>
            <a:endParaRPr dirty="0"/>
          </a:p>
        </p:txBody>
      </p:sp>
      <p:sp>
        <p:nvSpPr>
          <p:cNvPr id="792" name="object 5"/>
          <p:cNvSpPr txBox="1"/>
          <p:nvPr/>
        </p:nvSpPr>
        <p:spPr>
          <a:xfrm>
            <a:off x="6178785" y="23555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t>Subject : CORE JAVA</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96" name="Group 22"/>
          <p:cNvGrpSpPr/>
          <p:nvPr/>
        </p:nvGrpSpPr>
        <p:grpSpPr>
          <a:xfrm>
            <a:off x="3619" y="350230"/>
            <a:ext cx="3163580" cy="530761"/>
            <a:chOff x="0" y="0"/>
            <a:chExt cx="3163578" cy="530760"/>
          </a:xfrm>
        </p:grpSpPr>
        <p:sp>
          <p:nvSpPr>
            <p:cNvPr id="794"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795"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797" name="object 9"/>
          <p:cNvSpPr txBox="1"/>
          <p:nvPr/>
        </p:nvSpPr>
        <p:spPr>
          <a:xfrm>
            <a:off x="430717" y="481603"/>
            <a:ext cx="229686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Class</a:t>
            </a:r>
          </a:p>
        </p:txBody>
      </p:sp>
      <p:sp>
        <p:nvSpPr>
          <p:cNvPr id="801" name="Rectangle 1"/>
          <p:cNvSpPr txBox="1"/>
          <p:nvPr/>
        </p:nvSpPr>
        <p:spPr>
          <a:xfrm>
            <a:off x="391826" y="881246"/>
            <a:ext cx="11415473" cy="53826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rPr dirty="0"/>
              <a:t>Class is blueprint of an object.</a:t>
            </a:r>
          </a:p>
          <a:p>
            <a:pPr marR="3257" indent="12700" defTabSz="293216">
              <a:defRPr sz="2400" spc="-3">
                <a:solidFill>
                  <a:srgbClr val="231F20"/>
                </a:solidFill>
                <a:latin typeface="Arial"/>
                <a:ea typeface="Arial"/>
                <a:cs typeface="Arial"/>
                <a:sym typeface="Arial"/>
              </a:defRPr>
            </a:pPr>
            <a:endParaRPr dirty="0"/>
          </a:p>
          <a:p>
            <a:pPr marL="355600" marR="3257" indent="-342900" defTabSz="293216">
              <a:buSzPct val="100000"/>
              <a:buFont typeface="Arial"/>
              <a:buChar char="•"/>
              <a:defRPr sz="2400" spc="-3">
                <a:solidFill>
                  <a:srgbClr val="231F20"/>
                </a:solidFill>
                <a:latin typeface="Arial"/>
                <a:ea typeface="Arial"/>
                <a:cs typeface="Arial"/>
                <a:sym typeface="Arial"/>
              </a:defRPr>
            </a:pPr>
            <a:r>
              <a:rPr dirty="0"/>
              <a:t>A class will have 2 types of members  </a:t>
            </a:r>
          </a:p>
          <a:p>
            <a:pPr marL="1372869" marR="3257" lvl="2" indent="-445769" defTabSz="293216">
              <a:buSzPct val="100000"/>
              <a:buAutoNum type="arabicPeriod"/>
              <a:defRPr sz="2400" spc="-3">
                <a:solidFill>
                  <a:srgbClr val="231F20"/>
                </a:solidFill>
                <a:latin typeface="Arial"/>
                <a:ea typeface="Arial"/>
                <a:cs typeface="Arial"/>
                <a:sym typeface="Arial"/>
              </a:defRPr>
            </a:pPr>
            <a:r>
              <a:rPr dirty="0"/>
              <a:t>Data members</a:t>
            </a:r>
          </a:p>
          <a:p>
            <a:pPr marL="1372869" marR="3257" lvl="2" indent="-445769" defTabSz="293216">
              <a:buSzPct val="100000"/>
              <a:buAutoNum type="arabicPeriod"/>
              <a:defRPr sz="2400" spc="-3">
                <a:solidFill>
                  <a:srgbClr val="231F20"/>
                </a:solidFill>
                <a:latin typeface="Arial"/>
                <a:ea typeface="Arial"/>
                <a:cs typeface="Arial"/>
                <a:sym typeface="Arial"/>
              </a:defRPr>
            </a:pPr>
            <a:r>
              <a:rPr dirty="0"/>
              <a:t> Function members</a:t>
            </a:r>
          </a:p>
          <a:p>
            <a:pPr marR="3257" lvl="2" indent="927100" defTabSz="293216">
              <a:defRPr sz="2400" spc="-3">
                <a:solidFill>
                  <a:srgbClr val="231F20"/>
                </a:solidFill>
                <a:latin typeface="Arial"/>
                <a:ea typeface="Arial"/>
                <a:cs typeface="Arial"/>
                <a:sym typeface="Arial"/>
              </a:defRPr>
            </a:pPr>
            <a:endParaRPr dirty="0"/>
          </a:p>
          <a:p>
            <a:pPr marL="355600" marR="3257" indent="-342900" defTabSz="293216">
              <a:buSzPct val="100000"/>
              <a:buFont typeface="Arial"/>
              <a:buChar char="•"/>
              <a:defRPr sz="2400" spc="-3">
                <a:solidFill>
                  <a:srgbClr val="231F20"/>
                </a:solidFill>
                <a:latin typeface="Arial"/>
                <a:ea typeface="Arial"/>
                <a:cs typeface="Arial"/>
                <a:sym typeface="Arial"/>
              </a:defRPr>
            </a:pPr>
            <a:r>
              <a:rPr dirty="0"/>
              <a:t>Data members are those variables which are declared within the body of the class.</a:t>
            </a:r>
          </a:p>
          <a:p>
            <a:pPr marR="3257" indent="12700" defTabSz="293216">
              <a:defRPr sz="2400" spc="-3">
                <a:solidFill>
                  <a:srgbClr val="231F20"/>
                </a:solidFill>
                <a:latin typeface="Arial"/>
                <a:ea typeface="Arial"/>
                <a:cs typeface="Arial"/>
                <a:sym typeface="Arial"/>
              </a:defRPr>
            </a:pPr>
            <a:endParaRPr dirty="0"/>
          </a:p>
          <a:p>
            <a:pPr marL="355600" marR="3257" indent="-342900" defTabSz="293216">
              <a:buSzPct val="100000"/>
              <a:buFont typeface="Arial"/>
              <a:buChar char="•"/>
              <a:defRPr sz="2400" spc="-3">
                <a:solidFill>
                  <a:srgbClr val="231F20"/>
                </a:solidFill>
                <a:latin typeface="Arial"/>
                <a:ea typeface="Arial"/>
                <a:cs typeface="Arial"/>
                <a:sym typeface="Arial"/>
              </a:defRPr>
            </a:pPr>
            <a:r>
              <a:rPr dirty="0"/>
              <a:t>Function members are those methods/functions which are declared within the body of the class.</a:t>
            </a:r>
          </a:p>
          <a:p>
            <a:pPr marR="3257" indent="12700" defTabSz="293216">
              <a:defRPr sz="2400" spc="-3">
                <a:solidFill>
                  <a:srgbClr val="231F20"/>
                </a:solidFill>
                <a:latin typeface="Arial"/>
                <a:ea typeface="Arial"/>
                <a:cs typeface="Arial"/>
                <a:sym typeface="Arial"/>
              </a:defRPr>
            </a:pPr>
            <a:endParaRPr dirty="0"/>
          </a:p>
          <a:p>
            <a:pPr marL="355600" marR="3257" indent="-342900" defTabSz="293216">
              <a:buSzPct val="100000"/>
              <a:buFont typeface="Arial"/>
              <a:buChar char="•"/>
              <a:defRPr sz="2400" spc="-3">
                <a:solidFill>
                  <a:srgbClr val="231F20"/>
                </a:solidFill>
                <a:latin typeface="Arial"/>
                <a:ea typeface="Arial"/>
                <a:cs typeface="Arial"/>
                <a:sym typeface="Arial"/>
              </a:defRPr>
            </a:pPr>
            <a:r>
              <a:rPr dirty="0"/>
              <a:t> Members of the class are of 2 types </a:t>
            </a:r>
          </a:p>
          <a:p>
            <a:pPr marL="1372869" marR="3257" lvl="2" indent="-445769" defTabSz="293216">
              <a:buSzPct val="100000"/>
              <a:buAutoNum type="arabicPeriod"/>
              <a:defRPr sz="2400" spc="-3">
                <a:solidFill>
                  <a:srgbClr val="231F20"/>
                </a:solidFill>
                <a:latin typeface="Arial"/>
                <a:ea typeface="Arial"/>
                <a:cs typeface="Arial"/>
                <a:sym typeface="Arial"/>
              </a:defRPr>
            </a:pPr>
            <a:r>
              <a:rPr dirty="0"/>
              <a:t> static</a:t>
            </a:r>
          </a:p>
          <a:p>
            <a:pPr marL="1372869" marR="3257" lvl="2" indent="-445769" defTabSz="293216">
              <a:buSzPct val="100000"/>
              <a:buAutoNum type="arabicPeriod"/>
              <a:defRPr sz="2400" spc="-3">
                <a:solidFill>
                  <a:srgbClr val="231F20"/>
                </a:solidFill>
                <a:latin typeface="Arial"/>
                <a:ea typeface="Arial"/>
                <a:cs typeface="Arial"/>
                <a:sym typeface="Arial"/>
              </a:defRPr>
            </a:pPr>
            <a:r>
              <a:rPr dirty="0"/>
              <a:t>non-static</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01">
                                            <p:bg/>
                                          </p:spTgt>
                                        </p:tgtEl>
                                        <p:attrNameLst>
                                          <p:attrName>style.visibility</p:attrName>
                                        </p:attrNameLst>
                                      </p:cBhvr>
                                      <p:to>
                                        <p:strVal val="visible"/>
                                      </p:to>
                                    </p:set>
                                    <p:animEffect transition="in" filter="fade">
                                      <p:cBhvr>
                                        <p:cTn id="7" dur="500"/>
                                        <p:tgtEl>
                                          <p:spTgt spid="801">
                                            <p:bg/>
                                          </p:spTgt>
                                        </p:tgtEl>
                                      </p:cBhvr>
                                    </p:animEffect>
                                  </p:childTnLst>
                                </p:cTn>
                              </p:par>
                              <p:par>
                                <p:cTn id="8" presetID="10" presetClass="entr" presetSubtype="0" fill="hold" grpId="1" nodeType="withEffect">
                                  <p:stCondLst>
                                    <p:cond delay="0"/>
                                  </p:stCondLst>
                                  <p:iterate>
                                    <p:tmAbs val="0"/>
                                  </p:iterate>
                                  <p:childTnLst>
                                    <p:set>
                                      <p:cBhvr>
                                        <p:cTn id="9" fill="hold"/>
                                        <p:tgtEl>
                                          <p:spTgt spid="801">
                                            <p:txEl>
                                              <p:pRg st="0" end="0"/>
                                            </p:txEl>
                                          </p:spTgt>
                                        </p:tgtEl>
                                        <p:attrNameLst>
                                          <p:attrName>style.visibility</p:attrName>
                                        </p:attrNameLst>
                                      </p:cBhvr>
                                      <p:to>
                                        <p:strVal val="visible"/>
                                      </p:to>
                                    </p:set>
                                    <p:animEffect transition="in" filter="fade">
                                      <p:cBhvr>
                                        <p:cTn id="10" dur="500"/>
                                        <p:tgtEl>
                                          <p:spTgt spid="801">
                                            <p:txEl>
                                              <p:pRg st="0" end="0"/>
                                            </p:txEl>
                                          </p:spTgt>
                                        </p:tgtEl>
                                      </p:cBhvr>
                                    </p:animEffect>
                                  </p:childTnLst>
                                </p:cTn>
                              </p:par>
                            </p:childTnLst>
                          </p:cTn>
                        </p:par>
                        <p:par>
                          <p:cTn id="11" fill="hold">
                            <p:stCondLst>
                              <p:cond delay="500"/>
                            </p:stCondLst>
                            <p:childTnLst>
                              <p:par>
                                <p:cTn id="12" presetID="10" presetClass="entr" fill="hold" grpId="1" nodeType="afterEffect">
                                  <p:stCondLst>
                                    <p:cond delay="0"/>
                                  </p:stCondLst>
                                  <p:iterate>
                                    <p:tmAbs val="0"/>
                                  </p:iterate>
                                  <p:childTnLst>
                                    <p:set>
                                      <p:cBhvr>
                                        <p:cTn id="13" fill="hold"/>
                                        <p:tgtEl>
                                          <p:spTgt spid="801">
                                            <p:txEl>
                                              <p:pRg st="1" end="1"/>
                                            </p:txEl>
                                          </p:spTgt>
                                        </p:tgtEl>
                                        <p:attrNameLst>
                                          <p:attrName>style.visibility</p:attrName>
                                        </p:attrNameLst>
                                      </p:cBhvr>
                                      <p:to>
                                        <p:strVal val="visible"/>
                                      </p:to>
                                    </p:set>
                                    <p:animEffect transition="in" filter="fade">
                                      <p:cBhvr>
                                        <p:cTn id="14" dur="500"/>
                                        <p:tgtEl>
                                          <p:spTgt spid="80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fill="hold" grpId="1" nodeType="clickEffect">
                                  <p:stCondLst>
                                    <p:cond delay="0"/>
                                  </p:stCondLst>
                                  <p:iterate>
                                    <p:tmAbs val="0"/>
                                  </p:iterate>
                                  <p:childTnLst>
                                    <p:set>
                                      <p:cBhvr>
                                        <p:cTn id="18" fill="hold"/>
                                        <p:tgtEl>
                                          <p:spTgt spid="801">
                                            <p:txEl>
                                              <p:pRg st="2" end="2"/>
                                            </p:txEl>
                                          </p:spTgt>
                                        </p:tgtEl>
                                        <p:attrNameLst>
                                          <p:attrName>style.visibility</p:attrName>
                                        </p:attrNameLst>
                                      </p:cBhvr>
                                      <p:to>
                                        <p:strVal val="visible"/>
                                      </p:to>
                                    </p:set>
                                    <p:animEffect transition="in" filter="fade">
                                      <p:cBhvr>
                                        <p:cTn id="19" dur="500"/>
                                        <p:tgtEl>
                                          <p:spTgt spid="801">
                                            <p:txEl>
                                              <p:pRg st="2" end="2"/>
                                            </p:txEl>
                                          </p:spTgt>
                                        </p:tgtEl>
                                      </p:cBhvr>
                                    </p:animEffect>
                                  </p:childTnLst>
                                </p:cTn>
                              </p:par>
                            </p:childTnLst>
                          </p:cTn>
                        </p:par>
                        <p:par>
                          <p:cTn id="20" fill="hold">
                            <p:stCondLst>
                              <p:cond delay="500"/>
                            </p:stCondLst>
                            <p:childTnLst>
                              <p:par>
                                <p:cTn id="21" presetID="10" presetClass="entr" fill="hold" grpId="1" nodeType="afterEffect">
                                  <p:stCondLst>
                                    <p:cond delay="0"/>
                                  </p:stCondLst>
                                  <p:iterate>
                                    <p:tmAbs val="0"/>
                                  </p:iterate>
                                  <p:childTnLst>
                                    <p:set>
                                      <p:cBhvr>
                                        <p:cTn id="22" fill="hold"/>
                                        <p:tgtEl>
                                          <p:spTgt spid="801">
                                            <p:txEl>
                                              <p:pRg st="3" end="3"/>
                                            </p:txEl>
                                          </p:spTgt>
                                        </p:tgtEl>
                                        <p:attrNameLst>
                                          <p:attrName>style.visibility</p:attrName>
                                        </p:attrNameLst>
                                      </p:cBhvr>
                                      <p:to>
                                        <p:strVal val="visible"/>
                                      </p:to>
                                    </p:set>
                                    <p:animEffect transition="in" filter="fade">
                                      <p:cBhvr>
                                        <p:cTn id="23" dur="500"/>
                                        <p:tgtEl>
                                          <p:spTgt spid="801">
                                            <p:txEl>
                                              <p:pRg st="3" end="3"/>
                                            </p:txEl>
                                          </p:spTgt>
                                        </p:tgtEl>
                                      </p:cBhvr>
                                    </p:animEffect>
                                  </p:childTnLst>
                                </p:cTn>
                              </p:par>
                            </p:childTnLst>
                          </p:cTn>
                        </p:par>
                        <p:par>
                          <p:cTn id="24" fill="hold">
                            <p:stCondLst>
                              <p:cond delay="1000"/>
                            </p:stCondLst>
                            <p:childTnLst>
                              <p:par>
                                <p:cTn id="25" presetID="10" presetClass="entr" fill="hold" grpId="1" nodeType="afterEffect">
                                  <p:stCondLst>
                                    <p:cond delay="0"/>
                                  </p:stCondLst>
                                  <p:iterate>
                                    <p:tmAbs val="0"/>
                                  </p:iterate>
                                  <p:childTnLst>
                                    <p:set>
                                      <p:cBhvr>
                                        <p:cTn id="26" fill="hold"/>
                                        <p:tgtEl>
                                          <p:spTgt spid="801">
                                            <p:txEl>
                                              <p:pRg st="4" end="4"/>
                                            </p:txEl>
                                          </p:spTgt>
                                        </p:tgtEl>
                                        <p:attrNameLst>
                                          <p:attrName>style.visibility</p:attrName>
                                        </p:attrNameLst>
                                      </p:cBhvr>
                                      <p:to>
                                        <p:strVal val="visible"/>
                                      </p:to>
                                    </p:set>
                                    <p:animEffect transition="in" filter="fade">
                                      <p:cBhvr>
                                        <p:cTn id="27" dur="500"/>
                                        <p:tgtEl>
                                          <p:spTgt spid="801">
                                            <p:txEl>
                                              <p:pRg st="4" end="4"/>
                                            </p:txEl>
                                          </p:spTgt>
                                        </p:tgtEl>
                                      </p:cBhvr>
                                    </p:animEffect>
                                  </p:childTnLst>
                                </p:cTn>
                              </p:par>
                            </p:childTnLst>
                          </p:cTn>
                        </p:par>
                        <p:par>
                          <p:cTn id="28" fill="hold">
                            <p:stCondLst>
                              <p:cond delay="1500"/>
                            </p:stCondLst>
                            <p:childTnLst>
                              <p:par>
                                <p:cTn id="29" presetID="10" presetClass="entr" fill="hold" grpId="1" nodeType="afterEffect">
                                  <p:stCondLst>
                                    <p:cond delay="0"/>
                                  </p:stCondLst>
                                  <p:iterate>
                                    <p:tmAbs val="0"/>
                                  </p:iterate>
                                  <p:childTnLst>
                                    <p:set>
                                      <p:cBhvr>
                                        <p:cTn id="30" fill="hold"/>
                                        <p:tgtEl>
                                          <p:spTgt spid="801">
                                            <p:txEl>
                                              <p:pRg st="5" end="5"/>
                                            </p:txEl>
                                          </p:spTgt>
                                        </p:tgtEl>
                                        <p:attrNameLst>
                                          <p:attrName>style.visibility</p:attrName>
                                        </p:attrNameLst>
                                      </p:cBhvr>
                                      <p:to>
                                        <p:strVal val="visible"/>
                                      </p:to>
                                    </p:set>
                                    <p:animEffect transition="in" filter="fade">
                                      <p:cBhvr>
                                        <p:cTn id="31" dur="500"/>
                                        <p:tgtEl>
                                          <p:spTgt spid="801">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1" nodeType="clickEffect">
                                  <p:stCondLst>
                                    <p:cond delay="0"/>
                                  </p:stCondLst>
                                  <p:iterate>
                                    <p:tmAbs val="0"/>
                                  </p:iterate>
                                  <p:childTnLst>
                                    <p:set>
                                      <p:cBhvr>
                                        <p:cTn id="35" fill="hold"/>
                                        <p:tgtEl>
                                          <p:spTgt spid="801">
                                            <p:txEl>
                                              <p:pRg st="6" end="6"/>
                                            </p:txEl>
                                          </p:spTgt>
                                        </p:tgtEl>
                                        <p:attrNameLst>
                                          <p:attrName>style.visibility</p:attrName>
                                        </p:attrNameLst>
                                      </p:cBhvr>
                                      <p:to>
                                        <p:strVal val="visible"/>
                                      </p:to>
                                    </p:set>
                                    <p:animEffect transition="in" filter="fade">
                                      <p:cBhvr>
                                        <p:cTn id="36" dur="500"/>
                                        <p:tgtEl>
                                          <p:spTgt spid="801">
                                            <p:txEl>
                                              <p:pRg st="6" end="6"/>
                                            </p:txEl>
                                          </p:spTgt>
                                        </p:tgtEl>
                                      </p:cBhvr>
                                    </p:animEffect>
                                  </p:childTnLst>
                                </p:cTn>
                              </p:par>
                            </p:childTnLst>
                          </p:cTn>
                        </p:par>
                        <p:par>
                          <p:cTn id="37" fill="hold">
                            <p:stCondLst>
                              <p:cond delay="500"/>
                            </p:stCondLst>
                            <p:childTnLst>
                              <p:par>
                                <p:cTn id="38" presetID="10" presetClass="entr" fill="hold" grpId="1" nodeType="afterEffect">
                                  <p:stCondLst>
                                    <p:cond delay="0"/>
                                  </p:stCondLst>
                                  <p:iterate>
                                    <p:tmAbs val="0"/>
                                  </p:iterate>
                                  <p:childTnLst>
                                    <p:set>
                                      <p:cBhvr>
                                        <p:cTn id="39" fill="hold"/>
                                        <p:tgtEl>
                                          <p:spTgt spid="801">
                                            <p:txEl>
                                              <p:pRg st="7" end="7"/>
                                            </p:txEl>
                                          </p:spTgt>
                                        </p:tgtEl>
                                        <p:attrNameLst>
                                          <p:attrName>style.visibility</p:attrName>
                                        </p:attrNameLst>
                                      </p:cBhvr>
                                      <p:to>
                                        <p:strVal val="visible"/>
                                      </p:to>
                                    </p:set>
                                    <p:animEffect transition="in" filter="fade">
                                      <p:cBhvr>
                                        <p:cTn id="40" dur="500"/>
                                        <p:tgtEl>
                                          <p:spTgt spid="80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801">
                                            <p:txEl>
                                              <p:pRg st="8" end="8"/>
                                            </p:txEl>
                                          </p:spTgt>
                                        </p:tgtEl>
                                        <p:attrNameLst>
                                          <p:attrName>style.visibility</p:attrName>
                                        </p:attrNameLst>
                                      </p:cBhvr>
                                      <p:to>
                                        <p:strVal val="visible"/>
                                      </p:to>
                                    </p:set>
                                    <p:animEffect transition="in" filter="fade">
                                      <p:cBhvr>
                                        <p:cTn id="45" dur="500"/>
                                        <p:tgtEl>
                                          <p:spTgt spid="801">
                                            <p:txEl>
                                              <p:pRg st="8" end="8"/>
                                            </p:txEl>
                                          </p:spTgt>
                                        </p:tgtEl>
                                      </p:cBhvr>
                                    </p:animEffect>
                                  </p:childTnLst>
                                </p:cTn>
                              </p:par>
                            </p:childTnLst>
                          </p:cTn>
                        </p:par>
                        <p:par>
                          <p:cTn id="46" fill="hold">
                            <p:stCondLst>
                              <p:cond delay="500"/>
                            </p:stCondLst>
                            <p:childTnLst>
                              <p:par>
                                <p:cTn id="47" presetID="10" presetClass="entr" fill="hold" grpId="1" nodeType="afterEffect">
                                  <p:stCondLst>
                                    <p:cond delay="0"/>
                                  </p:stCondLst>
                                  <p:iterate>
                                    <p:tmAbs val="0"/>
                                  </p:iterate>
                                  <p:childTnLst>
                                    <p:set>
                                      <p:cBhvr>
                                        <p:cTn id="48" fill="hold"/>
                                        <p:tgtEl>
                                          <p:spTgt spid="801">
                                            <p:txEl>
                                              <p:pRg st="9" end="9"/>
                                            </p:txEl>
                                          </p:spTgt>
                                        </p:tgtEl>
                                        <p:attrNameLst>
                                          <p:attrName>style.visibility</p:attrName>
                                        </p:attrNameLst>
                                      </p:cBhvr>
                                      <p:to>
                                        <p:strVal val="visible"/>
                                      </p:to>
                                    </p:set>
                                    <p:animEffect transition="in" filter="fade">
                                      <p:cBhvr>
                                        <p:cTn id="49" dur="500"/>
                                        <p:tgtEl>
                                          <p:spTgt spid="801">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grpId="1" nodeType="clickEffect">
                                  <p:stCondLst>
                                    <p:cond delay="0"/>
                                  </p:stCondLst>
                                  <p:iterate>
                                    <p:tmAbs val="0"/>
                                  </p:iterate>
                                  <p:childTnLst>
                                    <p:set>
                                      <p:cBhvr>
                                        <p:cTn id="53" fill="hold"/>
                                        <p:tgtEl>
                                          <p:spTgt spid="801">
                                            <p:txEl>
                                              <p:pRg st="10" end="10"/>
                                            </p:txEl>
                                          </p:spTgt>
                                        </p:tgtEl>
                                        <p:attrNameLst>
                                          <p:attrName>style.visibility</p:attrName>
                                        </p:attrNameLst>
                                      </p:cBhvr>
                                      <p:to>
                                        <p:strVal val="visible"/>
                                      </p:to>
                                    </p:set>
                                    <p:animEffect transition="in" filter="fade">
                                      <p:cBhvr>
                                        <p:cTn id="54" dur="500"/>
                                        <p:tgtEl>
                                          <p:spTgt spid="801">
                                            <p:txEl>
                                              <p:pRg st="10" end="10"/>
                                            </p:txEl>
                                          </p:spTgt>
                                        </p:tgtEl>
                                      </p:cBhvr>
                                    </p:animEffect>
                                  </p:childTnLst>
                                </p:cTn>
                              </p:par>
                            </p:childTnLst>
                          </p:cTn>
                        </p:par>
                        <p:par>
                          <p:cTn id="55" fill="hold">
                            <p:stCondLst>
                              <p:cond delay="500"/>
                            </p:stCondLst>
                            <p:childTnLst>
                              <p:par>
                                <p:cTn id="56" presetID="10" presetClass="entr" fill="hold" grpId="1" nodeType="afterEffect">
                                  <p:stCondLst>
                                    <p:cond delay="0"/>
                                  </p:stCondLst>
                                  <p:iterate>
                                    <p:tmAbs val="0"/>
                                  </p:iterate>
                                  <p:childTnLst>
                                    <p:set>
                                      <p:cBhvr>
                                        <p:cTn id="57" fill="hold"/>
                                        <p:tgtEl>
                                          <p:spTgt spid="801">
                                            <p:txEl>
                                              <p:pRg st="11" end="11"/>
                                            </p:txEl>
                                          </p:spTgt>
                                        </p:tgtEl>
                                        <p:attrNameLst>
                                          <p:attrName>style.visibility</p:attrName>
                                        </p:attrNameLst>
                                      </p:cBhvr>
                                      <p:to>
                                        <p:strVal val="visible"/>
                                      </p:to>
                                    </p:set>
                                    <p:animEffect transition="in" filter="fade">
                                      <p:cBhvr>
                                        <p:cTn id="58" dur="500"/>
                                        <p:tgtEl>
                                          <p:spTgt spid="801">
                                            <p:txEl>
                                              <p:pRg st="11" end="11"/>
                                            </p:txEl>
                                          </p:spTgt>
                                        </p:tgtEl>
                                      </p:cBhvr>
                                    </p:animEffect>
                                  </p:childTnLst>
                                </p:cTn>
                              </p:par>
                            </p:childTnLst>
                          </p:cTn>
                        </p:par>
                        <p:par>
                          <p:cTn id="59" fill="hold">
                            <p:stCondLst>
                              <p:cond delay="1000"/>
                            </p:stCondLst>
                            <p:childTnLst>
                              <p:par>
                                <p:cTn id="60" presetID="10" presetClass="entr" fill="hold" grpId="1" nodeType="afterEffect">
                                  <p:stCondLst>
                                    <p:cond delay="0"/>
                                  </p:stCondLst>
                                  <p:iterate>
                                    <p:tmAbs val="0"/>
                                  </p:iterate>
                                  <p:childTnLst>
                                    <p:set>
                                      <p:cBhvr>
                                        <p:cTn id="61" fill="hold"/>
                                        <p:tgtEl>
                                          <p:spTgt spid="801">
                                            <p:txEl>
                                              <p:pRg st="12" end="12"/>
                                            </p:txEl>
                                          </p:spTgt>
                                        </p:tgtEl>
                                        <p:attrNameLst>
                                          <p:attrName>style.visibility</p:attrName>
                                        </p:attrNameLst>
                                      </p:cBhvr>
                                      <p:to>
                                        <p:strVal val="visible"/>
                                      </p:to>
                                    </p:set>
                                    <p:animEffect transition="in" filter="fade">
                                      <p:cBhvr>
                                        <p:cTn id="62" dur="500"/>
                                        <p:tgtEl>
                                          <p:spTgt spid="80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 grpId="1" build="p" bldLvl="5" animBg="1" advAuto="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05" name="Group 22"/>
          <p:cNvGrpSpPr/>
          <p:nvPr/>
        </p:nvGrpSpPr>
        <p:grpSpPr>
          <a:xfrm>
            <a:off x="3619" y="350230"/>
            <a:ext cx="3163580" cy="530761"/>
            <a:chOff x="0" y="0"/>
            <a:chExt cx="3163578" cy="530760"/>
          </a:xfrm>
        </p:grpSpPr>
        <p:sp>
          <p:nvSpPr>
            <p:cNvPr id="803"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0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06" name="object 9"/>
          <p:cNvSpPr txBox="1"/>
          <p:nvPr/>
        </p:nvSpPr>
        <p:spPr>
          <a:xfrm>
            <a:off x="430717" y="481603"/>
            <a:ext cx="2296861" cy="2837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rPr dirty="0"/>
              <a:t>Static Members</a:t>
            </a:r>
          </a:p>
        </p:txBody>
      </p:sp>
      <p:sp>
        <p:nvSpPr>
          <p:cNvPr id="810" name="Rectangle 1"/>
          <p:cNvSpPr txBox="1"/>
          <p:nvPr/>
        </p:nvSpPr>
        <p:spPr>
          <a:xfrm>
            <a:off x="391826" y="1004469"/>
            <a:ext cx="11415473" cy="7598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55600" marR="3257" indent="-342900" defTabSz="293216">
              <a:buSzPct val="100000"/>
              <a:buFont typeface="Arial"/>
              <a:buChar char="•"/>
              <a:defRPr sz="2400" spc="-3">
                <a:solidFill>
                  <a:srgbClr val="231F20"/>
                </a:solidFill>
                <a:latin typeface="Arial"/>
                <a:ea typeface="Arial"/>
                <a:cs typeface="Arial"/>
                <a:sym typeface="Arial"/>
              </a:defRPr>
            </a:lvl1pPr>
          </a:lstStyle>
          <a:p>
            <a:r>
              <a:rPr dirty="0"/>
              <a:t>Any data member or function member of the class declared by using static keyword is called as STATIC MEMBER. </a:t>
            </a:r>
          </a:p>
        </p:txBody>
      </p:sp>
      <p:grpSp>
        <p:nvGrpSpPr>
          <p:cNvPr id="813" name="Group 38"/>
          <p:cNvGrpSpPr/>
          <p:nvPr/>
        </p:nvGrpSpPr>
        <p:grpSpPr>
          <a:xfrm>
            <a:off x="-21748" y="4473748"/>
            <a:ext cx="3078521" cy="530761"/>
            <a:chOff x="0" y="0"/>
            <a:chExt cx="3078519" cy="530760"/>
          </a:xfrm>
        </p:grpSpPr>
        <p:sp>
          <p:nvSpPr>
            <p:cNvPr id="811"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12"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14" name="object 22"/>
          <p:cNvSpPr txBox="1"/>
          <p:nvPr/>
        </p:nvSpPr>
        <p:spPr>
          <a:xfrm>
            <a:off x="188407" y="4565641"/>
            <a:ext cx="3082334" cy="32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200" spc="-6">
                <a:solidFill>
                  <a:srgbClr val="FFFFFF"/>
                </a:solidFill>
                <a:latin typeface="Arial"/>
                <a:ea typeface="Arial"/>
                <a:cs typeface="Arial"/>
                <a:sym typeface="Arial"/>
              </a:defRPr>
            </a:lvl1pPr>
          </a:lstStyle>
          <a:p>
            <a:r>
              <a:t>Present in same class</a:t>
            </a:r>
          </a:p>
        </p:txBody>
      </p:sp>
      <p:sp>
        <p:nvSpPr>
          <p:cNvPr id="815" name="Rectangle 42"/>
          <p:cNvSpPr txBox="1"/>
          <p:nvPr/>
        </p:nvSpPr>
        <p:spPr>
          <a:xfrm>
            <a:off x="372768" y="5249258"/>
            <a:ext cx="11415472" cy="768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55600" marR="3257" indent="-342900" defTabSz="293216">
              <a:buSzPct val="100000"/>
              <a:buFont typeface="Arial"/>
              <a:buChar char="•"/>
              <a:defRPr sz="2400" spc="-3">
                <a:solidFill>
                  <a:srgbClr val="231F20"/>
                </a:solidFill>
                <a:latin typeface="Arial"/>
                <a:ea typeface="Arial"/>
                <a:cs typeface="Arial"/>
                <a:sym typeface="Arial"/>
              </a:defRPr>
            </a:lvl1pPr>
          </a:lstStyle>
          <a:p>
            <a:r>
              <a:rPr dirty="0"/>
              <a:t>Static member present in same class can be accessed just by using </a:t>
            </a:r>
            <a:r>
              <a:rPr dirty="0" err="1"/>
              <a:t>mebername</a:t>
            </a:r>
            <a:r>
              <a:rPr dirty="0"/>
              <a:t>.</a:t>
            </a:r>
          </a:p>
        </p:txBody>
      </p:sp>
      <p:grpSp>
        <p:nvGrpSpPr>
          <p:cNvPr id="818" name="Group 18"/>
          <p:cNvGrpSpPr/>
          <p:nvPr/>
        </p:nvGrpSpPr>
        <p:grpSpPr>
          <a:xfrm>
            <a:off x="-28165" y="2156502"/>
            <a:ext cx="3084174" cy="530586"/>
            <a:chOff x="0" y="0"/>
            <a:chExt cx="3084172" cy="530584"/>
          </a:xfrm>
        </p:grpSpPr>
        <p:sp>
          <p:nvSpPr>
            <p:cNvPr id="816" name="object 23"/>
            <p:cNvSpPr/>
            <p:nvPr/>
          </p:nvSpPr>
          <p:spPr>
            <a:xfrm>
              <a:off x="0" y="0"/>
              <a:ext cx="3084173" cy="530585"/>
            </a:xfrm>
            <a:custGeom>
              <a:avLst/>
              <a:gdLst/>
              <a:ahLst/>
              <a:cxnLst>
                <a:cxn ang="0">
                  <a:pos x="wd2" y="hd2"/>
                </a:cxn>
                <a:cxn ang="5400000">
                  <a:pos x="wd2" y="hd2"/>
                </a:cxn>
                <a:cxn ang="10800000">
                  <a:pos x="wd2" y="hd2"/>
                </a:cxn>
                <a:cxn ang="16200000">
                  <a:pos x="wd2" y="hd2"/>
                </a:cxn>
              </a:cxnLst>
              <a:rect l="0" t="0" r="r" b="b"/>
              <a:pathLst>
                <a:path w="21600" h="21600" extrusionOk="0">
                  <a:moveTo>
                    <a:pt x="19127" y="0"/>
                  </a:moveTo>
                  <a:lnTo>
                    <a:pt x="0" y="0"/>
                  </a:lnTo>
                  <a:lnTo>
                    <a:pt x="0" y="21600"/>
                  </a:lnTo>
                  <a:lnTo>
                    <a:pt x="19127" y="21600"/>
                  </a:lnTo>
                  <a:lnTo>
                    <a:pt x="19694" y="21315"/>
                  </a:lnTo>
                  <a:lnTo>
                    <a:pt x="20214" y="20502"/>
                  </a:lnTo>
                  <a:lnTo>
                    <a:pt x="20674" y="19227"/>
                  </a:lnTo>
                  <a:lnTo>
                    <a:pt x="21057" y="17555"/>
                  </a:lnTo>
                  <a:lnTo>
                    <a:pt x="21349" y="15550"/>
                  </a:lnTo>
                  <a:lnTo>
                    <a:pt x="21535" y="13276"/>
                  </a:lnTo>
                  <a:lnTo>
                    <a:pt x="21600" y="10800"/>
                  </a:lnTo>
                  <a:lnTo>
                    <a:pt x="21535" y="8324"/>
                  </a:lnTo>
                  <a:lnTo>
                    <a:pt x="21349" y="6050"/>
                  </a:lnTo>
                  <a:lnTo>
                    <a:pt x="21057" y="4045"/>
                  </a:lnTo>
                  <a:lnTo>
                    <a:pt x="20674" y="2373"/>
                  </a:lnTo>
                  <a:lnTo>
                    <a:pt x="20214" y="1098"/>
                  </a:lnTo>
                  <a:lnTo>
                    <a:pt x="19694" y="285"/>
                  </a:lnTo>
                  <a:lnTo>
                    <a:pt x="19127" y="0"/>
                  </a:lnTo>
                  <a:close/>
                </a:path>
              </a:pathLst>
            </a:custGeom>
            <a:solidFill>
              <a:srgbClr val="FFA001"/>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17" name="object 24"/>
            <p:cNvSpPr txBox="1"/>
            <p:nvPr/>
          </p:nvSpPr>
          <p:spPr>
            <a:xfrm>
              <a:off x="105153" y="125963"/>
              <a:ext cx="2873183" cy="2837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indent="12700" defTabSz="293216">
                <a:defRPr sz="2000" spc="3">
                  <a:solidFill>
                    <a:srgbClr val="FFFFFF"/>
                  </a:solidFill>
                  <a:latin typeface="Arial"/>
                  <a:ea typeface="Arial"/>
                  <a:cs typeface="Arial"/>
                  <a:sym typeface="Arial"/>
                </a:defRPr>
              </a:lvl1pPr>
            </a:lstStyle>
            <a:p>
              <a:r>
                <a:t>Present in different class</a:t>
              </a:r>
            </a:p>
          </p:txBody>
        </p:sp>
      </p:grpSp>
      <p:sp>
        <p:nvSpPr>
          <p:cNvPr id="819" name="Rectangle 21"/>
          <p:cNvSpPr txBox="1"/>
          <p:nvPr/>
        </p:nvSpPr>
        <p:spPr>
          <a:xfrm>
            <a:off x="350285" y="2906761"/>
            <a:ext cx="11415472" cy="11317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rPr dirty="0"/>
              <a:t>Static member present in different class can be accessed  by using class name</a:t>
            </a:r>
          </a:p>
          <a:p>
            <a:pPr marR="3257" indent="12700" defTabSz="293216">
              <a:defRPr sz="2400" spc="-3">
                <a:solidFill>
                  <a:srgbClr val="231F20"/>
                </a:solidFill>
                <a:latin typeface="Arial"/>
                <a:ea typeface="Arial"/>
                <a:cs typeface="Arial"/>
                <a:sym typeface="Arial"/>
              </a:defRPr>
            </a:pPr>
            <a:r>
              <a:rPr dirty="0"/>
              <a:t>     with member name.</a:t>
            </a:r>
          </a:p>
          <a:p>
            <a:pPr marR="3257" indent="12700" defTabSz="293216">
              <a:defRPr sz="2400" spc="-3">
                <a:solidFill>
                  <a:srgbClr val="231F20"/>
                </a:solidFill>
                <a:latin typeface="Arial"/>
                <a:ea typeface="Arial"/>
                <a:cs typeface="Arial"/>
                <a:sym typeface="Arial"/>
              </a:defRPr>
            </a:pPr>
            <a:r>
              <a:rPr dirty="0"/>
              <a:t>     Ex : </a:t>
            </a:r>
            <a:r>
              <a:rPr b="1" dirty="0" err="1"/>
              <a:t>ClassName</a:t>
            </a:r>
            <a:r>
              <a:rPr dirty="0" err="1"/>
              <a:t>.memberName</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06"/>
                                        </p:tgtEl>
                                        <p:attrNameLst>
                                          <p:attrName>style.visibility</p:attrName>
                                        </p:attrNameLst>
                                      </p:cBhvr>
                                      <p:to>
                                        <p:strVal val="visible"/>
                                      </p:to>
                                    </p:set>
                                    <p:animEffect transition="in" filter="fade">
                                      <p:cBhvr>
                                        <p:cTn id="7" dur="500"/>
                                        <p:tgtEl>
                                          <p:spTgt spid="806"/>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805"/>
                                        </p:tgtEl>
                                        <p:attrNameLst>
                                          <p:attrName>style.visibility</p:attrName>
                                        </p:attrNameLst>
                                      </p:cBhvr>
                                      <p:to>
                                        <p:strVal val="visible"/>
                                      </p:to>
                                    </p:set>
                                    <p:animEffect transition="in" filter="fade">
                                      <p:cBhvr>
                                        <p:cTn id="11" dur="500"/>
                                        <p:tgtEl>
                                          <p:spTgt spid="80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810"/>
                                        </p:tgtEl>
                                        <p:attrNameLst>
                                          <p:attrName>style.visibility</p:attrName>
                                        </p:attrNameLst>
                                      </p:cBhvr>
                                      <p:to>
                                        <p:strVal val="visible"/>
                                      </p:to>
                                    </p:set>
                                    <p:animEffect transition="in" filter="fade">
                                      <p:cBhvr>
                                        <p:cTn id="16" dur="500"/>
                                        <p:tgtEl>
                                          <p:spTgt spid="8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818"/>
                                        </p:tgtEl>
                                        <p:attrNameLst>
                                          <p:attrName>style.visibility</p:attrName>
                                        </p:attrNameLst>
                                      </p:cBhvr>
                                      <p:to>
                                        <p:strVal val="visible"/>
                                      </p:to>
                                    </p:set>
                                    <p:animEffect transition="in" filter="fade">
                                      <p:cBhvr>
                                        <p:cTn id="21" dur="500"/>
                                        <p:tgtEl>
                                          <p:spTgt spid="8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819"/>
                                        </p:tgtEl>
                                        <p:attrNameLst>
                                          <p:attrName>style.visibility</p:attrName>
                                        </p:attrNameLst>
                                      </p:cBhvr>
                                      <p:to>
                                        <p:strVal val="visible"/>
                                      </p:to>
                                    </p:set>
                                    <p:animEffect transition="in" filter="fade">
                                      <p:cBhvr>
                                        <p:cTn id="26" dur="500"/>
                                        <p:tgtEl>
                                          <p:spTgt spid="8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814"/>
                                        </p:tgtEl>
                                        <p:attrNameLst>
                                          <p:attrName>style.visibility</p:attrName>
                                        </p:attrNameLst>
                                      </p:cBhvr>
                                      <p:to>
                                        <p:strVal val="visible"/>
                                      </p:to>
                                    </p:set>
                                    <p:animEffect transition="in" filter="fade">
                                      <p:cBhvr>
                                        <p:cTn id="31" dur="500"/>
                                        <p:tgtEl>
                                          <p:spTgt spid="814"/>
                                        </p:tgtEl>
                                      </p:cBhvr>
                                    </p:animEffect>
                                  </p:childTnLst>
                                </p:cTn>
                              </p:par>
                            </p:childTnLst>
                          </p:cTn>
                        </p:par>
                        <p:par>
                          <p:cTn id="32" fill="hold">
                            <p:stCondLst>
                              <p:cond delay="500"/>
                            </p:stCondLst>
                            <p:childTnLst>
                              <p:par>
                                <p:cTn id="33" presetID="10" presetClass="entr" fill="hold" grpId="7" nodeType="afterEffect">
                                  <p:stCondLst>
                                    <p:cond delay="0"/>
                                  </p:stCondLst>
                                  <p:iterate>
                                    <p:tmAbs val="0"/>
                                  </p:iterate>
                                  <p:childTnLst>
                                    <p:set>
                                      <p:cBhvr>
                                        <p:cTn id="34" fill="hold"/>
                                        <p:tgtEl>
                                          <p:spTgt spid="813"/>
                                        </p:tgtEl>
                                        <p:attrNameLst>
                                          <p:attrName>style.visibility</p:attrName>
                                        </p:attrNameLst>
                                      </p:cBhvr>
                                      <p:to>
                                        <p:strVal val="visible"/>
                                      </p:to>
                                    </p:set>
                                    <p:animEffect transition="in" filter="fade">
                                      <p:cBhvr>
                                        <p:cTn id="35" dur="500"/>
                                        <p:tgtEl>
                                          <p:spTgt spid="8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8" nodeType="clickEffect">
                                  <p:stCondLst>
                                    <p:cond delay="0"/>
                                  </p:stCondLst>
                                  <p:iterate>
                                    <p:tmAbs val="0"/>
                                  </p:iterate>
                                  <p:childTnLst>
                                    <p:set>
                                      <p:cBhvr>
                                        <p:cTn id="39" fill="hold"/>
                                        <p:tgtEl>
                                          <p:spTgt spid="815"/>
                                        </p:tgtEl>
                                        <p:attrNameLst>
                                          <p:attrName>style.visibility</p:attrName>
                                        </p:attrNameLst>
                                      </p:cBhvr>
                                      <p:to>
                                        <p:strVal val="visible"/>
                                      </p:to>
                                    </p:set>
                                    <p:animEffect transition="in" filter="fade">
                                      <p:cBhvr>
                                        <p:cTn id="40" dur="500"/>
                                        <p:tgtEl>
                                          <p:spTgt spid="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 grpId="2" animBg="1" advAuto="0"/>
      <p:bldP spid="806" grpId="1" animBg="1" advAuto="0"/>
      <p:bldP spid="810" grpId="3" animBg="1" advAuto="0"/>
      <p:bldP spid="813" grpId="7" animBg="1" advAuto="0"/>
      <p:bldP spid="814" grpId="6" animBg="1" advAuto="0"/>
      <p:bldP spid="815" grpId="8" animBg="1" advAuto="0"/>
      <p:bldP spid="818" grpId="4" animBg="1" advAuto="0"/>
      <p:bldP spid="819" grpId="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19"/>
          <p:cNvSpPr txBox="1"/>
          <p:nvPr/>
        </p:nvSpPr>
        <p:spPr>
          <a:xfrm>
            <a:off x="10351756" y="6510729"/>
            <a:ext cx="1810868" cy="243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grpSp>
        <p:nvGrpSpPr>
          <p:cNvPr id="176" name="Group 11"/>
          <p:cNvGrpSpPr/>
          <p:nvPr/>
        </p:nvGrpSpPr>
        <p:grpSpPr>
          <a:xfrm>
            <a:off x="-1" y="346324"/>
            <a:ext cx="3518861" cy="833730"/>
            <a:chOff x="0" y="0"/>
            <a:chExt cx="3518859" cy="833729"/>
          </a:xfrm>
        </p:grpSpPr>
        <p:sp>
          <p:nvSpPr>
            <p:cNvPr id="17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7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77" name="object 22"/>
          <p:cNvSpPr txBox="1"/>
          <p:nvPr/>
        </p:nvSpPr>
        <p:spPr>
          <a:xfrm>
            <a:off x="427097" y="616123"/>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Client/Server Apps</a:t>
            </a:r>
          </a:p>
        </p:txBody>
      </p:sp>
      <p:sp>
        <p:nvSpPr>
          <p:cNvPr id="178" name="object 11"/>
          <p:cNvSpPr txBox="1"/>
          <p:nvPr/>
        </p:nvSpPr>
        <p:spPr>
          <a:xfrm>
            <a:off x="427096" y="1319947"/>
            <a:ext cx="5434886" cy="5118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465343" indent="-457200">
              <a:buSzPct val="100000"/>
              <a:buFont typeface="Arial"/>
              <a:buChar char="•"/>
              <a:tabLst>
                <a:tab pos="76200" algn="l"/>
              </a:tabLst>
              <a:defRPr sz="2500">
                <a:solidFill>
                  <a:srgbClr val="231F20"/>
                </a:solidFill>
              </a:defRPr>
            </a:pPr>
            <a:r>
              <a:t>Any application that requires network for its execution is called as client/server apps.</a:t>
            </a:r>
          </a:p>
          <a:p>
            <a:pPr marL="465343" indent="-457200">
              <a:buSzPct val="100000"/>
              <a:buFont typeface="Arial"/>
              <a:buChar char="•"/>
              <a:tabLst>
                <a:tab pos="76200" algn="l"/>
              </a:tabLst>
              <a:defRPr sz="2500">
                <a:solidFill>
                  <a:srgbClr val="231F20"/>
                </a:solidFill>
              </a:defRPr>
            </a:pPr>
            <a:r>
              <a:t>The software developed to access the services of the Server is called as   </a:t>
            </a:r>
            <a:r>
              <a:rPr b="1"/>
              <a:t>Client</a:t>
            </a:r>
            <a:r>
              <a:t>. </a:t>
            </a:r>
          </a:p>
          <a:p>
            <a:pPr marL="465343" indent="-457200">
              <a:buSzPct val="100000"/>
              <a:buFont typeface="Arial"/>
              <a:buChar char="•"/>
              <a:tabLst>
                <a:tab pos="76200" algn="l"/>
              </a:tabLst>
              <a:defRPr sz="2500">
                <a:solidFill>
                  <a:srgbClr val="231F20"/>
                </a:solidFill>
              </a:defRPr>
            </a:pPr>
            <a:r>
              <a:t>Client is always installed in user machine( Computer/Mobile Devices)</a:t>
            </a:r>
          </a:p>
          <a:p>
            <a:pPr marL="465343" indent="-457200">
              <a:buSzPct val="100000"/>
              <a:buFont typeface="Arial"/>
              <a:buChar char="•"/>
              <a:tabLst>
                <a:tab pos="76200" algn="l"/>
              </a:tabLst>
              <a:defRPr sz="2500">
                <a:solidFill>
                  <a:srgbClr val="231F20"/>
                </a:solidFill>
              </a:defRPr>
            </a:pPr>
            <a:r>
              <a:t>The software and hardware that receives the request from the client and process it to provide the service is called as </a:t>
            </a:r>
            <a:r>
              <a:rPr b="1"/>
              <a:t>Server</a:t>
            </a:r>
          </a:p>
          <a:p>
            <a:pPr marL="465343" indent="-457200">
              <a:buSzPct val="100000"/>
              <a:buFont typeface="Arial"/>
              <a:buChar char="•"/>
              <a:tabLst>
                <a:tab pos="76200" algn="l"/>
              </a:tabLst>
              <a:defRPr sz="2500">
                <a:solidFill>
                  <a:srgbClr val="231F20"/>
                </a:solidFill>
              </a:defRPr>
            </a:pPr>
            <a:r>
              <a:t>Ex :  whatsapp, messenger , skype</a:t>
            </a:r>
          </a:p>
        </p:txBody>
      </p:sp>
      <p:pic>
        <p:nvPicPr>
          <p:cNvPr id="179" name="Picture 3" descr="Picture 3"/>
          <p:cNvPicPr>
            <a:picLocks noChangeAspect="1"/>
          </p:cNvPicPr>
          <p:nvPr/>
        </p:nvPicPr>
        <p:blipFill>
          <a:blip r:embed="rId2">
            <a:extLst/>
          </a:blip>
          <a:srcRect t="11084"/>
          <a:stretch>
            <a:fillRect/>
          </a:stretch>
        </p:blipFill>
        <p:spPr>
          <a:xfrm>
            <a:off x="5270710" y="1050488"/>
            <a:ext cx="6921235" cy="461555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9"/>
                                        </p:tgtEl>
                                        <p:attrNameLst>
                                          <p:attrName>style.visibility</p:attrName>
                                        </p:attrNameLst>
                                      </p:cBhvr>
                                      <p:to>
                                        <p:strVal val="visible"/>
                                      </p:to>
                                    </p:set>
                                    <p:animEffect transition="in" filter="fade">
                                      <p:cBhvr>
                                        <p:cTn id="7" dur="5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8"/>
                                        </p:tgtEl>
                                        <p:attrNameLst>
                                          <p:attrName>style.visibility</p:attrName>
                                        </p:attrNameLst>
                                      </p:cBhvr>
                                      <p:to>
                                        <p:strVal val="visible"/>
                                      </p:to>
                                    </p:set>
                                    <p:animEffect transition="in" filter="fade">
                                      <p:cBhvr>
                                        <p:cTn id="12"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2" animBg="1" advAuto="0"/>
      <p:bldP spid="179" grpId="1" animBg="1" advAuto="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23" name="Group 22"/>
          <p:cNvGrpSpPr/>
          <p:nvPr/>
        </p:nvGrpSpPr>
        <p:grpSpPr>
          <a:xfrm>
            <a:off x="3619" y="350230"/>
            <a:ext cx="3163580" cy="530761"/>
            <a:chOff x="0" y="0"/>
            <a:chExt cx="3163578" cy="530760"/>
          </a:xfrm>
        </p:grpSpPr>
        <p:sp>
          <p:nvSpPr>
            <p:cNvPr id="821"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2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24" name="object 9"/>
          <p:cNvSpPr txBox="1"/>
          <p:nvPr/>
        </p:nvSpPr>
        <p:spPr>
          <a:xfrm>
            <a:off x="430717" y="481603"/>
            <a:ext cx="2296861" cy="57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rPr dirty="0"/>
              <a:t>Non-Static Members</a:t>
            </a:r>
          </a:p>
        </p:txBody>
      </p:sp>
      <p:sp>
        <p:nvSpPr>
          <p:cNvPr id="828" name="Rectangle 1"/>
          <p:cNvSpPr txBox="1"/>
          <p:nvPr/>
        </p:nvSpPr>
        <p:spPr>
          <a:xfrm>
            <a:off x="391825" y="1026863"/>
            <a:ext cx="11415472" cy="7598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rPr dirty="0"/>
              <a:t>Any data member or function member of the class declared by </a:t>
            </a:r>
            <a:r>
              <a:rPr b="1" dirty="0">
                <a:solidFill>
                  <a:srgbClr val="FF0000"/>
                </a:solidFill>
              </a:rPr>
              <a:t>without</a:t>
            </a:r>
            <a:r>
              <a:rPr dirty="0"/>
              <a:t> using static keyword is called as NON-STATIC MEMBER. </a:t>
            </a:r>
          </a:p>
        </p:txBody>
      </p:sp>
      <p:grpSp>
        <p:nvGrpSpPr>
          <p:cNvPr id="831" name="Group 43"/>
          <p:cNvGrpSpPr/>
          <p:nvPr/>
        </p:nvGrpSpPr>
        <p:grpSpPr>
          <a:xfrm>
            <a:off x="3619" y="2296965"/>
            <a:ext cx="3084174" cy="530586"/>
            <a:chOff x="0" y="0"/>
            <a:chExt cx="3084172" cy="530584"/>
          </a:xfrm>
        </p:grpSpPr>
        <p:sp>
          <p:nvSpPr>
            <p:cNvPr id="829" name="object 23"/>
            <p:cNvSpPr/>
            <p:nvPr/>
          </p:nvSpPr>
          <p:spPr>
            <a:xfrm>
              <a:off x="0" y="0"/>
              <a:ext cx="3084173" cy="530585"/>
            </a:xfrm>
            <a:custGeom>
              <a:avLst/>
              <a:gdLst/>
              <a:ahLst/>
              <a:cxnLst>
                <a:cxn ang="0">
                  <a:pos x="wd2" y="hd2"/>
                </a:cxn>
                <a:cxn ang="5400000">
                  <a:pos x="wd2" y="hd2"/>
                </a:cxn>
                <a:cxn ang="10800000">
                  <a:pos x="wd2" y="hd2"/>
                </a:cxn>
                <a:cxn ang="16200000">
                  <a:pos x="wd2" y="hd2"/>
                </a:cxn>
              </a:cxnLst>
              <a:rect l="0" t="0" r="r" b="b"/>
              <a:pathLst>
                <a:path w="21600" h="21600" extrusionOk="0">
                  <a:moveTo>
                    <a:pt x="19127" y="0"/>
                  </a:moveTo>
                  <a:lnTo>
                    <a:pt x="0" y="0"/>
                  </a:lnTo>
                  <a:lnTo>
                    <a:pt x="0" y="21600"/>
                  </a:lnTo>
                  <a:lnTo>
                    <a:pt x="19127" y="21600"/>
                  </a:lnTo>
                  <a:lnTo>
                    <a:pt x="19694" y="21315"/>
                  </a:lnTo>
                  <a:lnTo>
                    <a:pt x="20214" y="20502"/>
                  </a:lnTo>
                  <a:lnTo>
                    <a:pt x="20674" y="19227"/>
                  </a:lnTo>
                  <a:lnTo>
                    <a:pt x="21057" y="17555"/>
                  </a:lnTo>
                  <a:lnTo>
                    <a:pt x="21349" y="15550"/>
                  </a:lnTo>
                  <a:lnTo>
                    <a:pt x="21535" y="13276"/>
                  </a:lnTo>
                  <a:lnTo>
                    <a:pt x="21600" y="10800"/>
                  </a:lnTo>
                  <a:lnTo>
                    <a:pt x="21535" y="8324"/>
                  </a:lnTo>
                  <a:lnTo>
                    <a:pt x="21349" y="6050"/>
                  </a:lnTo>
                  <a:lnTo>
                    <a:pt x="21057" y="4045"/>
                  </a:lnTo>
                  <a:lnTo>
                    <a:pt x="20674" y="2373"/>
                  </a:lnTo>
                  <a:lnTo>
                    <a:pt x="20214" y="1098"/>
                  </a:lnTo>
                  <a:lnTo>
                    <a:pt x="19694" y="285"/>
                  </a:lnTo>
                  <a:lnTo>
                    <a:pt x="19127" y="0"/>
                  </a:lnTo>
                  <a:close/>
                </a:path>
              </a:pathLst>
            </a:custGeom>
            <a:solidFill>
              <a:srgbClr val="FFA001"/>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30" name="object 24"/>
            <p:cNvSpPr txBox="1"/>
            <p:nvPr/>
          </p:nvSpPr>
          <p:spPr>
            <a:xfrm>
              <a:off x="105153" y="125963"/>
              <a:ext cx="2873183" cy="2837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indent="12700" defTabSz="293216">
                <a:defRPr sz="2000" spc="3">
                  <a:solidFill>
                    <a:srgbClr val="FFFFFF"/>
                  </a:solidFill>
                  <a:latin typeface="Arial"/>
                  <a:ea typeface="Arial"/>
                  <a:cs typeface="Arial"/>
                  <a:sym typeface="Arial"/>
                </a:defRPr>
              </a:lvl1pPr>
            </a:lstStyle>
            <a:p>
              <a:r>
                <a:t>Present in different class</a:t>
              </a:r>
            </a:p>
          </p:txBody>
        </p:sp>
      </p:grpSp>
      <p:sp>
        <p:nvSpPr>
          <p:cNvPr id="832" name="Rectangle 46"/>
          <p:cNvSpPr txBox="1"/>
          <p:nvPr/>
        </p:nvSpPr>
        <p:spPr>
          <a:xfrm>
            <a:off x="391825" y="2974008"/>
            <a:ext cx="11415472" cy="7598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rPr dirty="0"/>
              <a:t>Non-Static member present in a different class can be accessed within any</a:t>
            </a:r>
            <a:r>
              <a:rPr dirty="0">
                <a:solidFill>
                  <a:srgbClr val="0070C0"/>
                </a:solidFill>
              </a:rPr>
              <a:t> </a:t>
            </a:r>
            <a:r>
              <a:rPr dirty="0">
                <a:solidFill>
                  <a:srgbClr val="000000"/>
                </a:solidFill>
              </a:rPr>
              <a:t>method</a:t>
            </a:r>
            <a:r>
              <a:rPr dirty="0"/>
              <a:t> of a different class only by creating the object of the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24"/>
                                        </p:tgtEl>
                                        <p:attrNameLst>
                                          <p:attrName>style.visibility</p:attrName>
                                        </p:attrNameLst>
                                      </p:cBhvr>
                                      <p:to>
                                        <p:strVal val="visible"/>
                                      </p:to>
                                    </p:set>
                                    <p:animEffect transition="in" filter="fade">
                                      <p:cBhvr>
                                        <p:cTn id="7" dur="500"/>
                                        <p:tgtEl>
                                          <p:spTgt spid="824"/>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823"/>
                                        </p:tgtEl>
                                        <p:attrNameLst>
                                          <p:attrName>style.visibility</p:attrName>
                                        </p:attrNameLst>
                                      </p:cBhvr>
                                      <p:to>
                                        <p:strVal val="visible"/>
                                      </p:to>
                                    </p:set>
                                    <p:animEffect transition="in" filter="fade">
                                      <p:cBhvr>
                                        <p:cTn id="11" dur="500"/>
                                        <p:tgtEl>
                                          <p:spTgt spid="82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828"/>
                                        </p:tgtEl>
                                        <p:attrNameLst>
                                          <p:attrName>style.visibility</p:attrName>
                                        </p:attrNameLst>
                                      </p:cBhvr>
                                      <p:to>
                                        <p:strVal val="visible"/>
                                      </p:to>
                                    </p:set>
                                    <p:animEffect transition="in" filter="fade">
                                      <p:cBhvr>
                                        <p:cTn id="16" dur="500"/>
                                        <p:tgtEl>
                                          <p:spTgt spid="8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831"/>
                                        </p:tgtEl>
                                        <p:attrNameLst>
                                          <p:attrName>style.visibility</p:attrName>
                                        </p:attrNameLst>
                                      </p:cBhvr>
                                      <p:to>
                                        <p:strVal val="visible"/>
                                      </p:to>
                                    </p:set>
                                    <p:animEffect transition="in" filter="fade">
                                      <p:cBhvr>
                                        <p:cTn id="21" dur="500"/>
                                        <p:tgtEl>
                                          <p:spTgt spid="8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832"/>
                                        </p:tgtEl>
                                        <p:attrNameLst>
                                          <p:attrName>style.visibility</p:attrName>
                                        </p:attrNameLst>
                                      </p:cBhvr>
                                      <p:to>
                                        <p:strVal val="visible"/>
                                      </p:to>
                                    </p:set>
                                    <p:animEffect transition="in" filter="fade">
                                      <p:cBhvr>
                                        <p:cTn id="26" dur="500"/>
                                        <p:tgtEl>
                                          <p:spTgt spid="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 grpId="2" animBg="1" advAuto="0"/>
      <p:bldP spid="824" grpId="1" animBg="1" advAuto="0"/>
      <p:bldP spid="828" grpId="3" animBg="1" advAuto="0"/>
      <p:bldP spid="831" grpId="4" animBg="1" advAuto="0"/>
      <p:bldP spid="832" grpId="5"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36" name="Group 22"/>
          <p:cNvGrpSpPr/>
          <p:nvPr/>
        </p:nvGrpSpPr>
        <p:grpSpPr>
          <a:xfrm>
            <a:off x="3619" y="350230"/>
            <a:ext cx="3163580" cy="530761"/>
            <a:chOff x="0" y="0"/>
            <a:chExt cx="3163578" cy="530760"/>
          </a:xfrm>
        </p:grpSpPr>
        <p:sp>
          <p:nvSpPr>
            <p:cNvPr id="834"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35"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37" name="object 9"/>
          <p:cNvSpPr txBox="1"/>
          <p:nvPr/>
        </p:nvSpPr>
        <p:spPr>
          <a:xfrm>
            <a:off x="430717" y="481603"/>
            <a:ext cx="2296861" cy="2837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Object creation</a:t>
            </a:r>
          </a:p>
        </p:txBody>
      </p:sp>
      <p:sp>
        <p:nvSpPr>
          <p:cNvPr id="841" name="Rectangle 1"/>
          <p:cNvSpPr txBox="1"/>
          <p:nvPr/>
        </p:nvSpPr>
        <p:spPr>
          <a:xfrm>
            <a:off x="391825" y="1026863"/>
            <a:ext cx="11415472" cy="12737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t>Object of a class can be created by using following syntax :</a:t>
            </a:r>
          </a:p>
          <a:p>
            <a:pPr marR="3257" indent="12700" defTabSz="293216">
              <a:defRPr sz="2400" spc="-3">
                <a:solidFill>
                  <a:srgbClr val="231F20"/>
                </a:solidFill>
                <a:latin typeface="Arial"/>
                <a:ea typeface="Arial"/>
                <a:cs typeface="Arial"/>
                <a:sym typeface="Arial"/>
              </a:defRPr>
            </a:pPr>
            <a:r>
              <a:t>     </a:t>
            </a:r>
            <a:r>
              <a:rPr sz="6000" spc="-3"/>
              <a:t>new ClassName(); </a:t>
            </a:r>
          </a:p>
        </p:txBody>
      </p:sp>
      <p:sp>
        <p:nvSpPr>
          <p:cNvPr id="842" name="Arrow: Down 2"/>
          <p:cNvSpPr/>
          <p:nvPr/>
        </p:nvSpPr>
        <p:spPr>
          <a:xfrm>
            <a:off x="1158206" y="2436531"/>
            <a:ext cx="600353" cy="761565"/>
          </a:xfrm>
          <a:custGeom>
            <a:avLst/>
            <a:gdLst/>
            <a:ahLst/>
            <a:cxnLst>
              <a:cxn ang="0">
                <a:pos x="wd2" y="hd2"/>
              </a:cxn>
              <a:cxn ang="5400000">
                <a:pos x="wd2" y="hd2"/>
              </a:cxn>
              <a:cxn ang="10800000">
                <a:pos x="wd2" y="hd2"/>
              </a:cxn>
              <a:cxn ang="16200000">
                <a:pos x="wd2" y="hd2"/>
              </a:cxn>
            </a:cxnLst>
            <a:rect l="0" t="0" r="r" b="b"/>
            <a:pathLst>
              <a:path w="21600" h="21600" extrusionOk="0">
                <a:moveTo>
                  <a:pt x="0" y="13086"/>
                </a:moveTo>
                <a:lnTo>
                  <a:pt x="5400" y="13086"/>
                </a:lnTo>
                <a:lnTo>
                  <a:pt x="5400" y="0"/>
                </a:lnTo>
                <a:lnTo>
                  <a:pt x="16200" y="0"/>
                </a:lnTo>
                <a:lnTo>
                  <a:pt x="16200" y="13086"/>
                </a:lnTo>
                <a:lnTo>
                  <a:pt x="21600" y="13086"/>
                </a:lnTo>
                <a:lnTo>
                  <a:pt x="10800" y="21600"/>
                </a:lnTo>
                <a:close/>
              </a:path>
            </a:pathLst>
          </a:custGeom>
          <a:solidFill>
            <a:srgbClr val="00A0EF"/>
          </a:solidFill>
          <a:ln w="3175">
            <a:solidFill>
              <a:srgbClr val="32538F"/>
            </a:solidFill>
            <a:miter/>
          </a:ln>
        </p:spPr>
        <p:txBody>
          <a:bodyPr lIns="29321" tIns="29321" rIns="29321" bIns="29321" anchor="ctr"/>
          <a:lstStyle/>
          <a:p>
            <a:pPr algn="ctr" defTabSz="293216">
              <a:defRPr sz="1100">
                <a:solidFill>
                  <a:srgbClr val="009EF3"/>
                </a:solidFill>
                <a:latin typeface="Arial"/>
                <a:ea typeface="Arial"/>
                <a:cs typeface="Arial"/>
                <a:sym typeface="Arial"/>
              </a:defRPr>
            </a:pPr>
            <a:endParaRPr/>
          </a:p>
        </p:txBody>
      </p:sp>
      <p:sp>
        <p:nvSpPr>
          <p:cNvPr id="843" name="Arrow: Down 19"/>
          <p:cNvSpPr/>
          <p:nvPr/>
        </p:nvSpPr>
        <p:spPr>
          <a:xfrm>
            <a:off x="4437050" y="2436531"/>
            <a:ext cx="600353" cy="761565"/>
          </a:xfrm>
          <a:custGeom>
            <a:avLst/>
            <a:gdLst/>
            <a:ahLst/>
            <a:cxnLst>
              <a:cxn ang="0">
                <a:pos x="wd2" y="hd2"/>
              </a:cxn>
              <a:cxn ang="5400000">
                <a:pos x="wd2" y="hd2"/>
              </a:cxn>
              <a:cxn ang="10800000">
                <a:pos x="wd2" y="hd2"/>
              </a:cxn>
              <a:cxn ang="16200000">
                <a:pos x="wd2" y="hd2"/>
              </a:cxn>
            </a:cxnLst>
            <a:rect l="0" t="0" r="r" b="b"/>
            <a:pathLst>
              <a:path w="21600" h="21600" extrusionOk="0">
                <a:moveTo>
                  <a:pt x="0" y="13086"/>
                </a:moveTo>
                <a:lnTo>
                  <a:pt x="5400" y="13086"/>
                </a:lnTo>
                <a:lnTo>
                  <a:pt x="5400" y="0"/>
                </a:lnTo>
                <a:lnTo>
                  <a:pt x="16200" y="0"/>
                </a:lnTo>
                <a:lnTo>
                  <a:pt x="16200" y="13086"/>
                </a:lnTo>
                <a:lnTo>
                  <a:pt x="21600" y="13086"/>
                </a:lnTo>
                <a:lnTo>
                  <a:pt x="10800" y="21600"/>
                </a:lnTo>
                <a:close/>
              </a:path>
            </a:pathLst>
          </a:custGeom>
          <a:solidFill>
            <a:srgbClr val="00A0EF"/>
          </a:solidFill>
          <a:ln w="3175">
            <a:solidFill>
              <a:srgbClr val="32538F"/>
            </a:solidFill>
            <a:miter/>
          </a:ln>
        </p:spPr>
        <p:txBody>
          <a:bodyPr lIns="29321" tIns="29321" rIns="29321" bIns="29321" anchor="ctr"/>
          <a:lstStyle/>
          <a:p>
            <a:pPr algn="ctr" defTabSz="293216">
              <a:defRPr sz="1100">
                <a:solidFill>
                  <a:srgbClr val="009EF3"/>
                </a:solidFill>
                <a:latin typeface="Arial"/>
                <a:ea typeface="Arial"/>
                <a:cs typeface="Arial"/>
                <a:sym typeface="Arial"/>
              </a:defRPr>
            </a:pPr>
            <a:endParaRPr/>
          </a:p>
        </p:txBody>
      </p:sp>
      <p:sp>
        <p:nvSpPr>
          <p:cNvPr id="844" name="Rectangle 20"/>
          <p:cNvSpPr txBox="1"/>
          <p:nvPr/>
        </p:nvSpPr>
        <p:spPr>
          <a:xfrm>
            <a:off x="489564" y="3220035"/>
            <a:ext cx="3502537" cy="25179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76381" marR="3257" indent="-363681" defTabSz="293216">
              <a:buSzPct val="100000"/>
              <a:buFont typeface="Arial"/>
              <a:buChar char="•"/>
              <a:defRPr sz="2800" spc="-3">
                <a:solidFill>
                  <a:srgbClr val="231F20"/>
                </a:solidFill>
                <a:latin typeface="Arial"/>
                <a:ea typeface="Arial"/>
                <a:cs typeface="Arial"/>
                <a:sym typeface="Arial"/>
              </a:defRPr>
            </a:pPr>
            <a:r>
              <a:t>Creates a new object</a:t>
            </a:r>
          </a:p>
          <a:p>
            <a:pPr marR="3257" indent="12700" defTabSz="293216">
              <a:defRPr sz="2800" spc="-3">
                <a:solidFill>
                  <a:srgbClr val="231F20"/>
                </a:solidFill>
                <a:latin typeface="Arial"/>
                <a:ea typeface="Arial"/>
                <a:cs typeface="Arial"/>
                <a:sym typeface="Arial"/>
              </a:defRPr>
            </a:pPr>
            <a:r>
              <a:t>     in the memory of</a:t>
            </a:r>
          </a:p>
          <a:p>
            <a:pPr marR="3257" indent="12700" defTabSz="293216">
              <a:defRPr sz="2800" spc="-3">
                <a:solidFill>
                  <a:srgbClr val="231F20"/>
                </a:solidFill>
                <a:latin typeface="Arial"/>
                <a:ea typeface="Arial"/>
                <a:cs typeface="Arial"/>
                <a:sym typeface="Arial"/>
              </a:defRPr>
            </a:pPr>
            <a:r>
              <a:t>     the given class</a:t>
            </a:r>
          </a:p>
          <a:p>
            <a:pPr marR="3257" indent="12700" defTabSz="293216">
              <a:defRPr sz="2800" spc="-3">
                <a:solidFill>
                  <a:srgbClr val="231F20"/>
                </a:solidFill>
                <a:latin typeface="Arial"/>
                <a:ea typeface="Arial"/>
                <a:cs typeface="Arial"/>
                <a:sym typeface="Arial"/>
              </a:defRPr>
            </a:pPr>
            <a:r>
              <a:t>     and returns its </a:t>
            </a:r>
          </a:p>
          <a:p>
            <a:pPr marR="3257" indent="12700" defTabSz="293216">
              <a:defRPr sz="2800" spc="-3">
                <a:solidFill>
                  <a:srgbClr val="231F20"/>
                </a:solidFill>
                <a:latin typeface="Arial"/>
                <a:ea typeface="Arial"/>
                <a:cs typeface="Arial"/>
                <a:sym typeface="Arial"/>
              </a:defRPr>
            </a:pPr>
            <a:r>
              <a:t>     address</a:t>
            </a:r>
          </a:p>
        </p:txBody>
      </p:sp>
      <p:sp>
        <p:nvSpPr>
          <p:cNvPr id="845" name="Rectangle 21"/>
          <p:cNvSpPr txBox="1"/>
          <p:nvPr/>
        </p:nvSpPr>
        <p:spPr>
          <a:xfrm>
            <a:off x="4276397" y="3317773"/>
            <a:ext cx="4426156" cy="16970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76381" marR="3257" indent="-363681" defTabSz="293216">
              <a:buSzPct val="100000"/>
              <a:buFont typeface="Arial"/>
              <a:buChar char="•"/>
              <a:defRPr sz="2800" spc="-3">
                <a:solidFill>
                  <a:srgbClr val="231F20"/>
                </a:solidFill>
                <a:latin typeface="Arial"/>
                <a:ea typeface="Arial"/>
                <a:cs typeface="Arial"/>
                <a:sym typeface="Arial"/>
              </a:defRPr>
            </a:pPr>
            <a:r>
              <a:rPr dirty="0"/>
              <a:t>Constructor Call</a:t>
            </a:r>
          </a:p>
          <a:p>
            <a:pPr marR="3257" indent="12700" defTabSz="293216">
              <a:defRPr sz="2800" spc="-3">
                <a:solidFill>
                  <a:srgbClr val="231F20"/>
                </a:solidFill>
                <a:latin typeface="Arial"/>
                <a:ea typeface="Arial"/>
                <a:cs typeface="Arial"/>
                <a:sym typeface="Arial"/>
              </a:defRPr>
            </a:pPr>
            <a:r>
              <a:rPr dirty="0"/>
              <a:t>     Copy all the non-static  </a:t>
            </a:r>
          </a:p>
          <a:p>
            <a:pPr marR="3257" indent="12700" defTabSz="293216">
              <a:defRPr sz="2800" spc="-3">
                <a:solidFill>
                  <a:srgbClr val="231F20"/>
                </a:solidFill>
                <a:latin typeface="Arial"/>
                <a:ea typeface="Arial"/>
                <a:cs typeface="Arial"/>
                <a:sym typeface="Arial"/>
              </a:defRPr>
            </a:pPr>
            <a:r>
              <a:rPr dirty="0"/>
              <a:t>     members of the class to   </a:t>
            </a:r>
          </a:p>
          <a:p>
            <a:pPr marR="3257" indent="12700" defTabSz="293216">
              <a:defRPr sz="2800" spc="-3">
                <a:solidFill>
                  <a:srgbClr val="231F20"/>
                </a:solidFill>
                <a:latin typeface="Arial"/>
                <a:ea typeface="Arial"/>
                <a:cs typeface="Arial"/>
                <a:sym typeface="Arial"/>
              </a:defRPr>
            </a:pPr>
            <a:r>
              <a:rPr dirty="0"/>
              <a:t>     the new object created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41"/>
                                        </p:tgtEl>
                                        <p:attrNameLst>
                                          <p:attrName>style.visibility</p:attrName>
                                        </p:attrNameLst>
                                      </p:cBhvr>
                                      <p:to>
                                        <p:strVal val="visible"/>
                                      </p:to>
                                    </p:set>
                                    <p:animEffect transition="in" filter="fade">
                                      <p:cBhvr>
                                        <p:cTn id="7" dur="500"/>
                                        <p:tgtEl>
                                          <p:spTgt spid="8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44"/>
                                        </p:tgtEl>
                                        <p:attrNameLst>
                                          <p:attrName>style.visibility</p:attrName>
                                        </p:attrNameLst>
                                      </p:cBhvr>
                                      <p:to>
                                        <p:strVal val="visible"/>
                                      </p:to>
                                    </p:set>
                                    <p:animEffect transition="in" filter="fade">
                                      <p:cBhvr>
                                        <p:cTn id="12" dur="500"/>
                                        <p:tgtEl>
                                          <p:spTgt spid="8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45"/>
                                        </p:tgtEl>
                                        <p:attrNameLst>
                                          <p:attrName>style.visibility</p:attrName>
                                        </p:attrNameLst>
                                      </p:cBhvr>
                                      <p:to>
                                        <p:strVal val="visible"/>
                                      </p:to>
                                    </p:set>
                                    <p:animEffect transition="in" filter="fade">
                                      <p:cBhvr>
                                        <p:cTn id="17" dur="500"/>
                                        <p:tgtEl>
                                          <p:spTgt spid="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 grpId="1" animBg="1" advAuto="0"/>
      <p:bldP spid="844" grpId="2" animBg="1" advAuto="0"/>
      <p:bldP spid="845" grpId="3" animBg="1" advAuto="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49" name="Group 1"/>
          <p:cNvGrpSpPr/>
          <p:nvPr/>
        </p:nvGrpSpPr>
        <p:grpSpPr>
          <a:xfrm>
            <a:off x="3619" y="381060"/>
            <a:ext cx="3078521" cy="530761"/>
            <a:chOff x="0" y="0"/>
            <a:chExt cx="3078519" cy="530760"/>
          </a:xfrm>
        </p:grpSpPr>
        <p:sp>
          <p:nvSpPr>
            <p:cNvPr id="847"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48"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50" name="object 22"/>
          <p:cNvSpPr txBox="1"/>
          <p:nvPr/>
        </p:nvSpPr>
        <p:spPr>
          <a:xfrm>
            <a:off x="437026" y="484560"/>
            <a:ext cx="3082334" cy="32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200" spc="-6">
                <a:solidFill>
                  <a:srgbClr val="FFFFFF"/>
                </a:solidFill>
                <a:latin typeface="Arial"/>
                <a:ea typeface="Arial"/>
                <a:cs typeface="Arial"/>
                <a:sym typeface="Arial"/>
              </a:defRPr>
            </a:lvl1pPr>
          </a:lstStyle>
          <a:p>
            <a:r>
              <a:t>Present in same class</a:t>
            </a:r>
          </a:p>
        </p:txBody>
      </p:sp>
      <p:sp>
        <p:nvSpPr>
          <p:cNvPr id="851" name="Rectangle 5"/>
          <p:cNvSpPr txBox="1"/>
          <p:nvPr/>
        </p:nvSpPr>
        <p:spPr>
          <a:xfrm>
            <a:off x="398134" y="1076629"/>
            <a:ext cx="11415472" cy="14792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spc="-3">
                <a:solidFill>
                  <a:srgbClr val="231F20"/>
                </a:solidFill>
                <a:latin typeface="Arial"/>
                <a:ea typeface="Arial"/>
                <a:cs typeface="Arial"/>
                <a:sym typeface="Arial"/>
              </a:defRPr>
            </a:pPr>
            <a:r>
              <a:rPr dirty="0"/>
              <a:t>Non-Static member present in a class can be accessed within a </a:t>
            </a:r>
            <a:r>
              <a:rPr dirty="0">
                <a:solidFill>
                  <a:srgbClr val="0070C0"/>
                </a:solidFill>
              </a:rPr>
              <a:t>static method</a:t>
            </a:r>
            <a:r>
              <a:rPr dirty="0"/>
              <a:t> only by creating the object of the class.</a:t>
            </a:r>
          </a:p>
          <a:p>
            <a:pPr marL="355600" marR="3257" indent="-342900" defTabSz="293216">
              <a:buSzPct val="100000"/>
              <a:buFont typeface="Arial"/>
              <a:buChar char="•"/>
              <a:defRPr sz="2400" spc="-3">
                <a:solidFill>
                  <a:srgbClr val="231F20"/>
                </a:solidFill>
                <a:latin typeface="Arial"/>
                <a:ea typeface="Arial"/>
                <a:cs typeface="Arial"/>
                <a:sym typeface="Arial"/>
              </a:defRPr>
            </a:pPr>
            <a:r>
              <a:rPr dirty="0"/>
              <a:t>Non-Static member present in a class can be accessed within a </a:t>
            </a:r>
            <a:r>
              <a:rPr dirty="0">
                <a:solidFill>
                  <a:srgbClr val="000000"/>
                </a:solidFill>
              </a:rPr>
              <a:t>non-static method </a:t>
            </a:r>
            <a:r>
              <a:rPr dirty="0"/>
              <a:t>directly by using </a:t>
            </a:r>
            <a:r>
              <a:rPr dirty="0" err="1"/>
              <a:t>membername</a:t>
            </a:r>
            <a:r>
              <a:rPr dirty="0"/>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49"/>
                                        </p:tgtEl>
                                        <p:attrNameLst>
                                          <p:attrName>style.visibility</p:attrName>
                                        </p:attrNameLst>
                                      </p:cBhvr>
                                      <p:to>
                                        <p:strVal val="visible"/>
                                      </p:to>
                                    </p:set>
                                    <p:animEffect transition="in" filter="fade">
                                      <p:cBhvr>
                                        <p:cTn id="7" dur="500"/>
                                        <p:tgtEl>
                                          <p:spTgt spid="849"/>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850"/>
                                        </p:tgtEl>
                                        <p:attrNameLst>
                                          <p:attrName>style.visibility</p:attrName>
                                        </p:attrNameLst>
                                      </p:cBhvr>
                                      <p:to>
                                        <p:strVal val="visible"/>
                                      </p:to>
                                    </p:set>
                                    <p:animEffect transition="in" filter="fade">
                                      <p:cBhvr>
                                        <p:cTn id="11" dur="500"/>
                                        <p:tgtEl>
                                          <p:spTgt spid="85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851"/>
                                        </p:tgtEl>
                                        <p:attrNameLst>
                                          <p:attrName>style.visibility</p:attrName>
                                        </p:attrNameLst>
                                      </p:cBhvr>
                                      <p:to>
                                        <p:strVal val="visible"/>
                                      </p:to>
                                    </p:set>
                                    <p:animEffect transition="in" filter="fade">
                                      <p:cBhvr>
                                        <p:cTn id="16" dur="500"/>
                                        <p:tgtEl>
                                          <p:spTgt spid="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 grpId="1" animBg="1" advAuto="0"/>
      <p:bldP spid="850" grpId="2" animBg="1" advAuto="0"/>
      <p:bldP spid="851" grpId="3" animBg="1" advAuto="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55" name="Group 22"/>
          <p:cNvGrpSpPr/>
          <p:nvPr/>
        </p:nvGrpSpPr>
        <p:grpSpPr>
          <a:xfrm>
            <a:off x="-592082" y="12935"/>
            <a:ext cx="4354983" cy="730646"/>
            <a:chOff x="0" y="0"/>
            <a:chExt cx="4354982" cy="730644"/>
          </a:xfrm>
        </p:grpSpPr>
        <p:sp>
          <p:nvSpPr>
            <p:cNvPr id="853" name="object 4"/>
            <p:cNvSpPr/>
            <p:nvPr/>
          </p:nvSpPr>
          <p:spPr>
            <a:xfrm>
              <a:off x="0" y="6"/>
              <a:ext cx="4075900" cy="730639"/>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54" name="object 5"/>
            <p:cNvSpPr/>
            <p:nvPr/>
          </p:nvSpPr>
          <p:spPr>
            <a:xfrm>
              <a:off x="3787477" y="0"/>
              <a:ext cx="567506" cy="73063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56" name="object 9"/>
          <p:cNvSpPr txBox="1"/>
          <p:nvPr/>
        </p:nvSpPr>
        <p:spPr>
          <a:xfrm>
            <a:off x="430717" y="144309"/>
            <a:ext cx="3241209"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ACCESSING MEMBERS</a:t>
            </a:r>
          </a:p>
        </p:txBody>
      </p:sp>
      <p:graphicFrame>
        <p:nvGraphicFramePr>
          <p:cNvPr id="860" name="Table 3"/>
          <p:cNvGraphicFramePr/>
          <p:nvPr>
            <p:extLst>
              <p:ext uri="{D42A27DB-BD31-4B8C-83A1-F6EECF244321}">
                <p14:modId xmlns:p14="http://schemas.microsoft.com/office/powerpoint/2010/main" val="1859279235"/>
              </p:ext>
            </p:extLst>
          </p:nvPr>
        </p:nvGraphicFramePr>
        <p:xfrm>
          <a:off x="937613" y="1012789"/>
          <a:ext cx="10316772" cy="4850002"/>
        </p:xfrm>
        <a:graphic>
          <a:graphicData uri="http://schemas.openxmlformats.org/drawingml/2006/table">
            <a:tbl>
              <a:tblPr firstRow="1" bandRow="1">
                <a:tableStyleId>{4C3C2611-4C71-4FC5-86AE-919BDF0F9419}</a:tableStyleId>
              </a:tblPr>
              <a:tblGrid>
                <a:gridCol w="3597030">
                  <a:extLst>
                    <a:ext uri="{9D8B030D-6E8A-4147-A177-3AD203B41FA5}">
                      <a16:colId xmlns:a16="http://schemas.microsoft.com/office/drawing/2014/main" val="20000"/>
                    </a:ext>
                  </a:extLst>
                </a:gridCol>
                <a:gridCol w="3359871">
                  <a:extLst>
                    <a:ext uri="{9D8B030D-6E8A-4147-A177-3AD203B41FA5}">
                      <a16:colId xmlns:a16="http://schemas.microsoft.com/office/drawing/2014/main" val="20001"/>
                    </a:ext>
                  </a:extLst>
                </a:gridCol>
                <a:gridCol w="3359871">
                  <a:extLst>
                    <a:ext uri="{9D8B030D-6E8A-4147-A177-3AD203B41FA5}">
                      <a16:colId xmlns:a16="http://schemas.microsoft.com/office/drawing/2014/main" val="20002"/>
                    </a:ext>
                  </a:extLst>
                </a:gridCol>
              </a:tblGrid>
              <a:tr h="1687319">
                <a:tc>
                  <a:txBody>
                    <a:bodyPr/>
                    <a:lstStyle/>
                    <a:p>
                      <a:pPr algn="l" defTabSz="914364">
                        <a:defRPr sz="2400">
                          <a:solidFill>
                            <a:srgbClr val="FFFFFF"/>
                          </a:solidFill>
                          <a:latin typeface="Arial"/>
                          <a:ea typeface="Arial"/>
                          <a:cs typeface="Arial"/>
                          <a:sym typeface="Arial"/>
                        </a:defRPr>
                      </a:pPr>
                      <a:r>
                        <a:rPr dirty="0"/>
                        <a:t>ACCESS MODIFIER</a:t>
                      </a:r>
                    </a:p>
                    <a:p>
                      <a:pPr algn="l" defTabSz="914364">
                        <a:defRPr sz="1600">
                          <a:solidFill>
                            <a:srgbClr val="FFFFFF"/>
                          </a:solidFill>
                          <a:latin typeface="Arial"/>
                          <a:ea typeface="Arial"/>
                          <a:cs typeface="Arial"/>
                          <a:sym typeface="Arial"/>
                        </a:defRPr>
                      </a:pPr>
                      <a:endParaRPr dirty="0"/>
                    </a:p>
                    <a:p>
                      <a:pPr algn="l" defTabSz="914364">
                        <a:defRPr sz="1600">
                          <a:solidFill>
                            <a:srgbClr val="FFFFFF"/>
                          </a:solidFill>
                          <a:latin typeface="Arial"/>
                          <a:ea typeface="Arial"/>
                          <a:cs typeface="Arial"/>
                          <a:sym typeface="Arial"/>
                        </a:defRPr>
                      </a:pPr>
                      <a:r>
                        <a:rPr dirty="0"/>
                        <a:t>                      </a:t>
                      </a:r>
                    </a:p>
                    <a:p>
                      <a:pPr algn="l" defTabSz="914364">
                        <a:defRPr sz="1600">
                          <a:solidFill>
                            <a:srgbClr val="FFFFFF"/>
                          </a:solidFill>
                          <a:latin typeface="Arial"/>
                          <a:ea typeface="Arial"/>
                          <a:cs typeface="Arial"/>
                          <a:sym typeface="Arial"/>
                        </a:defRPr>
                      </a:pPr>
                      <a:r>
                        <a:rPr dirty="0"/>
                        <a:t>                                </a:t>
                      </a:r>
                      <a:r>
                        <a:rPr sz="2400" dirty="0"/>
                        <a:t>LOCATION</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tc>
                  <a:txBody>
                    <a:bodyPr/>
                    <a:lstStyle/>
                    <a:p>
                      <a:pPr algn="l" defTabSz="914364">
                        <a:defRPr sz="1800" b="0"/>
                      </a:pPr>
                      <a:r>
                        <a:rPr sz="4200" b="1" dirty="0">
                          <a:solidFill>
                            <a:srgbClr val="FFFFFF"/>
                          </a:solidFill>
                          <a:latin typeface="Arial"/>
                          <a:ea typeface="Arial"/>
                          <a:cs typeface="Arial"/>
                          <a:sym typeface="Arial"/>
                        </a:rPr>
                        <a:t>   STATIC</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tc>
                  <a:txBody>
                    <a:bodyPr/>
                    <a:lstStyle/>
                    <a:p>
                      <a:pPr algn="l" defTabSz="914364">
                        <a:defRPr sz="4200">
                          <a:solidFill>
                            <a:srgbClr val="FFFFFF"/>
                          </a:solidFill>
                          <a:latin typeface="Arial"/>
                          <a:ea typeface="Arial"/>
                          <a:cs typeface="Arial"/>
                          <a:sym typeface="Arial"/>
                        </a:defRPr>
                      </a:pPr>
                      <a:r>
                        <a:rPr dirty="0"/>
                        <a:t>NON-STATIC</a:t>
                      </a:r>
                      <a:r>
                        <a:rPr sz="1600" dirty="0"/>
                        <a:t> </a:t>
                      </a:r>
                    </a:p>
                  </a:txBody>
                  <a:tcPr marL="45720" marR="45720" horzOverflow="overflow">
                    <a:lnL w="3175">
                      <a:solidFill>
                        <a:srgbClr val="FFFFFF"/>
                      </a:solidFill>
                    </a:lnL>
                    <a:lnR w="3175">
                      <a:solidFill>
                        <a:srgbClr val="FFFFFF"/>
                      </a:solidFill>
                    </a:lnR>
                    <a:lnT w="3175">
                      <a:solidFill>
                        <a:srgbClr val="FFFFFF"/>
                      </a:solidFill>
                    </a:lnT>
                    <a:lnB w="12700">
                      <a:solidFill>
                        <a:srgbClr val="FFFFFF"/>
                      </a:solidFill>
                    </a:lnB>
                    <a:solidFill>
                      <a:schemeClr val="accent1"/>
                    </a:solidFill>
                  </a:tcPr>
                </a:tc>
                <a:extLst>
                  <a:ext uri="{0D108BD9-81ED-4DB2-BD59-A6C34878D82A}">
                    <a16:rowId xmlns:a16="http://schemas.microsoft.com/office/drawing/2014/main" val="10000"/>
                  </a:ext>
                </a:extLst>
              </a:tr>
              <a:tr h="1662259">
                <a:tc>
                  <a:txBody>
                    <a:bodyPr/>
                    <a:lstStyle/>
                    <a:p>
                      <a:pPr algn="l" defTabSz="914364">
                        <a:defRPr sz="1800"/>
                      </a:pPr>
                      <a:r>
                        <a:rPr sz="4200">
                          <a:latin typeface="Arial"/>
                          <a:ea typeface="Arial"/>
                          <a:cs typeface="Arial"/>
                          <a:sym typeface="Arial"/>
                        </a:rPr>
                        <a:t>SAME CLASS</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tc>
                  <a:txBody>
                    <a:bodyPr/>
                    <a:lstStyle/>
                    <a:p>
                      <a:pPr algn="l" defTabSz="914364">
                        <a:defRPr sz="1800"/>
                      </a:pPr>
                      <a:r>
                        <a:rPr sz="1600">
                          <a:latin typeface="Arial"/>
                          <a:ea typeface="Arial"/>
                          <a:cs typeface="Arial"/>
                          <a:sym typeface="Arial"/>
                        </a:rPr>
                        <a:t>Just by using the member name</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tc>
                  <a:txBody>
                    <a:bodyPr/>
                    <a:lstStyle/>
                    <a:p>
                      <a:pPr algn="l" defTabSz="914364">
                        <a:defRPr sz="1600">
                          <a:latin typeface="Arial"/>
                          <a:ea typeface="Arial"/>
                          <a:cs typeface="Arial"/>
                          <a:sym typeface="Arial"/>
                        </a:defRPr>
                      </a:pPr>
                      <a:r>
                        <a:rPr dirty="0"/>
                        <a:t>Static method : only by creating</a:t>
                      </a:r>
                    </a:p>
                    <a:p>
                      <a:pPr algn="l" defTabSz="914364">
                        <a:defRPr sz="1600">
                          <a:latin typeface="Arial"/>
                          <a:ea typeface="Arial"/>
                          <a:cs typeface="Arial"/>
                          <a:sym typeface="Arial"/>
                        </a:defRPr>
                      </a:pPr>
                      <a:r>
                        <a:rPr dirty="0"/>
                        <a:t>the object of the class.</a:t>
                      </a:r>
                    </a:p>
                    <a:p>
                      <a:pPr algn="l" defTabSz="914364">
                        <a:defRPr sz="1600">
                          <a:latin typeface="Arial"/>
                          <a:ea typeface="Arial"/>
                          <a:cs typeface="Arial"/>
                          <a:sym typeface="Arial"/>
                        </a:defRPr>
                      </a:pPr>
                      <a:endParaRPr dirty="0"/>
                    </a:p>
                    <a:p>
                      <a:pPr algn="l" defTabSz="914364">
                        <a:defRPr sz="1600">
                          <a:latin typeface="Arial"/>
                          <a:ea typeface="Arial"/>
                          <a:cs typeface="Arial"/>
                          <a:sym typeface="Arial"/>
                        </a:defRPr>
                      </a:pPr>
                      <a:r>
                        <a:rPr dirty="0"/>
                        <a:t>Non-Static method : Just by using the member name.</a:t>
                      </a:r>
                    </a:p>
                  </a:txBody>
                  <a:tcPr marL="45720" marR="45720" horzOverflow="overflow">
                    <a:lnL w="3175">
                      <a:solidFill>
                        <a:srgbClr val="FFFFFF"/>
                      </a:solidFill>
                    </a:lnL>
                    <a:lnR w="3175">
                      <a:solidFill>
                        <a:srgbClr val="FFFFFF"/>
                      </a:solidFill>
                    </a:lnR>
                    <a:lnT w="12700">
                      <a:solidFill>
                        <a:srgbClr val="FFFFFF"/>
                      </a:solidFill>
                    </a:lnT>
                    <a:lnB w="3175">
                      <a:solidFill>
                        <a:srgbClr val="FFFFFF"/>
                      </a:solidFill>
                    </a:lnB>
                    <a:solidFill>
                      <a:srgbClr val="CDD4EA"/>
                    </a:solidFill>
                  </a:tcPr>
                </a:tc>
                <a:extLst>
                  <a:ext uri="{0D108BD9-81ED-4DB2-BD59-A6C34878D82A}">
                    <a16:rowId xmlns:a16="http://schemas.microsoft.com/office/drawing/2014/main" val="10001"/>
                  </a:ext>
                </a:extLst>
              </a:tr>
              <a:tr h="1500424">
                <a:tc>
                  <a:txBody>
                    <a:bodyPr/>
                    <a:lstStyle/>
                    <a:p>
                      <a:pPr algn="l" defTabSz="914364">
                        <a:defRPr sz="1800"/>
                      </a:pPr>
                      <a:r>
                        <a:rPr sz="4200" dirty="0">
                          <a:latin typeface="Arial"/>
                          <a:ea typeface="Arial"/>
                          <a:cs typeface="Arial"/>
                          <a:sym typeface="Arial"/>
                        </a:rPr>
                        <a:t>DIFFERENT CLASS</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tc>
                  <a:txBody>
                    <a:bodyPr/>
                    <a:lstStyle/>
                    <a:p>
                      <a:pPr algn="l" defTabSz="914364">
                        <a:defRPr sz="1600">
                          <a:latin typeface="Arial"/>
                          <a:ea typeface="Arial"/>
                          <a:cs typeface="Arial"/>
                          <a:sym typeface="Arial"/>
                        </a:defRPr>
                      </a:pPr>
                      <a:r>
                        <a:rPr dirty="0"/>
                        <a:t>Using </a:t>
                      </a:r>
                      <a:r>
                        <a:rPr dirty="0" err="1"/>
                        <a:t>classname</a:t>
                      </a:r>
                      <a:r>
                        <a:rPr dirty="0"/>
                        <a:t> with the member name</a:t>
                      </a:r>
                      <a:r>
                        <a:rPr dirty="0" smtClean="0"/>
                        <a:t>.</a:t>
                      </a:r>
                      <a:endParaRPr lang="en-US" dirty="0" smtClean="0"/>
                    </a:p>
                    <a:p>
                      <a:pPr algn="l" defTabSz="914364">
                        <a:defRPr sz="1600">
                          <a:latin typeface="Arial"/>
                          <a:ea typeface="Arial"/>
                          <a:cs typeface="Arial"/>
                          <a:sym typeface="Arial"/>
                        </a:defRPr>
                      </a:pPr>
                      <a:endParaRPr dirty="0"/>
                    </a:p>
                    <a:p>
                      <a:pPr algn="l" defTabSz="914364">
                        <a:defRPr sz="1600">
                          <a:latin typeface="Arial"/>
                          <a:ea typeface="Arial"/>
                          <a:cs typeface="Arial"/>
                          <a:sym typeface="Arial"/>
                        </a:defRPr>
                      </a:pPr>
                      <a:r>
                        <a:rPr lang="en-US" dirty="0" smtClean="0"/>
                        <a:t>Syntax:</a:t>
                      </a:r>
                      <a:endParaRPr dirty="0"/>
                    </a:p>
                    <a:p>
                      <a:pPr algn="l" defTabSz="914364">
                        <a:defRPr sz="1600">
                          <a:latin typeface="Arial"/>
                          <a:ea typeface="Arial"/>
                          <a:cs typeface="Arial"/>
                          <a:sym typeface="Arial"/>
                        </a:defRPr>
                      </a:pPr>
                      <a:r>
                        <a:rPr dirty="0" err="1"/>
                        <a:t>ClassName.membername</a:t>
                      </a: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tc>
                  <a:txBody>
                    <a:bodyPr/>
                    <a:lstStyle/>
                    <a:p>
                      <a:pPr algn="l" defTabSz="914364">
                        <a:defRPr sz="1800"/>
                      </a:pPr>
                      <a:r>
                        <a:rPr sz="1600" dirty="0">
                          <a:latin typeface="Arial"/>
                          <a:ea typeface="Arial"/>
                          <a:cs typeface="Arial"/>
                          <a:sym typeface="Arial"/>
                        </a:rPr>
                        <a:t>only by creating
the object of the class</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E8EBF5"/>
                    </a:solidFill>
                  </a:tcPr>
                </a:tc>
                <a:extLst>
                  <a:ext uri="{0D108BD9-81ED-4DB2-BD59-A6C34878D82A}">
                    <a16:rowId xmlns:a16="http://schemas.microsoft.com/office/drawing/2014/main" val="10002"/>
                  </a:ext>
                </a:extLst>
              </a:tr>
            </a:tbl>
          </a:graphicData>
        </a:graphic>
      </p:graphicFrame>
      <p:sp>
        <p:nvSpPr>
          <p:cNvPr id="861" name="Straight Connector 7"/>
          <p:cNvSpPr/>
          <p:nvPr/>
        </p:nvSpPr>
        <p:spPr>
          <a:xfrm flipH="1">
            <a:off x="451075" y="1299556"/>
            <a:ext cx="4032157" cy="1488034"/>
          </a:xfrm>
          <a:prstGeom prst="line">
            <a:avLst/>
          </a:prstGeom>
          <a:ln w="3175">
            <a:solidFill>
              <a:srgbClr val="FFFFFF"/>
            </a:solidFill>
            <a:miter/>
          </a:ln>
          <a:effectLst>
            <a:outerShdw blurRad="25400" dist="12700" dir="5400000" rotWithShape="0">
              <a:srgbClr val="000000">
                <a:alpha val="40000"/>
              </a:srgbClr>
            </a:outerShdw>
          </a:effectLst>
        </p:spPr>
        <p:txBody>
          <a:bodyPr lIns="29321" tIns="29321" rIns="29321" bIns="29321"/>
          <a:lstStyle/>
          <a:p>
            <a:pPr defTabSz="293216">
              <a:defRPr sz="1100">
                <a:latin typeface="Arial"/>
                <a:ea typeface="Arial"/>
                <a:cs typeface="Arial"/>
                <a:sym typeface="Arial"/>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60"/>
                                        </p:tgtEl>
                                        <p:attrNameLst>
                                          <p:attrName>style.visibility</p:attrName>
                                        </p:attrNameLst>
                                      </p:cBhvr>
                                      <p:to>
                                        <p:strVal val="visible"/>
                                      </p:to>
                                    </p:set>
                                    <p:animEffect transition="in" filter="fade">
                                      <p:cBhvr>
                                        <p:cTn id="7" dur="500"/>
                                        <p:tgtEl>
                                          <p:spTgt spid="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 grpId="1" animBg="1" advAuto="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65" name="Group 22"/>
          <p:cNvGrpSpPr/>
          <p:nvPr/>
        </p:nvGrpSpPr>
        <p:grpSpPr>
          <a:xfrm>
            <a:off x="3619" y="350230"/>
            <a:ext cx="3163580" cy="530761"/>
            <a:chOff x="0" y="0"/>
            <a:chExt cx="3163578" cy="530760"/>
          </a:xfrm>
        </p:grpSpPr>
        <p:sp>
          <p:nvSpPr>
            <p:cNvPr id="863"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6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66" name="object 9"/>
          <p:cNvSpPr txBox="1"/>
          <p:nvPr/>
        </p:nvSpPr>
        <p:spPr>
          <a:xfrm>
            <a:off x="430717" y="481603"/>
            <a:ext cx="2296861" cy="2837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a:solidFill>
                  <a:srgbClr val="FFFFFF"/>
                </a:solidFill>
                <a:latin typeface="Arial"/>
                <a:ea typeface="Arial"/>
                <a:cs typeface="Arial"/>
                <a:sym typeface="Arial"/>
              </a:defRPr>
            </a:lvl1pPr>
          </a:lstStyle>
          <a:p>
            <a:r>
              <a:t>Static Members</a:t>
            </a:r>
          </a:p>
        </p:txBody>
      </p:sp>
      <p:sp>
        <p:nvSpPr>
          <p:cNvPr id="870" name="Rectangle 1"/>
          <p:cNvSpPr txBox="1"/>
          <p:nvPr/>
        </p:nvSpPr>
        <p:spPr>
          <a:xfrm>
            <a:off x="476363" y="1004469"/>
            <a:ext cx="11415473" cy="39371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rPr dirty="0"/>
              <a:t>Static members will have only one copy in the memory</a:t>
            </a:r>
            <a:r>
              <a:rPr dirty="0" smtClean="0"/>
              <a:t>.</a:t>
            </a:r>
            <a:endParaRPr lang="en-US" dirty="0" smtClean="0"/>
          </a:p>
          <a:p>
            <a:pPr marL="12700" marR="3257" defTabSz="293216">
              <a:lnSpc>
                <a:spcPct val="150000"/>
              </a:lnSpc>
              <a:buSzPct val="100000"/>
              <a:defRPr sz="2400" spc="-3">
                <a:solidFill>
                  <a:srgbClr val="231F20"/>
                </a:solidFill>
                <a:latin typeface="Arial"/>
                <a:ea typeface="Arial"/>
                <a:cs typeface="Arial"/>
                <a:sym typeface="Arial"/>
              </a:defRPr>
            </a:pPr>
            <a:r>
              <a:rPr lang="en-US" b="1" dirty="0" smtClean="0"/>
              <a:t>	When to make the </a:t>
            </a:r>
            <a:r>
              <a:rPr lang="en-US" b="1" dirty="0" err="1" smtClean="0"/>
              <a:t>dataMember</a:t>
            </a:r>
            <a:r>
              <a:rPr lang="en-US" b="1" dirty="0" smtClean="0"/>
              <a:t> as static</a:t>
            </a:r>
            <a:endParaRPr b="1" dirty="0"/>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rPr dirty="0"/>
              <a:t>If the value of a data member in a class is not changing from object other object</a:t>
            </a:r>
          </a:p>
          <a:p>
            <a:pPr marR="3257" indent="12700" defTabSz="293216">
              <a:lnSpc>
                <a:spcPct val="150000"/>
              </a:lnSpc>
              <a:defRPr sz="2400" spc="-3">
                <a:solidFill>
                  <a:srgbClr val="231F20"/>
                </a:solidFill>
                <a:latin typeface="Arial"/>
                <a:ea typeface="Arial"/>
                <a:cs typeface="Arial"/>
                <a:sym typeface="Arial"/>
              </a:defRPr>
            </a:pPr>
            <a:r>
              <a:rPr dirty="0"/>
              <a:t>     then those data members should be declared as </a:t>
            </a:r>
            <a:r>
              <a:rPr dirty="0">
                <a:solidFill>
                  <a:srgbClr val="0070C0"/>
                </a:solidFill>
              </a:rPr>
              <a:t>static</a:t>
            </a:r>
            <a:r>
              <a:rPr dirty="0" smtClean="0"/>
              <a:t>.</a:t>
            </a:r>
            <a:endParaRPr lang="en-US" dirty="0" smtClean="0"/>
          </a:p>
          <a:p>
            <a:pPr marR="3257" indent="12700" defTabSz="293216">
              <a:lnSpc>
                <a:spcPct val="150000"/>
              </a:lnSpc>
              <a:defRPr sz="2400" spc="-3">
                <a:solidFill>
                  <a:srgbClr val="231F20"/>
                </a:solidFill>
                <a:latin typeface="Arial"/>
                <a:ea typeface="Arial"/>
                <a:cs typeface="Arial"/>
                <a:sym typeface="Arial"/>
              </a:defRPr>
            </a:pPr>
            <a:r>
              <a:rPr lang="en-US" dirty="0"/>
              <a:t>	</a:t>
            </a:r>
            <a:r>
              <a:rPr lang="en-US" b="1" dirty="0"/>
              <a:t>When to make the </a:t>
            </a:r>
            <a:r>
              <a:rPr lang="en-US" b="1" dirty="0" err="1" smtClean="0"/>
              <a:t>FuntionMember</a:t>
            </a:r>
            <a:r>
              <a:rPr lang="en-US" b="1" dirty="0" smtClean="0"/>
              <a:t> </a:t>
            </a:r>
            <a:r>
              <a:rPr lang="en-US" b="1" dirty="0"/>
              <a:t>as </a:t>
            </a:r>
            <a:r>
              <a:rPr lang="en-US" b="1" dirty="0" smtClean="0"/>
              <a:t>static</a:t>
            </a:r>
            <a:endParaRPr dirty="0"/>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rPr dirty="0"/>
              <a:t>If a function member / method in a class is using only static members of the class</a:t>
            </a:r>
          </a:p>
          <a:p>
            <a:pPr marR="3257" indent="12700" defTabSz="293216">
              <a:lnSpc>
                <a:spcPct val="150000"/>
              </a:lnSpc>
              <a:defRPr sz="2400" spc="-3">
                <a:solidFill>
                  <a:srgbClr val="231F20"/>
                </a:solidFill>
                <a:latin typeface="Arial"/>
                <a:ea typeface="Arial"/>
                <a:cs typeface="Arial"/>
                <a:sym typeface="Arial"/>
              </a:defRPr>
            </a:pPr>
            <a:r>
              <a:rPr dirty="0"/>
              <a:t>     then those function member / method should be declared as </a:t>
            </a:r>
            <a:r>
              <a:rPr dirty="0">
                <a:solidFill>
                  <a:srgbClr val="0070C0"/>
                </a:solidFill>
              </a:rPr>
              <a:t>static</a:t>
            </a:r>
            <a:r>
              <a:rPr dirty="0"/>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70">
                                            <p:bg/>
                                          </p:spTgt>
                                        </p:tgtEl>
                                        <p:attrNameLst>
                                          <p:attrName>style.visibility</p:attrName>
                                        </p:attrNameLst>
                                      </p:cBhvr>
                                      <p:to>
                                        <p:strVal val="visible"/>
                                      </p:to>
                                    </p:set>
                                    <p:animEffect transition="in" filter="fade">
                                      <p:cBhvr>
                                        <p:cTn id="7" dur="500"/>
                                        <p:tgtEl>
                                          <p:spTgt spid="870">
                                            <p:bg/>
                                          </p:spTgt>
                                        </p:tgtEl>
                                      </p:cBhvr>
                                    </p:animEffect>
                                  </p:childTnLst>
                                </p:cTn>
                              </p:par>
                              <p:par>
                                <p:cTn id="8" presetID="10" presetClass="entr" presetSubtype="0" fill="hold" grpId="1" nodeType="withEffect">
                                  <p:stCondLst>
                                    <p:cond delay="0"/>
                                  </p:stCondLst>
                                  <p:iterate>
                                    <p:tmAbs val="0"/>
                                  </p:iterate>
                                  <p:childTnLst>
                                    <p:set>
                                      <p:cBhvr>
                                        <p:cTn id="9" fill="hold"/>
                                        <p:tgtEl>
                                          <p:spTgt spid="870">
                                            <p:txEl>
                                              <p:pRg st="0" end="0"/>
                                            </p:txEl>
                                          </p:spTgt>
                                        </p:tgtEl>
                                        <p:attrNameLst>
                                          <p:attrName>style.visibility</p:attrName>
                                        </p:attrNameLst>
                                      </p:cBhvr>
                                      <p:to>
                                        <p:strVal val="visible"/>
                                      </p:to>
                                    </p:set>
                                    <p:animEffect transition="in" filter="fade">
                                      <p:cBhvr>
                                        <p:cTn id="10" dur="500"/>
                                        <p:tgtEl>
                                          <p:spTgt spid="870">
                                            <p:txEl>
                                              <p:pRg st="0" end="0"/>
                                            </p:txEl>
                                          </p:spTgt>
                                        </p:tgtEl>
                                      </p:cBhvr>
                                    </p:animEffect>
                                  </p:childTnLst>
                                </p:cTn>
                              </p:par>
                            </p:childTnLst>
                          </p:cTn>
                        </p:par>
                        <p:par>
                          <p:cTn id="11" fill="hold">
                            <p:stCondLst>
                              <p:cond delay="500"/>
                            </p:stCondLst>
                            <p:childTnLst>
                              <p:par>
                                <p:cTn id="12" presetID="10" presetClass="entr" presetSubtype="0" fill="hold" grpId="1" nodeType="afterEffect">
                                  <p:stCondLst>
                                    <p:cond delay="0"/>
                                  </p:stCondLst>
                                  <p:iterate>
                                    <p:tmAbs val="0"/>
                                  </p:iterate>
                                  <p:childTnLst>
                                    <p:set>
                                      <p:cBhvr>
                                        <p:cTn id="13" fill="hold"/>
                                        <p:tgtEl>
                                          <p:spTgt spid="870">
                                            <p:txEl>
                                              <p:pRg st="1" end="1"/>
                                            </p:txEl>
                                          </p:spTgt>
                                        </p:tgtEl>
                                        <p:attrNameLst>
                                          <p:attrName>style.visibility</p:attrName>
                                        </p:attrNameLst>
                                      </p:cBhvr>
                                      <p:to>
                                        <p:strVal val="visible"/>
                                      </p:to>
                                    </p:set>
                                    <p:animEffect transition="in" filter="fade">
                                      <p:cBhvr>
                                        <p:cTn id="14" dur="500"/>
                                        <p:tgtEl>
                                          <p:spTgt spid="870">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fill="hold" grpId="1" nodeType="clickEffect">
                                  <p:stCondLst>
                                    <p:cond delay="0"/>
                                  </p:stCondLst>
                                  <p:iterate>
                                    <p:tmAbs val="0"/>
                                  </p:iterate>
                                  <p:childTnLst>
                                    <p:set>
                                      <p:cBhvr>
                                        <p:cTn id="18" fill="hold"/>
                                        <p:tgtEl>
                                          <p:spTgt spid="870">
                                            <p:txEl>
                                              <p:pRg st="2" end="2"/>
                                            </p:txEl>
                                          </p:spTgt>
                                        </p:tgtEl>
                                        <p:attrNameLst>
                                          <p:attrName>style.visibility</p:attrName>
                                        </p:attrNameLst>
                                      </p:cBhvr>
                                      <p:to>
                                        <p:strVal val="visible"/>
                                      </p:to>
                                    </p:set>
                                    <p:animEffect transition="in" filter="fade">
                                      <p:cBhvr>
                                        <p:cTn id="19" dur="500"/>
                                        <p:tgtEl>
                                          <p:spTgt spid="870">
                                            <p:txEl>
                                              <p:pRg st="2" end="2"/>
                                            </p:txEl>
                                          </p:spTgt>
                                        </p:tgtEl>
                                      </p:cBhvr>
                                    </p:animEffect>
                                  </p:childTnLst>
                                </p:cTn>
                              </p:par>
                            </p:childTnLst>
                          </p:cTn>
                        </p:par>
                        <p:par>
                          <p:cTn id="20" fill="hold">
                            <p:stCondLst>
                              <p:cond delay="500"/>
                            </p:stCondLst>
                            <p:childTnLst>
                              <p:par>
                                <p:cTn id="21" presetID="10" presetClass="entr" fill="hold" grpId="1" nodeType="afterEffect">
                                  <p:stCondLst>
                                    <p:cond delay="0"/>
                                  </p:stCondLst>
                                  <p:iterate>
                                    <p:tmAbs val="0"/>
                                  </p:iterate>
                                  <p:childTnLst>
                                    <p:set>
                                      <p:cBhvr>
                                        <p:cTn id="22" fill="hold"/>
                                        <p:tgtEl>
                                          <p:spTgt spid="870">
                                            <p:txEl>
                                              <p:pRg st="3" end="3"/>
                                            </p:txEl>
                                          </p:spTgt>
                                        </p:tgtEl>
                                        <p:attrNameLst>
                                          <p:attrName>style.visibility</p:attrName>
                                        </p:attrNameLst>
                                      </p:cBhvr>
                                      <p:to>
                                        <p:strVal val="visible"/>
                                      </p:to>
                                    </p:set>
                                    <p:animEffect transition="in" filter="fade">
                                      <p:cBhvr>
                                        <p:cTn id="23" dur="500"/>
                                        <p:tgtEl>
                                          <p:spTgt spid="870">
                                            <p:txEl>
                                              <p:pRg st="3" end="3"/>
                                            </p:txEl>
                                          </p:spTgt>
                                        </p:tgtEl>
                                      </p:cBhvr>
                                    </p:animEffect>
                                  </p:childTnLst>
                                </p:cTn>
                              </p:par>
                            </p:childTnLst>
                          </p:cTn>
                        </p:par>
                        <p:par>
                          <p:cTn id="24" fill="hold">
                            <p:stCondLst>
                              <p:cond delay="1000"/>
                            </p:stCondLst>
                            <p:childTnLst>
                              <p:par>
                                <p:cTn id="25" presetID="10" presetClass="entr" fill="hold" grpId="1" nodeType="afterEffect">
                                  <p:stCondLst>
                                    <p:cond delay="0"/>
                                  </p:stCondLst>
                                  <p:iterate>
                                    <p:tmAbs val="0"/>
                                  </p:iterate>
                                  <p:childTnLst>
                                    <p:set>
                                      <p:cBhvr>
                                        <p:cTn id="26" fill="hold"/>
                                        <p:tgtEl>
                                          <p:spTgt spid="870">
                                            <p:txEl>
                                              <p:pRg st="4" end="4"/>
                                            </p:txEl>
                                          </p:spTgt>
                                        </p:tgtEl>
                                        <p:attrNameLst>
                                          <p:attrName>style.visibility</p:attrName>
                                        </p:attrNameLst>
                                      </p:cBhvr>
                                      <p:to>
                                        <p:strVal val="visible"/>
                                      </p:to>
                                    </p:set>
                                    <p:animEffect transition="in" filter="fade">
                                      <p:cBhvr>
                                        <p:cTn id="27" dur="500"/>
                                        <p:tgtEl>
                                          <p:spTgt spid="8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1" nodeType="clickEffect">
                                  <p:stCondLst>
                                    <p:cond delay="0"/>
                                  </p:stCondLst>
                                  <p:iterate>
                                    <p:tmAbs val="0"/>
                                  </p:iterate>
                                  <p:childTnLst>
                                    <p:set>
                                      <p:cBhvr>
                                        <p:cTn id="31" fill="hold"/>
                                        <p:tgtEl>
                                          <p:spTgt spid="870">
                                            <p:txEl>
                                              <p:pRg st="5" end="5"/>
                                            </p:txEl>
                                          </p:spTgt>
                                        </p:tgtEl>
                                        <p:attrNameLst>
                                          <p:attrName>style.visibility</p:attrName>
                                        </p:attrNameLst>
                                      </p:cBhvr>
                                      <p:to>
                                        <p:strVal val="visible"/>
                                      </p:to>
                                    </p:set>
                                    <p:animEffect transition="in" filter="fade">
                                      <p:cBhvr>
                                        <p:cTn id="32" dur="500"/>
                                        <p:tgtEl>
                                          <p:spTgt spid="870">
                                            <p:txEl>
                                              <p:pRg st="5" end="5"/>
                                            </p:txEl>
                                          </p:spTgt>
                                        </p:tgtEl>
                                      </p:cBhvr>
                                    </p:animEffect>
                                  </p:childTnLst>
                                </p:cTn>
                              </p:par>
                            </p:childTnLst>
                          </p:cTn>
                        </p:par>
                        <p:par>
                          <p:cTn id="33" fill="hold">
                            <p:stCondLst>
                              <p:cond delay="500"/>
                            </p:stCondLst>
                            <p:childTnLst>
                              <p:par>
                                <p:cTn id="34" presetID="10" presetClass="entr" fill="hold" grpId="1" nodeType="afterEffect">
                                  <p:stCondLst>
                                    <p:cond delay="0"/>
                                  </p:stCondLst>
                                  <p:iterate>
                                    <p:tmAbs val="0"/>
                                  </p:iterate>
                                  <p:childTnLst>
                                    <p:set>
                                      <p:cBhvr>
                                        <p:cTn id="35" fill="hold"/>
                                        <p:tgtEl>
                                          <p:spTgt spid="870">
                                            <p:txEl>
                                              <p:pRg st="6" end="6"/>
                                            </p:txEl>
                                          </p:spTgt>
                                        </p:tgtEl>
                                        <p:attrNameLst>
                                          <p:attrName>style.visibility</p:attrName>
                                        </p:attrNameLst>
                                      </p:cBhvr>
                                      <p:to>
                                        <p:strVal val="visible"/>
                                      </p:to>
                                    </p:set>
                                    <p:animEffect transition="in" filter="fade">
                                      <p:cBhvr>
                                        <p:cTn id="36" dur="500"/>
                                        <p:tgtEl>
                                          <p:spTgt spid="8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 grpId="1" build="p" bldLvl="5" animBg="1" advAuto="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5" name="Rectangle 1"/>
          <p:cNvSpPr txBox="1"/>
          <p:nvPr/>
        </p:nvSpPr>
        <p:spPr>
          <a:xfrm>
            <a:off x="395662" y="1149130"/>
            <a:ext cx="11589573" cy="39371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12700" marR="3257" defTabSz="293216">
              <a:lnSpc>
                <a:spcPct val="150000"/>
              </a:lnSpc>
              <a:buSzPct val="100000"/>
              <a:defRPr sz="2400" spc="-3">
                <a:solidFill>
                  <a:srgbClr val="231F20"/>
                </a:solidFill>
                <a:latin typeface="Arial"/>
                <a:ea typeface="Arial"/>
                <a:cs typeface="Arial"/>
                <a:sym typeface="Arial"/>
              </a:defRPr>
            </a:pPr>
            <a:r>
              <a:rPr lang="en-US" b="1" dirty="0" smtClean="0"/>
              <a:t>	When </a:t>
            </a:r>
            <a:r>
              <a:rPr lang="en-US" b="1" dirty="0"/>
              <a:t>to make the </a:t>
            </a:r>
            <a:r>
              <a:rPr lang="en-US" b="1" dirty="0" err="1"/>
              <a:t>dataMember</a:t>
            </a:r>
            <a:r>
              <a:rPr lang="en-US" b="1" dirty="0"/>
              <a:t> as </a:t>
            </a:r>
            <a:r>
              <a:rPr lang="en-US" b="1" dirty="0" smtClean="0"/>
              <a:t>Non-static</a:t>
            </a:r>
            <a:endParaRPr dirty="0"/>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rPr dirty="0"/>
              <a:t>If the value of a data member in a class is changing from object other object</a:t>
            </a:r>
          </a:p>
          <a:p>
            <a:pPr marR="3257" indent="12700" defTabSz="293216">
              <a:lnSpc>
                <a:spcPct val="150000"/>
              </a:lnSpc>
              <a:defRPr sz="2400" spc="-3">
                <a:solidFill>
                  <a:srgbClr val="231F20"/>
                </a:solidFill>
                <a:latin typeface="Arial"/>
                <a:ea typeface="Arial"/>
                <a:cs typeface="Arial"/>
                <a:sym typeface="Arial"/>
              </a:defRPr>
            </a:pPr>
            <a:r>
              <a:rPr dirty="0"/>
              <a:t>     then those data members should be declared as </a:t>
            </a:r>
            <a:r>
              <a:rPr dirty="0">
                <a:solidFill>
                  <a:srgbClr val="000000"/>
                </a:solidFill>
              </a:rPr>
              <a:t>non-static</a:t>
            </a:r>
            <a:r>
              <a:rPr dirty="0" smtClean="0"/>
              <a:t>.</a:t>
            </a:r>
            <a:endParaRPr lang="en-US" dirty="0" smtClean="0"/>
          </a:p>
          <a:p>
            <a:pPr marR="3257" indent="12700" defTabSz="293216">
              <a:lnSpc>
                <a:spcPct val="150000"/>
              </a:lnSpc>
              <a:defRPr sz="2400" spc="-3">
                <a:solidFill>
                  <a:srgbClr val="231F20"/>
                </a:solidFill>
                <a:latin typeface="Arial"/>
                <a:ea typeface="Arial"/>
                <a:cs typeface="Arial"/>
                <a:sym typeface="Arial"/>
              </a:defRPr>
            </a:pPr>
            <a:r>
              <a:rPr lang="en-US" dirty="0"/>
              <a:t>	</a:t>
            </a:r>
            <a:r>
              <a:rPr lang="en-US" b="1" dirty="0"/>
              <a:t>When to make the </a:t>
            </a:r>
            <a:r>
              <a:rPr lang="en-US" b="1" dirty="0" err="1" smtClean="0"/>
              <a:t>FunctionMember</a:t>
            </a:r>
            <a:r>
              <a:rPr lang="en-US" b="1" dirty="0" smtClean="0"/>
              <a:t> </a:t>
            </a:r>
            <a:r>
              <a:rPr lang="en-US" b="1" dirty="0"/>
              <a:t>as </a:t>
            </a:r>
            <a:r>
              <a:rPr lang="en-US" b="1" dirty="0" smtClean="0"/>
              <a:t>Non-static</a:t>
            </a:r>
            <a:endParaRPr dirty="0"/>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rPr dirty="0"/>
              <a:t>If a function member / method in a class is using at least one non-static members of the class then those function member / method should be declared as non-static.</a:t>
            </a:r>
          </a:p>
        </p:txBody>
      </p:sp>
      <p:grpSp>
        <p:nvGrpSpPr>
          <p:cNvPr id="878" name="Group 9"/>
          <p:cNvGrpSpPr/>
          <p:nvPr/>
        </p:nvGrpSpPr>
        <p:grpSpPr>
          <a:xfrm>
            <a:off x="952" y="495841"/>
            <a:ext cx="3078521" cy="530762"/>
            <a:chOff x="0" y="0"/>
            <a:chExt cx="3078519" cy="530760"/>
          </a:xfrm>
        </p:grpSpPr>
        <p:sp>
          <p:nvSpPr>
            <p:cNvPr id="876" name="object 4"/>
            <p:cNvSpPr/>
            <p:nvPr/>
          </p:nvSpPr>
          <p:spPr>
            <a:xfrm>
              <a:off x="0" y="4"/>
              <a:ext cx="2785462" cy="530757"/>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77" name="object 5"/>
            <p:cNvSpPr/>
            <p:nvPr/>
          </p:nvSpPr>
          <p:spPr>
            <a:xfrm>
              <a:off x="2571307" y="0"/>
              <a:ext cx="507213"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79" name="Rectangle 2"/>
          <p:cNvSpPr txBox="1"/>
          <p:nvPr/>
        </p:nvSpPr>
        <p:spPr>
          <a:xfrm>
            <a:off x="391825" y="642918"/>
            <a:ext cx="2366407" cy="2805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9321" tIns="29321" rIns="29321" bIns="29321">
            <a:spAutoFit/>
          </a:bodyPr>
          <a:lstStyle>
            <a:lvl1pPr indent="12700" defTabSz="293216">
              <a:defRPr sz="1600" spc="-5">
                <a:solidFill>
                  <a:srgbClr val="FFFFFF"/>
                </a:solidFill>
                <a:latin typeface="Arial"/>
                <a:ea typeface="Arial"/>
                <a:cs typeface="Arial"/>
                <a:sym typeface="Arial"/>
              </a:defRPr>
            </a:lvl1pPr>
          </a:lstStyle>
          <a:p>
            <a:r>
              <a:t>NON-STATIC MEMBERS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75">
                                            <p:bg/>
                                          </p:spTgt>
                                        </p:tgtEl>
                                        <p:attrNameLst>
                                          <p:attrName>style.visibility</p:attrName>
                                        </p:attrNameLst>
                                      </p:cBhvr>
                                      <p:to>
                                        <p:strVal val="visible"/>
                                      </p:to>
                                    </p:set>
                                    <p:animEffect transition="in" filter="fade">
                                      <p:cBhvr>
                                        <p:cTn id="7" dur="500"/>
                                        <p:tgtEl>
                                          <p:spTgt spid="875">
                                            <p:bg/>
                                          </p:spTgt>
                                        </p:tgtEl>
                                      </p:cBhvr>
                                    </p:animEffect>
                                  </p:childTnLst>
                                </p:cTn>
                              </p:par>
                            </p:childTnLst>
                          </p:cTn>
                        </p:par>
                        <p:par>
                          <p:cTn id="8" fill="hold">
                            <p:stCondLst>
                              <p:cond delay="500"/>
                            </p:stCondLst>
                            <p:childTnLst>
                              <p:par>
                                <p:cTn id="9" presetID="10" presetClass="entr" presetSubtype="0" fill="hold" grpId="1" nodeType="afterEffect">
                                  <p:stCondLst>
                                    <p:cond delay="0"/>
                                  </p:stCondLst>
                                  <p:iterate>
                                    <p:tmAbs val="0"/>
                                  </p:iterate>
                                  <p:childTnLst>
                                    <p:set>
                                      <p:cBhvr>
                                        <p:cTn id="10" fill="hold"/>
                                        <p:tgtEl>
                                          <p:spTgt spid="875">
                                            <p:txEl>
                                              <p:pRg st="0" end="0"/>
                                            </p:txEl>
                                          </p:spTgt>
                                        </p:tgtEl>
                                        <p:attrNameLst>
                                          <p:attrName>style.visibility</p:attrName>
                                        </p:attrNameLst>
                                      </p:cBhvr>
                                      <p:to>
                                        <p:strVal val="visible"/>
                                      </p:to>
                                    </p:set>
                                    <p:animEffect transition="in" filter="fade">
                                      <p:cBhvr>
                                        <p:cTn id="11" dur="500"/>
                                        <p:tgtEl>
                                          <p:spTgt spid="87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1" nodeType="clickEffect">
                                  <p:stCondLst>
                                    <p:cond delay="0"/>
                                  </p:stCondLst>
                                  <p:iterate>
                                    <p:tmAbs val="0"/>
                                  </p:iterate>
                                  <p:childTnLst>
                                    <p:set>
                                      <p:cBhvr>
                                        <p:cTn id="15" fill="hold"/>
                                        <p:tgtEl>
                                          <p:spTgt spid="875">
                                            <p:txEl>
                                              <p:pRg st="1" end="1"/>
                                            </p:txEl>
                                          </p:spTgt>
                                        </p:tgtEl>
                                        <p:attrNameLst>
                                          <p:attrName>style.visibility</p:attrName>
                                        </p:attrNameLst>
                                      </p:cBhvr>
                                      <p:to>
                                        <p:strVal val="visible"/>
                                      </p:to>
                                    </p:set>
                                    <p:animEffect transition="in" filter="fade">
                                      <p:cBhvr>
                                        <p:cTn id="16" dur="500"/>
                                        <p:tgtEl>
                                          <p:spTgt spid="875">
                                            <p:txEl>
                                              <p:pRg st="1" end="1"/>
                                            </p:txEl>
                                          </p:spTgt>
                                        </p:tgtEl>
                                      </p:cBhvr>
                                    </p:animEffect>
                                  </p:childTnLst>
                                </p:cTn>
                              </p:par>
                            </p:childTnLst>
                          </p:cTn>
                        </p:par>
                        <p:par>
                          <p:cTn id="17" fill="hold">
                            <p:stCondLst>
                              <p:cond delay="500"/>
                            </p:stCondLst>
                            <p:childTnLst>
                              <p:par>
                                <p:cTn id="18" presetID="10" presetClass="entr" fill="hold" grpId="1" nodeType="afterEffect">
                                  <p:stCondLst>
                                    <p:cond delay="0"/>
                                  </p:stCondLst>
                                  <p:iterate>
                                    <p:tmAbs val="0"/>
                                  </p:iterate>
                                  <p:childTnLst>
                                    <p:set>
                                      <p:cBhvr>
                                        <p:cTn id="19" fill="hold"/>
                                        <p:tgtEl>
                                          <p:spTgt spid="875">
                                            <p:txEl>
                                              <p:pRg st="2" end="2"/>
                                            </p:txEl>
                                          </p:spTgt>
                                        </p:tgtEl>
                                        <p:attrNameLst>
                                          <p:attrName>style.visibility</p:attrName>
                                        </p:attrNameLst>
                                      </p:cBhvr>
                                      <p:to>
                                        <p:strVal val="visible"/>
                                      </p:to>
                                    </p:set>
                                    <p:animEffect transition="in" filter="fade">
                                      <p:cBhvr>
                                        <p:cTn id="20" dur="500"/>
                                        <p:tgtEl>
                                          <p:spTgt spid="875">
                                            <p:txEl>
                                              <p:pRg st="2" end="2"/>
                                            </p:txEl>
                                          </p:spTgt>
                                        </p:tgtEl>
                                      </p:cBhvr>
                                    </p:animEffect>
                                  </p:childTnLst>
                                </p:cTn>
                              </p:par>
                            </p:childTnLst>
                          </p:cTn>
                        </p:par>
                        <p:par>
                          <p:cTn id="21" fill="hold">
                            <p:stCondLst>
                              <p:cond delay="1000"/>
                            </p:stCondLst>
                            <p:childTnLst>
                              <p:par>
                                <p:cTn id="22" presetID="10" presetClass="entr" fill="hold" grpId="1" nodeType="afterEffect">
                                  <p:stCondLst>
                                    <p:cond delay="0"/>
                                  </p:stCondLst>
                                  <p:iterate>
                                    <p:tmAbs val="0"/>
                                  </p:iterate>
                                  <p:childTnLst>
                                    <p:set>
                                      <p:cBhvr>
                                        <p:cTn id="23" fill="hold"/>
                                        <p:tgtEl>
                                          <p:spTgt spid="875">
                                            <p:txEl>
                                              <p:pRg st="3" end="3"/>
                                            </p:txEl>
                                          </p:spTgt>
                                        </p:tgtEl>
                                        <p:attrNameLst>
                                          <p:attrName>style.visibility</p:attrName>
                                        </p:attrNameLst>
                                      </p:cBhvr>
                                      <p:to>
                                        <p:strVal val="visible"/>
                                      </p:to>
                                    </p:set>
                                    <p:animEffect transition="in" filter="fade">
                                      <p:cBhvr>
                                        <p:cTn id="24" dur="500"/>
                                        <p:tgtEl>
                                          <p:spTgt spid="87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fill="hold" grpId="1" nodeType="clickEffect">
                                  <p:stCondLst>
                                    <p:cond delay="0"/>
                                  </p:stCondLst>
                                  <p:iterate>
                                    <p:tmAbs val="0"/>
                                  </p:iterate>
                                  <p:childTnLst>
                                    <p:set>
                                      <p:cBhvr>
                                        <p:cTn id="28" fill="hold"/>
                                        <p:tgtEl>
                                          <p:spTgt spid="875">
                                            <p:txEl>
                                              <p:pRg st="4" end="4"/>
                                            </p:txEl>
                                          </p:spTgt>
                                        </p:tgtEl>
                                        <p:attrNameLst>
                                          <p:attrName>style.visibility</p:attrName>
                                        </p:attrNameLst>
                                      </p:cBhvr>
                                      <p:to>
                                        <p:strVal val="visible"/>
                                      </p:to>
                                    </p:set>
                                    <p:animEffect transition="in" filter="fade">
                                      <p:cBhvr>
                                        <p:cTn id="29" dur="500"/>
                                        <p:tgtEl>
                                          <p:spTgt spid="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 grpId="1" build="p" bldLvl="5" animBg="1" advAuto="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1" name="Rectangle 1"/>
          <p:cNvSpPr txBox="1"/>
          <p:nvPr/>
        </p:nvSpPr>
        <p:spPr>
          <a:xfrm>
            <a:off x="44756" y="968344"/>
            <a:ext cx="11567195" cy="62819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It is a type of variable which is used to store address of an object.</a:t>
            </a:r>
          </a:p>
          <a:p>
            <a:pPr marL="355600" marR="3257" indent="-342900" defTabSz="293216">
              <a:lnSpc>
                <a:spcPct val="150000"/>
              </a:lnSpc>
              <a:buSzPct val="100000"/>
              <a:buFont typeface="Arial"/>
              <a:buChar char="•"/>
              <a:defRPr sz="2400" spc="-3">
                <a:latin typeface="Arial"/>
                <a:ea typeface="Arial"/>
                <a:cs typeface="Arial"/>
                <a:sym typeface="Arial"/>
              </a:defRPr>
            </a:pPr>
            <a:r>
              <a:t>Within a </a:t>
            </a:r>
            <a:r>
              <a:rPr spc="-6"/>
              <a:t>reference variables we can’t store primitive values</a:t>
            </a:r>
            <a:r>
              <a:t>.</a:t>
            </a:r>
          </a:p>
          <a:p>
            <a:pPr marL="355600" marR="3257" indent="-342900" defTabSz="293216">
              <a:lnSpc>
                <a:spcPct val="150000"/>
              </a:lnSpc>
              <a:buSzPct val="100000"/>
              <a:buFont typeface="Arial"/>
              <a:buChar char="•"/>
              <a:defRPr sz="2400" spc="-3">
                <a:latin typeface="Arial"/>
                <a:ea typeface="Arial"/>
                <a:cs typeface="Arial"/>
                <a:sym typeface="Arial"/>
              </a:defRPr>
            </a:pPr>
            <a:r>
              <a:t>Within a </a:t>
            </a:r>
            <a:r>
              <a:rPr spc="-6"/>
              <a:t>primitive variables we can’t store </a:t>
            </a:r>
            <a:r>
              <a:rPr>
                <a:solidFill>
                  <a:srgbClr val="231F20"/>
                </a:solidFill>
              </a:rPr>
              <a:t>store address of an object.</a:t>
            </a:r>
          </a:p>
          <a:p>
            <a:pPr marL="355600" marR="3257" indent="-342900" defTabSz="293216">
              <a:lnSpc>
                <a:spcPct val="150000"/>
              </a:lnSpc>
              <a:buSzPct val="100000"/>
              <a:buFont typeface="Arial"/>
              <a:buChar char="•"/>
              <a:defRPr sz="2400" spc="-3">
                <a:latin typeface="Arial"/>
                <a:ea typeface="Arial"/>
                <a:cs typeface="Arial"/>
                <a:sym typeface="Arial"/>
              </a:defRPr>
            </a:pPr>
            <a:r>
              <a:t>Within one </a:t>
            </a:r>
            <a:r>
              <a:rPr spc="-6"/>
              <a:t>reference variables we can store ONLY ONE OBJECT ADDRESS.</a:t>
            </a:r>
          </a:p>
          <a:p>
            <a:pPr marL="355600" marR="3257" indent="-342900" defTabSz="293216">
              <a:lnSpc>
                <a:spcPct val="150000"/>
              </a:lnSpc>
              <a:buSzPct val="100000"/>
              <a:buFont typeface="Arial"/>
              <a:buChar char="•"/>
              <a:defRPr sz="2400" spc="-3">
                <a:solidFill>
                  <a:srgbClr val="231F20"/>
                </a:solidFill>
                <a:latin typeface="Arial"/>
                <a:ea typeface="Arial"/>
                <a:cs typeface="Arial"/>
                <a:sym typeface="Arial"/>
              </a:defRPr>
            </a:pPr>
            <a:r>
              <a:t>Multiple </a:t>
            </a:r>
            <a:r>
              <a:rPr spc="-6">
                <a:solidFill>
                  <a:srgbClr val="000000"/>
                </a:solidFill>
              </a:rPr>
              <a:t>reference variables can point to same object.</a:t>
            </a:r>
          </a:p>
          <a:p>
            <a:pPr marL="355600" marR="3257" indent="-342900" defTabSz="293216">
              <a:lnSpc>
                <a:spcPct val="150000"/>
              </a:lnSpc>
              <a:buSzPct val="100000"/>
              <a:buFont typeface="Arial"/>
              <a:buChar char="•"/>
              <a:defRPr sz="2400" spc="-6">
                <a:latin typeface="Arial"/>
                <a:ea typeface="Arial"/>
                <a:cs typeface="Arial"/>
                <a:sym typeface="Arial"/>
              </a:defRPr>
            </a:pPr>
            <a:r>
              <a:t>If </a:t>
            </a:r>
            <a:r>
              <a:rPr spc="-3">
                <a:solidFill>
                  <a:srgbClr val="231F20"/>
                </a:solidFill>
              </a:rPr>
              <a:t>Multiple </a:t>
            </a:r>
            <a:r>
              <a:t>reference variables points to same object then, changes done on the data of the object by one reference variable will impact other reference variables.</a:t>
            </a:r>
          </a:p>
          <a:p>
            <a:pPr marL="355600" marR="3257" indent="-342900" defTabSz="293216">
              <a:lnSpc>
                <a:spcPct val="150000"/>
              </a:lnSpc>
              <a:buSzPct val="100000"/>
              <a:buFont typeface="Arial"/>
              <a:buChar char="•"/>
              <a:defRPr sz="2400" spc="-6">
                <a:latin typeface="Arial"/>
                <a:ea typeface="Arial"/>
                <a:cs typeface="Arial"/>
                <a:sym typeface="Arial"/>
              </a:defRPr>
            </a:pPr>
            <a:r>
              <a:t> If </a:t>
            </a:r>
            <a:r>
              <a:rPr spc="-3">
                <a:solidFill>
                  <a:srgbClr val="231F20"/>
                </a:solidFill>
              </a:rPr>
              <a:t>two </a:t>
            </a:r>
            <a:r>
              <a:t>reference variables points to different objects then, changes done on the data of one object by one reference variable will NOT impact other reference variables.</a:t>
            </a:r>
          </a:p>
          <a:p>
            <a:pPr marL="355600" marR="3257" indent="-342900" defTabSz="293216">
              <a:lnSpc>
                <a:spcPct val="150000"/>
              </a:lnSpc>
              <a:buSzPct val="100000"/>
              <a:buFont typeface="Arial"/>
              <a:buChar char="•"/>
              <a:defRPr sz="2400" spc="-6">
                <a:latin typeface="Arial"/>
                <a:ea typeface="Arial"/>
                <a:cs typeface="Arial"/>
                <a:sym typeface="Arial"/>
              </a:defRPr>
            </a:pPr>
            <a:endParaRPr/>
          </a:p>
        </p:txBody>
      </p:sp>
      <p:grpSp>
        <p:nvGrpSpPr>
          <p:cNvPr id="884" name="Group 9"/>
          <p:cNvGrpSpPr/>
          <p:nvPr/>
        </p:nvGrpSpPr>
        <p:grpSpPr>
          <a:xfrm>
            <a:off x="15434" y="31383"/>
            <a:ext cx="3936621" cy="999781"/>
            <a:chOff x="0" y="0"/>
            <a:chExt cx="3936619" cy="999779"/>
          </a:xfrm>
        </p:grpSpPr>
        <p:sp>
          <p:nvSpPr>
            <p:cNvPr id="882" name="object 4"/>
            <p:cNvSpPr/>
            <p:nvPr/>
          </p:nvSpPr>
          <p:spPr>
            <a:xfrm>
              <a:off x="0" y="9"/>
              <a:ext cx="3561876" cy="99977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sp>
          <p:nvSpPr>
            <p:cNvPr id="883" name="object 5"/>
            <p:cNvSpPr/>
            <p:nvPr/>
          </p:nvSpPr>
          <p:spPr>
            <a:xfrm>
              <a:off x="3288028" y="0"/>
              <a:ext cx="648592" cy="99977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12700" cap="flat">
              <a:noFill/>
              <a:miter lim="400000"/>
            </a:ln>
            <a:effectLst/>
          </p:spPr>
          <p:txBody>
            <a:bodyPr wrap="square" lIns="29321" tIns="29321" rIns="29321" bIns="29321" numCol="1" anchor="t">
              <a:noAutofit/>
            </a:bodyPr>
            <a:lstStyle/>
            <a:p>
              <a:pPr defTabSz="293216">
                <a:defRPr sz="1400">
                  <a:latin typeface="Arial"/>
                  <a:ea typeface="Arial"/>
                  <a:cs typeface="Arial"/>
                  <a:sym typeface="Arial"/>
                </a:defRPr>
              </a:pPr>
              <a:endParaRPr/>
            </a:p>
          </p:txBody>
        </p:sp>
      </p:grpSp>
      <p:sp>
        <p:nvSpPr>
          <p:cNvPr id="885" name="Rectangle 2"/>
          <p:cNvSpPr txBox="1"/>
          <p:nvPr/>
        </p:nvSpPr>
        <p:spPr>
          <a:xfrm>
            <a:off x="406307" y="251051"/>
            <a:ext cx="3264227" cy="453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9321" tIns="29321" rIns="29321" bIns="29321">
            <a:spAutoFit/>
          </a:bodyPr>
          <a:lstStyle>
            <a:lvl1pPr indent="12700" defTabSz="293216">
              <a:defRPr sz="2800" spc="-6">
                <a:solidFill>
                  <a:srgbClr val="FFFFFF"/>
                </a:solidFill>
                <a:latin typeface="Arial"/>
                <a:ea typeface="Arial"/>
                <a:cs typeface="Arial"/>
                <a:sym typeface="Arial"/>
              </a:defRPr>
            </a:lvl1pPr>
          </a:lstStyle>
          <a:p>
            <a:r>
              <a:t>Reference Variables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81">
                                            <p:bg/>
                                          </p:spTgt>
                                        </p:tgtEl>
                                        <p:attrNameLst>
                                          <p:attrName>style.visibility</p:attrName>
                                        </p:attrNameLst>
                                      </p:cBhvr>
                                      <p:to>
                                        <p:strVal val="visible"/>
                                      </p:to>
                                    </p:set>
                                    <p:animEffect transition="in" filter="fade">
                                      <p:cBhvr>
                                        <p:cTn id="7" dur="500"/>
                                        <p:tgtEl>
                                          <p:spTgt spid="881">
                                            <p:bg/>
                                          </p:spTgt>
                                        </p:tgtEl>
                                      </p:cBhvr>
                                    </p:animEffect>
                                  </p:childTnLst>
                                </p:cTn>
                              </p:par>
                              <p:par>
                                <p:cTn id="8" presetID="10" presetClass="entr" presetSubtype="0" fill="hold" grpId="1" nodeType="withEffect">
                                  <p:stCondLst>
                                    <p:cond delay="0"/>
                                  </p:stCondLst>
                                  <p:iterate>
                                    <p:tmAbs val="0"/>
                                  </p:iterate>
                                  <p:childTnLst>
                                    <p:set>
                                      <p:cBhvr>
                                        <p:cTn id="9" fill="hold"/>
                                        <p:tgtEl>
                                          <p:spTgt spid="881">
                                            <p:txEl>
                                              <p:pRg st="0" end="0"/>
                                            </p:txEl>
                                          </p:spTgt>
                                        </p:tgtEl>
                                        <p:attrNameLst>
                                          <p:attrName>style.visibility</p:attrName>
                                        </p:attrNameLst>
                                      </p:cBhvr>
                                      <p:to>
                                        <p:strVal val="visible"/>
                                      </p:to>
                                    </p:set>
                                    <p:animEffect transition="in" filter="fade">
                                      <p:cBhvr>
                                        <p:cTn id="10" dur="500"/>
                                        <p:tgtEl>
                                          <p:spTgt spid="88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1" nodeType="clickEffect">
                                  <p:stCondLst>
                                    <p:cond delay="0"/>
                                  </p:stCondLst>
                                  <p:iterate>
                                    <p:tmAbs val="0"/>
                                  </p:iterate>
                                  <p:childTnLst>
                                    <p:set>
                                      <p:cBhvr>
                                        <p:cTn id="14" fill="hold"/>
                                        <p:tgtEl>
                                          <p:spTgt spid="881">
                                            <p:txEl>
                                              <p:pRg st="1" end="1"/>
                                            </p:txEl>
                                          </p:spTgt>
                                        </p:tgtEl>
                                        <p:attrNameLst>
                                          <p:attrName>style.visibility</p:attrName>
                                        </p:attrNameLst>
                                      </p:cBhvr>
                                      <p:to>
                                        <p:strVal val="visible"/>
                                      </p:to>
                                    </p:set>
                                    <p:animEffect transition="in" filter="fade">
                                      <p:cBhvr>
                                        <p:cTn id="15" dur="500"/>
                                        <p:tgtEl>
                                          <p:spTgt spid="8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881">
                                            <p:txEl>
                                              <p:pRg st="2" end="2"/>
                                            </p:txEl>
                                          </p:spTgt>
                                        </p:tgtEl>
                                        <p:attrNameLst>
                                          <p:attrName>style.visibility</p:attrName>
                                        </p:attrNameLst>
                                      </p:cBhvr>
                                      <p:to>
                                        <p:strVal val="visible"/>
                                      </p:to>
                                    </p:set>
                                    <p:animEffect transition="in" filter="fade">
                                      <p:cBhvr>
                                        <p:cTn id="20" dur="500"/>
                                        <p:tgtEl>
                                          <p:spTgt spid="88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1" nodeType="clickEffect">
                                  <p:stCondLst>
                                    <p:cond delay="0"/>
                                  </p:stCondLst>
                                  <p:iterate>
                                    <p:tmAbs val="0"/>
                                  </p:iterate>
                                  <p:childTnLst>
                                    <p:set>
                                      <p:cBhvr>
                                        <p:cTn id="24" fill="hold"/>
                                        <p:tgtEl>
                                          <p:spTgt spid="881">
                                            <p:txEl>
                                              <p:pRg st="3" end="3"/>
                                            </p:txEl>
                                          </p:spTgt>
                                        </p:tgtEl>
                                        <p:attrNameLst>
                                          <p:attrName>style.visibility</p:attrName>
                                        </p:attrNameLst>
                                      </p:cBhvr>
                                      <p:to>
                                        <p:strVal val="visible"/>
                                      </p:to>
                                    </p:set>
                                    <p:animEffect transition="in" filter="fade">
                                      <p:cBhvr>
                                        <p:cTn id="25" dur="500"/>
                                        <p:tgtEl>
                                          <p:spTgt spid="88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1" nodeType="clickEffect">
                                  <p:stCondLst>
                                    <p:cond delay="0"/>
                                  </p:stCondLst>
                                  <p:iterate>
                                    <p:tmAbs val="0"/>
                                  </p:iterate>
                                  <p:childTnLst>
                                    <p:set>
                                      <p:cBhvr>
                                        <p:cTn id="29" fill="hold"/>
                                        <p:tgtEl>
                                          <p:spTgt spid="881">
                                            <p:txEl>
                                              <p:pRg st="4" end="4"/>
                                            </p:txEl>
                                          </p:spTgt>
                                        </p:tgtEl>
                                        <p:attrNameLst>
                                          <p:attrName>style.visibility</p:attrName>
                                        </p:attrNameLst>
                                      </p:cBhvr>
                                      <p:to>
                                        <p:strVal val="visible"/>
                                      </p:to>
                                    </p:set>
                                    <p:animEffect transition="in" filter="fade">
                                      <p:cBhvr>
                                        <p:cTn id="30" dur="500"/>
                                        <p:tgtEl>
                                          <p:spTgt spid="88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1" nodeType="clickEffect">
                                  <p:stCondLst>
                                    <p:cond delay="0"/>
                                  </p:stCondLst>
                                  <p:iterate>
                                    <p:tmAbs val="0"/>
                                  </p:iterate>
                                  <p:childTnLst>
                                    <p:set>
                                      <p:cBhvr>
                                        <p:cTn id="34" fill="hold"/>
                                        <p:tgtEl>
                                          <p:spTgt spid="881">
                                            <p:txEl>
                                              <p:pRg st="5" end="5"/>
                                            </p:txEl>
                                          </p:spTgt>
                                        </p:tgtEl>
                                        <p:attrNameLst>
                                          <p:attrName>style.visibility</p:attrName>
                                        </p:attrNameLst>
                                      </p:cBhvr>
                                      <p:to>
                                        <p:strVal val="visible"/>
                                      </p:to>
                                    </p:set>
                                    <p:animEffect transition="in" filter="fade">
                                      <p:cBhvr>
                                        <p:cTn id="35" dur="500"/>
                                        <p:tgtEl>
                                          <p:spTgt spid="88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grpId="1" nodeType="clickEffect">
                                  <p:stCondLst>
                                    <p:cond delay="0"/>
                                  </p:stCondLst>
                                  <p:iterate>
                                    <p:tmAbs val="0"/>
                                  </p:iterate>
                                  <p:childTnLst>
                                    <p:set>
                                      <p:cBhvr>
                                        <p:cTn id="39" fill="hold"/>
                                        <p:tgtEl>
                                          <p:spTgt spid="881">
                                            <p:txEl>
                                              <p:pRg st="6" end="6"/>
                                            </p:txEl>
                                          </p:spTgt>
                                        </p:tgtEl>
                                        <p:attrNameLst>
                                          <p:attrName>style.visibility</p:attrName>
                                        </p:attrNameLst>
                                      </p:cBhvr>
                                      <p:to>
                                        <p:strVal val="visible"/>
                                      </p:to>
                                    </p:set>
                                    <p:animEffect transition="in" filter="fade">
                                      <p:cBhvr>
                                        <p:cTn id="40" dur="500"/>
                                        <p:tgtEl>
                                          <p:spTgt spid="88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1" nodeType="clickEffect">
                                  <p:stCondLst>
                                    <p:cond delay="0"/>
                                  </p:stCondLst>
                                  <p:iterate>
                                    <p:tmAbs val="0"/>
                                  </p:iterate>
                                  <p:childTnLst>
                                    <p:set>
                                      <p:cBhvr>
                                        <p:cTn id="44" fill="hold"/>
                                        <p:tgtEl>
                                          <p:spTgt spid="881">
                                            <p:txEl>
                                              <p:pRg st="7" end="7"/>
                                            </p:txEl>
                                          </p:spTgt>
                                        </p:tgtEl>
                                        <p:attrNameLst>
                                          <p:attrName>style.visibility</p:attrName>
                                        </p:attrNameLst>
                                      </p:cBhvr>
                                      <p:to>
                                        <p:strVal val="visible"/>
                                      </p:to>
                                    </p:set>
                                    <p:animEffect transition="in" filter="fade">
                                      <p:cBhvr>
                                        <p:cTn id="45" dur="500"/>
                                        <p:tgtEl>
                                          <p:spTgt spid="88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fill="hold" grpId="1" nodeType="clickEffect">
                                  <p:stCondLst>
                                    <p:cond delay="0"/>
                                  </p:stCondLst>
                                  <p:iterate>
                                    <p:tmAbs val="0"/>
                                  </p:iterate>
                                  <p:childTnLst>
                                    <p:set>
                                      <p:cBhvr>
                                        <p:cTn id="49" fill="hold"/>
                                        <p:tgtEl>
                                          <p:spTgt spid="881">
                                            <p:txEl>
                                              <p:pRg st="8" end="8"/>
                                            </p:txEl>
                                          </p:spTgt>
                                        </p:tgtEl>
                                        <p:attrNameLst>
                                          <p:attrName>style.visibility</p:attrName>
                                        </p:attrNameLst>
                                      </p:cBhvr>
                                      <p:to>
                                        <p:strVal val="visible"/>
                                      </p:to>
                                    </p:set>
                                    <p:animEffect transition="in" filter="fade">
                                      <p:cBhvr>
                                        <p:cTn id="50" dur="500"/>
                                        <p:tgtEl>
                                          <p:spTgt spid="88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 grpId="1" build="p" bldLvl="5" animBg="1" advAuto="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91" name="Group 23"/>
          <p:cNvGrpSpPr/>
          <p:nvPr/>
        </p:nvGrpSpPr>
        <p:grpSpPr>
          <a:xfrm>
            <a:off x="-4339" y="127784"/>
            <a:ext cx="12191476" cy="712722"/>
            <a:chOff x="0" y="0"/>
            <a:chExt cx="12191475" cy="712720"/>
          </a:xfrm>
        </p:grpSpPr>
        <p:sp>
          <p:nvSpPr>
            <p:cNvPr id="887"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88"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8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89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892" name="object 5"/>
          <p:cNvSpPr txBox="1"/>
          <p:nvPr/>
        </p:nvSpPr>
        <p:spPr>
          <a:xfrm>
            <a:off x="2890265" y="316815"/>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Jayashree</a:t>
            </a:r>
            <a:r>
              <a:rPr lang="en-US" dirty="0" smtClean="0"/>
              <a:t> N</a:t>
            </a:r>
            <a:endParaRPr dirty="0"/>
          </a:p>
        </p:txBody>
      </p:sp>
      <p:sp>
        <p:nvSpPr>
          <p:cNvPr id="893" name="object 7"/>
          <p:cNvSpPr txBox="1"/>
          <p:nvPr/>
        </p:nvSpPr>
        <p:spPr>
          <a:xfrm>
            <a:off x="9772680" y="342249"/>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rPr dirty="0"/>
              <a:t>Chapter 2 </a:t>
            </a:r>
          </a:p>
        </p:txBody>
      </p:sp>
      <p:sp>
        <p:nvSpPr>
          <p:cNvPr id="894" name="object 18"/>
          <p:cNvSpPr txBox="1"/>
          <p:nvPr/>
        </p:nvSpPr>
        <p:spPr>
          <a:xfrm>
            <a:off x="972244" y="3153269"/>
            <a:ext cx="9928894" cy="14157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rPr b="1" dirty="0"/>
              <a:t>Global variables and Local variables</a:t>
            </a:r>
          </a:p>
        </p:txBody>
      </p:sp>
      <p:sp>
        <p:nvSpPr>
          <p:cNvPr id="895" name="object 5"/>
          <p:cNvSpPr txBox="1"/>
          <p:nvPr/>
        </p:nvSpPr>
        <p:spPr>
          <a:xfrm>
            <a:off x="5936691" y="344635"/>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Subject : CORE JAVA</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02" name="Group 22"/>
          <p:cNvGrpSpPr/>
          <p:nvPr/>
        </p:nvGrpSpPr>
        <p:grpSpPr>
          <a:xfrm>
            <a:off x="3619" y="-1"/>
            <a:ext cx="3163580" cy="530762"/>
            <a:chOff x="0" y="0"/>
            <a:chExt cx="3163579" cy="530760"/>
          </a:xfrm>
        </p:grpSpPr>
        <p:sp>
          <p:nvSpPr>
            <p:cNvPr id="900"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0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03" name="object 9"/>
          <p:cNvSpPr txBox="1"/>
          <p:nvPr/>
        </p:nvSpPr>
        <p:spPr>
          <a:xfrm>
            <a:off x="377551" y="136163"/>
            <a:ext cx="229686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Global variables</a:t>
            </a:r>
          </a:p>
        </p:txBody>
      </p:sp>
      <p:sp>
        <p:nvSpPr>
          <p:cNvPr id="907" name="Rectangle 1"/>
          <p:cNvSpPr txBox="1"/>
          <p:nvPr/>
        </p:nvSpPr>
        <p:spPr>
          <a:xfrm>
            <a:off x="421001" y="767747"/>
            <a:ext cx="11415473"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Any variable which is declared within the body of the class is called Global variable.</a:t>
            </a:r>
          </a:p>
        </p:txBody>
      </p:sp>
      <p:sp>
        <p:nvSpPr>
          <p:cNvPr id="908" name="Rectangle 11"/>
          <p:cNvSpPr txBox="1"/>
          <p:nvPr/>
        </p:nvSpPr>
        <p:spPr>
          <a:xfrm>
            <a:off x="385932" y="1259376"/>
            <a:ext cx="10019421"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can be accessed by any method present in same class.</a:t>
            </a:r>
          </a:p>
        </p:txBody>
      </p:sp>
      <p:sp>
        <p:nvSpPr>
          <p:cNvPr id="909" name="Rectangle 12"/>
          <p:cNvSpPr txBox="1"/>
          <p:nvPr/>
        </p:nvSpPr>
        <p:spPr>
          <a:xfrm>
            <a:off x="369398" y="1837838"/>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will be initialized by the compiler with the default values if the programmer do not initialize them.</a:t>
            </a:r>
          </a:p>
        </p:txBody>
      </p:sp>
      <p:sp>
        <p:nvSpPr>
          <p:cNvPr id="910" name="Rectangle 13"/>
          <p:cNvSpPr txBox="1"/>
          <p:nvPr/>
        </p:nvSpPr>
        <p:spPr>
          <a:xfrm>
            <a:off x="337588" y="2709488"/>
            <a:ext cx="10198897"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Global variables are nothing but DATA MEMEBERS of the class.</a:t>
            </a:r>
          </a:p>
        </p:txBody>
      </p:sp>
      <p:grpSp>
        <p:nvGrpSpPr>
          <p:cNvPr id="913" name="Group 15"/>
          <p:cNvGrpSpPr/>
          <p:nvPr/>
        </p:nvGrpSpPr>
        <p:grpSpPr>
          <a:xfrm>
            <a:off x="3619" y="3428999"/>
            <a:ext cx="3163580" cy="530762"/>
            <a:chOff x="0" y="0"/>
            <a:chExt cx="3163578" cy="530760"/>
          </a:xfrm>
        </p:grpSpPr>
        <p:sp>
          <p:nvSpPr>
            <p:cNvPr id="911"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1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14" name="object 9"/>
          <p:cNvSpPr txBox="1"/>
          <p:nvPr/>
        </p:nvSpPr>
        <p:spPr>
          <a:xfrm>
            <a:off x="365722" y="3557276"/>
            <a:ext cx="229686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Local variables</a:t>
            </a:r>
          </a:p>
        </p:txBody>
      </p:sp>
      <p:sp>
        <p:nvSpPr>
          <p:cNvPr id="915" name="Rectangle 19"/>
          <p:cNvSpPr txBox="1"/>
          <p:nvPr/>
        </p:nvSpPr>
        <p:spPr>
          <a:xfrm>
            <a:off x="388910" y="3882013"/>
            <a:ext cx="11415473"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Any variable which is declared with the method declaration and within the method definition is called as local variable.</a:t>
            </a:r>
          </a:p>
        </p:txBody>
      </p:sp>
      <p:sp>
        <p:nvSpPr>
          <p:cNvPr id="916" name="Rectangle 20"/>
          <p:cNvSpPr txBox="1"/>
          <p:nvPr/>
        </p:nvSpPr>
        <p:spPr>
          <a:xfrm>
            <a:off x="337587" y="5050470"/>
            <a:ext cx="10019422"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Local variables can be accessed only by the method in which it is declared.</a:t>
            </a:r>
          </a:p>
        </p:txBody>
      </p:sp>
      <p:sp>
        <p:nvSpPr>
          <p:cNvPr id="917" name="Rectangle 21"/>
          <p:cNvSpPr txBox="1"/>
          <p:nvPr/>
        </p:nvSpPr>
        <p:spPr>
          <a:xfrm>
            <a:off x="301577" y="5585864"/>
            <a:ext cx="10367607"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Local variables should be initialized by the programmer with the values explicitly.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07"/>
                                        </p:tgtEl>
                                        <p:attrNameLst>
                                          <p:attrName>style.visibility</p:attrName>
                                        </p:attrNameLst>
                                      </p:cBhvr>
                                      <p:to>
                                        <p:strVal val="visible"/>
                                      </p:to>
                                    </p:set>
                                    <p:animEffect transition="in" filter="fade">
                                      <p:cBhvr>
                                        <p:cTn id="7" dur="500"/>
                                        <p:tgtEl>
                                          <p:spTgt spid="9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08"/>
                                        </p:tgtEl>
                                        <p:attrNameLst>
                                          <p:attrName>style.visibility</p:attrName>
                                        </p:attrNameLst>
                                      </p:cBhvr>
                                      <p:to>
                                        <p:strVal val="visible"/>
                                      </p:to>
                                    </p:set>
                                    <p:animEffect transition="in" filter="fade">
                                      <p:cBhvr>
                                        <p:cTn id="12" dur="500"/>
                                        <p:tgtEl>
                                          <p:spTgt spid="9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09"/>
                                        </p:tgtEl>
                                        <p:attrNameLst>
                                          <p:attrName>style.visibility</p:attrName>
                                        </p:attrNameLst>
                                      </p:cBhvr>
                                      <p:to>
                                        <p:strVal val="visible"/>
                                      </p:to>
                                    </p:set>
                                    <p:animEffect transition="in" filter="fade">
                                      <p:cBhvr>
                                        <p:cTn id="17" dur="500"/>
                                        <p:tgtEl>
                                          <p:spTgt spid="9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10"/>
                                        </p:tgtEl>
                                        <p:attrNameLst>
                                          <p:attrName>style.visibility</p:attrName>
                                        </p:attrNameLst>
                                      </p:cBhvr>
                                      <p:to>
                                        <p:strVal val="visible"/>
                                      </p:to>
                                    </p:set>
                                    <p:animEffect transition="in" filter="fade">
                                      <p:cBhvr>
                                        <p:cTn id="22" dur="500"/>
                                        <p:tgtEl>
                                          <p:spTgt spid="9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913"/>
                                        </p:tgtEl>
                                        <p:attrNameLst>
                                          <p:attrName>style.visibility</p:attrName>
                                        </p:attrNameLst>
                                      </p:cBhvr>
                                      <p:to>
                                        <p:strVal val="visible"/>
                                      </p:to>
                                    </p:set>
                                    <p:animEffect transition="in" filter="fade">
                                      <p:cBhvr>
                                        <p:cTn id="27" dur="500"/>
                                        <p:tgtEl>
                                          <p:spTgt spid="913"/>
                                        </p:tgtEl>
                                      </p:cBhvr>
                                    </p:animEffect>
                                  </p:childTnLst>
                                </p:cTn>
                              </p:par>
                            </p:childTnLst>
                          </p:cTn>
                        </p:par>
                        <p:par>
                          <p:cTn id="28" fill="hold">
                            <p:stCondLst>
                              <p:cond delay="500"/>
                            </p:stCondLst>
                            <p:childTnLst>
                              <p:par>
                                <p:cTn id="29" presetID="10" presetClass="entr" fill="hold" grpId="6" nodeType="afterEffect">
                                  <p:stCondLst>
                                    <p:cond delay="0"/>
                                  </p:stCondLst>
                                  <p:iterate>
                                    <p:tmAbs val="0"/>
                                  </p:iterate>
                                  <p:childTnLst>
                                    <p:set>
                                      <p:cBhvr>
                                        <p:cTn id="30" fill="hold"/>
                                        <p:tgtEl>
                                          <p:spTgt spid="914"/>
                                        </p:tgtEl>
                                        <p:attrNameLst>
                                          <p:attrName>style.visibility</p:attrName>
                                        </p:attrNameLst>
                                      </p:cBhvr>
                                      <p:to>
                                        <p:strVal val="visible"/>
                                      </p:to>
                                    </p:set>
                                    <p:animEffect transition="in" filter="fade">
                                      <p:cBhvr>
                                        <p:cTn id="31" dur="500"/>
                                        <p:tgtEl>
                                          <p:spTgt spid="91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7" nodeType="clickEffect">
                                  <p:stCondLst>
                                    <p:cond delay="0"/>
                                  </p:stCondLst>
                                  <p:iterate>
                                    <p:tmAbs val="0"/>
                                  </p:iterate>
                                  <p:childTnLst>
                                    <p:set>
                                      <p:cBhvr>
                                        <p:cTn id="35" fill="hold"/>
                                        <p:tgtEl>
                                          <p:spTgt spid="9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fill="hold" grpId="8" nodeType="clickEffect">
                                  <p:stCondLst>
                                    <p:cond delay="0"/>
                                  </p:stCondLst>
                                  <p:iterate>
                                    <p:tmAbs val="0"/>
                                  </p:iterate>
                                  <p:childTnLst>
                                    <p:set>
                                      <p:cBhvr>
                                        <p:cTn id="39" fill="hold"/>
                                        <p:tgtEl>
                                          <p:spTgt spid="916"/>
                                        </p:tgtEl>
                                        <p:attrNameLst>
                                          <p:attrName>style.visibility</p:attrName>
                                        </p:attrNameLst>
                                      </p:cBhvr>
                                      <p:to>
                                        <p:strVal val="visible"/>
                                      </p:to>
                                    </p:set>
                                    <p:animEffect transition="in" filter="fade">
                                      <p:cBhvr>
                                        <p:cTn id="40" dur="500"/>
                                        <p:tgtEl>
                                          <p:spTgt spid="9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grpId="9" nodeType="clickEffect">
                                  <p:stCondLst>
                                    <p:cond delay="0"/>
                                  </p:stCondLst>
                                  <p:iterate>
                                    <p:tmAbs val="0"/>
                                  </p:iterate>
                                  <p:childTnLst>
                                    <p:set>
                                      <p:cBhvr>
                                        <p:cTn id="44" fill="hold"/>
                                        <p:tgtEl>
                                          <p:spTgt spid="917"/>
                                        </p:tgtEl>
                                        <p:attrNameLst>
                                          <p:attrName>style.visibility</p:attrName>
                                        </p:attrNameLst>
                                      </p:cBhvr>
                                      <p:to>
                                        <p:strVal val="visible"/>
                                      </p:to>
                                    </p:set>
                                    <p:animEffect transition="in" filter="fade">
                                      <p:cBhvr>
                                        <p:cTn id="45" dur="500"/>
                                        <p:tgtEl>
                                          <p:spTgt spid="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 grpId="1" animBg="1" advAuto="0"/>
      <p:bldP spid="908" grpId="2" animBg="1" advAuto="0"/>
      <p:bldP spid="909" grpId="3" animBg="1" advAuto="0"/>
      <p:bldP spid="910" grpId="4" animBg="1" advAuto="0"/>
      <p:bldP spid="913" grpId="5" animBg="1" advAuto="0"/>
      <p:bldP spid="914" grpId="6" animBg="1" advAuto="0"/>
      <p:bldP spid="915" grpId="7" animBg="1" advAuto="0"/>
      <p:bldP spid="916" grpId="8" animBg="1" advAuto="0"/>
      <p:bldP spid="917" grpId="9" animBg="1" advAuto="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23" name="Group 23"/>
          <p:cNvGrpSpPr/>
          <p:nvPr/>
        </p:nvGrpSpPr>
        <p:grpSpPr>
          <a:xfrm>
            <a:off x="-4339" y="127784"/>
            <a:ext cx="12191476" cy="712722"/>
            <a:chOff x="0" y="0"/>
            <a:chExt cx="12191475" cy="712720"/>
          </a:xfrm>
        </p:grpSpPr>
        <p:sp>
          <p:nvSpPr>
            <p:cNvPr id="91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0" name="object 3"/>
            <p:cNvSpPr/>
            <p:nvPr/>
          </p:nvSpPr>
          <p:spPr>
            <a:xfrm>
              <a:off x="913928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1"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22"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24" name="object 5"/>
          <p:cNvSpPr txBox="1"/>
          <p:nvPr/>
        </p:nvSpPr>
        <p:spPr>
          <a:xfrm>
            <a:off x="2913219" y="330256"/>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Jayashree</a:t>
            </a:r>
            <a:r>
              <a:rPr lang="en-US" dirty="0" smtClean="0"/>
              <a:t> N</a:t>
            </a:r>
            <a:endParaRPr dirty="0"/>
          </a:p>
        </p:txBody>
      </p:sp>
      <p:sp>
        <p:nvSpPr>
          <p:cNvPr id="925" name="object 7"/>
          <p:cNvSpPr txBox="1"/>
          <p:nvPr/>
        </p:nvSpPr>
        <p:spPr>
          <a:xfrm>
            <a:off x="9828341" y="354242"/>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rPr dirty="0"/>
              <a:t>Chapter 3</a:t>
            </a:r>
          </a:p>
        </p:txBody>
      </p:sp>
      <p:sp>
        <p:nvSpPr>
          <p:cNvPr id="926" name="object 18"/>
          <p:cNvSpPr txBox="1"/>
          <p:nvPr/>
        </p:nvSpPr>
        <p:spPr>
          <a:xfrm>
            <a:off x="1144654" y="3078900"/>
            <a:ext cx="992889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rPr b="1" dirty="0"/>
              <a:t>Constructors</a:t>
            </a:r>
          </a:p>
        </p:txBody>
      </p:sp>
      <p:sp>
        <p:nvSpPr>
          <p:cNvPr id="927" name="object 5"/>
          <p:cNvSpPr txBox="1"/>
          <p:nvPr/>
        </p:nvSpPr>
        <p:spPr>
          <a:xfrm>
            <a:off x="6080761" y="354242"/>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Subject : CORE JAVA</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Group 2"/>
          <p:cNvGrpSpPr/>
          <p:nvPr/>
        </p:nvGrpSpPr>
        <p:grpSpPr>
          <a:xfrm>
            <a:off x="10351756" y="5908442"/>
            <a:ext cx="1810867" cy="838732"/>
            <a:chOff x="0" y="0"/>
            <a:chExt cx="1810866" cy="838731"/>
          </a:xfrm>
        </p:grpSpPr>
        <p:pic>
          <p:nvPicPr>
            <p:cNvPr id="181" name="Picture 18" descr="Picture 18"/>
            <p:cNvPicPr>
              <a:picLocks noChangeAspect="1"/>
            </p:cNvPicPr>
            <p:nvPr/>
          </p:nvPicPr>
          <p:blipFill>
            <a:blip r:embed="rId2">
              <a:extLst/>
            </a:blip>
            <a:stretch>
              <a:fillRect/>
            </a:stretch>
          </p:blipFill>
          <p:spPr>
            <a:xfrm>
              <a:off x="261807" y="0"/>
              <a:ext cx="1287250" cy="603235"/>
            </a:xfrm>
            <a:prstGeom prst="rect">
              <a:avLst/>
            </a:prstGeom>
            <a:ln w="12700" cap="flat">
              <a:noFill/>
              <a:miter lim="400000"/>
            </a:ln>
            <a:effectLst/>
          </p:spPr>
        </p:pic>
        <p:sp>
          <p:nvSpPr>
            <p:cNvPr id="182" name="Rectangle 19"/>
            <p:cNvSpPr txBox="1"/>
            <p:nvPr/>
          </p:nvSpPr>
          <p:spPr>
            <a:xfrm>
              <a:off x="0" y="602287"/>
              <a:ext cx="1810867" cy="236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spAutoFit/>
            </a:bodyPr>
            <a:lstStyle>
              <a:lvl1pPr algn="ctr">
                <a:defRPr sz="12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r>
                <a:t>BASAVANAGUDI</a:t>
              </a:r>
            </a:p>
          </p:txBody>
        </p:sp>
      </p:grpSp>
      <p:grpSp>
        <p:nvGrpSpPr>
          <p:cNvPr id="186" name="Group 11"/>
          <p:cNvGrpSpPr/>
          <p:nvPr/>
        </p:nvGrpSpPr>
        <p:grpSpPr>
          <a:xfrm>
            <a:off x="-1" y="58042"/>
            <a:ext cx="3518861" cy="833730"/>
            <a:chOff x="0" y="0"/>
            <a:chExt cx="3518859" cy="833729"/>
          </a:xfrm>
        </p:grpSpPr>
        <p:sp>
          <p:nvSpPr>
            <p:cNvPr id="18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8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87" name="object 22"/>
          <p:cNvSpPr txBox="1"/>
          <p:nvPr/>
        </p:nvSpPr>
        <p:spPr>
          <a:xfrm>
            <a:off x="427097" y="327840"/>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Web-Applications</a:t>
            </a:r>
          </a:p>
        </p:txBody>
      </p:sp>
      <p:sp>
        <p:nvSpPr>
          <p:cNvPr id="188" name="object 11"/>
          <p:cNvSpPr txBox="1"/>
          <p:nvPr/>
        </p:nvSpPr>
        <p:spPr>
          <a:xfrm>
            <a:off x="291186" y="900319"/>
            <a:ext cx="11711924" cy="2362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465343" indent="-457200">
              <a:buSzPct val="100000"/>
              <a:buFont typeface="Arial"/>
              <a:buChar char="•"/>
              <a:tabLst>
                <a:tab pos="76200" algn="l"/>
              </a:tabLst>
              <a:defRPr sz="2500">
                <a:solidFill>
                  <a:srgbClr val="231F20"/>
                </a:solidFill>
              </a:defRPr>
            </a:pPr>
            <a:r>
              <a:t>Any application that requires web browser for its execution is called as web application.</a:t>
            </a:r>
          </a:p>
          <a:p>
            <a:pPr marL="465343" indent="-457200">
              <a:buSzPct val="100000"/>
              <a:buFont typeface="Arial"/>
              <a:buChar char="•"/>
              <a:tabLst>
                <a:tab pos="76200" algn="l"/>
              </a:tabLst>
              <a:defRPr sz="2500">
                <a:solidFill>
                  <a:srgbClr val="231F20"/>
                </a:solidFill>
              </a:defRPr>
            </a:pPr>
            <a:r>
              <a:t>Web App will have 3 layers.</a:t>
            </a:r>
          </a:p>
          <a:p>
            <a:pPr marL="522493" indent="-514350">
              <a:buSzPct val="100000"/>
              <a:buAutoNum type="arabicPeriod"/>
              <a:tabLst>
                <a:tab pos="76200" algn="l"/>
              </a:tabLst>
              <a:defRPr sz="2500">
                <a:solidFill>
                  <a:srgbClr val="231F20"/>
                </a:solidFill>
              </a:defRPr>
            </a:pPr>
            <a:r>
              <a:t>Presentation Layer</a:t>
            </a:r>
          </a:p>
          <a:p>
            <a:pPr marL="522493" indent="-514350">
              <a:buSzPct val="100000"/>
              <a:buAutoNum type="arabicPeriod"/>
              <a:tabLst>
                <a:tab pos="76200" algn="l"/>
              </a:tabLst>
              <a:defRPr sz="2500">
                <a:solidFill>
                  <a:srgbClr val="231F20"/>
                </a:solidFill>
              </a:defRPr>
            </a:pPr>
            <a:r>
              <a:t>Application Layer</a:t>
            </a:r>
          </a:p>
          <a:p>
            <a:pPr marL="522493" indent="-514350">
              <a:buSzPct val="100000"/>
              <a:buAutoNum type="arabicPeriod"/>
              <a:tabLst>
                <a:tab pos="76200" algn="l"/>
              </a:tabLst>
              <a:defRPr sz="2500">
                <a:solidFill>
                  <a:srgbClr val="231F20"/>
                </a:solidFill>
              </a:defRPr>
            </a:pPr>
            <a:r>
              <a:t>Data Layer </a:t>
            </a:r>
          </a:p>
        </p:txBody>
      </p:sp>
      <p:pic>
        <p:nvPicPr>
          <p:cNvPr id="189" name="Picture 10" descr="Picture 10"/>
          <p:cNvPicPr>
            <a:picLocks noChangeAspect="1"/>
          </p:cNvPicPr>
          <p:nvPr/>
        </p:nvPicPr>
        <p:blipFill>
          <a:blip r:embed="rId3">
            <a:extLst/>
          </a:blip>
          <a:srcRect t="27054" b="17817"/>
          <a:stretch>
            <a:fillRect/>
          </a:stretch>
        </p:blipFill>
        <p:spPr>
          <a:xfrm>
            <a:off x="4881093" y="1354830"/>
            <a:ext cx="7413204" cy="550317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88"/>
                                        </p:tgtEl>
                                        <p:attrNameLst>
                                          <p:attrName>style.visibility</p:attrName>
                                        </p:attrNameLst>
                                      </p:cBhvr>
                                      <p:to>
                                        <p:strVal val="visible"/>
                                      </p:to>
                                    </p:set>
                                    <p:animEffect transition="in" filter="fade">
                                      <p:cBhvr>
                                        <p:cTn id="12"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2" animBg="1" advAuto="0"/>
      <p:bldP spid="189" grpId="1" animBg="1" advAuto="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34" name="Group 22"/>
          <p:cNvGrpSpPr/>
          <p:nvPr/>
        </p:nvGrpSpPr>
        <p:grpSpPr>
          <a:xfrm>
            <a:off x="3619" y="-1"/>
            <a:ext cx="3163580" cy="530762"/>
            <a:chOff x="0" y="0"/>
            <a:chExt cx="3163579" cy="530760"/>
          </a:xfrm>
        </p:grpSpPr>
        <p:sp>
          <p:nvSpPr>
            <p:cNvPr id="932"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33"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35" name="object 9"/>
          <p:cNvSpPr txBox="1"/>
          <p:nvPr/>
        </p:nvSpPr>
        <p:spPr>
          <a:xfrm>
            <a:off x="664314" y="53028"/>
            <a:ext cx="229686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Constructors</a:t>
            </a:r>
          </a:p>
        </p:txBody>
      </p:sp>
      <p:sp>
        <p:nvSpPr>
          <p:cNvPr id="939" name="Rectangle 1"/>
          <p:cNvSpPr txBox="1"/>
          <p:nvPr/>
        </p:nvSpPr>
        <p:spPr>
          <a:xfrm>
            <a:off x="397970" y="556238"/>
            <a:ext cx="11415472"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are special type of methods which have same name as the class name..</a:t>
            </a:r>
          </a:p>
        </p:txBody>
      </p:sp>
      <p:sp>
        <p:nvSpPr>
          <p:cNvPr id="940" name="Rectangle 11"/>
          <p:cNvSpPr txBox="1"/>
          <p:nvPr/>
        </p:nvSpPr>
        <p:spPr>
          <a:xfrm>
            <a:off x="393817" y="990766"/>
            <a:ext cx="10019422"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are executed whenever the object of that corresponding class is created.</a:t>
            </a:r>
          </a:p>
        </p:txBody>
      </p:sp>
      <p:sp>
        <p:nvSpPr>
          <p:cNvPr id="941" name="Rectangle 12"/>
          <p:cNvSpPr txBox="1"/>
          <p:nvPr/>
        </p:nvSpPr>
        <p:spPr>
          <a:xfrm>
            <a:off x="388289" y="1604483"/>
            <a:ext cx="1019889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Every class must and should have Constructor.</a:t>
            </a:r>
          </a:p>
        </p:txBody>
      </p:sp>
      <p:sp>
        <p:nvSpPr>
          <p:cNvPr id="942" name="Rectangle 13"/>
          <p:cNvSpPr txBox="1"/>
          <p:nvPr/>
        </p:nvSpPr>
        <p:spPr>
          <a:xfrm>
            <a:off x="388289" y="2064657"/>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the programmer do not write any constructor, then compiler will write default constructor implicitly.</a:t>
            </a:r>
          </a:p>
        </p:txBody>
      </p:sp>
      <p:sp>
        <p:nvSpPr>
          <p:cNvPr id="943" name="Rectangle 19"/>
          <p:cNvSpPr txBox="1"/>
          <p:nvPr/>
        </p:nvSpPr>
        <p:spPr>
          <a:xfrm>
            <a:off x="388264" y="2431436"/>
            <a:ext cx="11415472" cy="1510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If the programmer writes constructor it can be of two type</a:t>
            </a:r>
          </a:p>
          <a:p>
            <a:pPr marR="3257" indent="12700" defTabSz="293216">
              <a:defRPr sz="2000" spc="-3">
                <a:solidFill>
                  <a:srgbClr val="231F20"/>
                </a:solidFill>
                <a:latin typeface="Arial"/>
                <a:ea typeface="Arial"/>
                <a:cs typeface="Arial"/>
                <a:sym typeface="Arial"/>
              </a:defRPr>
            </a:pPr>
            <a:r>
              <a:t>      1. Zero argument constructor</a:t>
            </a:r>
          </a:p>
          <a:p>
            <a:pPr marR="3257" indent="12700" defTabSz="293216">
              <a:defRPr sz="2000" spc="-3">
                <a:solidFill>
                  <a:srgbClr val="231F20"/>
                </a:solidFill>
                <a:latin typeface="Arial"/>
                <a:ea typeface="Arial"/>
                <a:cs typeface="Arial"/>
                <a:sym typeface="Arial"/>
              </a:defRPr>
            </a:pPr>
            <a:r>
              <a:t>      2. Parameterized constructor</a:t>
            </a:r>
          </a:p>
        </p:txBody>
      </p:sp>
      <p:sp>
        <p:nvSpPr>
          <p:cNvPr id="944" name="Rectangle 20"/>
          <p:cNvSpPr txBox="1"/>
          <p:nvPr/>
        </p:nvSpPr>
        <p:spPr>
          <a:xfrm>
            <a:off x="267592" y="3809449"/>
            <a:ext cx="10019421"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cannot be declared as static or final.</a:t>
            </a:r>
          </a:p>
        </p:txBody>
      </p:sp>
      <p:sp>
        <p:nvSpPr>
          <p:cNvPr id="945" name="Rectangle 21"/>
          <p:cNvSpPr txBox="1"/>
          <p:nvPr/>
        </p:nvSpPr>
        <p:spPr>
          <a:xfrm>
            <a:off x="303934" y="4233088"/>
            <a:ext cx="1036760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If you specify return type for the constructor, then it will be considered as a normal method.</a:t>
            </a:r>
          </a:p>
        </p:txBody>
      </p:sp>
      <p:sp>
        <p:nvSpPr>
          <p:cNvPr id="946" name="Rectangle 26"/>
          <p:cNvSpPr txBox="1"/>
          <p:nvPr/>
        </p:nvSpPr>
        <p:spPr>
          <a:xfrm>
            <a:off x="303934" y="5089942"/>
            <a:ext cx="1036760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the programmer writes any constructor explicitly, then complier will not write any  constructor implicitly.</a:t>
            </a:r>
          </a:p>
        </p:txBody>
      </p:sp>
      <p:sp>
        <p:nvSpPr>
          <p:cNvPr id="947" name="Rectangle 27"/>
          <p:cNvSpPr txBox="1"/>
          <p:nvPr/>
        </p:nvSpPr>
        <p:spPr>
          <a:xfrm>
            <a:off x="335992" y="5842946"/>
            <a:ext cx="10367607" cy="964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r>
              <a:t>       </a:t>
            </a:r>
            <a:r>
              <a:rPr sz="2200" b="1" spc="-3"/>
              <a:t>App.</a:t>
            </a:r>
            <a:endParaRPr b="1"/>
          </a:p>
          <a:p>
            <a:pPr marL="369887" marR="3257" indent="-357187" defTabSz="293216">
              <a:buSzPct val="100000"/>
              <a:buFont typeface="Arial"/>
              <a:buChar char="•"/>
              <a:defRPr sz="2000" spc="-3">
                <a:solidFill>
                  <a:srgbClr val="231F20"/>
                </a:solidFill>
                <a:latin typeface="Arial"/>
                <a:ea typeface="Arial"/>
                <a:cs typeface="Arial"/>
                <a:sym typeface="Arial"/>
              </a:defRPr>
            </a:pPr>
            <a:r>
              <a:t>Constructors are used to Intialize the data members of the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39"/>
                                        </p:tgtEl>
                                        <p:attrNameLst>
                                          <p:attrName>style.visibility</p:attrName>
                                        </p:attrNameLst>
                                      </p:cBhvr>
                                      <p:to>
                                        <p:strVal val="visible"/>
                                      </p:to>
                                    </p:set>
                                    <p:animEffect transition="in" filter="fade">
                                      <p:cBhvr>
                                        <p:cTn id="7" dur="500"/>
                                        <p:tgtEl>
                                          <p:spTgt spid="9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40"/>
                                        </p:tgtEl>
                                        <p:attrNameLst>
                                          <p:attrName>style.visibility</p:attrName>
                                        </p:attrNameLst>
                                      </p:cBhvr>
                                      <p:to>
                                        <p:strVal val="visible"/>
                                      </p:to>
                                    </p:set>
                                    <p:animEffect transition="in" filter="fade">
                                      <p:cBhvr>
                                        <p:cTn id="12" dur="500"/>
                                        <p:tgtEl>
                                          <p:spTgt spid="9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41"/>
                                        </p:tgtEl>
                                        <p:attrNameLst>
                                          <p:attrName>style.visibility</p:attrName>
                                        </p:attrNameLst>
                                      </p:cBhvr>
                                      <p:to>
                                        <p:strVal val="visible"/>
                                      </p:to>
                                    </p:set>
                                    <p:animEffect transition="in" filter="fade">
                                      <p:cBhvr>
                                        <p:cTn id="17" dur="500"/>
                                        <p:tgtEl>
                                          <p:spTgt spid="9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42"/>
                                        </p:tgtEl>
                                        <p:attrNameLst>
                                          <p:attrName>style.visibility</p:attrName>
                                        </p:attrNameLst>
                                      </p:cBhvr>
                                      <p:to>
                                        <p:strVal val="visible"/>
                                      </p:to>
                                    </p:set>
                                    <p:animEffect transition="in" filter="fade">
                                      <p:cBhvr>
                                        <p:cTn id="22" dur="500"/>
                                        <p:tgtEl>
                                          <p:spTgt spid="94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9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944"/>
                                        </p:tgtEl>
                                        <p:attrNameLst>
                                          <p:attrName>style.visibility</p:attrName>
                                        </p:attrNameLst>
                                      </p:cBhvr>
                                      <p:to>
                                        <p:strVal val="visible"/>
                                      </p:to>
                                    </p:set>
                                    <p:animEffect transition="in" filter="fade">
                                      <p:cBhvr>
                                        <p:cTn id="31" dur="500"/>
                                        <p:tgtEl>
                                          <p:spTgt spid="94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945"/>
                                        </p:tgtEl>
                                        <p:attrNameLst>
                                          <p:attrName>style.visibility</p:attrName>
                                        </p:attrNameLst>
                                      </p:cBhvr>
                                      <p:to>
                                        <p:strVal val="visible"/>
                                      </p:to>
                                    </p:set>
                                    <p:animEffect transition="in" filter="fade">
                                      <p:cBhvr>
                                        <p:cTn id="36" dur="500"/>
                                        <p:tgtEl>
                                          <p:spTgt spid="94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946"/>
                                        </p:tgtEl>
                                        <p:attrNameLst>
                                          <p:attrName>style.visibility</p:attrName>
                                        </p:attrNameLst>
                                      </p:cBhvr>
                                      <p:to>
                                        <p:strVal val="visible"/>
                                      </p:to>
                                    </p:set>
                                    <p:animEffect transition="in" filter="fade">
                                      <p:cBhvr>
                                        <p:cTn id="41" dur="500"/>
                                        <p:tgtEl>
                                          <p:spTgt spid="94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947"/>
                                        </p:tgtEl>
                                        <p:attrNameLst>
                                          <p:attrName>style.visibility</p:attrName>
                                        </p:attrNameLst>
                                      </p:cBhvr>
                                      <p:to>
                                        <p:strVal val="visible"/>
                                      </p:to>
                                    </p:set>
                                    <p:animEffect transition="in" filter="fade">
                                      <p:cBhvr>
                                        <p:cTn id="46" dur="500"/>
                                        <p:tgtEl>
                                          <p:spTgt spid="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 grpId="1" animBg="1" advAuto="0"/>
      <p:bldP spid="940" grpId="2" animBg="1" advAuto="0"/>
      <p:bldP spid="941" grpId="3" animBg="1" advAuto="0"/>
      <p:bldP spid="942" grpId="4" animBg="1" advAuto="0"/>
      <p:bldP spid="943" grpId="5" animBg="1" advAuto="0"/>
      <p:bldP spid="944" grpId="6" animBg="1" advAuto="0"/>
      <p:bldP spid="945" grpId="7" animBg="1" advAuto="0"/>
      <p:bldP spid="946" grpId="8" animBg="1" advAuto="0"/>
      <p:bldP spid="947" grpId="9" animBg="1" advAuto="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51" name="Group 22"/>
          <p:cNvGrpSpPr/>
          <p:nvPr/>
        </p:nvGrpSpPr>
        <p:grpSpPr>
          <a:xfrm>
            <a:off x="3619" y="-1"/>
            <a:ext cx="3163580" cy="530762"/>
            <a:chOff x="0" y="0"/>
            <a:chExt cx="3163579" cy="530760"/>
          </a:xfrm>
        </p:grpSpPr>
        <p:sp>
          <p:nvSpPr>
            <p:cNvPr id="949" name="object 4"/>
            <p:cNvSpPr/>
            <p:nvPr/>
          </p:nvSpPr>
          <p:spPr>
            <a:xfrm>
              <a:off x="0" y="4"/>
              <a:ext cx="2960846" cy="530757"/>
            </a:xfrm>
            <a:prstGeom prst="rect">
              <a:avLst/>
            </a:pr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50"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00A0EF"/>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52" name="object 9"/>
          <p:cNvSpPr txBox="1"/>
          <p:nvPr/>
        </p:nvSpPr>
        <p:spPr>
          <a:xfrm>
            <a:off x="664314" y="53028"/>
            <a:ext cx="229686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Constructors</a:t>
            </a:r>
          </a:p>
        </p:txBody>
      </p:sp>
      <p:sp>
        <p:nvSpPr>
          <p:cNvPr id="956" name="Rectangle 1"/>
          <p:cNvSpPr txBox="1"/>
          <p:nvPr/>
        </p:nvSpPr>
        <p:spPr>
          <a:xfrm>
            <a:off x="459583" y="694124"/>
            <a:ext cx="11415472"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lang="en-US" dirty="0" smtClean="0"/>
              <a:t>t</a:t>
            </a:r>
            <a:r>
              <a:rPr dirty="0" smtClean="0"/>
              <a:t>his </a:t>
            </a:r>
            <a:r>
              <a:rPr dirty="0"/>
              <a:t>keyword</a:t>
            </a:r>
          </a:p>
        </p:txBody>
      </p:sp>
      <p:sp>
        <p:nvSpPr>
          <p:cNvPr id="957" name="Rectangle 11"/>
          <p:cNvSpPr txBox="1"/>
          <p:nvPr/>
        </p:nvSpPr>
        <p:spPr>
          <a:xfrm>
            <a:off x="459583" y="1468766"/>
            <a:ext cx="10019421" cy="9825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this keyword is used to differentiate between local variables and Global variables within a method / constructor whenever they have same names</a:t>
            </a:r>
            <a:r>
              <a:rPr dirty="0" smtClean="0"/>
              <a:t>.</a:t>
            </a:r>
            <a:endParaRPr lang="en-US" dirty="0" smtClean="0"/>
          </a:p>
          <a:p>
            <a:r>
              <a:rPr lang="en-US" dirty="0" smtClean="0"/>
              <a:t>This keyword should be written in non static members only.</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56"/>
                                        </p:tgtEl>
                                        <p:attrNameLst>
                                          <p:attrName>style.visibility</p:attrName>
                                        </p:attrNameLst>
                                      </p:cBhvr>
                                      <p:to>
                                        <p:strVal val="visible"/>
                                      </p:to>
                                    </p:set>
                                    <p:animEffect transition="in" filter="fade">
                                      <p:cBhvr>
                                        <p:cTn id="7" dur="500"/>
                                        <p:tgtEl>
                                          <p:spTgt spid="9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57"/>
                                        </p:tgtEl>
                                        <p:attrNameLst>
                                          <p:attrName>style.visibility</p:attrName>
                                        </p:attrNameLst>
                                      </p:cBhvr>
                                      <p:to>
                                        <p:strVal val="visible"/>
                                      </p:to>
                                    </p:set>
                                    <p:animEffect transition="in" filter="fade">
                                      <p:cBhvr>
                                        <p:cTn id="12" dur="500"/>
                                        <p:tgtEl>
                                          <p:spTgt spid="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 grpId="1" animBg="1" advAuto="0"/>
      <p:bldP spid="957" grpId="2" animBg="1" advAuto="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65" name="Group 23"/>
          <p:cNvGrpSpPr/>
          <p:nvPr/>
        </p:nvGrpSpPr>
        <p:grpSpPr>
          <a:xfrm>
            <a:off x="-4339" y="127784"/>
            <a:ext cx="12191888" cy="712722"/>
            <a:chOff x="0" y="0"/>
            <a:chExt cx="12191886" cy="712720"/>
          </a:xfrm>
        </p:grpSpPr>
        <p:sp>
          <p:nvSpPr>
            <p:cNvPr id="95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962" name="object 3"/>
            <p:cNvGrpSpPr/>
            <p:nvPr/>
          </p:nvGrpSpPr>
          <p:grpSpPr>
            <a:xfrm>
              <a:off x="9139280" y="0"/>
              <a:ext cx="3052607" cy="712721"/>
              <a:chOff x="0" y="0"/>
              <a:chExt cx="3052606" cy="712720"/>
            </a:xfrm>
          </p:grpSpPr>
          <p:sp>
            <p:nvSpPr>
              <p:cNvPr id="96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61"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96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6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66" name="object 5"/>
          <p:cNvSpPr txBox="1"/>
          <p:nvPr/>
        </p:nvSpPr>
        <p:spPr>
          <a:xfrm>
            <a:off x="2913220" y="332771"/>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Jayashree</a:t>
            </a:r>
            <a:r>
              <a:rPr lang="en-US" dirty="0" smtClean="0"/>
              <a:t> N</a:t>
            </a:r>
            <a:endParaRPr dirty="0"/>
          </a:p>
        </p:txBody>
      </p:sp>
      <p:sp>
        <p:nvSpPr>
          <p:cNvPr id="967" name="object 7"/>
          <p:cNvSpPr txBox="1"/>
          <p:nvPr/>
        </p:nvSpPr>
        <p:spPr>
          <a:xfrm>
            <a:off x="10043372" y="353125"/>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rPr dirty="0"/>
              <a:t>Chapter 4</a:t>
            </a:r>
          </a:p>
        </p:txBody>
      </p:sp>
      <p:sp>
        <p:nvSpPr>
          <p:cNvPr id="968" name="object 18"/>
          <p:cNvSpPr txBox="1"/>
          <p:nvPr/>
        </p:nvSpPr>
        <p:spPr>
          <a:xfrm>
            <a:off x="1119043" y="2667431"/>
            <a:ext cx="9928894" cy="14157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rPr b="1" dirty="0"/>
              <a:t>Relations between classes or Objects</a:t>
            </a:r>
          </a:p>
        </p:txBody>
      </p:sp>
      <p:sp>
        <p:nvSpPr>
          <p:cNvPr id="969" name="object 5"/>
          <p:cNvSpPr txBox="1"/>
          <p:nvPr/>
        </p:nvSpPr>
        <p:spPr>
          <a:xfrm>
            <a:off x="5959648" y="338706"/>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Subject : CORE JAVA</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76" name="Group 22"/>
          <p:cNvGrpSpPr/>
          <p:nvPr/>
        </p:nvGrpSpPr>
        <p:grpSpPr>
          <a:xfrm>
            <a:off x="3619" y="-1"/>
            <a:ext cx="3163580" cy="530762"/>
            <a:chOff x="0" y="0"/>
            <a:chExt cx="3163579" cy="530760"/>
          </a:xfrm>
        </p:grpSpPr>
        <p:sp>
          <p:nvSpPr>
            <p:cNvPr id="974"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75"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77" name="object 9"/>
          <p:cNvSpPr txBox="1"/>
          <p:nvPr/>
        </p:nvSpPr>
        <p:spPr>
          <a:xfrm>
            <a:off x="557854" y="42858"/>
            <a:ext cx="2296861" cy="345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Class diagrams</a:t>
            </a:r>
          </a:p>
        </p:txBody>
      </p:sp>
      <p:sp>
        <p:nvSpPr>
          <p:cNvPr id="981" name="Rectangle 1"/>
          <p:cNvSpPr txBox="1"/>
          <p:nvPr/>
        </p:nvSpPr>
        <p:spPr>
          <a:xfrm>
            <a:off x="397142" y="708825"/>
            <a:ext cx="11415473"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A Class diagram is pictorial representation of class.</a:t>
            </a:r>
          </a:p>
        </p:txBody>
      </p:sp>
      <p:sp>
        <p:nvSpPr>
          <p:cNvPr id="982" name="Rectangle 11"/>
          <p:cNvSpPr txBox="1"/>
          <p:nvPr/>
        </p:nvSpPr>
        <p:spPr>
          <a:xfrm>
            <a:off x="397143" y="1222347"/>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Class diagrams helps understanding the relations between classes in much better way.</a:t>
            </a:r>
          </a:p>
        </p:txBody>
      </p:sp>
      <p:sp>
        <p:nvSpPr>
          <p:cNvPr id="983" name="Rectangle 12"/>
          <p:cNvSpPr txBox="1"/>
          <p:nvPr/>
        </p:nvSpPr>
        <p:spPr>
          <a:xfrm>
            <a:off x="307405" y="1983220"/>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2 classes are related based on the dependency of class object over the another class object.</a:t>
            </a:r>
          </a:p>
        </p:txBody>
      </p:sp>
      <p:sp>
        <p:nvSpPr>
          <p:cNvPr id="984" name="Rectangle 13"/>
          <p:cNvSpPr txBox="1"/>
          <p:nvPr/>
        </p:nvSpPr>
        <p:spPr>
          <a:xfrm>
            <a:off x="307405" y="2844643"/>
            <a:ext cx="1019889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2 classes are related based by two types relations</a:t>
            </a:r>
          </a:p>
          <a:p>
            <a:pPr marR="3257" indent="12700" defTabSz="293216">
              <a:defRPr sz="2000" spc="-3">
                <a:solidFill>
                  <a:srgbClr val="231F20"/>
                </a:solidFill>
                <a:latin typeface="Arial"/>
                <a:ea typeface="Arial"/>
                <a:cs typeface="Arial"/>
                <a:sym typeface="Arial"/>
              </a:defRPr>
            </a:pPr>
            <a:r>
              <a:t>             1. Has-A relation</a:t>
            </a:r>
          </a:p>
          <a:p>
            <a:pPr marR="3257" indent="12700" defTabSz="293216">
              <a:defRPr sz="2000" spc="-3">
                <a:solidFill>
                  <a:srgbClr val="231F20"/>
                </a:solidFill>
                <a:latin typeface="Arial"/>
                <a:ea typeface="Arial"/>
                <a:cs typeface="Arial"/>
                <a:sym typeface="Arial"/>
              </a:defRPr>
            </a:pPr>
            <a:r>
              <a:t>             2. Is-A relation(inheritance)</a:t>
            </a:r>
          </a:p>
        </p:txBody>
      </p:sp>
      <p:sp>
        <p:nvSpPr>
          <p:cNvPr id="985" name="Rectangle 19"/>
          <p:cNvSpPr txBox="1"/>
          <p:nvPr/>
        </p:nvSpPr>
        <p:spPr>
          <a:xfrm>
            <a:off x="217287" y="3549715"/>
            <a:ext cx="2178774"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b="1" u="sng" spc="-3">
                <a:solidFill>
                  <a:srgbClr val="231F20"/>
                </a:solidFill>
                <a:latin typeface="Arial"/>
                <a:ea typeface="Arial"/>
                <a:cs typeface="Arial"/>
                <a:sym typeface="Arial"/>
              </a:defRPr>
            </a:pPr>
            <a:r>
              <a:t>Has-A relation</a:t>
            </a:r>
          </a:p>
        </p:txBody>
      </p:sp>
      <p:sp>
        <p:nvSpPr>
          <p:cNvPr id="986" name="Rectangle 20"/>
          <p:cNvSpPr txBox="1"/>
          <p:nvPr/>
        </p:nvSpPr>
        <p:spPr>
          <a:xfrm>
            <a:off x="234388" y="4402708"/>
            <a:ext cx="10019421"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Has-A relation is a type of relation where 2 classes are related based on the dependency of existence of one class object over the another class object.</a:t>
            </a:r>
          </a:p>
        </p:txBody>
      </p:sp>
      <p:sp>
        <p:nvSpPr>
          <p:cNvPr id="987" name="Rectangle 19"/>
          <p:cNvSpPr txBox="1"/>
          <p:nvPr/>
        </p:nvSpPr>
        <p:spPr>
          <a:xfrm>
            <a:off x="123539" y="1571668"/>
            <a:ext cx="11415472"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R="3257" indent="12700" defTabSz="293216">
              <a:defRPr sz="2000" spc="-3">
                <a:solidFill>
                  <a:srgbClr val="231F20"/>
                </a:solidFill>
                <a:latin typeface="Arial"/>
                <a:ea typeface="Arial"/>
                <a:cs typeface="Arial"/>
                <a:sym typeface="Arial"/>
              </a:defRPr>
            </a:pPr>
            <a:r>
              <a:t>      </a:t>
            </a:r>
          </a:p>
        </p:txBody>
      </p:sp>
      <p:sp>
        <p:nvSpPr>
          <p:cNvPr id="988" name="Rectangle 11"/>
          <p:cNvSpPr txBox="1"/>
          <p:nvPr/>
        </p:nvSpPr>
        <p:spPr>
          <a:xfrm>
            <a:off x="234388" y="5235662"/>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Has-A relation is implemented by creating GLOBAL STATIC REFERENCE variable pointing to  the object of another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981"/>
                                        </p:tgtEl>
                                        <p:attrNameLst>
                                          <p:attrName>style.visibility</p:attrName>
                                        </p:attrNameLst>
                                      </p:cBhvr>
                                      <p:to>
                                        <p:strVal val="visible"/>
                                      </p:to>
                                    </p:set>
                                    <p:animEffect transition="in" filter="fade">
                                      <p:cBhvr>
                                        <p:cTn id="7" dur="500"/>
                                        <p:tgtEl>
                                          <p:spTgt spid="9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982"/>
                                        </p:tgtEl>
                                        <p:attrNameLst>
                                          <p:attrName>style.visibility</p:attrName>
                                        </p:attrNameLst>
                                      </p:cBhvr>
                                      <p:to>
                                        <p:strVal val="visible"/>
                                      </p:to>
                                    </p:set>
                                    <p:animEffect transition="in" filter="fade">
                                      <p:cBhvr>
                                        <p:cTn id="12" dur="500"/>
                                        <p:tgtEl>
                                          <p:spTgt spid="9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83"/>
                                        </p:tgtEl>
                                        <p:attrNameLst>
                                          <p:attrName>style.visibility</p:attrName>
                                        </p:attrNameLst>
                                      </p:cBhvr>
                                      <p:to>
                                        <p:strVal val="visible"/>
                                      </p:to>
                                    </p:set>
                                    <p:animEffect transition="in" filter="fade">
                                      <p:cBhvr>
                                        <p:cTn id="17" dur="500"/>
                                        <p:tgtEl>
                                          <p:spTgt spid="9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84"/>
                                        </p:tgtEl>
                                        <p:attrNameLst>
                                          <p:attrName>style.visibility</p:attrName>
                                        </p:attrNameLst>
                                      </p:cBhvr>
                                      <p:to>
                                        <p:strVal val="visible"/>
                                      </p:to>
                                    </p:set>
                                    <p:animEffect transition="in" filter="fade">
                                      <p:cBhvr>
                                        <p:cTn id="22" dur="500"/>
                                        <p:tgtEl>
                                          <p:spTgt spid="98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9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986"/>
                                        </p:tgtEl>
                                        <p:attrNameLst>
                                          <p:attrName>style.visibility</p:attrName>
                                        </p:attrNameLst>
                                      </p:cBhvr>
                                      <p:to>
                                        <p:strVal val="visible"/>
                                      </p:to>
                                    </p:set>
                                    <p:animEffect transition="in" filter="fade">
                                      <p:cBhvr>
                                        <p:cTn id="31" dur="500"/>
                                        <p:tgtEl>
                                          <p:spTgt spid="98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fill="hold" grpId="7" nodeType="clickEffect">
                                  <p:stCondLst>
                                    <p:cond delay="0"/>
                                  </p:stCondLst>
                                  <p:iterate>
                                    <p:tmAbs val="0"/>
                                  </p:iterate>
                                  <p:childTnLst>
                                    <p:set>
                                      <p:cBhvr>
                                        <p:cTn id="35" fill="hold"/>
                                        <p:tgtEl>
                                          <p:spTgt spid="987"/>
                                        </p:tgtEl>
                                        <p:attrNameLst>
                                          <p:attrName>style.visibility</p:attrName>
                                        </p:attrNameLst>
                                      </p:cBhvr>
                                      <p:to>
                                        <p:strVal val="visible"/>
                                      </p:to>
                                    </p:set>
                                    <p:animEffect transition="in" filter="dissolve">
                                      <p:cBhvr>
                                        <p:cTn id="36" dur="300"/>
                                        <p:tgtEl>
                                          <p:spTgt spid="98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988"/>
                                        </p:tgtEl>
                                        <p:attrNameLst>
                                          <p:attrName>style.visibility</p:attrName>
                                        </p:attrNameLst>
                                      </p:cBhvr>
                                      <p:to>
                                        <p:strVal val="visible"/>
                                      </p:to>
                                    </p:set>
                                    <p:animEffect transition="in" filter="fade">
                                      <p:cBhvr>
                                        <p:cTn id="41" dur="500"/>
                                        <p:tgtEl>
                                          <p:spTgt spid="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1" grpId="1" animBg="1" advAuto="0"/>
      <p:bldP spid="982" grpId="2" animBg="1" advAuto="0"/>
      <p:bldP spid="983" grpId="3" animBg="1" advAuto="0"/>
      <p:bldP spid="984" grpId="4" animBg="1" advAuto="0"/>
      <p:bldP spid="985" grpId="5" animBg="1" advAuto="0"/>
      <p:bldP spid="986" grpId="6" animBg="1" advAuto="0"/>
      <p:bldP spid="987" grpId="7" animBg="1" advAuto="0"/>
      <p:bldP spid="988" grpId="8" animBg="1" advAuto="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9255754"/>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779" y="2963945"/>
            <a:ext cx="10515600" cy="1325563"/>
          </a:xfrm>
        </p:spPr>
        <p:txBody>
          <a:bodyPr>
            <a:noAutofit/>
          </a:bodyPr>
          <a:lstStyle/>
          <a:p>
            <a:r>
              <a:rPr lang="en-US" sz="3200" b="1" dirty="0" err="1" smtClean="0">
                <a:latin typeface="Times New Roman" panose="02020603050405020304" pitchFamily="18" charset="0"/>
                <a:cs typeface="Times New Roman" panose="02020603050405020304" pitchFamily="18" charset="0"/>
              </a:rPr>
              <a:t>RelationShip</a:t>
            </a:r>
            <a:r>
              <a:rPr lang="en-US" sz="3200" b="1" dirty="0" smtClean="0">
                <a:latin typeface="Times New Roman" panose="02020603050405020304" pitchFamily="18" charset="0"/>
                <a:cs typeface="Times New Roman" panose="02020603050405020304" pitchFamily="18" charset="0"/>
              </a:rPr>
              <a:t>:</a:t>
            </a: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r>
              <a:rPr lang="en-IN" sz="3200" b="1" dirty="0" smtClean="0">
                <a:latin typeface="Times New Roman" panose="02020603050405020304" pitchFamily="18" charset="0"/>
                <a:cs typeface="Times New Roman" panose="02020603050405020304" pitchFamily="18" charset="0"/>
              </a:rPr>
              <a:t/>
            </a:r>
            <a:br>
              <a:rPr lang="en-IN" sz="3200" b="1" dirty="0" smtClean="0">
                <a:latin typeface="Times New Roman" panose="02020603050405020304" pitchFamily="18" charset="0"/>
                <a:cs typeface="Times New Roman" panose="02020603050405020304" pitchFamily="18" charset="0"/>
              </a:rPr>
            </a:br>
            <a:r>
              <a:rPr lang="en-IN" sz="3200" b="1" dirty="0" smtClean="0">
                <a:latin typeface="Times New Roman" panose="02020603050405020304" pitchFamily="18" charset="0"/>
                <a:cs typeface="Times New Roman" panose="02020603050405020304" pitchFamily="18" charset="0"/>
              </a:rPr>
              <a:t>* </a:t>
            </a:r>
            <a:r>
              <a:rPr lang="en-IN" sz="3200" dirty="0" smtClean="0">
                <a:latin typeface="Times New Roman" panose="02020603050405020304" pitchFamily="18" charset="0"/>
                <a:cs typeface="Times New Roman" panose="02020603050405020304" pitchFamily="18" charset="0"/>
              </a:rPr>
              <a:t>One object is </a:t>
            </a:r>
            <a:r>
              <a:rPr lang="en-IN" sz="3200" dirty="0">
                <a:latin typeface="Times New Roman" panose="02020603050405020304" pitchFamily="18" charset="0"/>
                <a:cs typeface="Times New Roman" panose="02020603050405020304" pitchFamily="18" charset="0"/>
              </a:rPr>
              <a:t>h</a:t>
            </a:r>
            <a:r>
              <a:rPr lang="en-IN" sz="3200" dirty="0" smtClean="0">
                <a:latin typeface="Times New Roman" panose="02020603050405020304" pitchFamily="18" charset="0"/>
                <a:cs typeface="Times New Roman" panose="02020603050405020304" pitchFamily="18" charset="0"/>
              </a:rPr>
              <a:t>aving some association/connection between another object is known as relationship.</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t>
            </a:r>
            <a:r>
              <a:rPr lang="en-IN" sz="3200" dirty="0" err="1" smtClean="0">
                <a:latin typeface="Times New Roman" panose="02020603050405020304" pitchFamily="18" charset="0"/>
                <a:cs typeface="Times New Roman" panose="02020603050405020304" pitchFamily="18" charset="0"/>
              </a:rPr>
              <a:t>RelatioShip</a:t>
            </a:r>
            <a:r>
              <a:rPr lang="en-IN" sz="3200" dirty="0" smtClean="0">
                <a:latin typeface="Times New Roman" panose="02020603050405020304" pitchFamily="18" charset="0"/>
                <a:cs typeface="Times New Roman" panose="02020603050405020304" pitchFamily="18" charset="0"/>
              </a:rPr>
              <a:t> has been classified into 2 types</a:t>
            </a:r>
            <a:br>
              <a:rPr lang="en-IN" sz="3200" dirty="0" smtClean="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t>
            </a:r>
            <a:r>
              <a:rPr lang="en-IN" sz="3200" dirty="0" smtClean="0">
                <a:latin typeface="Times New Roman" panose="02020603050405020304" pitchFamily="18" charset="0"/>
                <a:cs typeface="Times New Roman" panose="02020603050405020304" pitchFamily="18" charset="0"/>
              </a:rPr>
              <a:t>1. is-a relationship</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2. has-a relationship</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is-relationship:</a:t>
            </a:r>
            <a:br>
              <a:rPr lang="en-IN" sz="3200" dirty="0" smtClean="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t>
            </a:r>
            <a:r>
              <a:rPr lang="en-IN" sz="3200" dirty="0" smtClean="0">
                <a:latin typeface="Times New Roman" panose="02020603050405020304" pitchFamily="18" charset="0"/>
                <a:cs typeface="Times New Roman" panose="02020603050405020304" pitchFamily="18" charset="0"/>
              </a:rPr>
              <a:t>the relationship between 2 objects similar to parent and child is known as is-a relationship</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how to </a:t>
            </a:r>
            <a:r>
              <a:rPr lang="en-IN" sz="3200" dirty="0" err="1" smtClean="0">
                <a:latin typeface="Times New Roman" panose="02020603050405020304" pitchFamily="18" charset="0"/>
                <a:cs typeface="Times New Roman" panose="02020603050405020304" pitchFamily="18" charset="0"/>
              </a:rPr>
              <a:t>achive</a:t>
            </a:r>
            <a:r>
              <a:rPr lang="en-IN" sz="3200" dirty="0" smtClean="0">
                <a:latin typeface="Times New Roman" panose="02020603050405020304" pitchFamily="18" charset="0"/>
                <a:cs typeface="Times New Roman" panose="02020603050405020304" pitchFamily="18" charset="0"/>
              </a:rPr>
              <a:t> is-a relationship</a:t>
            </a:r>
            <a:br>
              <a:rPr lang="en-IN" sz="3200" dirty="0" smtClean="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t>
            </a:r>
            <a:r>
              <a:rPr lang="en-IN" sz="3200" dirty="0" smtClean="0">
                <a:latin typeface="Times New Roman" panose="02020603050405020304" pitchFamily="18" charset="0"/>
                <a:cs typeface="Times New Roman" panose="02020603050405020304" pitchFamily="18" charset="0"/>
              </a:rPr>
              <a:t>in java is-a relationship is achieved using inheritance.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423635"/>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96" name="Group 23"/>
          <p:cNvGrpSpPr/>
          <p:nvPr/>
        </p:nvGrpSpPr>
        <p:grpSpPr>
          <a:xfrm>
            <a:off x="-4339" y="127784"/>
            <a:ext cx="12191888" cy="712722"/>
            <a:chOff x="0" y="0"/>
            <a:chExt cx="12191886" cy="712720"/>
          </a:xfrm>
        </p:grpSpPr>
        <p:sp>
          <p:nvSpPr>
            <p:cNvPr id="990"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993" name="object 3"/>
            <p:cNvGrpSpPr/>
            <p:nvPr/>
          </p:nvGrpSpPr>
          <p:grpSpPr>
            <a:xfrm>
              <a:off x="9139280" y="0"/>
              <a:ext cx="3052607" cy="712721"/>
              <a:chOff x="0" y="0"/>
              <a:chExt cx="3052606" cy="712720"/>
            </a:xfrm>
          </p:grpSpPr>
          <p:sp>
            <p:nvSpPr>
              <p:cNvPr id="991"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92"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994"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995"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997" name="object 5"/>
          <p:cNvSpPr txBox="1"/>
          <p:nvPr/>
        </p:nvSpPr>
        <p:spPr>
          <a:xfrm>
            <a:off x="2854035" y="319348"/>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Jayashree</a:t>
            </a:r>
            <a:r>
              <a:rPr lang="en-US" dirty="0" smtClean="0"/>
              <a:t> N</a:t>
            </a:r>
            <a:endParaRPr dirty="0"/>
          </a:p>
        </p:txBody>
      </p:sp>
      <p:sp>
        <p:nvSpPr>
          <p:cNvPr id="998" name="object 7"/>
          <p:cNvSpPr txBox="1"/>
          <p:nvPr/>
        </p:nvSpPr>
        <p:spPr>
          <a:xfrm>
            <a:off x="9656475" y="342249"/>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rPr dirty="0"/>
              <a:t>Chapter 5</a:t>
            </a:r>
          </a:p>
        </p:txBody>
      </p:sp>
      <p:sp>
        <p:nvSpPr>
          <p:cNvPr id="999" name="object 18"/>
          <p:cNvSpPr txBox="1"/>
          <p:nvPr/>
        </p:nvSpPr>
        <p:spPr>
          <a:xfrm>
            <a:off x="1030042" y="3166560"/>
            <a:ext cx="9928894"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rPr b="1" dirty="0"/>
              <a:t>Inheritance</a:t>
            </a:r>
          </a:p>
        </p:txBody>
      </p:sp>
      <p:sp>
        <p:nvSpPr>
          <p:cNvPr id="1000" name="object 5"/>
          <p:cNvSpPr txBox="1"/>
          <p:nvPr/>
        </p:nvSpPr>
        <p:spPr>
          <a:xfrm>
            <a:off x="5994489" y="34224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Subject : CORE JAVA</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07" name="Group 22"/>
          <p:cNvGrpSpPr/>
          <p:nvPr/>
        </p:nvGrpSpPr>
        <p:grpSpPr>
          <a:xfrm>
            <a:off x="3619" y="-1"/>
            <a:ext cx="3163580" cy="530762"/>
            <a:chOff x="0" y="0"/>
            <a:chExt cx="3163579" cy="530760"/>
          </a:xfrm>
        </p:grpSpPr>
        <p:sp>
          <p:nvSpPr>
            <p:cNvPr id="1005"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06"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08" name="object 9"/>
          <p:cNvSpPr txBox="1"/>
          <p:nvPr/>
        </p:nvSpPr>
        <p:spPr>
          <a:xfrm>
            <a:off x="557854" y="42858"/>
            <a:ext cx="2296861" cy="345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sp>
        <p:nvSpPr>
          <p:cNvPr id="1012" name="Rectangle 1"/>
          <p:cNvSpPr txBox="1"/>
          <p:nvPr/>
        </p:nvSpPr>
        <p:spPr>
          <a:xfrm>
            <a:off x="397142" y="708825"/>
            <a:ext cx="11415473" cy="366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One class acquiring the properties of another class is </a:t>
            </a:r>
            <a:r>
              <a:rPr/>
              <a:t>called </a:t>
            </a:r>
            <a:r>
              <a:rPr lang="en-US" smtClean="0"/>
              <a:t>a</a:t>
            </a:r>
            <a:r>
              <a:rPr smtClean="0"/>
              <a:t>s </a:t>
            </a:r>
            <a:r>
              <a:t>inheritance.</a:t>
            </a:r>
          </a:p>
        </p:txBody>
      </p:sp>
      <p:sp>
        <p:nvSpPr>
          <p:cNvPr id="1013" name="Rectangle 11"/>
          <p:cNvSpPr txBox="1"/>
          <p:nvPr/>
        </p:nvSpPr>
        <p:spPr>
          <a:xfrm>
            <a:off x="397143" y="1222347"/>
            <a:ext cx="10019421"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The class from where properties are inherited is called as superclass or base class or parent class.</a:t>
            </a:r>
          </a:p>
        </p:txBody>
      </p:sp>
      <p:sp>
        <p:nvSpPr>
          <p:cNvPr id="1014" name="Rectangle 12"/>
          <p:cNvSpPr txBox="1"/>
          <p:nvPr/>
        </p:nvSpPr>
        <p:spPr>
          <a:xfrm>
            <a:off x="378890" y="1603685"/>
            <a:ext cx="10198897" cy="926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The class which is inheriting properties is called as sub class or derived class or child class.</a:t>
            </a:r>
          </a:p>
        </p:txBody>
      </p:sp>
      <p:sp>
        <p:nvSpPr>
          <p:cNvPr id="1015" name="Rectangle 13"/>
          <p:cNvSpPr txBox="1"/>
          <p:nvPr/>
        </p:nvSpPr>
        <p:spPr>
          <a:xfrm>
            <a:off x="388288" y="2405880"/>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In java inheritance is achieved by using extends keyword.</a:t>
            </a:r>
          </a:p>
        </p:txBody>
      </p:sp>
      <p:sp>
        <p:nvSpPr>
          <p:cNvPr id="1016" name="Rectangle 19"/>
          <p:cNvSpPr txBox="1"/>
          <p:nvPr/>
        </p:nvSpPr>
        <p:spPr>
          <a:xfrm>
            <a:off x="378890" y="2732991"/>
            <a:ext cx="11415472"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Using superclass object we can access ONLY properties of superclass      </a:t>
            </a:r>
          </a:p>
        </p:txBody>
      </p:sp>
      <p:sp>
        <p:nvSpPr>
          <p:cNvPr id="1017" name="Rectangle 20"/>
          <p:cNvSpPr txBox="1"/>
          <p:nvPr/>
        </p:nvSpPr>
        <p:spPr>
          <a:xfrm>
            <a:off x="401586" y="3653376"/>
            <a:ext cx="10019421"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Using subclass object we can access properties of both subclass and superclass</a:t>
            </a:r>
          </a:p>
        </p:txBody>
      </p:sp>
      <p:sp>
        <p:nvSpPr>
          <p:cNvPr id="1018" name="Rectangle 21"/>
          <p:cNvSpPr txBox="1"/>
          <p:nvPr/>
        </p:nvSpPr>
        <p:spPr>
          <a:xfrm>
            <a:off x="397143" y="4114151"/>
            <a:ext cx="1036760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final classes CANNOT be inherited.</a:t>
            </a:r>
          </a:p>
        </p:txBody>
      </p:sp>
      <p:sp>
        <p:nvSpPr>
          <p:cNvPr id="1019" name="Rectangle 15"/>
          <p:cNvSpPr txBox="1"/>
          <p:nvPr/>
        </p:nvSpPr>
        <p:spPr>
          <a:xfrm>
            <a:off x="401586" y="4590787"/>
            <a:ext cx="1036760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final data members and function members of the class can be inherited.</a:t>
            </a:r>
          </a:p>
        </p:txBody>
      </p:sp>
      <p:sp>
        <p:nvSpPr>
          <p:cNvPr id="1020" name="Rectangle 16"/>
          <p:cNvSpPr txBox="1"/>
          <p:nvPr/>
        </p:nvSpPr>
        <p:spPr>
          <a:xfrm>
            <a:off x="401586" y="5066797"/>
            <a:ext cx="1036760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constructors of the class CANNOT be inherited.</a:t>
            </a:r>
          </a:p>
        </p:txBody>
      </p:sp>
      <p:sp>
        <p:nvSpPr>
          <p:cNvPr id="1021" name="Rectangle 17"/>
          <p:cNvSpPr txBox="1"/>
          <p:nvPr/>
        </p:nvSpPr>
        <p:spPr>
          <a:xfrm>
            <a:off x="378890" y="5497220"/>
            <a:ext cx="1036760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private data members and function members of the class CANNOT be inherited.</a:t>
            </a:r>
          </a:p>
        </p:txBody>
      </p:sp>
      <p:sp>
        <p:nvSpPr>
          <p:cNvPr id="1022" name="Rectangle 18"/>
          <p:cNvSpPr txBox="1"/>
          <p:nvPr/>
        </p:nvSpPr>
        <p:spPr>
          <a:xfrm>
            <a:off x="378890" y="5990424"/>
            <a:ext cx="10367607"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dirty="0"/>
              <a:t>Using subclass object we can access both static and non-static properties of both subclass </a:t>
            </a:r>
            <a:r>
              <a:rPr dirty="0" smtClean="0"/>
              <a:t>and </a:t>
            </a:r>
            <a:r>
              <a:rPr dirty="0"/>
              <a:t>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12"/>
                                        </p:tgtEl>
                                        <p:attrNameLst>
                                          <p:attrName>style.visibility</p:attrName>
                                        </p:attrNameLst>
                                      </p:cBhvr>
                                      <p:to>
                                        <p:strVal val="visible"/>
                                      </p:to>
                                    </p:set>
                                    <p:animEffect transition="in" filter="fade">
                                      <p:cBhvr>
                                        <p:cTn id="7" dur="500"/>
                                        <p:tgtEl>
                                          <p:spTgt spid="10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13"/>
                                        </p:tgtEl>
                                        <p:attrNameLst>
                                          <p:attrName>style.visibility</p:attrName>
                                        </p:attrNameLst>
                                      </p:cBhvr>
                                      <p:to>
                                        <p:strVal val="visible"/>
                                      </p:to>
                                    </p:set>
                                    <p:animEffect transition="in" filter="fade">
                                      <p:cBhvr>
                                        <p:cTn id="12" dur="500"/>
                                        <p:tgtEl>
                                          <p:spTgt spid="10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14"/>
                                        </p:tgtEl>
                                        <p:attrNameLst>
                                          <p:attrName>style.visibility</p:attrName>
                                        </p:attrNameLst>
                                      </p:cBhvr>
                                      <p:to>
                                        <p:strVal val="visible"/>
                                      </p:to>
                                    </p:set>
                                    <p:animEffect transition="in" filter="fade">
                                      <p:cBhvr>
                                        <p:cTn id="17" dur="500"/>
                                        <p:tgtEl>
                                          <p:spTgt spid="10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015"/>
                                        </p:tgtEl>
                                        <p:attrNameLst>
                                          <p:attrName>style.visibility</p:attrName>
                                        </p:attrNameLst>
                                      </p:cBhvr>
                                      <p:to>
                                        <p:strVal val="visible"/>
                                      </p:to>
                                    </p:set>
                                    <p:animEffect transition="in" filter="fade">
                                      <p:cBhvr>
                                        <p:cTn id="22" dur="500"/>
                                        <p:tgtEl>
                                          <p:spTgt spid="10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10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017"/>
                                        </p:tgtEl>
                                        <p:attrNameLst>
                                          <p:attrName>style.visibility</p:attrName>
                                        </p:attrNameLst>
                                      </p:cBhvr>
                                      <p:to>
                                        <p:strVal val="visible"/>
                                      </p:to>
                                    </p:set>
                                    <p:animEffect transition="in" filter="fade">
                                      <p:cBhvr>
                                        <p:cTn id="31" dur="500"/>
                                        <p:tgtEl>
                                          <p:spTgt spid="10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018"/>
                                        </p:tgtEl>
                                        <p:attrNameLst>
                                          <p:attrName>style.visibility</p:attrName>
                                        </p:attrNameLst>
                                      </p:cBhvr>
                                      <p:to>
                                        <p:strVal val="visible"/>
                                      </p:to>
                                    </p:set>
                                    <p:animEffect transition="in" filter="fade">
                                      <p:cBhvr>
                                        <p:cTn id="36" dur="500"/>
                                        <p:tgtEl>
                                          <p:spTgt spid="10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019"/>
                                        </p:tgtEl>
                                        <p:attrNameLst>
                                          <p:attrName>style.visibility</p:attrName>
                                        </p:attrNameLst>
                                      </p:cBhvr>
                                      <p:to>
                                        <p:strVal val="visible"/>
                                      </p:to>
                                    </p:set>
                                    <p:animEffect transition="in" filter="fade">
                                      <p:cBhvr>
                                        <p:cTn id="41" dur="500"/>
                                        <p:tgtEl>
                                          <p:spTgt spid="10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020"/>
                                        </p:tgtEl>
                                        <p:attrNameLst>
                                          <p:attrName>style.visibility</p:attrName>
                                        </p:attrNameLst>
                                      </p:cBhvr>
                                      <p:to>
                                        <p:strVal val="visible"/>
                                      </p:to>
                                    </p:set>
                                    <p:animEffect transition="in" filter="fade">
                                      <p:cBhvr>
                                        <p:cTn id="46" dur="500"/>
                                        <p:tgtEl>
                                          <p:spTgt spid="10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10" nodeType="clickEffect">
                                  <p:stCondLst>
                                    <p:cond delay="0"/>
                                  </p:stCondLst>
                                  <p:iterate>
                                    <p:tmAbs val="0"/>
                                  </p:iterate>
                                  <p:childTnLst>
                                    <p:set>
                                      <p:cBhvr>
                                        <p:cTn id="50" fill="hold"/>
                                        <p:tgtEl>
                                          <p:spTgt spid="1021"/>
                                        </p:tgtEl>
                                        <p:attrNameLst>
                                          <p:attrName>style.visibility</p:attrName>
                                        </p:attrNameLst>
                                      </p:cBhvr>
                                      <p:to>
                                        <p:strVal val="visible"/>
                                      </p:to>
                                    </p:set>
                                    <p:animEffect transition="in" filter="fade">
                                      <p:cBhvr>
                                        <p:cTn id="51" dur="500"/>
                                        <p:tgtEl>
                                          <p:spTgt spid="102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fill="hold" grpId="11" nodeType="clickEffect">
                                  <p:stCondLst>
                                    <p:cond delay="0"/>
                                  </p:stCondLst>
                                  <p:iterate>
                                    <p:tmAbs val="0"/>
                                  </p:iterate>
                                  <p:childTnLst>
                                    <p:set>
                                      <p:cBhvr>
                                        <p:cTn id="55" fill="hold"/>
                                        <p:tgtEl>
                                          <p:spTgt spid="1022"/>
                                        </p:tgtEl>
                                        <p:attrNameLst>
                                          <p:attrName>style.visibility</p:attrName>
                                        </p:attrNameLst>
                                      </p:cBhvr>
                                      <p:to>
                                        <p:strVal val="visible"/>
                                      </p:to>
                                    </p:set>
                                    <p:animEffect transition="in" filter="fade">
                                      <p:cBhvr>
                                        <p:cTn id="56" dur="500"/>
                                        <p:tgtEl>
                                          <p:spTgt spid="1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 grpId="1" animBg="1" advAuto="0"/>
      <p:bldP spid="1013" grpId="2" animBg="1" advAuto="0"/>
      <p:bldP spid="1014" grpId="3" animBg="1" advAuto="0"/>
      <p:bldP spid="1015" grpId="4" animBg="1" advAuto="0"/>
      <p:bldP spid="1016" grpId="5" animBg="1" advAuto="0"/>
      <p:bldP spid="1017" grpId="6" animBg="1" advAuto="0"/>
      <p:bldP spid="1018" grpId="7" animBg="1" advAuto="0"/>
      <p:bldP spid="1019" grpId="8" animBg="1" advAuto="0"/>
      <p:bldP spid="1020" grpId="9" animBg="1" advAuto="0"/>
      <p:bldP spid="1021" grpId="10" animBg="1" advAuto="0"/>
      <p:bldP spid="1022" grpId="11" animBg="1" advAuto="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22"/>
          <p:cNvGrpSpPr/>
          <p:nvPr/>
        </p:nvGrpSpPr>
        <p:grpSpPr>
          <a:xfrm>
            <a:off x="3620" y="-1"/>
            <a:ext cx="3417233" cy="657824"/>
            <a:chOff x="0" y="0"/>
            <a:chExt cx="3417231" cy="657822"/>
          </a:xfrm>
        </p:grpSpPr>
        <p:sp>
          <p:nvSpPr>
            <p:cNvPr id="1024" name="object 4"/>
            <p:cNvSpPr/>
            <p:nvPr/>
          </p:nvSpPr>
          <p:spPr>
            <a:xfrm>
              <a:off x="0" y="6"/>
              <a:ext cx="3198244" cy="65781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25" name="object 5"/>
            <p:cNvSpPr/>
            <p:nvPr/>
          </p:nvSpPr>
          <p:spPr>
            <a:xfrm>
              <a:off x="2971927" y="0"/>
              <a:ext cx="445306" cy="65781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27" name="object 9"/>
          <p:cNvSpPr txBox="1"/>
          <p:nvPr/>
        </p:nvSpPr>
        <p:spPr>
          <a:xfrm>
            <a:off x="788759" y="112119"/>
            <a:ext cx="1754875"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sp>
        <p:nvSpPr>
          <p:cNvPr id="1031" name="Rectangle 1"/>
          <p:cNvSpPr txBox="1"/>
          <p:nvPr/>
        </p:nvSpPr>
        <p:spPr>
          <a:xfrm>
            <a:off x="752115" y="1304678"/>
            <a:ext cx="11415472" cy="44574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5000"/>
              <a:t>Different types of inheritance are</a:t>
            </a:r>
          </a:p>
          <a:p>
            <a:pPr marR="3257" indent="12700" defTabSz="293216">
              <a:defRPr sz="5000" spc="-3">
                <a:solidFill>
                  <a:srgbClr val="231F20"/>
                </a:solidFill>
                <a:latin typeface="Arial"/>
                <a:ea typeface="Arial"/>
                <a:cs typeface="Arial"/>
                <a:sym typeface="Arial"/>
              </a:defRPr>
            </a:pPr>
            <a:r>
              <a:t>        1. Single inheritance</a:t>
            </a:r>
          </a:p>
          <a:p>
            <a:pPr marR="3257" indent="12700" defTabSz="293216">
              <a:defRPr sz="5000" spc="-3">
                <a:solidFill>
                  <a:srgbClr val="231F20"/>
                </a:solidFill>
                <a:latin typeface="Arial"/>
                <a:ea typeface="Arial"/>
                <a:cs typeface="Arial"/>
                <a:sym typeface="Arial"/>
              </a:defRPr>
            </a:pPr>
            <a:r>
              <a:t>        2. Multilevel inheritance</a:t>
            </a:r>
          </a:p>
          <a:p>
            <a:pPr marR="3257" indent="12700" defTabSz="293216">
              <a:defRPr sz="5000" spc="-3">
                <a:solidFill>
                  <a:srgbClr val="231F20"/>
                </a:solidFill>
                <a:latin typeface="Arial"/>
                <a:ea typeface="Arial"/>
                <a:cs typeface="Arial"/>
                <a:sym typeface="Arial"/>
              </a:defRPr>
            </a:pPr>
            <a:r>
              <a:t>        3. Multiple inheritance</a:t>
            </a:r>
          </a:p>
          <a:p>
            <a:pPr marR="3257" indent="12700" defTabSz="293216">
              <a:defRPr sz="5000" spc="-3">
                <a:solidFill>
                  <a:srgbClr val="231F20"/>
                </a:solidFill>
                <a:latin typeface="Arial"/>
                <a:ea typeface="Arial"/>
                <a:cs typeface="Arial"/>
                <a:sym typeface="Arial"/>
              </a:defRPr>
            </a:pPr>
            <a:r>
              <a:t>        4. Hierarchical inheritance</a:t>
            </a:r>
          </a:p>
          <a:p>
            <a:pPr marR="3257" indent="12700" defTabSz="293216">
              <a:defRPr sz="5000" spc="-3">
                <a:solidFill>
                  <a:srgbClr val="231F20"/>
                </a:solidFill>
                <a:latin typeface="Arial"/>
                <a:ea typeface="Arial"/>
                <a:cs typeface="Arial"/>
                <a:sym typeface="Arial"/>
              </a:defRPr>
            </a:pPr>
            <a:r>
              <a:t>        5. Hybrid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31"/>
                                        </p:tgtEl>
                                        <p:attrNameLst>
                                          <p:attrName>style.visibility</p:attrName>
                                        </p:attrNameLst>
                                      </p:cBhvr>
                                      <p:to>
                                        <p:strVal val="visible"/>
                                      </p:to>
                                    </p:set>
                                    <p:animEffect transition="in" filter="fade">
                                      <p:cBhvr>
                                        <p:cTn id="12"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1" animBg="1" advAuto="0"/>
      <p:bldP spid="1031" grpId="2" animBg="1" advAuto="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35" name="Group 22"/>
          <p:cNvGrpSpPr/>
          <p:nvPr/>
        </p:nvGrpSpPr>
        <p:grpSpPr>
          <a:xfrm>
            <a:off x="6598" y="217492"/>
            <a:ext cx="3163580" cy="530761"/>
            <a:chOff x="0" y="0"/>
            <a:chExt cx="3163578" cy="530760"/>
          </a:xfrm>
        </p:grpSpPr>
        <p:sp>
          <p:nvSpPr>
            <p:cNvPr id="103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3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36" name="object 9"/>
          <p:cNvSpPr txBox="1"/>
          <p:nvPr/>
        </p:nvSpPr>
        <p:spPr>
          <a:xfrm>
            <a:off x="232189" y="309385"/>
            <a:ext cx="2712397" cy="3210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200">
                <a:solidFill>
                  <a:srgbClr val="FFFFFF"/>
                </a:solidFill>
                <a:latin typeface="Arial"/>
                <a:ea typeface="Arial"/>
                <a:cs typeface="Arial"/>
                <a:sym typeface="Arial"/>
              </a:defRPr>
            </a:lvl1pPr>
          </a:lstStyle>
          <a:p>
            <a:r>
              <a:t>Single inheritance</a:t>
            </a:r>
          </a:p>
        </p:txBody>
      </p:sp>
      <p:sp>
        <p:nvSpPr>
          <p:cNvPr id="1040" name="Rectangle 1"/>
          <p:cNvSpPr txBox="1"/>
          <p:nvPr/>
        </p:nvSpPr>
        <p:spPr>
          <a:xfrm>
            <a:off x="217728" y="983334"/>
            <a:ext cx="11415473" cy="1155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one Subclass inheriting from one Single Superclass is called as Single          Inheritance.</a:t>
            </a:r>
          </a:p>
        </p:txBody>
      </p:sp>
      <p:pic>
        <p:nvPicPr>
          <p:cNvPr id="1041" name="aPnHUNePF1qL.png" descr="aPnHUNePF1qL.png"/>
          <p:cNvPicPr>
            <a:picLocks noChangeAspect="1"/>
          </p:cNvPicPr>
          <p:nvPr/>
        </p:nvPicPr>
        <p:blipFill>
          <a:blip r:embed="rId2">
            <a:extLst/>
          </a:blip>
          <a:stretch>
            <a:fillRect/>
          </a:stretch>
        </p:blipFill>
        <p:spPr>
          <a:xfrm>
            <a:off x="4074874" y="1903228"/>
            <a:ext cx="3426646" cy="502747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35"/>
                                        </p:tgtEl>
                                        <p:attrNameLst>
                                          <p:attrName>style.visibility</p:attrName>
                                        </p:attrNameLst>
                                      </p:cBhvr>
                                      <p:to>
                                        <p:strVal val="visible"/>
                                      </p:to>
                                    </p:set>
                                    <p:animEffect transition="in" filter="fade">
                                      <p:cBhvr>
                                        <p:cTn id="7" dur="500"/>
                                        <p:tgtEl>
                                          <p:spTgt spid="10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40"/>
                                        </p:tgtEl>
                                        <p:attrNameLst>
                                          <p:attrName>style.visibility</p:attrName>
                                        </p:attrNameLst>
                                      </p:cBhvr>
                                      <p:to>
                                        <p:strVal val="visible"/>
                                      </p:to>
                                    </p:set>
                                    <p:animEffect transition="in" filter="fade">
                                      <p:cBhvr>
                                        <p:cTn id="12" dur="500"/>
                                        <p:tgtEl>
                                          <p:spTgt spid="1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 grpId="1" animBg="1" advAuto="0"/>
      <p:bldP spid="1040" grpId="2"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 name="Group 11"/>
          <p:cNvGrpSpPr/>
          <p:nvPr/>
        </p:nvGrpSpPr>
        <p:grpSpPr>
          <a:xfrm>
            <a:off x="-1" y="58042"/>
            <a:ext cx="3518861" cy="833730"/>
            <a:chOff x="0" y="0"/>
            <a:chExt cx="3518859" cy="833729"/>
          </a:xfrm>
        </p:grpSpPr>
        <p:sp>
          <p:nvSpPr>
            <p:cNvPr id="194" name="object 4"/>
            <p:cNvSpPr/>
            <p:nvPr/>
          </p:nvSpPr>
          <p:spPr>
            <a:xfrm>
              <a:off x="0" y="7"/>
              <a:ext cx="3183883" cy="833723"/>
            </a:xfrm>
            <a:prstGeom prst="rect">
              <a:avLst/>
            </a:pr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sp>
          <p:nvSpPr>
            <p:cNvPr id="195" name="object 5"/>
            <p:cNvSpPr/>
            <p:nvPr/>
          </p:nvSpPr>
          <p:spPr>
            <a:xfrm>
              <a:off x="2939097" y="0"/>
              <a:ext cx="579763" cy="8337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rgbClr val="FFBF00"/>
            </a:solidFill>
            <a:ln w="9525" cap="flat">
              <a:solidFill>
                <a:srgbClr val="FFBF00"/>
              </a:solidFill>
              <a:prstDash val="solid"/>
              <a:round/>
            </a:ln>
            <a:effectLst/>
          </p:spPr>
          <p:txBody>
            <a:bodyPr wrap="square" lIns="45719" tIns="45719" rIns="45719" bIns="45719" numCol="1" anchor="t">
              <a:noAutofit/>
            </a:bodyPr>
            <a:lstStyle/>
            <a:p>
              <a:pPr>
                <a:defRPr sz="1100"/>
              </a:pPr>
              <a:endParaRPr/>
            </a:p>
          </p:txBody>
        </p:sp>
      </p:grpSp>
      <p:sp>
        <p:nvSpPr>
          <p:cNvPr id="197" name="object 22"/>
          <p:cNvSpPr txBox="1"/>
          <p:nvPr/>
        </p:nvSpPr>
        <p:spPr>
          <a:xfrm>
            <a:off x="427097" y="327840"/>
            <a:ext cx="3523218" cy="44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800" spc="-6">
                <a:solidFill>
                  <a:srgbClr val="FFFFFF"/>
                </a:solidFill>
              </a:defRPr>
            </a:lvl1pPr>
          </a:lstStyle>
          <a:p>
            <a:r>
              <a:t>Web-Applications</a:t>
            </a:r>
          </a:p>
        </p:txBody>
      </p:sp>
      <p:sp>
        <p:nvSpPr>
          <p:cNvPr id="198" name="object 11"/>
          <p:cNvSpPr txBox="1"/>
          <p:nvPr/>
        </p:nvSpPr>
        <p:spPr>
          <a:xfrm>
            <a:off x="45042" y="919375"/>
            <a:ext cx="5434886" cy="552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465343" indent="-457200">
              <a:buSzPct val="100000"/>
              <a:buFont typeface="Arial"/>
              <a:buChar char="•"/>
              <a:tabLst>
                <a:tab pos="76200" algn="l"/>
              </a:tabLst>
              <a:defRPr sz="2400" b="1">
                <a:solidFill>
                  <a:srgbClr val="231F20"/>
                </a:solidFill>
              </a:defRPr>
            </a:pPr>
            <a:r>
              <a:t>Presentation layer</a:t>
            </a:r>
            <a:r>
              <a:rPr b="0"/>
              <a:t> consists of web pages which is the front end of web application and it is developed by using HTML,CSS,JS etc..</a:t>
            </a:r>
          </a:p>
          <a:p>
            <a:pPr indent="8144">
              <a:tabLst>
                <a:tab pos="76200" algn="l"/>
              </a:tabLst>
              <a:defRPr sz="2400">
                <a:solidFill>
                  <a:srgbClr val="231F20"/>
                </a:solidFill>
              </a:defRPr>
            </a:pPr>
            <a:endParaRPr b="0"/>
          </a:p>
          <a:p>
            <a:pPr marL="465343" indent="-457200">
              <a:buSzPct val="100000"/>
              <a:buFont typeface="Arial"/>
              <a:buChar char="•"/>
              <a:tabLst>
                <a:tab pos="76200" algn="l"/>
              </a:tabLst>
              <a:defRPr sz="2400" b="1">
                <a:solidFill>
                  <a:srgbClr val="231F20"/>
                </a:solidFill>
              </a:defRPr>
            </a:pPr>
            <a:r>
              <a:t>Application layer</a:t>
            </a:r>
            <a:r>
              <a:rPr b="0"/>
              <a:t> consists business logics which process the inputs from front end and provides necessary service by executing the corresponding programs in APP server.</a:t>
            </a:r>
          </a:p>
          <a:p>
            <a:pPr marL="465343" indent="-457200">
              <a:buSzPct val="100000"/>
              <a:buFont typeface="Arial"/>
              <a:buChar char="•"/>
              <a:tabLst>
                <a:tab pos="76200" algn="l"/>
              </a:tabLst>
              <a:defRPr sz="2400">
                <a:solidFill>
                  <a:srgbClr val="231F20"/>
                </a:solidFill>
              </a:defRPr>
            </a:pPr>
            <a:endParaRPr b="0"/>
          </a:p>
          <a:p>
            <a:pPr marL="465343" indent="-457200">
              <a:buSzPct val="100000"/>
              <a:buFont typeface="Arial"/>
              <a:buChar char="•"/>
              <a:tabLst>
                <a:tab pos="76200" algn="l"/>
              </a:tabLst>
              <a:defRPr sz="2400" b="1">
                <a:solidFill>
                  <a:srgbClr val="231F20"/>
                </a:solidFill>
              </a:defRPr>
            </a:pPr>
            <a:r>
              <a:t>Data layer </a:t>
            </a:r>
            <a:r>
              <a:rPr b="0"/>
              <a:t>consists all the business data that is required to run the application such as User details, Account information, Settings data etc.</a:t>
            </a:r>
          </a:p>
        </p:txBody>
      </p:sp>
      <p:pic>
        <p:nvPicPr>
          <p:cNvPr id="199" name="Picture 4" descr="Picture 4"/>
          <p:cNvPicPr>
            <a:picLocks noChangeAspect="1"/>
          </p:cNvPicPr>
          <p:nvPr/>
        </p:nvPicPr>
        <p:blipFill>
          <a:blip r:embed="rId2">
            <a:extLst/>
          </a:blip>
          <a:srcRect t="27054" b="17818"/>
          <a:stretch>
            <a:fillRect/>
          </a:stretch>
        </p:blipFill>
        <p:spPr>
          <a:xfrm>
            <a:off x="5479927" y="-1"/>
            <a:ext cx="6699193" cy="497312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98">
                                            <p:bg/>
                                          </p:spTgt>
                                        </p:tgtEl>
                                        <p:attrNameLst>
                                          <p:attrName>style.visibility</p:attrName>
                                        </p:attrNameLst>
                                      </p:cBhvr>
                                      <p:to>
                                        <p:strVal val="visible"/>
                                      </p:to>
                                    </p:set>
                                    <p:animEffect transition="in" filter="fade">
                                      <p:cBhvr>
                                        <p:cTn id="12" dur="500"/>
                                        <p:tgtEl>
                                          <p:spTgt spid="198">
                                            <p:bg/>
                                          </p:spTgt>
                                        </p:tgtEl>
                                      </p:cBhvr>
                                    </p:animEffect>
                                  </p:childTnLst>
                                </p:cTn>
                              </p:par>
                              <p:par>
                                <p:cTn id="13" presetID="10" presetClass="entr" presetSubtype="0" fill="hold" grpId="2" nodeType="withEffect">
                                  <p:stCondLst>
                                    <p:cond delay="0"/>
                                  </p:stCondLst>
                                  <p:iterate>
                                    <p:tmAbs val="0"/>
                                  </p:iterate>
                                  <p:childTnLst>
                                    <p:set>
                                      <p:cBhvr>
                                        <p:cTn id="14" fill="hold"/>
                                        <p:tgtEl>
                                          <p:spTgt spid="198">
                                            <p:txEl>
                                              <p:pRg st="0" end="0"/>
                                            </p:txEl>
                                          </p:spTgt>
                                        </p:tgtEl>
                                        <p:attrNameLst>
                                          <p:attrName>style.visibility</p:attrName>
                                        </p:attrNameLst>
                                      </p:cBhvr>
                                      <p:to>
                                        <p:strVal val="visible"/>
                                      </p:to>
                                    </p:set>
                                    <p:animEffect transition="in" filter="fade">
                                      <p:cBhvr>
                                        <p:cTn id="15" dur="500"/>
                                        <p:tgtEl>
                                          <p:spTgt spid="198">
                                            <p:txEl>
                                              <p:pRg st="0" end="0"/>
                                            </p:txEl>
                                          </p:spTgt>
                                        </p:tgtEl>
                                      </p:cBhvr>
                                    </p:animEffect>
                                  </p:childTnLst>
                                </p:cTn>
                              </p:par>
                            </p:childTnLst>
                          </p:cTn>
                        </p:par>
                        <p:par>
                          <p:cTn id="16" fill="hold">
                            <p:stCondLst>
                              <p:cond delay="500"/>
                            </p:stCondLst>
                            <p:childTnLst>
                              <p:par>
                                <p:cTn id="17" presetID="10" presetClass="entr" fill="hold" grpId="2" nodeType="afterEffect">
                                  <p:stCondLst>
                                    <p:cond delay="0"/>
                                  </p:stCondLst>
                                  <p:iterate>
                                    <p:tmAbs val="0"/>
                                  </p:iterate>
                                  <p:childTnLst>
                                    <p:set>
                                      <p:cBhvr>
                                        <p:cTn id="18" fill="hold"/>
                                        <p:tgtEl>
                                          <p:spTgt spid="198">
                                            <p:txEl>
                                              <p:pRg st="1" end="1"/>
                                            </p:txEl>
                                          </p:spTgt>
                                        </p:tgtEl>
                                        <p:attrNameLst>
                                          <p:attrName>style.visibility</p:attrName>
                                        </p:attrNameLst>
                                      </p:cBhvr>
                                      <p:to>
                                        <p:strVal val="visible"/>
                                      </p:to>
                                    </p:set>
                                    <p:animEffect transition="in" filter="fade">
                                      <p:cBhvr>
                                        <p:cTn id="19" dur="500"/>
                                        <p:tgtEl>
                                          <p:spTgt spid="19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2" nodeType="clickEffect">
                                  <p:stCondLst>
                                    <p:cond delay="0"/>
                                  </p:stCondLst>
                                  <p:iterate>
                                    <p:tmAbs val="0"/>
                                  </p:iterate>
                                  <p:childTnLst>
                                    <p:set>
                                      <p:cBhvr>
                                        <p:cTn id="23" fill="hold"/>
                                        <p:tgtEl>
                                          <p:spTgt spid="198">
                                            <p:txEl>
                                              <p:pRg st="2" end="2"/>
                                            </p:txEl>
                                          </p:spTgt>
                                        </p:tgtEl>
                                        <p:attrNameLst>
                                          <p:attrName>style.visibility</p:attrName>
                                        </p:attrNameLst>
                                      </p:cBhvr>
                                      <p:to>
                                        <p:strVal val="visible"/>
                                      </p:to>
                                    </p:set>
                                    <p:animEffect transition="in" filter="fade">
                                      <p:cBhvr>
                                        <p:cTn id="24" dur="500"/>
                                        <p:tgtEl>
                                          <p:spTgt spid="198">
                                            <p:txEl>
                                              <p:pRg st="2" end="2"/>
                                            </p:txEl>
                                          </p:spTgt>
                                        </p:tgtEl>
                                      </p:cBhvr>
                                    </p:animEffect>
                                  </p:childTnLst>
                                </p:cTn>
                              </p:par>
                            </p:childTnLst>
                          </p:cTn>
                        </p:par>
                        <p:par>
                          <p:cTn id="25" fill="hold">
                            <p:stCondLst>
                              <p:cond delay="500"/>
                            </p:stCondLst>
                            <p:childTnLst>
                              <p:par>
                                <p:cTn id="26" presetID="10" presetClass="entr" fill="hold" grpId="2" nodeType="afterEffect">
                                  <p:stCondLst>
                                    <p:cond delay="0"/>
                                  </p:stCondLst>
                                  <p:iterate>
                                    <p:tmAbs val="0"/>
                                  </p:iterate>
                                  <p:childTnLst>
                                    <p:set>
                                      <p:cBhvr>
                                        <p:cTn id="27" fill="hold"/>
                                        <p:tgtEl>
                                          <p:spTgt spid="198">
                                            <p:txEl>
                                              <p:pRg st="3" end="3"/>
                                            </p:txEl>
                                          </p:spTgt>
                                        </p:tgtEl>
                                        <p:attrNameLst>
                                          <p:attrName>style.visibility</p:attrName>
                                        </p:attrNameLst>
                                      </p:cBhvr>
                                      <p:to>
                                        <p:strVal val="visible"/>
                                      </p:to>
                                    </p:set>
                                    <p:animEffect transition="in" filter="fade">
                                      <p:cBhvr>
                                        <p:cTn id="28" dur="500"/>
                                        <p:tgtEl>
                                          <p:spTgt spid="19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2" nodeType="clickEffect">
                                  <p:stCondLst>
                                    <p:cond delay="0"/>
                                  </p:stCondLst>
                                  <p:iterate>
                                    <p:tmAbs val="0"/>
                                  </p:iterate>
                                  <p:childTnLst>
                                    <p:set>
                                      <p:cBhvr>
                                        <p:cTn id="32" fill="hold"/>
                                        <p:tgtEl>
                                          <p:spTgt spid="198">
                                            <p:txEl>
                                              <p:pRg st="4" end="4"/>
                                            </p:txEl>
                                          </p:spTgt>
                                        </p:tgtEl>
                                        <p:attrNameLst>
                                          <p:attrName>style.visibility</p:attrName>
                                        </p:attrNameLst>
                                      </p:cBhvr>
                                      <p:to>
                                        <p:strVal val="visible"/>
                                      </p:to>
                                    </p:set>
                                    <p:animEffect transition="in" filter="fade">
                                      <p:cBhvr>
                                        <p:cTn id="33" dur="500"/>
                                        <p:tgtEl>
                                          <p:spTgt spid="1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2" build="p" bldLvl="5" animBg="1" advAuto="0"/>
      <p:bldP spid="199" grpId="1" animBg="1" advAuto="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45" name="Group 22"/>
          <p:cNvGrpSpPr/>
          <p:nvPr/>
        </p:nvGrpSpPr>
        <p:grpSpPr>
          <a:xfrm>
            <a:off x="-8080" y="244351"/>
            <a:ext cx="3163580" cy="530761"/>
            <a:chOff x="0" y="0"/>
            <a:chExt cx="3163578" cy="530760"/>
          </a:xfrm>
        </p:grpSpPr>
        <p:sp>
          <p:nvSpPr>
            <p:cNvPr id="104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4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46" name="object 9"/>
          <p:cNvSpPr txBox="1"/>
          <p:nvPr/>
        </p:nvSpPr>
        <p:spPr>
          <a:xfrm>
            <a:off x="188407" y="306194"/>
            <a:ext cx="3163580" cy="6594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Multilevel Inheritance</a:t>
            </a:r>
            <a:endParaRPr sz="1600"/>
          </a:p>
          <a:p>
            <a:pPr indent="12700" defTabSz="293216">
              <a:defRPr sz="2200">
                <a:solidFill>
                  <a:srgbClr val="FFFFFF"/>
                </a:solidFill>
                <a:latin typeface="Arial"/>
                <a:ea typeface="Arial"/>
                <a:cs typeface="Arial"/>
                <a:sym typeface="Arial"/>
              </a:defRPr>
            </a:pPr>
            <a:r>
              <a:t> </a:t>
            </a:r>
          </a:p>
        </p:txBody>
      </p:sp>
      <p:sp>
        <p:nvSpPr>
          <p:cNvPr id="1050" name="Rectangle 1"/>
          <p:cNvSpPr txBox="1"/>
          <p:nvPr/>
        </p:nvSpPr>
        <p:spPr>
          <a:xfrm>
            <a:off x="217728" y="983334"/>
            <a:ext cx="11415473" cy="12133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500" spc="-2">
                <a:solidFill>
                  <a:srgbClr val="231F20"/>
                </a:solidFill>
                <a:latin typeface="Arial"/>
                <a:ea typeface="Arial"/>
                <a:cs typeface="Arial"/>
                <a:sym typeface="Arial"/>
              </a:defRPr>
            </a:lvl1pPr>
          </a:lstStyle>
          <a:p>
            <a:r>
              <a:rPr dirty="0"/>
              <a:t>Subclass inheriting the properties of superclass and that superclass inheriting the properties from another </a:t>
            </a:r>
            <a:r>
              <a:rPr dirty="0" smtClean="0"/>
              <a:t>superclass</a:t>
            </a:r>
            <a:r>
              <a:rPr lang="en-US" dirty="0" smtClean="0"/>
              <a:t> and so on</a:t>
            </a:r>
            <a:r>
              <a:rPr dirty="0" smtClean="0"/>
              <a:t> </a:t>
            </a:r>
            <a:r>
              <a:rPr dirty="0"/>
              <a:t>is called as Multilevel </a:t>
            </a:r>
            <a:r>
              <a:rPr dirty="0" smtClean="0"/>
              <a:t>inheritance.</a:t>
            </a:r>
            <a:endParaRPr dirty="0"/>
          </a:p>
        </p:txBody>
      </p:sp>
      <p:pic>
        <p:nvPicPr>
          <p:cNvPr id="1051" name="aPnHUNePF1qL.png" descr="aPnHUNePF1qL.png"/>
          <p:cNvPicPr>
            <a:picLocks noChangeAspect="1"/>
          </p:cNvPicPr>
          <p:nvPr/>
        </p:nvPicPr>
        <p:blipFill>
          <a:blip r:embed="rId2">
            <a:extLst/>
          </a:blip>
          <a:stretch>
            <a:fillRect/>
          </a:stretch>
        </p:blipFill>
        <p:spPr>
          <a:xfrm>
            <a:off x="4471233" y="1766837"/>
            <a:ext cx="2694926" cy="5151662"/>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46"/>
                                        </p:tgtEl>
                                        <p:attrNameLst>
                                          <p:attrName>style.visibility</p:attrName>
                                        </p:attrNameLst>
                                      </p:cBhvr>
                                      <p:to>
                                        <p:strVal val="visible"/>
                                      </p:to>
                                    </p:set>
                                    <p:animEffect transition="in" filter="fade">
                                      <p:cBhvr>
                                        <p:cTn id="7" dur="500"/>
                                        <p:tgtEl>
                                          <p:spTgt spid="10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50"/>
                                        </p:tgtEl>
                                        <p:attrNameLst>
                                          <p:attrName>style.visibility</p:attrName>
                                        </p:attrNameLst>
                                      </p:cBhvr>
                                      <p:to>
                                        <p:strVal val="visible"/>
                                      </p:to>
                                    </p:set>
                                    <p:animEffect transition="in" filter="fade">
                                      <p:cBhvr>
                                        <p:cTn id="12" dur="500"/>
                                        <p:tgtEl>
                                          <p:spTgt spid="1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51"/>
                                        </p:tgtEl>
                                        <p:attrNameLst>
                                          <p:attrName>style.visibility</p:attrName>
                                        </p:attrNameLst>
                                      </p:cBhvr>
                                      <p:to>
                                        <p:strVal val="visible"/>
                                      </p:to>
                                    </p:set>
                                    <p:animEffect transition="in" filter="fade">
                                      <p:cBhvr>
                                        <p:cTn id="17" dur="300"/>
                                        <p:tgtEl>
                                          <p:spTgt spid="1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 grpId="1" animBg="1" advAuto="0"/>
      <p:bldP spid="1050" grpId="2" animBg="1" advAuto="0"/>
      <p:bldP spid="1051" grpId="3" animBg="1" advAuto="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683873"/>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185" y="1138847"/>
            <a:ext cx="10515600" cy="1325563"/>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Object Class:</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t>
            </a:r>
            <a:r>
              <a:rPr lang="en-US" dirty="0"/>
              <a:t>Object is the super most class in </a:t>
            </a:r>
            <a:r>
              <a:rPr lang="en-US" dirty="0" smtClean="0"/>
              <a:t>java</a:t>
            </a:r>
            <a:r>
              <a:rPr lang="en-US" dirty="0"/>
              <a:t/>
            </a:r>
            <a:br>
              <a:rPr lang="en-US" dirty="0"/>
            </a:br>
            <a:r>
              <a:rPr lang="en-US" dirty="0" smtClean="0"/>
              <a:t>*</a:t>
            </a:r>
            <a:r>
              <a:rPr lang="en-US" dirty="0"/>
              <a:t> Each and every class directly or indirectly </a:t>
            </a:r>
            <a:r>
              <a:rPr lang="en-US" dirty="0" smtClean="0"/>
              <a:t>inherit</a:t>
            </a:r>
            <a:r>
              <a:rPr lang="en-US" dirty="0"/>
              <a:t> </a:t>
            </a:r>
            <a:r>
              <a:rPr lang="en-US" dirty="0" smtClean="0"/>
              <a:t>the </a:t>
            </a:r>
            <a:r>
              <a:rPr lang="en-US" dirty="0"/>
              <a:t>properties of object </a:t>
            </a:r>
            <a:r>
              <a:rPr lang="en-US" dirty="0" smtClean="0"/>
              <a:t>class</a:t>
            </a:r>
            <a:r>
              <a:rPr lang="en-US" dirty="0"/>
              <a: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446721"/>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55" name="Group 22"/>
          <p:cNvGrpSpPr/>
          <p:nvPr/>
        </p:nvGrpSpPr>
        <p:grpSpPr>
          <a:xfrm>
            <a:off x="-8080" y="244351"/>
            <a:ext cx="3163580" cy="530761"/>
            <a:chOff x="0" y="0"/>
            <a:chExt cx="3163578" cy="530760"/>
          </a:xfrm>
        </p:grpSpPr>
        <p:sp>
          <p:nvSpPr>
            <p:cNvPr id="105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5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56" name="object 9"/>
          <p:cNvSpPr txBox="1"/>
          <p:nvPr/>
        </p:nvSpPr>
        <p:spPr>
          <a:xfrm>
            <a:off x="188407" y="306194"/>
            <a:ext cx="2779135" cy="6594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Multiple inheritance</a:t>
            </a:r>
            <a:endParaRPr sz="1600"/>
          </a:p>
          <a:p>
            <a:pPr indent="12700" defTabSz="293216">
              <a:defRPr sz="2200">
                <a:solidFill>
                  <a:srgbClr val="FFFFFF"/>
                </a:solidFill>
                <a:latin typeface="Arial"/>
                <a:ea typeface="Arial"/>
                <a:cs typeface="Arial"/>
                <a:sym typeface="Arial"/>
              </a:defRPr>
            </a:pPr>
            <a:r>
              <a:t> </a:t>
            </a:r>
          </a:p>
        </p:txBody>
      </p:sp>
      <p:sp>
        <p:nvSpPr>
          <p:cNvPr id="1060" name="Rectangle 1"/>
          <p:cNvSpPr txBox="1"/>
          <p:nvPr/>
        </p:nvSpPr>
        <p:spPr>
          <a:xfrm>
            <a:off x="217728" y="983334"/>
            <a:ext cx="11415473" cy="859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Subclass inheriting the properties from 2 or more  superclass is called as Multiple inheritance.</a:t>
            </a:r>
          </a:p>
        </p:txBody>
      </p:sp>
      <p:sp>
        <p:nvSpPr>
          <p:cNvPr id="1061" name="Rectangle 9"/>
          <p:cNvSpPr txBox="1"/>
          <p:nvPr/>
        </p:nvSpPr>
        <p:spPr>
          <a:xfrm>
            <a:off x="195782" y="2410371"/>
            <a:ext cx="11415473" cy="13518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rPr dirty="0"/>
              <a:t>Java don't support Multiple inheritance</a:t>
            </a:r>
            <a:r>
              <a:rPr dirty="0" smtClean="0"/>
              <a:t>.</a:t>
            </a:r>
            <a:endParaRPr lang="en-US" dirty="0" smtClean="0"/>
          </a:p>
          <a:p>
            <a:r>
              <a:rPr lang="en-US" dirty="0" smtClean="0"/>
              <a:t>Multiple </a:t>
            </a:r>
            <a:r>
              <a:rPr lang="en-US" dirty="0" err="1" smtClean="0"/>
              <a:t>inhertiance</a:t>
            </a:r>
            <a:r>
              <a:rPr lang="en-US" dirty="0" smtClean="0"/>
              <a:t> can be achieved with the concept called as interface.</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56"/>
                                        </p:tgtEl>
                                        <p:attrNameLst>
                                          <p:attrName>style.visibility</p:attrName>
                                        </p:attrNameLst>
                                      </p:cBhvr>
                                      <p:to>
                                        <p:strVal val="visible"/>
                                      </p:to>
                                    </p:set>
                                    <p:animEffect transition="in" filter="fade">
                                      <p:cBhvr>
                                        <p:cTn id="7" dur="500"/>
                                        <p:tgtEl>
                                          <p:spTgt spid="1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60"/>
                                        </p:tgtEl>
                                        <p:attrNameLst>
                                          <p:attrName>style.visibility</p:attrName>
                                        </p:attrNameLst>
                                      </p:cBhvr>
                                      <p:to>
                                        <p:strVal val="visible"/>
                                      </p:to>
                                    </p:set>
                                    <p:animEffect transition="in" filter="fade">
                                      <p:cBhvr>
                                        <p:cTn id="12" dur="500"/>
                                        <p:tgtEl>
                                          <p:spTgt spid="10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61"/>
                                        </p:tgtEl>
                                        <p:attrNameLst>
                                          <p:attrName>style.visibility</p:attrName>
                                        </p:attrNameLst>
                                      </p:cBhvr>
                                      <p:to>
                                        <p:strVal val="visible"/>
                                      </p:to>
                                    </p:set>
                                    <p:animEffect transition="in" filter="fade">
                                      <p:cBhvr>
                                        <p:cTn id="17" dur="500"/>
                                        <p:tgtEl>
                                          <p:spTgt spid="1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 grpId="1" animBg="1" advAuto="0"/>
      <p:bldP spid="1060" grpId="2" animBg="1" advAuto="0"/>
      <p:bldP spid="1061" grpId="3" animBg="1" advAuto="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65" name="Group 22"/>
          <p:cNvGrpSpPr/>
          <p:nvPr/>
        </p:nvGrpSpPr>
        <p:grpSpPr>
          <a:xfrm>
            <a:off x="-8080" y="3051"/>
            <a:ext cx="3163580" cy="530761"/>
            <a:chOff x="0" y="0"/>
            <a:chExt cx="3163578" cy="530760"/>
          </a:xfrm>
        </p:grpSpPr>
        <p:sp>
          <p:nvSpPr>
            <p:cNvPr id="106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6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66" name="object 9"/>
          <p:cNvSpPr txBox="1"/>
          <p:nvPr/>
        </p:nvSpPr>
        <p:spPr>
          <a:xfrm>
            <a:off x="188407" y="64894"/>
            <a:ext cx="3228806" cy="6594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000"/>
              <a:t>Hierarchical inheritance</a:t>
            </a:r>
            <a:endParaRPr sz="1400"/>
          </a:p>
          <a:p>
            <a:pPr indent="12700" defTabSz="293216">
              <a:defRPr sz="2200">
                <a:solidFill>
                  <a:srgbClr val="FFFFFF"/>
                </a:solidFill>
                <a:latin typeface="Arial"/>
                <a:ea typeface="Arial"/>
                <a:cs typeface="Arial"/>
                <a:sym typeface="Arial"/>
              </a:defRPr>
            </a:pPr>
            <a:r>
              <a:t> </a:t>
            </a:r>
          </a:p>
        </p:txBody>
      </p:sp>
      <p:sp>
        <p:nvSpPr>
          <p:cNvPr id="1070" name="Rectangle 1"/>
          <p:cNvSpPr txBox="1"/>
          <p:nvPr/>
        </p:nvSpPr>
        <p:spPr>
          <a:xfrm>
            <a:off x="-280549" y="589634"/>
            <a:ext cx="12947108" cy="354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100" spc="-2">
                <a:solidFill>
                  <a:srgbClr val="231F20"/>
                </a:solidFill>
                <a:latin typeface="Arial"/>
                <a:ea typeface="Arial"/>
                <a:cs typeface="Arial"/>
                <a:sym typeface="Arial"/>
              </a:defRPr>
            </a:lvl1pPr>
          </a:lstStyle>
          <a:p>
            <a:r>
              <a:t>One superclass inherited/extended by two or more subclasses is called as Hierarchical inheritance.</a:t>
            </a:r>
          </a:p>
        </p:txBody>
      </p:sp>
      <p:pic>
        <p:nvPicPr>
          <p:cNvPr id="1071" name="DlhI6~bLrrP5.png" descr="DlhI6~bLrrP5.png"/>
          <p:cNvPicPr>
            <a:picLocks noChangeAspect="1"/>
          </p:cNvPicPr>
          <p:nvPr/>
        </p:nvPicPr>
        <p:blipFill>
          <a:blip r:embed="rId2">
            <a:extLst/>
          </a:blip>
          <a:stretch>
            <a:fillRect/>
          </a:stretch>
        </p:blipFill>
        <p:spPr>
          <a:xfrm>
            <a:off x="2527226" y="903911"/>
            <a:ext cx="7137548" cy="6155927"/>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66"/>
                                        </p:tgtEl>
                                        <p:attrNameLst>
                                          <p:attrName>style.visibility</p:attrName>
                                        </p:attrNameLst>
                                      </p:cBhvr>
                                      <p:to>
                                        <p:strVal val="visible"/>
                                      </p:to>
                                    </p:set>
                                    <p:animEffect transition="in" filter="fade">
                                      <p:cBhvr>
                                        <p:cTn id="7" dur="500"/>
                                        <p:tgtEl>
                                          <p:spTgt spid="10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70"/>
                                        </p:tgtEl>
                                        <p:attrNameLst>
                                          <p:attrName>style.visibility</p:attrName>
                                        </p:attrNameLst>
                                      </p:cBhvr>
                                      <p:to>
                                        <p:strVal val="visible"/>
                                      </p:to>
                                    </p:set>
                                    <p:animEffect transition="in" filter="fade">
                                      <p:cBhvr>
                                        <p:cTn id="12" dur="500"/>
                                        <p:tgtEl>
                                          <p:spTgt spid="107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1071"/>
                                        </p:tgtEl>
                                        <p:attrNameLst>
                                          <p:attrName>style.visibility</p:attrName>
                                        </p:attrNameLst>
                                      </p:cBhvr>
                                      <p:to>
                                        <p:strVal val="visible"/>
                                      </p:to>
                                    </p:set>
                                    <p:animEffect transition="in" filter="dissolve">
                                      <p:cBhvr>
                                        <p:cTn id="17" dur="500"/>
                                        <p:tgtEl>
                                          <p:spTgt spid="1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6" grpId="1" animBg="1" advAuto="0"/>
      <p:bldP spid="1070" grpId="2" animBg="1" advAuto="0"/>
      <p:bldP spid="1071" grpId="3" animBg="1" advAuto="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75" name="Group 22"/>
          <p:cNvGrpSpPr/>
          <p:nvPr/>
        </p:nvGrpSpPr>
        <p:grpSpPr>
          <a:xfrm>
            <a:off x="-8080" y="244351"/>
            <a:ext cx="3163580" cy="530761"/>
            <a:chOff x="0" y="0"/>
            <a:chExt cx="3163578" cy="530760"/>
          </a:xfrm>
        </p:grpSpPr>
        <p:sp>
          <p:nvSpPr>
            <p:cNvPr id="1073"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74"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76" name="object 9"/>
          <p:cNvSpPr txBox="1"/>
          <p:nvPr/>
        </p:nvSpPr>
        <p:spPr>
          <a:xfrm>
            <a:off x="188407" y="306194"/>
            <a:ext cx="2779135" cy="684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Generalization</a:t>
            </a:r>
            <a:endParaRPr sz="2000"/>
          </a:p>
          <a:p>
            <a:pPr indent="12700" defTabSz="293216">
              <a:defRPr sz="2200">
                <a:solidFill>
                  <a:srgbClr val="FFFFFF"/>
                </a:solidFill>
                <a:latin typeface="Arial"/>
                <a:ea typeface="Arial"/>
                <a:cs typeface="Arial"/>
                <a:sym typeface="Arial"/>
              </a:defRPr>
            </a:pPr>
            <a:r>
              <a:t> </a:t>
            </a:r>
          </a:p>
        </p:txBody>
      </p:sp>
      <p:sp>
        <p:nvSpPr>
          <p:cNvPr id="1080" name="Rectangle 1"/>
          <p:cNvSpPr txBox="1"/>
          <p:nvPr/>
        </p:nvSpPr>
        <p:spPr>
          <a:xfrm>
            <a:off x="217728" y="983334"/>
            <a:ext cx="11415473" cy="859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Declaring common methods and variables of all subclasses in one common superclass.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76"/>
                                        </p:tgtEl>
                                        <p:attrNameLst>
                                          <p:attrName>style.visibility</p:attrName>
                                        </p:attrNameLst>
                                      </p:cBhvr>
                                      <p:to>
                                        <p:strVal val="visible"/>
                                      </p:to>
                                    </p:set>
                                    <p:animEffect transition="in" filter="fade">
                                      <p:cBhvr>
                                        <p:cTn id="7" dur="500"/>
                                        <p:tgtEl>
                                          <p:spTgt spid="1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80"/>
                                        </p:tgtEl>
                                        <p:attrNameLst>
                                          <p:attrName>style.visibility</p:attrName>
                                        </p:attrNameLst>
                                      </p:cBhvr>
                                      <p:to>
                                        <p:strVal val="visible"/>
                                      </p:to>
                                    </p:set>
                                    <p:animEffect transition="in" filter="fade">
                                      <p:cBhvr>
                                        <p:cTn id="12" dur="500"/>
                                        <p:tgtEl>
                                          <p:spTgt spid="1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 grpId="1" animBg="1" advAuto="0"/>
      <p:bldP spid="1080" grpId="2" animBg="1" advAuto="0"/>
    </p:bld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84" name="Group 22"/>
          <p:cNvGrpSpPr/>
          <p:nvPr/>
        </p:nvGrpSpPr>
        <p:grpSpPr>
          <a:xfrm>
            <a:off x="-8080" y="244351"/>
            <a:ext cx="3163580" cy="530761"/>
            <a:chOff x="0" y="0"/>
            <a:chExt cx="3163578" cy="530760"/>
          </a:xfrm>
        </p:grpSpPr>
        <p:sp>
          <p:nvSpPr>
            <p:cNvPr id="1082"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83"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85" name="object 9"/>
          <p:cNvSpPr txBox="1"/>
          <p:nvPr/>
        </p:nvSpPr>
        <p:spPr>
          <a:xfrm>
            <a:off x="188407" y="306194"/>
            <a:ext cx="2779135" cy="684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Specialization</a:t>
            </a:r>
            <a:endParaRPr sz="2000"/>
          </a:p>
          <a:p>
            <a:pPr indent="12700" defTabSz="293216">
              <a:defRPr sz="2200">
                <a:solidFill>
                  <a:srgbClr val="FFFFFF"/>
                </a:solidFill>
                <a:latin typeface="Arial"/>
                <a:ea typeface="Arial"/>
                <a:cs typeface="Arial"/>
                <a:sym typeface="Arial"/>
              </a:defRPr>
            </a:pPr>
            <a:r>
              <a:t> </a:t>
            </a:r>
          </a:p>
        </p:txBody>
      </p:sp>
      <p:sp>
        <p:nvSpPr>
          <p:cNvPr id="1089" name="Rectangle 1"/>
          <p:cNvSpPr txBox="1"/>
          <p:nvPr/>
        </p:nvSpPr>
        <p:spPr>
          <a:xfrm>
            <a:off x="217728" y="983334"/>
            <a:ext cx="11415473" cy="453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Declaring methods and variables specifically for one subclass.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85"/>
                                        </p:tgtEl>
                                        <p:attrNameLst>
                                          <p:attrName>style.visibility</p:attrName>
                                        </p:attrNameLst>
                                      </p:cBhvr>
                                      <p:to>
                                        <p:strVal val="visible"/>
                                      </p:to>
                                    </p:set>
                                    <p:animEffect transition="in" filter="fade">
                                      <p:cBhvr>
                                        <p:cTn id="7" dur="500"/>
                                        <p:tgtEl>
                                          <p:spTgt spid="10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89"/>
                                        </p:tgtEl>
                                        <p:attrNameLst>
                                          <p:attrName>style.visibility</p:attrName>
                                        </p:attrNameLst>
                                      </p:cBhvr>
                                      <p:to>
                                        <p:strVal val="visible"/>
                                      </p:to>
                                    </p:set>
                                    <p:animEffect transition="in" filter="fade">
                                      <p:cBhvr>
                                        <p:cTn id="12" dur="500"/>
                                        <p:tgtEl>
                                          <p:spTgt spid="1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 grpId="1" animBg="1" advAuto="0"/>
      <p:bldP spid="1089" grpId="2" animBg="1" advAuto="0"/>
    </p:bld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93" name="Group 22"/>
          <p:cNvGrpSpPr/>
          <p:nvPr/>
        </p:nvGrpSpPr>
        <p:grpSpPr>
          <a:xfrm>
            <a:off x="-8080" y="244351"/>
            <a:ext cx="3163580" cy="530761"/>
            <a:chOff x="0" y="0"/>
            <a:chExt cx="3163578" cy="530760"/>
          </a:xfrm>
        </p:grpSpPr>
        <p:sp>
          <p:nvSpPr>
            <p:cNvPr id="1091"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092" name="object 5"/>
            <p:cNvSpPr/>
            <p:nvPr/>
          </p:nvSpPr>
          <p:spPr>
            <a:xfrm>
              <a:off x="2751327" y="0"/>
              <a:ext cx="412252" cy="530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094" name="object 9"/>
          <p:cNvSpPr txBox="1"/>
          <p:nvPr/>
        </p:nvSpPr>
        <p:spPr>
          <a:xfrm>
            <a:off x="188407" y="306194"/>
            <a:ext cx="2779135" cy="684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200">
                <a:solidFill>
                  <a:srgbClr val="FFFFFF"/>
                </a:solidFill>
                <a:latin typeface="Arial"/>
                <a:ea typeface="Arial"/>
                <a:cs typeface="Arial"/>
                <a:sym typeface="Arial"/>
              </a:defRPr>
            </a:pPr>
            <a:r>
              <a:t> </a:t>
            </a:r>
            <a:r>
              <a:rPr sz="2400"/>
              <a:t>Hybrid Inheritance</a:t>
            </a:r>
            <a:endParaRPr sz="2000"/>
          </a:p>
          <a:p>
            <a:pPr indent="12700" defTabSz="293216">
              <a:defRPr sz="2200">
                <a:solidFill>
                  <a:srgbClr val="FFFFFF"/>
                </a:solidFill>
                <a:latin typeface="Arial"/>
                <a:ea typeface="Arial"/>
                <a:cs typeface="Arial"/>
                <a:sym typeface="Arial"/>
              </a:defRPr>
            </a:pPr>
            <a:r>
              <a:t> </a:t>
            </a:r>
          </a:p>
        </p:txBody>
      </p:sp>
      <p:sp>
        <p:nvSpPr>
          <p:cNvPr id="1098" name="Rectangle 1"/>
          <p:cNvSpPr txBox="1"/>
          <p:nvPr/>
        </p:nvSpPr>
        <p:spPr>
          <a:xfrm>
            <a:off x="217728" y="983334"/>
            <a:ext cx="11415473" cy="453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76381" marR="3257" indent="-363681" defTabSz="293216">
              <a:buSzPct val="100000"/>
              <a:buFont typeface="Arial"/>
              <a:buChar char="•"/>
              <a:defRPr sz="2800" spc="-3">
                <a:solidFill>
                  <a:srgbClr val="231F20"/>
                </a:solidFill>
                <a:latin typeface="Arial"/>
                <a:ea typeface="Arial"/>
                <a:cs typeface="Arial"/>
                <a:sym typeface="Arial"/>
              </a:defRPr>
            </a:lvl1pPr>
          </a:lstStyle>
          <a:p>
            <a:r>
              <a:t>It is the combination of Different types inheritance.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94"/>
                                        </p:tgtEl>
                                        <p:attrNameLst>
                                          <p:attrName>style.visibility</p:attrName>
                                        </p:attrNameLst>
                                      </p:cBhvr>
                                      <p:to>
                                        <p:strVal val="visible"/>
                                      </p:to>
                                    </p:set>
                                    <p:animEffect transition="in" filter="fade">
                                      <p:cBhvr>
                                        <p:cTn id="7" dur="500"/>
                                        <p:tgtEl>
                                          <p:spTgt spid="10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98"/>
                                        </p:tgtEl>
                                        <p:attrNameLst>
                                          <p:attrName>style.visibility</p:attrName>
                                        </p:attrNameLst>
                                      </p:cBhvr>
                                      <p:to>
                                        <p:strVal val="visible"/>
                                      </p:to>
                                    </p:set>
                                    <p:animEffect transition="in" filter="fade">
                                      <p:cBhvr>
                                        <p:cTn id="12" dur="500"/>
                                        <p:tgtEl>
                                          <p:spTgt spid="1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4" grpId="1" animBg="1" advAuto="0"/>
      <p:bldP spid="1098" grpId="2" animBg="1" advAuto="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02" name="Group 22"/>
          <p:cNvGrpSpPr/>
          <p:nvPr/>
        </p:nvGrpSpPr>
        <p:grpSpPr>
          <a:xfrm>
            <a:off x="3619" y="-1"/>
            <a:ext cx="3163580" cy="530762"/>
            <a:chOff x="0" y="0"/>
            <a:chExt cx="3163579" cy="530760"/>
          </a:xfrm>
        </p:grpSpPr>
        <p:sp>
          <p:nvSpPr>
            <p:cNvPr id="110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0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03" name="object 9"/>
          <p:cNvSpPr txBox="1"/>
          <p:nvPr/>
        </p:nvSpPr>
        <p:spPr>
          <a:xfrm>
            <a:off x="557854" y="42858"/>
            <a:ext cx="2296861" cy="345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sp>
        <p:nvSpPr>
          <p:cNvPr id="1107" name="Rectangle 1"/>
          <p:cNvSpPr txBox="1"/>
          <p:nvPr/>
        </p:nvSpPr>
        <p:spPr>
          <a:xfrm>
            <a:off x="391826" y="721611"/>
            <a:ext cx="11415473"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super(); (super statement)</a:t>
            </a:r>
          </a:p>
        </p:txBody>
      </p:sp>
      <p:sp>
        <p:nvSpPr>
          <p:cNvPr id="1108" name="Rectangle 11"/>
          <p:cNvSpPr txBox="1"/>
          <p:nvPr/>
        </p:nvSpPr>
        <p:spPr>
          <a:xfrm>
            <a:off x="384877" y="1218749"/>
            <a:ext cx="10019421"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super(); creates the object of superclass whenever object of subclass is created to inherit the properties.</a:t>
            </a:r>
          </a:p>
        </p:txBody>
      </p:sp>
      <p:sp>
        <p:nvSpPr>
          <p:cNvPr id="1109" name="Rectangle 12"/>
          <p:cNvSpPr txBox="1"/>
          <p:nvPr/>
        </p:nvSpPr>
        <p:spPr>
          <a:xfrm>
            <a:off x="366805" y="1582434"/>
            <a:ext cx="10198897" cy="926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dirty="0"/>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super(); can be written explicitly by the programmer or implicitly by the compiler at the compile time.</a:t>
            </a:r>
          </a:p>
        </p:txBody>
      </p:sp>
      <p:sp>
        <p:nvSpPr>
          <p:cNvPr id="1110" name="Rectangle 13"/>
          <p:cNvSpPr txBox="1"/>
          <p:nvPr/>
        </p:nvSpPr>
        <p:spPr>
          <a:xfrm>
            <a:off x="391827" y="2605553"/>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 If the superclass contains only parameterized constructors then the programmer should write super(); explicitly and pass the required arguments.</a:t>
            </a:r>
          </a:p>
        </p:txBody>
      </p:sp>
      <p:sp>
        <p:nvSpPr>
          <p:cNvPr id="1111" name="Rectangle 19"/>
          <p:cNvSpPr txBox="1"/>
          <p:nvPr/>
        </p:nvSpPr>
        <p:spPr>
          <a:xfrm>
            <a:off x="366737" y="3101249"/>
            <a:ext cx="6837241"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super(); must be written ONLY within the constructor body.</a:t>
            </a:r>
          </a:p>
        </p:txBody>
      </p:sp>
      <p:sp>
        <p:nvSpPr>
          <p:cNvPr id="1112" name="Rectangle 20"/>
          <p:cNvSpPr txBox="1"/>
          <p:nvPr/>
        </p:nvSpPr>
        <p:spPr>
          <a:xfrm>
            <a:off x="366737" y="4050831"/>
            <a:ext cx="10019421" cy="926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Always superclass object should be created first and then properties should inherited to subclass object and hence super(); should be always written at the first line of constructor body.</a:t>
            </a:r>
          </a:p>
        </p:txBody>
      </p:sp>
      <p:sp>
        <p:nvSpPr>
          <p:cNvPr id="1113" name="Rectangle 21"/>
          <p:cNvSpPr txBox="1"/>
          <p:nvPr/>
        </p:nvSpPr>
        <p:spPr>
          <a:xfrm>
            <a:off x="366737" y="5184006"/>
            <a:ext cx="10367607"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Multiple super(); within the same constructor body is NOT allowed. because writing Multiple super(); may lead to creation of multiple superclass objects which is not required.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07"/>
                                        </p:tgtEl>
                                        <p:attrNameLst>
                                          <p:attrName>style.visibility</p:attrName>
                                        </p:attrNameLst>
                                      </p:cBhvr>
                                      <p:to>
                                        <p:strVal val="visible"/>
                                      </p:to>
                                    </p:set>
                                    <p:animEffect transition="in" filter="fade">
                                      <p:cBhvr>
                                        <p:cTn id="7" dur="500"/>
                                        <p:tgtEl>
                                          <p:spTgt spid="1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08"/>
                                        </p:tgtEl>
                                        <p:attrNameLst>
                                          <p:attrName>style.visibility</p:attrName>
                                        </p:attrNameLst>
                                      </p:cBhvr>
                                      <p:to>
                                        <p:strVal val="visible"/>
                                      </p:to>
                                    </p:set>
                                    <p:animEffect transition="in" filter="fade">
                                      <p:cBhvr>
                                        <p:cTn id="12" dur="500"/>
                                        <p:tgtEl>
                                          <p:spTgt spid="11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09"/>
                                        </p:tgtEl>
                                        <p:attrNameLst>
                                          <p:attrName>style.visibility</p:attrName>
                                        </p:attrNameLst>
                                      </p:cBhvr>
                                      <p:to>
                                        <p:strVal val="visible"/>
                                      </p:to>
                                    </p:set>
                                    <p:animEffect transition="in" filter="fade">
                                      <p:cBhvr>
                                        <p:cTn id="17" dur="500"/>
                                        <p:tgtEl>
                                          <p:spTgt spid="11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10"/>
                                        </p:tgtEl>
                                        <p:attrNameLst>
                                          <p:attrName>style.visibility</p:attrName>
                                        </p:attrNameLst>
                                      </p:cBhvr>
                                      <p:to>
                                        <p:strVal val="visible"/>
                                      </p:to>
                                    </p:set>
                                    <p:animEffect transition="in" filter="fade">
                                      <p:cBhvr>
                                        <p:cTn id="22" dur="500"/>
                                        <p:tgtEl>
                                          <p:spTgt spid="11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iterate>
                                    <p:tmAbs val="0"/>
                                  </p:iterate>
                                  <p:childTnLst>
                                    <p:set>
                                      <p:cBhvr>
                                        <p:cTn id="26" fill="hold"/>
                                        <p:tgtEl>
                                          <p:spTgt spid="11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1112"/>
                                        </p:tgtEl>
                                        <p:attrNameLst>
                                          <p:attrName>style.visibility</p:attrName>
                                        </p:attrNameLst>
                                      </p:cBhvr>
                                      <p:to>
                                        <p:strVal val="visible"/>
                                      </p:to>
                                    </p:set>
                                    <p:animEffect transition="in" filter="fade">
                                      <p:cBhvr>
                                        <p:cTn id="31" dur="500"/>
                                        <p:tgtEl>
                                          <p:spTgt spid="11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113"/>
                                        </p:tgtEl>
                                        <p:attrNameLst>
                                          <p:attrName>style.visibility</p:attrName>
                                        </p:attrNameLst>
                                      </p:cBhvr>
                                      <p:to>
                                        <p:strVal val="visible"/>
                                      </p:to>
                                    </p:set>
                                    <p:animEffect transition="in" filter="fade">
                                      <p:cBhvr>
                                        <p:cTn id="36" dur="500"/>
                                        <p:tgtEl>
                                          <p:spTgt spid="1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 grpId="1" animBg="1" advAuto="0"/>
      <p:bldP spid="1108" grpId="2" animBg="1" advAuto="0"/>
      <p:bldP spid="1109" grpId="3" animBg="1" advAuto="0"/>
      <p:bldP spid="1110" grpId="4" animBg="1" advAuto="0"/>
      <p:bldP spid="1111" grpId="5" animBg="1" advAuto="0"/>
      <p:bldP spid="1112" grpId="6" animBg="1" advAuto="0"/>
      <p:bldP spid="1113" grpId="7" animBg="1" advAuto="0"/>
    </p:bld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04446" y="463569"/>
            <a:ext cx="10163908" cy="3046986"/>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a:solidFill>
                  <a:srgbClr val="000000"/>
                </a:solidFill>
                <a:latin typeface="Times New Roman" panose="02020603050405020304" pitchFamily="18" charset="0"/>
                <a:ea typeface="+mj-ea"/>
                <a:cs typeface="Times New Roman" panose="02020603050405020304" pitchFamily="18" charset="0"/>
              </a:rPr>
              <a:t>t</a:t>
            </a:r>
            <a:r>
              <a:rPr lang="en-US" sz="2400" dirty="0" smtClean="0">
                <a:solidFill>
                  <a:srgbClr val="000000"/>
                </a:solidFill>
                <a:latin typeface="Times New Roman" panose="02020603050405020304" pitchFamily="18" charset="0"/>
                <a:ea typeface="+mj-ea"/>
                <a:cs typeface="Times New Roman" panose="02020603050405020304" pitchFamily="18" charset="0"/>
              </a:rPr>
              <a:t>his(): this statement</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dirty="0" smtClean="0">
                <a:ln>
                  <a:noFill/>
                </a:ln>
                <a:solidFill>
                  <a:srgbClr val="000000"/>
                </a:solidFill>
                <a:effectLst/>
                <a:uFillTx/>
                <a:latin typeface="Times New Roman" panose="02020603050405020304" pitchFamily="18" charset="0"/>
                <a:ea typeface="+mj-ea"/>
                <a:cs typeface="Times New Roman" panose="02020603050405020304" pitchFamily="18" charset="0"/>
                <a:sym typeface="Calibri"/>
              </a:rPr>
              <a:t>this statement is used to achieve local constructor chaining.</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smtClean="0">
                <a:solidFill>
                  <a:srgbClr val="000000"/>
                </a:solidFill>
                <a:latin typeface="Times New Roman" panose="02020603050405020304" pitchFamily="18" charset="0"/>
                <a:ea typeface="+mj-ea"/>
                <a:cs typeface="Times New Roman" panose="02020603050405020304" pitchFamily="18" charset="0"/>
              </a:rPr>
              <a:t>this statement should be written within constructor body only.</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solidFill>
                  <a:srgbClr val="000000"/>
                </a:solidFill>
                <a:latin typeface="Times New Roman" panose="02020603050405020304" pitchFamily="18" charset="0"/>
                <a:ea typeface="+mj-ea"/>
                <a:cs typeface="Times New Roman" panose="02020603050405020304" pitchFamily="18" charset="0"/>
              </a:rPr>
              <a:t>t</a:t>
            </a:r>
            <a:r>
              <a:rPr kumimoji="0" lang="en-US" sz="2400" b="0" i="0" u="none" strike="noStrike" cap="none" spc="0" normalizeH="0" baseline="0" dirty="0" smtClean="0">
                <a:ln>
                  <a:noFill/>
                </a:ln>
                <a:solidFill>
                  <a:srgbClr val="000000"/>
                </a:solidFill>
                <a:effectLst/>
                <a:uFillTx/>
                <a:latin typeface="Times New Roman" panose="02020603050405020304" pitchFamily="18" charset="0"/>
                <a:ea typeface="+mj-ea"/>
                <a:cs typeface="Times New Roman" panose="02020603050405020304" pitchFamily="18" charset="0"/>
                <a:sym typeface="Calibri"/>
              </a:rPr>
              <a:t>his</a:t>
            </a:r>
            <a:r>
              <a:rPr kumimoji="0" lang="en-US" sz="2400" b="0" i="0" u="none" strike="noStrike" cap="none" spc="0" normalizeH="0" dirty="0" smtClean="0">
                <a:ln>
                  <a:noFill/>
                </a:ln>
                <a:solidFill>
                  <a:srgbClr val="000000"/>
                </a:solidFill>
                <a:effectLst/>
                <a:uFillTx/>
                <a:latin typeface="Times New Roman" panose="02020603050405020304" pitchFamily="18" charset="0"/>
                <a:ea typeface="+mj-ea"/>
                <a:cs typeface="Times New Roman" panose="02020603050405020304" pitchFamily="18" charset="0"/>
                <a:sym typeface="Calibri"/>
              </a:rPr>
              <a:t> statement should be within constructor body within 1</a:t>
            </a:r>
            <a:r>
              <a:rPr kumimoji="0" lang="en-US" sz="2400" b="0" i="0" u="none" strike="noStrike" cap="none" spc="0" normalizeH="0" baseline="30000" dirty="0" smtClean="0">
                <a:ln>
                  <a:noFill/>
                </a:ln>
                <a:solidFill>
                  <a:srgbClr val="000000"/>
                </a:solidFill>
                <a:effectLst/>
                <a:uFillTx/>
                <a:latin typeface="Times New Roman" panose="02020603050405020304" pitchFamily="18" charset="0"/>
                <a:ea typeface="+mj-ea"/>
                <a:cs typeface="Times New Roman" panose="02020603050405020304" pitchFamily="18" charset="0"/>
                <a:sym typeface="Calibri"/>
              </a:rPr>
              <a:t>st</a:t>
            </a:r>
            <a:r>
              <a:rPr kumimoji="0" lang="en-US" sz="2400" b="0" i="0" u="none" strike="noStrike" cap="none" spc="0" normalizeH="0" dirty="0" smtClean="0">
                <a:ln>
                  <a:noFill/>
                </a:ln>
                <a:solidFill>
                  <a:srgbClr val="000000"/>
                </a:solidFill>
                <a:effectLst/>
                <a:uFillTx/>
                <a:latin typeface="Times New Roman" panose="02020603050405020304" pitchFamily="18" charset="0"/>
                <a:ea typeface="+mj-ea"/>
                <a:cs typeface="Times New Roman" panose="02020603050405020304" pitchFamily="18" charset="0"/>
                <a:sym typeface="Calibri"/>
              </a:rPr>
              <a:t> line only.</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smtClean="0">
                <a:solidFill>
                  <a:srgbClr val="000000"/>
                </a:solidFill>
                <a:latin typeface="Times New Roman" panose="02020603050405020304" pitchFamily="18" charset="0"/>
                <a:ea typeface="+mj-ea"/>
                <a:cs typeface="Times New Roman" panose="02020603050405020304" pitchFamily="18" charset="0"/>
              </a:rPr>
              <a:t>To use this statement constructor overloading is mandatory.</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smtClean="0">
                <a:ln>
                  <a:noFill/>
                </a:ln>
                <a:solidFill>
                  <a:srgbClr val="000000"/>
                </a:solidFill>
                <a:effectLst/>
                <a:uFillTx/>
                <a:latin typeface="Times New Roman" panose="02020603050405020304" pitchFamily="18" charset="0"/>
                <a:ea typeface="+mj-ea"/>
                <a:cs typeface="Times New Roman" panose="02020603050405020304" pitchFamily="18" charset="0"/>
                <a:sym typeface="Calibri"/>
              </a:rPr>
              <a:t>One</a:t>
            </a:r>
            <a:r>
              <a:rPr kumimoji="0" lang="en-US" sz="2400" b="0" i="0" u="none" strike="noStrike" cap="none" spc="0" normalizeH="0" dirty="0" smtClean="0">
                <a:ln>
                  <a:noFill/>
                </a:ln>
                <a:solidFill>
                  <a:srgbClr val="000000"/>
                </a:solidFill>
                <a:effectLst/>
                <a:uFillTx/>
                <a:latin typeface="Times New Roman" panose="02020603050405020304" pitchFamily="18" charset="0"/>
                <a:ea typeface="+mj-ea"/>
                <a:cs typeface="Times New Roman" panose="02020603050405020304" pitchFamily="18" charset="0"/>
                <a:sym typeface="Calibri"/>
              </a:rPr>
              <a:t> constructor calling another constructor within same class is known as local constructor chaining.</a:t>
            </a:r>
          </a:p>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smtClean="0">
                <a:solidFill>
                  <a:srgbClr val="000000"/>
                </a:solidFill>
                <a:latin typeface="Times New Roman" panose="02020603050405020304" pitchFamily="18" charset="0"/>
                <a:ea typeface="+mj-ea"/>
                <a:cs typeface="Times New Roman" panose="02020603050405020304" pitchFamily="18" charset="0"/>
              </a:rPr>
              <a:t>t</a:t>
            </a:r>
            <a:r>
              <a:rPr lang="en-US" sz="2400" baseline="0" dirty="0" smtClean="0">
                <a:solidFill>
                  <a:srgbClr val="000000"/>
                </a:solidFill>
                <a:latin typeface="Times New Roman" panose="02020603050405020304" pitchFamily="18" charset="0"/>
                <a:ea typeface="+mj-ea"/>
                <a:cs typeface="Times New Roman" panose="02020603050405020304" pitchFamily="18" charset="0"/>
              </a:rPr>
              <a:t>his statement should be written Number</a:t>
            </a:r>
            <a:r>
              <a:rPr lang="en-US" sz="2400" dirty="0" smtClean="0">
                <a:solidFill>
                  <a:srgbClr val="000000"/>
                </a:solidFill>
                <a:latin typeface="Times New Roman" panose="02020603050405020304" pitchFamily="18" charset="0"/>
                <a:ea typeface="+mj-ea"/>
                <a:cs typeface="Times New Roman" panose="02020603050405020304" pitchFamily="18" charset="0"/>
              </a:rPr>
              <a:t> of constructor -1 time.</a:t>
            </a:r>
            <a:endParaRPr kumimoji="0" lang="en-IN" sz="2400" b="0" i="0" u="none" strike="noStrike" cap="none" spc="0" normalizeH="0" baseline="0" dirty="0">
              <a:ln>
                <a:noFill/>
              </a:ln>
              <a:solidFill>
                <a:srgbClr val="000000"/>
              </a:solidFill>
              <a:effectLst/>
              <a:uFillTx/>
              <a:latin typeface="Times New Roman" panose="02020603050405020304" pitchFamily="18" charset="0"/>
              <a:ea typeface="+mj-ea"/>
              <a:cs typeface="Times New Roman" panose="02020603050405020304" pitchFamily="18" charset="0"/>
              <a:sym typeface="Calibri"/>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23"/>
          <p:cNvGrpSpPr/>
          <p:nvPr/>
        </p:nvGrpSpPr>
        <p:grpSpPr>
          <a:xfrm>
            <a:off x="56" y="44669"/>
            <a:ext cx="12191477" cy="712721"/>
            <a:chOff x="0" y="0"/>
            <a:chExt cx="12191475" cy="712719"/>
          </a:xfrm>
        </p:grpSpPr>
        <p:sp>
          <p:nvSpPr>
            <p:cNvPr id="201" name="object 2"/>
            <p:cNvSpPr/>
            <p:nvPr/>
          </p:nvSpPr>
          <p:spPr>
            <a:xfrm>
              <a:off x="0" y="0"/>
              <a:ext cx="3067015" cy="712720"/>
            </a:xfrm>
            <a:prstGeom prst="rect">
              <a:avLst/>
            </a:prstGeom>
            <a:solidFill>
              <a:srgbClr val="009EF3"/>
            </a:solidFill>
            <a:ln w="12700" cap="flat">
              <a:noFill/>
              <a:miter lim="400000"/>
            </a:ln>
            <a:effectLst/>
          </p:spPr>
          <p:txBody>
            <a:bodyPr wrap="square" lIns="45719" tIns="45719" rIns="45719" bIns="45719" numCol="1" anchor="t">
              <a:noAutofit/>
            </a:bodyPr>
            <a:lstStyle/>
            <a:p>
              <a:pPr>
                <a:defRPr sz="1100"/>
              </a:pPr>
              <a:endParaRPr/>
            </a:p>
          </p:txBody>
        </p:sp>
        <p:sp>
          <p:nvSpPr>
            <p:cNvPr id="202" name="object 3"/>
            <p:cNvSpPr/>
            <p:nvPr/>
          </p:nvSpPr>
          <p:spPr>
            <a:xfrm>
              <a:off x="9139280" y="0"/>
              <a:ext cx="3052196" cy="712720"/>
            </a:xfrm>
            <a:prstGeom prst="rect">
              <a:avLst/>
            </a:prstGeom>
            <a:solidFill>
              <a:srgbClr val="FF8200"/>
            </a:solidFill>
            <a:ln w="12700" cap="flat">
              <a:noFill/>
              <a:miter lim="400000"/>
            </a:ln>
            <a:effectLst/>
          </p:spPr>
          <p:txBody>
            <a:bodyPr wrap="square" lIns="45719" tIns="45719" rIns="45719" bIns="45719" numCol="1" anchor="t">
              <a:noAutofit/>
            </a:bodyPr>
            <a:lstStyle/>
            <a:p>
              <a:pPr>
                <a:defRPr sz="1100"/>
              </a:pPr>
              <a:endParaRPr/>
            </a:p>
          </p:txBody>
        </p:sp>
        <p:sp>
          <p:nvSpPr>
            <p:cNvPr id="203" name="object 2"/>
            <p:cNvSpPr/>
            <p:nvPr/>
          </p:nvSpPr>
          <p:spPr>
            <a:xfrm>
              <a:off x="3046426" y="0"/>
              <a:ext cx="3067016" cy="712720"/>
            </a:xfrm>
            <a:prstGeom prst="rect">
              <a:avLst/>
            </a:prstGeom>
            <a:solidFill>
              <a:srgbClr val="FFBF00"/>
            </a:solidFill>
            <a:ln w="12700" cap="flat">
              <a:noFill/>
              <a:miter lim="400000"/>
            </a:ln>
            <a:effectLst/>
          </p:spPr>
          <p:txBody>
            <a:bodyPr wrap="square" lIns="45719" tIns="45719" rIns="45719" bIns="45719" numCol="1" anchor="t">
              <a:noAutofit/>
            </a:bodyPr>
            <a:lstStyle/>
            <a:p>
              <a:pPr>
                <a:defRPr sz="1100"/>
              </a:pPr>
              <a:endParaRPr/>
            </a:p>
          </p:txBody>
        </p:sp>
        <p:sp>
          <p:nvSpPr>
            <p:cNvPr id="204" name="object 2"/>
            <p:cNvSpPr/>
            <p:nvPr/>
          </p:nvSpPr>
          <p:spPr>
            <a:xfrm>
              <a:off x="6092853" y="0"/>
              <a:ext cx="3067016" cy="712720"/>
            </a:xfrm>
            <a:prstGeom prst="rect">
              <a:avLst/>
            </a:prstGeom>
            <a:solidFill>
              <a:srgbClr val="FFA100"/>
            </a:solidFill>
            <a:ln w="12700" cap="flat">
              <a:noFill/>
              <a:miter lim="400000"/>
            </a:ln>
            <a:effectLst/>
          </p:spPr>
          <p:txBody>
            <a:bodyPr wrap="square" lIns="45719" tIns="45719" rIns="45719" bIns="45719" numCol="1" anchor="t">
              <a:noAutofit/>
            </a:bodyPr>
            <a:lstStyle/>
            <a:p>
              <a:pPr>
                <a:defRPr sz="1100"/>
              </a:pPr>
              <a:endParaRPr/>
            </a:p>
          </p:txBody>
        </p:sp>
      </p:grpSp>
      <p:sp>
        <p:nvSpPr>
          <p:cNvPr id="206" name="object 4"/>
          <p:cNvSpPr txBox="1"/>
          <p:nvPr/>
        </p:nvSpPr>
        <p:spPr>
          <a:xfrm>
            <a:off x="524893" y="211766"/>
            <a:ext cx="2459867"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8145">
              <a:defRPr sz="2000" spc="-6">
                <a:solidFill>
                  <a:srgbClr val="FFFFFF"/>
                </a:solidFill>
              </a:defRPr>
            </a:lvl1pPr>
          </a:lstStyle>
          <a:p>
            <a:r>
              <a:t>Duration : 2hrs </a:t>
            </a:r>
          </a:p>
        </p:txBody>
      </p:sp>
      <p:sp>
        <p:nvSpPr>
          <p:cNvPr id="207" name="object 5"/>
          <p:cNvSpPr txBox="1"/>
          <p:nvPr/>
        </p:nvSpPr>
        <p:spPr>
          <a:xfrm>
            <a:off x="2891510" y="226533"/>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rPr dirty="0"/>
              <a:t>Trainer : </a:t>
            </a:r>
            <a:r>
              <a:rPr lang="en-US" dirty="0" err="1" smtClean="0"/>
              <a:t>Jayashree</a:t>
            </a:r>
            <a:r>
              <a:rPr lang="en-US" dirty="0" smtClean="0"/>
              <a:t> N</a:t>
            </a:r>
            <a:endParaRPr dirty="0"/>
          </a:p>
        </p:txBody>
      </p:sp>
      <p:sp>
        <p:nvSpPr>
          <p:cNvPr id="208" name="object 18"/>
          <p:cNvSpPr txBox="1"/>
          <p:nvPr/>
        </p:nvSpPr>
        <p:spPr>
          <a:xfrm>
            <a:off x="535377" y="2579391"/>
            <a:ext cx="11156244" cy="1498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defRPr sz="4800" spc="-3">
                <a:solidFill>
                  <a:srgbClr val="231F20"/>
                </a:solidFill>
              </a:defRPr>
            </a:lvl1pPr>
          </a:lstStyle>
          <a:p>
            <a:r>
              <a:rPr dirty="0"/>
              <a:t>Program and Programming Language Fundamentals </a:t>
            </a:r>
          </a:p>
        </p:txBody>
      </p:sp>
      <p:sp>
        <p:nvSpPr>
          <p:cNvPr id="210" name="Rectangle 11"/>
          <p:cNvSpPr txBox="1"/>
          <p:nvPr/>
        </p:nvSpPr>
        <p:spPr>
          <a:xfrm>
            <a:off x="4014894" y="5899993"/>
            <a:ext cx="4176245" cy="13081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9321" tIns="29321" rIns="29321" bIns="29321" numCol="1" anchor="t">
            <a:noAutofit/>
          </a:bodyPr>
          <a:lstStyle>
            <a:lvl1pPr algn="ctr">
              <a:defRPr sz="3800" b="1">
                <a:effectLst>
                  <a:outerShdw blurRad="38100" dist="19050" dir="2700000" rotWithShape="0">
                    <a:srgbClr val="000000">
                      <a:alpha val="40000"/>
                    </a:srgbClr>
                  </a:outerShdw>
                </a:effectLst>
                <a:latin typeface="Bahnschrift SemiBold"/>
                <a:ea typeface="Bahnschrift SemiBold"/>
                <a:cs typeface="Bahnschrift SemiBold"/>
                <a:sym typeface="Bahnschrift SemiBold"/>
              </a:defRPr>
            </a:lvl1pPr>
          </a:lstStyle>
          <a:p>
            <a:endParaRPr dirty="0"/>
          </a:p>
        </p:txBody>
      </p:sp>
      <p:sp>
        <p:nvSpPr>
          <p:cNvPr id="212" name="object 5"/>
          <p:cNvSpPr txBox="1"/>
          <p:nvPr/>
        </p:nvSpPr>
        <p:spPr>
          <a:xfrm>
            <a:off x="6175221" y="235558"/>
            <a:ext cx="3324750"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317635">
              <a:spcBef>
                <a:spcPts val="400"/>
              </a:spcBef>
              <a:defRPr sz="2000" spc="-6">
                <a:solidFill>
                  <a:srgbClr val="FFFFFF"/>
                </a:solidFill>
              </a:defRPr>
            </a:lvl1pPr>
          </a:lstStyle>
          <a:p>
            <a:r>
              <a:t>Subject : CORE JAVA</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18" name="Group 22"/>
          <p:cNvGrpSpPr/>
          <p:nvPr/>
        </p:nvGrpSpPr>
        <p:grpSpPr>
          <a:xfrm>
            <a:off x="3619" y="-1"/>
            <a:ext cx="3163580" cy="530762"/>
            <a:chOff x="0" y="0"/>
            <a:chExt cx="3163579" cy="530760"/>
          </a:xfrm>
        </p:grpSpPr>
        <p:sp>
          <p:nvSpPr>
            <p:cNvPr id="1116"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17"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19" name="object 9"/>
          <p:cNvSpPr txBox="1"/>
          <p:nvPr/>
        </p:nvSpPr>
        <p:spPr>
          <a:xfrm>
            <a:off x="557854" y="42858"/>
            <a:ext cx="2296861" cy="345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400">
                <a:solidFill>
                  <a:srgbClr val="FFFFFF"/>
                </a:solidFill>
                <a:latin typeface="Arial"/>
                <a:ea typeface="Arial"/>
                <a:cs typeface="Arial"/>
                <a:sym typeface="Arial"/>
              </a:defRPr>
            </a:lvl1pPr>
          </a:lstStyle>
          <a:p>
            <a:r>
              <a:t>Inheritance</a:t>
            </a:r>
          </a:p>
        </p:txBody>
      </p:sp>
      <p:sp>
        <p:nvSpPr>
          <p:cNvPr id="1123" name="Rectangle 1"/>
          <p:cNvSpPr txBox="1"/>
          <p:nvPr/>
        </p:nvSpPr>
        <p:spPr>
          <a:xfrm>
            <a:off x="391826" y="721611"/>
            <a:ext cx="11415473"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Object class is the super Most class in java.</a:t>
            </a:r>
          </a:p>
        </p:txBody>
      </p:sp>
      <p:sp>
        <p:nvSpPr>
          <p:cNvPr id="1124" name="Rectangle 11"/>
          <p:cNvSpPr txBox="1"/>
          <p:nvPr/>
        </p:nvSpPr>
        <p:spPr>
          <a:xfrm>
            <a:off x="384877" y="1218749"/>
            <a:ext cx="10019421"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Each and every class directly or indirectly inherits from object class .</a:t>
            </a:r>
          </a:p>
        </p:txBody>
      </p:sp>
      <p:sp>
        <p:nvSpPr>
          <p:cNvPr id="1125" name="Rectangle 12"/>
          <p:cNvSpPr txBox="1"/>
          <p:nvPr/>
        </p:nvSpPr>
        <p:spPr>
          <a:xfrm>
            <a:off x="355316" y="1439620"/>
            <a:ext cx="10198897" cy="10020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1950" marR="3257" indent="-349250" defTabSz="293216">
              <a:buSzPct val="100000"/>
              <a:buFont typeface="Arial"/>
              <a:buChar char="•"/>
              <a:defRPr sz="2200" b="1" spc="-3">
                <a:solidFill>
                  <a:srgbClr val="231F20"/>
                </a:solidFill>
                <a:latin typeface="Arial"/>
                <a:ea typeface="Arial"/>
                <a:cs typeface="Arial"/>
                <a:sym typeface="Arial"/>
              </a:defRPr>
            </a:pPr>
            <a:r>
              <a:t>Why java do not support Multiple Inheritance?**OR Explain Diamond problem in java?</a:t>
            </a:r>
          </a:p>
        </p:txBody>
      </p:sp>
      <p:sp>
        <p:nvSpPr>
          <p:cNvPr id="1126" name="Rectangle 13"/>
          <p:cNvSpPr txBox="1"/>
          <p:nvPr/>
        </p:nvSpPr>
        <p:spPr>
          <a:xfrm>
            <a:off x="391827" y="2605553"/>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It creates an ambiguity/confusion for the complier to choose the path from where properties of object class should be copied to subclass.</a:t>
            </a:r>
          </a:p>
        </p:txBody>
      </p:sp>
      <p:sp>
        <p:nvSpPr>
          <p:cNvPr id="1127" name="Rectangle 19"/>
          <p:cNvSpPr txBox="1"/>
          <p:nvPr/>
        </p:nvSpPr>
        <p:spPr>
          <a:xfrm>
            <a:off x="355316" y="3165275"/>
            <a:ext cx="9455580"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indent="12700" defTabSz="293216">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 To call multiple Constructors of multiple Super classes we  should write multiple super(); which is not supported in java.</a:t>
            </a:r>
          </a:p>
        </p:txBody>
      </p:sp>
      <p:sp>
        <p:nvSpPr>
          <p:cNvPr id="1128" name="Rectangle 20"/>
          <p:cNvSpPr txBox="1"/>
          <p:nvPr/>
        </p:nvSpPr>
        <p:spPr>
          <a:xfrm>
            <a:off x="320693" y="4270897"/>
            <a:ext cx="11014173" cy="9266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both super classes have methods with same name and same arguments, then it creates an ambiguity for the complier to choose which method should be called for the execution when it called using    subclass object.</a:t>
            </a:r>
          </a:p>
        </p:txBody>
      </p:sp>
      <p:sp>
        <p:nvSpPr>
          <p:cNvPr id="1129" name="Rectangle 21"/>
          <p:cNvSpPr txBox="1"/>
          <p:nvPr/>
        </p:nvSpPr>
        <p:spPr>
          <a:xfrm>
            <a:off x="320693" y="5393614"/>
            <a:ext cx="4104867"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b="1" spc="-3">
                <a:solidFill>
                  <a:srgbClr val="231F20"/>
                </a:solidFill>
                <a:latin typeface="Arial"/>
                <a:ea typeface="Arial"/>
                <a:cs typeface="Arial"/>
                <a:sym typeface="Arial"/>
              </a:defRPr>
            </a:lvl1pPr>
          </a:lstStyle>
          <a:p>
            <a:r>
              <a:t>Constructor chaining :</a:t>
            </a:r>
          </a:p>
        </p:txBody>
      </p:sp>
      <p:sp>
        <p:nvSpPr>
          <p:cNvPr id="1130" name="Rectangle 15"/>
          <p:cNvSpPr txBox="1"/>
          <p:nvPr/>
        </p:nvSpPr>
        <p:spPr>
          <a:xfrm>
            <a:off x="284595" y="5927920"/>
            <a:ext cx="9597022"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It is the process of subclass constructor calling its superclass constructor and superclass constructor calling object class constructor.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18"/>
                                        </p:tgtEl>
                                        <p:attrNameLst>
                                          <p:attrName>style.visibility</p:attrName>
                                        </p:attrNameLst>
                                      </p:cBhvr>
                                      <p:to>
                                        <p:strVal val="visible"/>
                                      </p:to>
                                    </p:set>
                                    <p:animEffect transition="in" filter="fade">
                                      <p:cBhvr>
                                        <p:cTn id="7" dur="500"/>
                                        <p:tgtEl>
                                          <p:spTgt spid="11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23"/>
                                        </p:tgtEl>
                                        <p:attrNameLst>
                                          <p:attrName>style.visibility</p:attrName>
                                        </p:attrNameLst>
                                      </p:cBhvr>
                                      <p:to>
                                        <p:strVal val="visible"/>
                                      </p:to>
                                    </p:set>
                                    <p:animEffect transition="in" filter="fade">
                                      <p:cBhvr>
                                        <p:cTn id="12" dur="500"/>
                                        <p:tgtEl>
                                          <p:spTgt spid="11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24"/>
                                        </p:tgtEl>
                                        <p:attrNameLst>
                                          <p:attrName>style.visibility</p:attrName>
                                        </p:attrNameLst>
                                      </p:cBhvr>
                                      <p:to>
                                        <p:strVal val="visible"/>
                                      </p:to>
                                    </p:set>
                                    <p:animEffect transition="in" filter="fade">
                                      <p:cBhvr>
                                        <p:cTn id="17" dur="500"/>
                                        <p:tgtEl>
                                          <p:spTgt spid="11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25"/>
                                        </p:tgtEl>
                                        <p:attrNameLst>
                                          <p:attrName>style.visibility</p:attrName>
                                        </p:attrNameLst>
                                      </p:cBhvr>
                                      <p:to>
                                        <p:strVal val="visible"/>
                                      </p:to>
                                    </p:set>
                                    <p:animEffect transition="in" filter="fade">
                                      <p:cBhvr>
                                        <p:cTn id="22" dur="500"/>
                                        <p:tgtEl>
                                          <p:spTgt spid="11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26"/>
                                        </p:tgtEl>
                                        <p:attrNameLst>
                                          <p:attrName>style.visibility</p:attrName>
                                        </p:attrNameLst>
                                      </p:cBhvr>
                                      <p:to>
                                        <p:strVal val="visible"/>
                                      </p:to>
                                    </p:set>
                                    <p:animEffect transition="in" filter="fade">
                                      <p:cBhvr>
                                        <p:cTn id="27" dur="500"/>
                                        <p:tgtEl>
                                          <p:spTgt spid="112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6" nodeType="clickEffect">
                                  <p:stCondLst>
                                    <p:cond delay="0"/>
                                  </p:stCondLst>
                                  <p:iterate>
                                    <p:tmAbs val="0"/>
                                  </p:iterate>
                                  <p:childTnLst>
                                    <p:set>
                                      <p:cBhvr>
                                        <p:cTn id="31" fill="hold"/>
                                        <p:tgtEl>
                                          <p:spTgt spid="112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1128"/>
                                        </p:tgtEl>
                                        <p:attrNameLst>
                                          <p:attrName>style.visibility</p:attrName>
                                        </p:attrNameLst>
                                      </p:cBhvr>
                                      <p:to>
                                        <p:strVal val="visible"/>
                                      </p:to>
                                    </p:set>
                                    <p:animEffect transition="in" filter="fade">
                                      <p:cBhvr>
                                        <p:cTn id="36" dur="500"/>
                                        <p:tgtEl>
                                          <p:spTgt spid="112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8" nodeType="clickEffect">
                                  <p:stCondLst>
                                    <p:cond delay="0"/>
                                  </p:stCondLst>
                                  <p:iterate>
                                    <p:tmAbs val="0"/>
                                  </p:iterate>
                                  <p:childTnLst>
                                    <p:set>
                                      <p:cBhvr>
                                        <p:cTn id="40" fill="hold"/>
                                        <p:tgtEl>
                                          <p:spTgt spid="1129"/>
                                        </p:tgtEl>
                                        <p:attrNameLst>
                                          <p:attrName>style.visibility</p:attrName>
                                        </p:attrNameLst>
                                      </p:cBhvr>
                                      <p:to>
                                        <p:strVal val="visible"/>
                                      </p:to>
                                    </p:set>
                                    <p:animEffect transition="in" filter="fade">
                                      <p:cBhvr>
                                        <p:cTn id="41" dur="500"/>
                                        <p:tgtEl>
                                          <p:spTgt spid="112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9" nodeType="clickEffect">
                                  <p:stCondLst>
                                    <p:cond delay="0"/>
                                  </p:stCondLst>
                                  <p:iterate>
                                    <p:tmAbs val="0"/>
                                  </p:iterate>
                                  <p:childTnLst>
                                    <p:set>
                                      <p:cBhvr>
                                        <p:cTn id="45" fill="hold"/>
                                        <p:tgtEl>
                                          <p:spTgt spid="1130"/>
                                        </p:tgtEl>
                                        <p:attrNameLst>
                                          <p:attrName>style.visibility</p:attrName>
                                        </p:attrNameLst>
                                      </p:cBhvr>
                                      <p:to>
                                        <p:strVal val="visible"/>
                                      </p:to>
                                    </p:set>
                                    <p:animEffect transition="in" filter="fade">
                                      <p:cBhvr>
                                        <p:cTn id="46" dur="500"/>
                                        <p:tgtEl>
                                          <p:spTgt spid="1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 grpId="1" animBg="1" advAuto="0"/>
      <p:bldP spid="1123" grpId="2" animBg="1" advAuto="0"/>
      <p:bldP spid="1124" grpId="3" animBg="1" advAuto="0"/>
      <p:bldP spid="1125" grpId="4" animBg="1" advAuto="0"/>
      <p:bldP spid="1126" grpId="5" animBg="1" advAuto="0"/>
      <p:bldP spid="1127" grpId="6" animBg="1" advAuto="0"/>
      <p:bldP spid="1128" grpId="7" animBg="1" advAuto="0"/>
      <p:bldP spid="1129" grpId="8" animBg="1" advAuto="0"/>
      <p:bldP spid="1130" grpId="9" animBg="1" advAuto="0"/>
    </p:bld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38" name="Group 23"/>
          <p:cNvGrpSpPr/>
          <p:nvPr/>
        </p:nvGrpSpPr>
        <p:grpSpPr>
          <a:xfrm>
            <a:off x="-4339" y="127784"/>
            <a:ext cx="12191888" cy="712722"/>
            <a:chOff x="0" y="0"/>
            <a:chExt cx="12191886" cy="712720"/>
          </a:xfrm>
        </p:grpSpPr>
        <p:sp>
          <p:nvSpPr>
            <p:cNvPr id="1132"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35" name="object 3"/>
            <p:cNvGrpSpPr/>
            <p:nvPr/>
          </p:nvGrpSpPr>
          <p:grpSpPr>
            <a:xfrm>
              <a:off x="9139280" y="0"/>
              <a:ext cx="3052607" cy="712721"/>
              <a:chOff x="0" y="0"/>
              <a:chExt cx="3052606" cy="712720"/>
            </a:xfrm>
          </p:grpSpPr>
          <p:sp>
            <p:nvSpPr>
              <p:cNvPr id="1133"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34"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36"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37"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39" name="object 5"/>
          <p:cNvSpPr txBox="1"/>
          <p:nvPr/>
        </p:nvSpPr>
        <p:spPr>
          <a:xfrm>
            <a:off x="2854035" y="344635"/>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Jayashree</a:t>
            </a:r>
            <a:r>
              <a:rPr lang="en-US" dirty="0" smtClean="0"/>
              <a:t> N</a:t>
            </a:r>
            <a:endParaRPr dirty="0"/>
          </a:p>
        </p:txBody>
      </p:sp>
      <p:sp>
        <p:nvSpPr>
          <p:cNvPr id="1140" name="object 7"/>
          <p:cNvSpPr txBox="1"/>
          <p:nvPr/>
        </p:nvSpPr>
        <p:spPr>
          <a:xfrm>
            <a:off x="9656475" y="342578"/>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rPr dirty="0"/>
              <a:t>Chapter 6</a:t>
            </a:r>
          </a:p>
        </p:txBody>
      </p:sp>
      <p:sp>
        <p:nvSpPr>
          <p:cNvPr id="1141" name="object 18"/>
          <p:cNvSpPr txBox="1"/>
          <p:nvPr/>
        </p:nvSpPr>
        <p:spPr>
          <a:xfrm>
            <a:off x="1049072" y="3180614"/>
            <a:ext cx="9928894"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rPr b="1" dirty="0"/>
              <a:t>Method Overloading</a:t>
            </a:r>
          </a:p>
        </p:txBody>
      </p:sp>
      <p:sp>
        <p:nvSpPr>
          <p:cNvPr id="1142" name="object 5"/>
          <p:cNvSpPr txBox="1"/>
          <p:nvPr/>
        </p:nvSpPr>
        <p:spPr>
          <a:xfrm>
            <a:off x="6109103" y="350570"/>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Subject : CORE JAVA</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49" name="Group 22"/>
          <p:cNvGrpSpPr/>
          <p:nvPr/>
        </p:nvGrpSpPr>
        <p:grpSpPr>
          <a:xfrm>
            <a:off x="0" y="-1"/>
            <a:ext cx="3088433" cy="774125"/>
            <a:chOff x="0" y="0"/>
            <a:chExt cx="4614139" cy="774124"/>
          </a:xfrm>
        </p:grpSpPr>
        <p:sp>
          <p:nvSpPr>
            <p:cNvPr id="1147" name="object 4"/>
            <p:cNvSpPr/>
            <p:nvPr/>
          </p:nvSpPr>
          <p:spPr>
            <a:xfrm>
              <a:off x="0" y="7"/>
              <a:ext cx="4318449" cy="774118"/>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48" name="object 5"/>
            <p:cNvSpPr/>
            <p:nvPr/>
          </p:nvSpPr>
          <p:spPr>
            <a:xfrm>
              <a:off x="4012863" y="-1"/>
              <a:ext cx="601277" cy="7741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50" name="object 9"/>
          <p:cNvSpPr txBox="1"/>
          <p:nvPr/>
        </p:nvSpPr>
        <p:spPr>
          <a:xfrm>
            <a:off x="378705" y="41674"/>
            <a:ext cx="2296861" cy="639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rPr dirty="0"/>
              <a:t> </a:t>
            </a:r>
            <a:r>
              <a:rPr sz="2000" dirty="0"/>
              <a:t>Method Overloading</a:t>
            </a:r>
          </a:p>
        </p:txBody>
      </p:sp>
      <p:sp>
        <p:nvSpPr>
          <p:cNvPr id="1154" name="Rectangle 1"/>
          <p:cNvSpPr txBox="1"/>
          <p:nvPr/>
        </p:nvSpPr>
        <p:spPr>
          <a:xfrm>
            <a:off x="413302" y="903618"/>
            <a:ext cx="11415472" cy="1510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dirty="0"/>
              <a:t>  Developing multiple methods within the same class with the same name which may differ in </a:t>
            </a:r>
          </a:p>
          <a:p>
            <a:pPr marR="3257" indent="12700" defTabSz="293216">
              <a:defRPr sz="2000" spc="-3">
                <a:solidFill>
                  <a:srgbClr val="231F20"/>
                </a:solidFill>
                <a:latin typeface="Arial"/>
                <a:ea typeface="Arial"/>
                <a:cs typeface="Arial"/>
                <a:sym typeface="Arial"/>
              </a:defRPr>
            </a:pPr>
            <a:r>
              <a:rPr dirty="0"/>
              <a:t>          1. Number of arguments</a:t>
            </a:r>
          </a:p>
          <a:p>
            <a:pPr marR="3257" indent="12700" defTabSz="293216">
              <a:defRPr sz="2000" spc="-3">
                <a:solidFill>
                  <a:srgbClr val="231F20"/>
                </a:solidFill>
                <a:latin typeface="Arial"/>
                <a:ea typeface="Arial"/>
                <a:cs typeface="Arial"/>
                <a:sym typeface="Arial"/>
              </a:defRPr>
            </a:pPr>
            <a:r>
              <a:rPr dirty="0"/>
              <a:t>          2. Data type of arguments</a:t>
            </a:r>
          </a:p>
          <a:p>
            <a:pPr marR="3257" indent="12700" defTabSz="293216">
              <a:defRPr sz="2000" spc="-3">
                <a:solidFill>
                  <a:srgbClr val="231F20"/>
                </a:solidFill>
                <a:latin typeface="Arial"/>
                <a:ea typeface="Arial"/>
                <a:cs typeface="Arial"/>
                <a:sym typeface="Arial"/>
              </a:defRPr>
            </a:pPr>
            <a:r>
              <a:rPr dirty="0"/>
              <a:t>          3. Order of arguments</a:t>
            </a:r>
          </a:p>
          <a:p>
            <a:pPr marR="3257" indent="12700" defTabSz="293216">
              <a:defRPr sz="2000" spc="-3">
                <a:solidFill>
                  <a:srgbClr val="231F20"/>
                </a:solidFill>
                <a:latin typeface="Arial"/>
                <a:ea typeface="Arial"/>
                <a:cs typeface="Arial"/>
                <a:sym typeface="Arial"/>
              </a:defRPr>
            </a:pPr>
            <a:r>
              <a:rPr dirty="0"/>
              <a:t>         is called as Method Overloading.</a:t>
            </a:r>
          </a:p>
        </p:txBody>
      </p:sp>
      <p:sp>
        <p:nvSpPr>
          <p:cNvPr id="1155" name="Rectangle 11"/>
          <p:cNvSpPr txBox="1"/>
          <p:nvPr/>
        </p:nvSpPr>
        <p:spPr>
          <a:xfrm>
            <a:off x="413302" y="3890172"/>
            <a:ext cx="10019421" cy="698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55600" marR="3257" indent="-342900" defTabSz="293216">
              <a:buSzPct val="100000"/>
              <a:buFont typeface="Arial"/>
              <a:buChar char="•"/>
              <a:defRPr sz="2400" b="1" spc="-3">
                <a:solidFill>
                  <a:srgbClr val="231F20"/>
                </a:solidFill>
                <a:latin typeface="Arial"/>
                <a:ea typeface="Arial"/>
                <a:cs typeface="Arial"/>
                <a:sym typeface="Arial"/>
              </a:defRPr>
            </a:pPr>
            <a:r>
              <a:rPr dirty="0"/>
              <a:t>Advantage:</a:t>
            </a:r>
            <a:r>
              <a:rPr sz="2000" b="0" spc="-3" dirty="0"/>
              <a:t> It is easy to remember One method which may perform similar operation with different arguments.</a:t>
            </a:r>
          </a:p>
        </p:txBody>
      </p:sp>
      <p:sp>
        <p:nvSpPr>
          <p:cNvPr id="1156" name="Rectangle 12"/>
          <p:cNvSpPr txBox="1"/>
          <p:nvPr/>
        </p:nvSpPr>
        <p:spPr>
          <a:xfrm>
            <a:off x="494814" y="2599851"/>
            <a:ext cx="10198897" cy="12903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dirty="0"/>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Ex: </a:t>
            </a:r>
            <a:r>
              <a:rPr dirty="0" err="1"/>
              <a:t>println</a:t>
            </a:r>
            <a:r>
              <a:rPr dirty="0"/>
              <a:t>() is the best example for Method Overloading</a:t>
            </a:r>
            <a:r>
              <a:rPr dirty="0" smtClean="0"/>
              <a:t>.</a:t>
            </a:r>
            <a:endParaRPr lang="en-US" dirty="0" smtClean="0"/>
          </a:p>
          <a:p>
            <a:pPr marL="369887" marR="3257" indent="-357187" defTabSz="293216">
              <a:buSzPct val="100000"/>
              <a:buFont typeface="Arial"/>
              <a:buChar char="•"/>
              <a:defRPr sz="2000" spc="-3">
                <a:solidFill>
                  <a:srgbClr val="231F20"/>
                </a:solidFill>
                <a:latin typeface="Arial"/>
                <a:ea typeface="Arial"/>
                <a:cs typeface="Arial"/>
                <a:sym typeface="Arial"/>
              </a:defRPr>
            </a:pPr>
            <a:r>
              <a:rPr lang="en-US" dirty="0" smtClean="0"/>
              <a:t>Binding method declaration with definition will be done by the compiler based on actual arguments and formal arguments.</a:t>
            </a:r>
            <a:endParaRPr dirty="0"/>
          </a:p>
        </p:txBody>
      </p:sp>
      <p:sp>
        <p:nvSpPr>
          <p:cNvPr id="1157" name="Rectangle 13"/>
          <p:cNvSpPr txBox="1"/>
          <p:nvPr/>
        </p:nvSpPr>
        <p:spPr>
          <a:xfrm>
            <a:off x="413302" y="4991543"/>
            <a:ext cx="10198897" cy="19058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12700" marR="3257" defTabSz="293216">
              <a:buSzPct val="100000"/>
              <a:defRPr sz="2000" spc="-3">
                <a:solidFill>
                  <a:srgbClr val="231F20"/>
                </a:solidFill>
                <a:latin typeface="Arial"/>
                <a:ea typeface="Arial"/>
                <a:cs typeface="Arial"/>
                <a:sym typeface="Arial"/>
              </a:defRPr>
            </a:pPr>
            <a:r>
              <a:rPr lang="en-US" b="1" dirty="0" smtClean="0"/>
              <a:t>Note:</a:t>
            </a:r>
            <a:r>
              <a:rPr lang="en-US" dirty="0" smtClean="0"/>
              <a:t> * While achieving method overloading Modifiers and return types can be different(Method signature should be same).</a:t>
            </a:r>
          </a:p>
          <a:p>
            <a:pPr marL="12700" marR="3257" defTabSz="293216">
              <a:buSzPct val="100000"/>
              <a:defRPr sz="2000" spc="-3">
                <a:solidFill>
                  <a:srgbClr val="231F20"/>
                </a:solidFill>
                <a:latin typeface="Arial"/>
                <a:ea typeface="Arial"/>
                <a:cs typeface="Arial"/>
                <a:sym typeface="Arial"/>
              </a:defRPr>
            </a:pPr>
            <a:endParaRPr lang="en-US" dirty="0" smtClean="0"/>
          </a:p>
          <a:p>
            <a:pPr marL="12700" marR="3257" defTabSz="293216">
              <a:buSzPct val="100000"/>
              <a:defRPr sz="2000" spc="-3">
                <a:solidFill>
                  <a:srgbClr val="231F20"/>
                </a:solidFill>
                <a:latin typeface="Arial"/>
                <a:ea typeface="Arial"/>
                <a:cs typeface="Arial"/>
                <a:sym typeface="Arial"/>
              </a:defRPr>
            </a:pPr>
            <a:r>
              <a:rPr lang="en-US" b="1" dirty="0" smtClean="0"/>
              <a:t>When to achieve Method overloading</a:t>
            </a:r>
          </a:p>
          <a:p>
            <a:pPr marL="12700" marR="3257" defTabSz="293216">
              <a:buSzPct val="100000"/>
              <a:defRPr sz="2000" spc="-3">
                <a:solidFill>
                  <a:srgbClr val="231F20"/>
                </a:solidFill>
                <a:latin typeface="Arial"/>
                <a:ea typeface="Arial"/>
                <a:cs typeface="Arial"/>
                <a:sym typeface="Arial"/>
              </a:defRPr>
            </a:pPr>
            <a:r>
              <a:rPr lang="en-US" dirty="0" smtClean="0"/>
              <a:t>When Methods have the same functionality(same operation) then we will achieve method overloading</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50"/>
                                        </p:tgtEl>
                                        <p:attrNameLst>
                                          <p:attrName>style.visibility</p:attrName>
                                        </p:attrNameLst>
                                      </p:cBhvr>
                                      <p:to>
                                        <p:strVal val="visible"/>
                                      </p:to>
                                    </p:set>
                                    <p:animEffect transition="in" filter="fade">
                                      <p:cBhvr>
                                        <p:cTn id="7" dur="500"/>
                                        <p:tgtEl>
                                          <p:spTgt spid="1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54"/>
                                        </p:tgtEl>
                                        <p:attrNameLst>
                                          <p:attrName>style.visibility</p:attrName>
                                        </p:attrNameLst>
                                      </p:cBhvr>
                                      <p:to>
                                        <p:strVal val="visible"/>
                                      </p:to>
                                    </p:set>
                                    <p:animEffect transition="in" filter="fade">
                                      <p:cBhvr>
                                        <p:cTn id="12" dur="500"/>
                                        <p:tgtEl>
                                          <p:spTgt spid="11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56"/>
                                        </p:tgtEl>
                                        <p:attrNameLst>
                                          <p:attrName>style.visibility</p:attrName>
                                        </p:attrNameLst>
                                      </p:cBhvr>
                                      <p:to>
                                        <p:strVal val="visible"/>
                                      </p:to>
                                    </p:set>
                                    <p:animEffect transition="in" filter="fade">
                                      <p:cBhvr>
                                        <p:cTn id="17" dur="500"/>
                                        <p:tgtEl>
                                          <p:spTgt spid="11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55"/>
                                        </p:tgtEl>
                                        <p:attrNameLst>
                                          <p:attrName>style.visibility</p:attrName>
                                        </p:attrNameLst>
                                      </p:cBhvr>
                                      <p:to>
                                        <p:strVal val="visible"/>
                                      </p:to>
                                    </p:set>
                                    <p:animEffect transition="in" filter="fade">
                                      <p:cBhvr>
                                        <p:cTn id="22" dur="500"/>
                                        <p:tgtEl>
                                          <p:spTgt spid="11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57"/>
                                        </p:tgtEl>
                                        <p:attrNameLst>
                                          <p:attrName>style.visibility</p:attrName>
                                        </p:attrNameLst>
                                      </p:cBhvr>
                                      <p:to>
                                        <p:strVal val="visible"/>
                                      </p:to>
                                    </p:set>
                                    <p:animEffect transition="in" filter="fade">
                                      <p:cBhvr>
                                        <p:cTn id="27" dur="500"/>
                                        <p:tgtEl>
                                          <p:spTgt spid="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0" grpId="1" animBg="1" advAuto="0"/>
      <p:bldP spid="1154" grpId="2" animBg="1" advAuto="0"/>
      <p:bldP spid="1155" grpId="4" animBg="1" advAuto="0"/>
      <p:bldP spid="1156" grpId="3" animBg="1" advAuto="0"/>
      <p:bldP spid="1157" grpId="5" animBg="1" advAuto="0"/>
    </p:bld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65" name="Group 23"/>
          <p:cNvGrpSpPr/>
          <p:nvPr/>
        </p:nvGrpSpPr>
        <p:grpSpPr>
          <a:xfrm>
            <a:off x="-4339" y="127784"/>
            <a:ext cx="12191888" cy="712722"/>
            <a:chOff x="0" y="0"/>
            <a:chExt cx="12191886" cy="712720"/>
          </a:xfrm>
        </p:grpSpPr>
        <p:sp>
          <p:nvSpPr>
            <p:cNvPr id="1159"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62" name="object 3"/>
            <p:cNvGrpSpPr/>
            <p:nvPr/>
          </p:nvGrpSpPr>
          <p:grpSpPr>
            <a:xfrm>
              <a:off x="9139280" y="0"/>
              <a:ext cx="3052607" cy="712721"/>
              <a:chOff x="0" y="0"/>
              <a:chExt cx="3052606" cy="712720"/>
            </a:xfrm>
          </p:grpSpPr>
          <p:sp>
            <p:nvSpPr>
              <p:cNvPr id="1160"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61"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63"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64"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66" name="object 5"/>
          <p:cNvSpPr txBox="1"/>
          <p:nvPr/>
        </p:nvSpPr>
        <p:spPr>
          <a:xfrm>
            <a:off x="2841925" y="330256"/>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Jayshree</a:t>
            </a:r>
            <a:r>
              <a:rPr lang="en-US" dirty="0" smtClean="0"/>
              <a:t> N</a:t>
            </a:r>
            <a:endParaRPr dirty="0"/>
          </a:p>
        </p:txBody>
      </p:sp>
      <p:sp>
        <p:nvSpPr>
          <p:cNvPr id="1167" name="object 7"/>
          <p:cNvSpPr txBox="1"/>
          <p:nvPr/>
        </p:nvSpPr>
        <p:spPr>
          <a:xfrm>
            <a:off x="9656475" y="304901"/>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rPr dirty="0"/>
              <a:t>Chapter 6</a:t>
            </a:r>
          </a:p>
        </p:txBody>
      </p:sp>
      <p:sp>
        <p:nvSpPr>
          <p:cNvPr id="1168" name="object 18"/>
          <p:cNvSpPr txBox="1"/>
          <p:nvPr/>
        </p:nvSpPr>
        <p:spPr>
          <a:xfrm>
            <a:off x="1202228" y="3273920"/>
            <a:ext cx="9928894"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rPr b="1" dirty="0"/>
              <a:t>Constructor Overloading</a:t>
            </a:r>
          </a:p>
        </p:txBody>
      </p:sp>
      <p:sp>
        <p:nvSpPr>
          <p:cNvPr id="1169" name="object 5"/>
          <p:cNvSpPr txBox="1"/>
          <p:nvPr/>
        </p:nvSpPr>
        <p:spPr>
          <a:xfrm>
            <a:off x="6017220" y="336191"/>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Subject : CORE JAVA</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76" name="Group 22"/>
          <p:cNvGrpSpPr/>
          <p:nvPr/>
        </p:nvGrpSpPr>
        <p:grpSpPr>
          <a:xfrm>
            <a:off x="0" y="0"/>
            <a:ext cx="4614140" cy="774125"/>
            <a:chOff x="0" y="0"/>
            <a:chExt cx="4614139" cy="774124"/>
          </a:xfrm>
        </p:grpSpPr>
        <p:sp>
          <p:nvSpPr>
            <p:cNvPr id="1174" name="object 4"/>
            <p:cNvSpPr/>
            <p:nvPr/>
          </p:nvSpPr>
          <p:spPr>
            <a:xfrm>
              <a:off x="0" y="7"/>
              <a:ext cx="4318449" cy="774118"/>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75" name="object 5"/>
            <p:cNvSpPr/>
            <p:nvPr/>
          </p:nvSpPr>
          <p:spPr>
            <a:xfrm>
              <a:off x="4012863" y="-1"/>
              <a:ext cx="601277" cy="7741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77" name="object 9"/>
          <p:cNvSpPr txBox="1"/>
          <p:nvPr/>
        </p:nvSpPr>
        <p:spPr>
          <a:xfrm>
            <a:off x="1010794" y="67362"/>
            <a:ext cx="2296861" cy="639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rPr dirty="0"/>
              <a:t> </a:t>
            </a:r>
            <a:r>
              <a:rPr sz="2000" dirty="0"/>
              <a:t>Constructor Overloading</a:t>
            </a:r>
          </a:p>
        </p:txBody>
      </p:sp>
      <p:sp>
        <p:nvSpPr>
          <p:cNvPr id="1181" name="Rectangle 1"/>
          <p:cNvSpPr txBox="1"/>
          <p:nvPr/>
        </p:nvSpPr>
        <p:spPr>
          <a:xfrm>
            <a:off x="388264" y="954918"/>
            <a:ext cx="11415472" cy="25214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R="3257" defTabSz="293216">
              <a:defRPr sz="2000" spc="-3">
                <a:solidFill>
                  <a:srgbClr val="231F20"/>
                </a:solidFill>
                <a:latin typeface="Arial"/>
                <a:ea typeface="Arial"/>
                <a:cs typeface="Arial"/>
                <a:sym typeface="Arial"/>
              </a:defRPr>
            </a:pPr>
            <a:endParaRPr dirty="0"/>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Developing multiple constructors within the same class with the same name which differ in      </a:t>
            </a:r>
          </a:p>
          <a:p>
            <a:pPr marR="3257" indent="12700" defTabSz="293216">
              <a:defRPr sz="2000" spc="-3">
                <a:solidFill>
                  <a:srgbClr val="231F20"/>
                </a:solidFill>
                <a:latin typeface="Arial"/>
                <a:ea typeface="Arial"/>
                <a:cs typeface="Arial"/>
                <a:sym typeface="Arial"/>
              </a:defRPr>
            </a:pPr>
            <a:r>
              <a:rPr dirty="0"/>
              <a:t>      </a:t>
            </a:r>
          </a:p>
          <a:p>
            <a:pPr marR="3257" indent="12700" defTabSz="293216">
              <a:defRPr sz="2000" spc="-3">
                <a:solidFill>
                  <a:srgbClr val="231F20"/>
                </a:solidFill>
                <a:latin typeface="Arial"/>
                <a:ea typeface="Arial"/>
                <a:cs typeface="Arial"/>
                <a:sym typeface="Arial"/>
              </a:defRPr>
            </a:pPr>
            <a:r>
              <a:rPr dirty="0"/>
              <a:t>      1. No. of arguments   or</a:t>
            </a:r>
          </a:p>
          <a:p>
            <a:pPr marR="3257" indent="12700" defTabSz="293216">
              <a:defRPr sz="2000" spc="-3">
                <a:solidFill>
                  <a:srgbClr val="231F20"/>
                </a:solidFill>
                <a:latin typeface="Arial"/>
                <a:ea typeface="Arial"/>
                <a:cs typeface="Arial"/>
                <a:sym typeface="Arial"/>
              </a:defRPr>
            </a:pPr>
            <a:r>
              <a:rPr dirty="0"/>
              <a:t>      2. data type of arguments  or</a:t>
            </a:r>
          </a:p>
          <a:p>
            <a:pPr marR="3257" indent="12700" defTabSz="293216">
              <a:defRPr sz="2000" spc="-3">
                <a:solidFill>
                  <a:srgbClr val="231F20"/>
                </a:solidFill>
                <a:latin typeface="Arial"/>
                <a:ea typeface="Arial"/>
                <a:cs typeface="Arial"/>
                <a:sym typeface="Arial"/>
              </a:defRPr>
            </a:pPr>
            <a:r>
              <a:rPr dirty="0"/>
              <a:t>      3. order of arguments </a:t>
            </a:r>
          </a:p>
          <a:p>
            <a:pPr marR="3257" indent="12700" defTabSz="293216">
              <a:defRPr sz="2000" spc="-3">
                <a:solidFill>
                  <a:srgbClr val="231F20"/>
                </a:solidFill>
                <a:latin typeface="Arial"/>
                <a:ea typeface="Arial"/>
                <a:cs typeface="Arial"/>
                <a:sym typeface="Arial"/>
              </a:defRPr>
            </a:pPr>
            <a:r>
              <a:rPr dirty="0"/>
              <a:t>      </a:t>
            </a:r>
          </a:p>
          <a:p>
            <a:pPr marR="3257" indent="12700" defTabSz="293216">
              <a:defRPr sz="2000" spc="-3">
                <a:solidFill>
                  <a:srgbClr val="231F20"/>
                </a:solidFill>
                <a:latin typeface="Arial"/>
                <a:ea typeface="Arial"/>
                <a:cs typeface="Arial"/>
                <a:sym typeface="Arial"/>
              </a:defRPr>
            </a:pPr>
            <a:r>
              <a:rPr dirty="0"/>
              <a:t>      </a:t>
            </a:r>
            <a:r>
              <a:rPr dirty="0" smtClean="0"/>
              <a:t>is</a:t>
            </a:r>
            <a:r>
              <a:rPr lang="en-US" dirty="0" smtClean="0"/>
              <a:t> known as</a:t>
            </a:r>
            <a:r>
              <a:rPr dirty="0" smtClean="0"/>
              <a:t> </a:t>
            </a:r>
            <a:r>
              <a:rPr dirty="0"/>
              <a:t>constructor overloading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77"/>
                                        </p:tgtEl>
                                        <p:attrNameLst>
                                          <p:attrName>style.visibility</p:attrName>
                                        </p:attrNameLst>
                                      </p:cBhvr>
                                      <p:to>
                                        <p:strVal val="visible"/>
                                      </p:to>
                                    </p:set>
                                    <p:animEffect transition="in" filter="fade">
                                      <p:cBhvr>
                                        <p:cTn id="7" dur="500"/>
                                        <p:tgtEl>
                                          <p:spTgt spid="11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81"/>
                                        </p:tgtEl>
                                        <p:attrNameLst>
                                          <p:attrName>style.visibility</p:attrName>
                                        </p:attrNameLst>
                                      </p:cBhvr>
                                      <p:to>
                                        <p:strVal val="visible"/>
                                      </p:to>
                                    </p:set>
                                    <p:animEffect transition="in" filter="fade">
                                      <p:cBhvr>
                                        <p:cTn id="12" dur="500"/>
                                        <p:tgtEl>
                                          <p:spTgt spid="1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 grpId="1" animBg="1" advAuto="0"/>
      <p:bldP spid="1181" grpId="2" animBg="1" advAuto="0"/>
    </p:bld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89" name="Group 23"/>
          <p:cNvGrpSpPr/>
          <p:nvPr/>
        </p:nvGrpSpPr>
        <p:grpSpPr>
          <a:xfrm>
            <a:off x="-4339" y="127784"/>
            <a:ext cx="12191888" cy="712722"/>
            <a:chOff x="0" y="0"/>
            <a:chExt cx="12191886" cy="712720"/>
          </a:xfrm>
        </p:grpSpPr>
        <p:sp>
          <p:nvSpPr>
            <p:cNvPr id="1183"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186" name="object 3"/>
            <p:cNvGrpSpPr/>
            <p:nvPr/>
          </p:nvGrpSpPr>
          <p:grpSpPr>
            <a:xfrm>
              <a:off x="9139280" y="0"/>
              <a:ext cx="3052607" cy="712721"/>
              <a:chOff x="0" y="0"/>
              <a:chExt cx="3052606" cy="712720"/>
            </a:xfrm>
          </p:grpSpPr>
          <p:sp>
            <p:nvSpPr>
              <p:cNvPr id="1184"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85"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187"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88"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190" name="object 5"/>
          <p:cNvSpPr txBox="1"/>
          <p:nvPr/>
        </p:nvSpPr>
        <p:spPr>
          <a:xfrm>
            <a:off x="2854035" y="291743"/>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Jayashree</a:t>
            </a:r>
            <a:r>
              <a:rPr lang="en-US" dirty="0" smtClean="0"/>
              <a:t> N</a:t>
            </a:r>
            <a:endParaRPr dirty="0"/>
          </a:p>
        </p:txBody>
      </p:sp>
      <p:sp>
        <p:nvSpPr>
          <p:cNvPr id="1191" name="object 7"/>
          <p:cNvSpPr txBox="1"/>
          <p:nvPr/>
        </p:nvSpPr>
        <p:spPr>
          <a:xfrm>
            <a:off x="9656475" y="306830"/>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rPr dirty="0"/>
              <a:t>Chapter 7</a:t>
            </a:r>
          </a:p>
        </p:txBody>
      </p:sp>
      <p:sp>
        <p:nvSpPr>
          <p:cNvPr id="1192" name="object 18"/>
          <p:cNvSpPr txBox="1"/>
          <p:nvPr/>
        </p:nvSpPr>
        <p:spPr>
          <a:xfrm>
            <a:off x="1214338" y="3507185"/>
            <a:ext cx="9928894"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rPr b="1" dirty="0"/>
              <a:t>Method Overriding</a:t>
            </a:r>
          </a:p>
        </p:txBody>
      </p:sp>
      <p:sp>
        <p:nvSpPr>
          <p:cNvPr id="1193" name="object 5"/>
          <p:cNvSpPr txBox="1"/>
          <p:nvPr/>
        </p:nvSpPr>
        <p:spPr>
          <a:xfrm>
            <a:off x="6018834" y="315729"/>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Subject : CORE JAVA</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00" name="Group 22"/>
          <p:cNvGrpSpPr/>
          <p:nvPr/>
        </p:nvGrpSpPr>
        <p:grpSpPr>
          <a:xfrm>
            <a:off x="3619" y="-1"/>
            <a:ext cx="3163580" cy="530762"/>
            <a:chOff x="0" y="0"/>
            <a:chExt cx="3163579" cy="530760"/>
          </a:xfrm>
        </p:grpSpPr>
        <p:sp>
          <p:nvSpPr>
            <p:cNvPr id="1198"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199"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01" name="object 9"/>
          <p:cNvSpPr txBox="1"/>
          <p:nvPr/>
        </p:nvSpPr>
        <p:spPr>
          <a:xfrm>
            <a:off x="378705" y="41674"/>
            <a:ext cx="2296861"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000"/>
              <a:t>Method Overriding</a:t>
            </a:r>
          </a:p>
        </p:txBody>
      </p:sp>
      <p:sp>
        <p:nvSpPr>
          <p:cNvPr id="1205" name="Rectangle 1"/>
          <p:cNvSpPr txBox="1"/>
          <p:nvPr/>
        </p:nvSpPr>
        <p:spPr>
          <a:xfrm>
            <a:off x="391826" y="598754"/>
            <a:ext cx="11415473"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Subclass inheriting method of superclass and changing the method definition according subclass specification without changing method declaration is called as method Overriding.</a:t>
            </a:r>
          </a:p>
        </p:txBody>
      </p:sp>
      <p:sp>
        <p:nvSpPr>
          <p:cNvPr id="1206" name="Rectangle 11"/>
          <p:cNvSpPr txBox="1"/>
          <p:nvPr/>
        </p:nvSpPr>
        <p:spPr>
          <a:xfrm>
            <a:off x="408027" y="1952417"/>
            <a:ext cx="10019421" cy="3797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1950" marR="3257" indent="-349250" defTabSz="293216">
              <a:buSzPct val="100000"/>
              <a:buFont typeface="Arial"/>
              <a:buChar char="•"/>
              <a:defRPr sz="2200" spc="-3">
                <a:solidFill>
                  <a:srgbClr val="231F20"/>
                </a:solidFill>
                <a:latin typeface="Arial"/>
                <a:ea typeface="Arial"/>
                <a:cs typeface="Arial"/>
                <a:sym typeface="Arial"/>
              </a:defRPr>
            </a:lvl1pPr>
          </a:lstStyle>
          <a:p>
            <a:r>
              <a:t>@ -&gt; annotation</a:t>
            </a:r>
          </a:p>
        </p:txBody>
      </p:sp>
      <p:sp>
        <p:nvSpPr>
          <p:cNvPr id="1207" name="Rectangle 12"/>
          <p:cNvSpPr txBox="1"/>
          <p:nvPr/>
        </p:nvSpPr>
        <p:spPr>
          <a:xfrm>
            <a:off x="408027" y="1133303"/>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 Inheritance is mandatory for method Overriding.</a:t>
            </a:r>
          </a:p>
        </p:txBody>
      </p:sp>
      <p:sp>
        <p:nvSpPr>
          <p:cNvPr id="1208" name="Rectangle 13"/>
          <p:cNvSpPr txBox="1"/>
          <p:nvPr/>
        </p:nvSpPr>
        <p:spPr>
          <a:xfrm>
            <a:off x="408027" y="2542109"/>
            <a:ext cx="10198897" cy="990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t> </a:t>
            </a:r>
            <a:r>
              <a:rPr sz="2400" b="1" spc="-3"/>
              <a:t> </a:t>
            </a:r>
            <a:r>
              <a:t>@Override (Override annotation) it compares the given method declaration of subclass  with every other method declaration present in superclass and throws an error if there is no matching declaration found.</a:t>
            </a:r>
          </a:p>
        </p:txBody>
      </p:sp>
      <p:sp>
        <p:nvSpPr>
          <p:cNvPr id="1209" name="Rectangle 14"/>
          <p:cNvSpPr txBox="1"/>
          <p:nvPr/>
        </p:nvSpPr>
        <p:spPr>
          <a:xfrm>
            <a:off x="388911" y="3643415"/>
            <a:ext cx="10198897" cy="4042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dirty="0"/>
              <a:t> </a:t>
            </a:r>
            <a:r>
              <a:rPr sz="2400" b="1" spc="-3" dirty="0"/>
              <a:t> </a:t>
            </a:r>
            <a:r>
              <a:rPr dirty="0"/>
              <a:t>Final, Private and Static methods cannot be Overridden.</a:t>
            </a:r>
          </a:p>
        </p:txBody>
      </p:sp>
      <p:sp>
        <p:nvSpPr>
          <p:cNvPr id="1210" name="Rectangle 15"/>
          <p:cNvSpPr txBox="1"/>
          <p:nvPr/>
        </p:nvSpPr>
        <p:spPr>
          <a:xfrm>
            <a:off x="383318" y="4186189"/>
            <a:ext cx="10198897" cy="840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If Subclass and Superclass contains STATIC methods with same name and same arguments   then it is called as Method Hiding.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01"/>
                                        </p:tgtEl>
                                        <p:attrNameLst>
                                          <p:attrName>style.visibility</p:attrName>
                                        </p:attrNameLst>
                                      </p:cBhvr>
                                      <p:to>
                                        <p:strVal val="visible"/>
                                      </p:to>
                                    </p:set>
                                    <p:animEffect transition="in" filter="fade">
                                      <p:cBhvr>
                                        <p:cTn id="7" dur="500"/>
                                        <p:tgtEl>
                                          <p:spTgt spid="12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05"/>
                                        </p:tgtEl>
                                        <p:attrNameLst>
                                          <p:attrName>style.visibility</p:attrName>
                                        </p:attrNameLst>
                                      </p:cBhvr>
                                      <p:to>
                                        <p:strVal val="visible"/>
                                      </p:to>
                                    </p:set>
                                    <p:animEffect transition="in" filter="fade">
                                      <p:cBhvr>
                                        <p:cTn id="12" dur="500"/>
                                        <p:tgtEl>
                                          <p:spTgt spid="12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07"/>
                                        </p:tgtEl>
                                        <p:attrNameLst>
                                          <p:attrName>style.visibility</p:attrName>
                                        </p:attrNameLst>
                                      </p:cBhvr>
                                      <p:to>
                                        <p:strVal val="visible"/>
                                      </p:to>
                                    </p:set>
                                    <p:animEffect transition="in" filter="fade">
                                      <p:cBhvr>
                                        <p:cTn id="17" dur="500"/>
                                        <p:tgtEl>
                                          <p:spTgt spid="120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06"/>
                                        </p:tgtEl>
                                        <p:attrNameLst>
                                          <p:attrName>style.visibility</p:attrName>
                                        </p:attrNameLst>
                                      </p:cBhvr>
                                      <p:to>
                                        <p:strVal val="visible"/>
                                      </p:to>
                                    </p:set>
                                    <p:animEffect transition="in" filter="fade">
                                      <p:cBhvr>
                                        <p:cTn id="22" dur="500"/>
                                        <p:tgtEl>
                                          <p:spTgt spid="120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08"/>
                                        </p:tgtEl>
                                        <p:attrNameLst>
                                          <p:attrName>style.visibility</p:attrName>
                                        </p:attrNameLst>
                                      </p:cBhvr>
                                      <p:to>
                                        <p:strVal val="visible"/>
                                      </p:to>
                                    </p:set>
                                    <p:animEffect transition="in" filter="fade">
                                      <p:cBhvr>
                                        <p:cTn id="27" dur="500"/>
                                        <p:tgtEl>
                                          <p:spTgt spid="120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09"/>
                                        </p:tgtEl>
                                        <p:attrNameLst>
                                          <p:attrName>style.visibility</p:attrName>
                                        </p:attrNameLst>
                                      </p:cBhvr>
                                      <p:to>
                                        <p:strVal val="visible"/>
                                      </p:to>
                                    </p:set>
                                    <p:animEffect transition="in" filter="fade">
                                      <p:cBhvr>
                                        <p:cTn id="32" dur="500"/>
                                        <p:tgtEl>
                                          <p:spTgt spid="120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10"/>
                                        </p:tgtEl>
                                        <p:attrNameLst>
                                          <p:attrName>style.visibility</p:attrName>
                                        </p:attrNameLst>
                                      </p:cBhvr>
                                      <p:to>
                                        <p:strVal val="visible"/>
                                      </p:to>
                                    </p:set>
                                    <p:animEffect transition="in" filter="fade">
                                      <p:cBhvr>
                                        <p:cTn id="37" dur="500"/>
                                        <p:tgtEl>
                                          <p:spTgt spid="1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1" grpId="1" animBg="1" advAuto="0"/>
      <p:bldP spid="1205" grpId="2" animBg="1" advAuto="0"/>
      <p:bldP spid="1206" grpId="4" animBg="1" advAuto="0"/>
      <p:bldP spid="1207" grpId="3" animBg="1" advAuto="0"/>
      <p:bldP spid="1208" grpId="5" animBg="1" advAuto="0"/>
      <p:bldP spid="1209" grpId="6" animBg="1" advAuto="0"/>
      <p:bldP spid="1210" grpId="7" animBg="1" advAuto="0"/>
    </p:bld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21" name="Group 23"/>
          <p:cNvGrpSpPr/>
          <p:nvPr/>
        </p:nvGrpSpPr>
        <p:grpSpPr>
          <a:xfrm>
            <a:off x="-4339" y="127784"/>
            <a:ext cx="12191888" cy="712722"/>
            <a:chOff x="0" y="0"/>
            <a:chExt cx="12191886" cy="712720"/>
          </a:xfrm>
        </p:grpSpPr>
        <p:sp>
          <p:nvSpPr>
            <p:cNvPr id="1215" name="object 2"/>
            <p:cNvSpPr/>
            <p:nvPr/>
          </p:nvSpPr>
          <p:spPr>
            <a:xfrm>
              <a:off x="0" y="0"/>
              <a:ext cx="3067015" cy="712721"/>
            </a:xfrm>
            <a:prstGeom prst="rect">
              <a:avLst/>
            </a:prstGeom>
            <a:solidFill>
              <a:srgbClr val="009EF3"/>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nvGrpSpPr>
            <p:cNvPr id="1218" name="object 3"/>
            <p:cNvGrpSpPr/>
            <p:nvPr/>
          </p:nvGrpSpPr>
          <p:grpSpPr>
            <a:xfrm>
              <a:off x="9139280" y="0"/>
              <a:ext cx="3052607" cy="712721"/>
              <a:chOff x="0" y="0"/>
              <a:chExt cx="3052606" cy="712720"/>
            </a:xfrm>
          </p:grpSpPr>
          <p:sp>
            <p:nvSpPr>
              <p:cNvPr id="1216" name="Rectangle"/>
              <p:cNvSpPr/>
              <p:nvPr/>
            </p:nvSpPr>
            <p:spPr>
              <a:xfrm>
                <a:off x="0" y="0"/>
                <a:ext cx="3052196" cy="712721"/>
              </a:xfrm>
              <a:prstGeom prst="rect">
                <a:avLst/>
              </a:prstGeom>
              <a:solidFill>
                <a:srgbClr val="FF82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17" name="f"/>
              <p:cNvSpPr txBox="1"/>
              <p:nvPr/>
            </p:nvSpPr>
            <p:spPr>
              <a:xfrm>
                <a:off x="0" y="0"/>
                <a:ext cx="3052607" cy="147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293216">
                  <a:defRPr sz="1100">
                    <a:latin typeface="Arial"/>
                    <a:ea typeface="Arial"/>
                    <a:cs typeface="Arial"/>
                    <a:sym typeface="Arial"/>
                  </a:defRPr>
                </a:lvl1pPr>
              </a:lstStyle>
              <a:p>
                <a:r>
                  <a:t>f</a:t>
                </a:r>
              </a:p>
            </p:txBody>
          </p:sp>
        </p:grpSp>
        <p:sp>
          <p:nvSpPr>
            <p:cNvPr id="1219" name="object 2"/>
            <p:cNvSpPr/>
            <p:nvPr/>
          </p:nvSpPr>
          <p:spPr>
            <a:xfrm>
              <a:off x="3046426" y="0"/>
              <a:ext cx="3067015" cy="712721"/>
            </a:xfrm>
            <a:prstGeom prst="rect">
              <a:avLst/>
            </a:prstGeom>
            <a:solidFill>
              <a:srgbClr val="FFBF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20" name="object 2"/>
            <p:cNvSpPr/>
            <p:nvPr/>
          </p:nvSpPr>
          <p:spPr>
            <a:xfrm>
              <a:off x="6092853" y="0"/>
              <a:ext cx="3067015" cy="712721"/>
            </a:xfrm>
            <a:prstGeom prst="rect">
              <a:avLst/>
            </a:prstGeom>
            <a:solidFill>
              <a:srgbClr val="FFA100"/>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22" name="object 5"/>
          <p:cNvSpPr txBox="1"/>
          <p:nvPr/>
        </p:nvSpPr>
        <p:spPr>
          <a:xfrm>
            <a:off x="2854035" y="332771"/>
            <a:ext cx="332475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Trainer : </a:t>
            </a:r>
            <a:r>
              <a:rPr lang="en-US" dirty="0" err="1" smtClean="0"/>
              <a:t>Jayashree</a:t>
            </a:r>
            <a:r>
              <a:rPr lang="en-US" dirty="0" smtClean="0"/>
              <a:t> N</a:t>
            </a:r>
            <a:endParaRPr dirty="0"/>
          </a:p>
        </p:txBody>
      </p:sp>
      <p:sp>
        <p:nvSpPr>
          <p:cNvPr id="1223" name="object 7"/>
          <p:cNvSpPr txBox="1"/>
          <p:nvPr/>
        </p:nvSpPr>
        <p:spPr>
          <a:xfrm>
            <a:off x="9571516" y="362513"/>
            <a:ext cx="2009131"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12700" defTabSz="293216">
              <a:defRPr sz="2000" spc="-9">
                <a:solidFill>
                  <a:srgbClr val="FFFFFF"/>
                </a:solidFill>
                <a:latin typeface="Arial"/>
                <a:ea typeface="Arial"/>
                <a:cs typeface="Arial"/>
                <a:sym typeface="Arial"/>
              </a:defRPr>
            </a:lvl1pPr>
          </a:lstStyle>
          <a:p>
            <a:r>
              <a:rPr dirty="0"/>
              <a:t>Chapter 8</a:t>
            </a:r>
          </a:p>
        </p:txBody>
      </p:sp>
      <p:sp>
        <p:nvSpPr>
          <p:cNvPr id="1224" name="object 18"/>
          <p:cNvSpPr txBox="1"/>
          <p:nvPr/>
        </p:nvSpPr>
        <p:spPr>
          <a:xfrm>
            <a:off x="1214338" y="3152622"/>
            <a:ext cx="9928894" cy="14157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776615" marR="3257" indent="-764550" algn="ctr" defTabSz="293216">
              <a:defRPr sz="4600" spc="-3">
                <a:solidFill>
                  <a:srgbClr val="00318B"/>
                </a:solidFill>
                <a:latin typeface="Arial"/>
                <a:ea typeface="Arial"/>
                <a:cs typeface="Arial"/>
                <a:sym typeface="Arial"/>
              </a:defRPr>
            </a:lvl1pPr>
          </a:lstStyle>
          <a:p>
            <a:r>
              <a:rPr b="1" dirty="0"/>
              <a:t>Abstract class and Abstract methods</a:t>
            </a:r>
          </a:p>
        </p:txBody>
      </p:sp>
      <p:sp>
        <p:nvSpPr>
          <p:cNvPr id="1225" name="object 5"/>
          <p:cNvSpPr txBox="1"/>
          <p:nvPr/>
        </p:nvSpPr>
        <p:spPr>
          <a:xfrm>
            <a:off x="6029330" y="362513"/>
            <a:ext cx="3324750"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indent="495300" defTabSz="293216">
              <a:spcBef>
                <a:spcPts val="300"/>
              </a:spcBef>
              <a:defRPr sz="2000" spc="-6">
                <a:solidFill>
                  <a:srgbClr val="FFFFFF"/>
                </a:solidFill>
                <a:latin typeface="Arial"/>
                <a:ea typeface="Arial"/>
                <a:cs typeface="Arial"/>
                <a:sym typeface="Arial"/>
              </a:defRPr>
            </a:lvl1pPr>
          </a:lstStyle>
          <a:p>
            <a:r>
              <a:rPr dirty="0"/>
              <a:t>Subject : CORE JAVA</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32" name="Group 22"/>
          <p:cNvGrpSpPr/>
          <p:nvPr/>
        </p:nvGrpSpPr>
        <p:grpSpPr>
          <a:xfrm>
            <a:off x="3619" y="-1"/>
            <a:ext cx="3163580" cy="530762"/>
            <a:chOff x="0" y="0"/>
            <a:chExt cx="3163579" cy="530760"/>
          </a:xfrm>
        </p:grpSpPr>
        <p:sp>
          <p:nvSpPr>
            <p:cNvPr id="1230"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31"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33"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sp>
        <p:nvSpPr>
          <p:cNvPr id="1237" name="Rectangle 1"/>
          <p:cNvSpPr txBox="1"/>
          <p:nvPr/>
        </p:nvSpPr>
        <p:spPr>
          <a:xfrm>
            <a:off x="391826" y="598754"/>
            <a:ext cx="11415473"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incomplete</a:t>
            </a:r>
          </a:p>
        </p:txBody>
      </p:sp>
      <p:sp>
        <p:nvSpPr>
          <p:cNvPr id="1238" name="Rectangle 11"/>
          <p:cNvSpPr txBox="1"/>
          <p:nvPr/>
        </p:nvSpPr>
        <p:spPr>
          <a:xfrm>
            <a:off x="366004" y="1696995"/>
            <a:ext cx="10019421" cy="34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Abstract method must be declared by using abstract keyword.</a:t>
            </a:r>
          </a:p>
        </p:txBody>
      </p:sp>
      <p:sp>
        <p:nvSpPr>
          <p:cNvPr id="1239" name="Rectangle 12"/>
          <p:cNvSpPr txBox="1"/>
          <p:nvPr/>
        </p:nvSpPr>
        <p:spPr>
          <a:xfrm>
            <a:off x="376555" y="656697"/>
            <a:ext cx="10198898" cy="926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dirty="0"/>
          </a:p>
          <a:p>
            <a:pPr marL="369887" marR="3257" indent="-357187" defTabSz="293216">
              <a:buSzPct val="100000"/>
              <a:buFont typeface="Arial"/>
              <a:buChar char="•"/>
              <a:defRPr sz="2000" spc="-3">
                <a:solidFill>
                  <a:srgbClr val="231F20"/>
                </a:solidFill>
                <a:latin typeface="Arial"/>
                <a:ea typeface="Arial"/>
                <a:cs typeface="Arial"/>
                <a:sym typeface="Arial"/>
              </a:defRPr>
            </a:pPr>
            <a:r>
              <a:rPr dirty="0"/>
              <a:t>A method which has only method declaration and no method definition is called as Abstract method.</a:t>
            </a:r>
          </a:p>
        </p:txBody>
      </p:sp>
      <p:sp>
        <p:nvSpPr>
          <p:cNvPr id="1240" name="Rectangle 13"/>
          <p:cNvSpPr txBox="1"/>
          <p:nvPr/>
        </p:nvSpPr>
        <p:spPr>
          <a:xfrm>
            <a:off x="389269" y="2242150"/>
            <a:ext cx="10198897" cy="6747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If a class contains at least one abstract method, then the class must be declared </a:t>
            </a:r>
            <a:r>
              <a:rPr/>
              <a:t>as </a:t>
            </a:r>
            <a:r>
              <a:rPr smtClean="0"/>
              <a:t>abstract</a:t>
            </a:r>
            <a:r>
              <a:rPr lang="en-US" smtClean="0"/>
              <a:t> </a:t>
            </a:r>
            <a:r>
              <a:rPr smtClean="0"/>
              <a:t>class</a:t>
            </a:r>
            <a:r>
              <a:rPr dirty="0"/>
              <a:t>. </a:t>
            </a:r>
          </a:p>
        </p:txBody>
      </p:sp>
      <p:sp>
        <p:nvSpPr>
          <p:cNvPr id="1241" name="Rectangle 14"/>
          <p:cNvSpPr txBox="1"/>
          <p:nvPr/>
        </p:nvSpPr>
        <p:spPr>
          <a:xfrm>
            <a:off x="366004" y="2854329"/>
            <a:ext cx="10198897" cy="611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dirty="0"/>
              <a:t> </a:t>
            </a:r>
            <a:r>
              <a:rPr sz="2400" b="1" spc="-3" dirty="0"/>
              <a:t> </a:t>
            </a:r>
            <a:r>
              <a:rPr dirty="0"/>
              <a:t>It is impossible to create object of an Abstract class.</a:t>
            </a:r>
          </a:p>
        </p:txBody>
      </p:sp>
      <p:sp>
        <p:nvSpPr>
          <p:cNvPr id="1242" name="Rectangle 15"/>
          <p:cNvSpPr txBox="1"/>
          <p:nvPr/>
        </p:nvSpPr>
        <p:spPr>
          <a:xfrm>
            <a:off x="376555" y="3426649"/>
            <a:ext cx="10198897" cy="5481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 We can create reference variables of abstract class type.</a:t>
            </a:r>
          </a:p>
        </p:txBody>
      </p:sp>
      <p:sp>
        <p:nvSpPr>
          <p:cNvPr id="1243" name="Rectangle 16"/>
          <p:cNvSpPr txBox="1"/>
          <p:nvPr/>
        </p:nvSpPr>
        <p:spPr>
          <a:xfrm>
            <a:off x="366004" y="3958007"/>
            <a:ext cx="10198897" cy="63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298450" marR="3257" indent="-285750" defTabSz="293216">
              <a:buSzPct val="100000"/>
              <a:buFont typeface="Arial"/>
              <a:buChar char="•"/>
              <a:defRPr sz="2000" spc="-3">
                <a:solidFill>
                  <a:srgbClr val="231F20"/>
                </a:solidFill>
                <a:latin typeface="Arial"/>
                <a:ea typeface="Arial"/>
                <a:cs typeface="Arial"/>
                <a:sym typeface="Arial"/>
              </a:defRPr>
            </a:lvl1pPr>
          </a:lstStyle>
          <a:p>
            <a:r>
              <a:t>A method which has both method declaration and  method definition is called as concrete method.</a:t>
            </a:r>
          </a:p>
        </p:txBody>
      </p:sp>
      <p:sp>
        <p:nvSpPr>
          <p:cNvPr id="1244" name="Rectangle 17"/>
          <p:cNvSpPr txBox="1"/>
          <p:nvPr/>
        </p:nvSpPr>
        <p:spPr>
          <a:xfrm>
            <a:off x="388911" y="4789676"/>
            <a:ext cx="10198897" cy="342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contains only concrete methods, then the class is called as concrete class.</a:t>
            </a:r>
          </a:p>
        </p:txBody>
      </p:sp>
      <p:sp>
        <p:nvSpPr>
          <p:cNvPr id="1245" name="Rectangle 18"/>
          <p:cNvSpPr txBox="1"/>
          <p:nvPr/>
        </p:nvSpPr>
        <p:spPr>
          <a:xfrm>
            <a:off x="388911" y="5453267"/>
            <a:ext cx="10198897"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a class inherits from an abstract class then the subclass must override all the abstract methods present in super class else the class must be declared as abstract.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33"/>
                                        </p:tgtEl>
                                        <p:attrNameLst>
                                          <p:attrName>style.visibility</p:attrName>
                                        </p:attrNameLst>
                                      </p:cBhvr>
                                      <p:to>
                                        <p:strVal val="visible"/>
                                      </p:to>
                                    </p:set>
                                    <p:animEffect transition="in" filter="fade">
                                      <p:cBhvr>
                                        <p:cTn id="7" dur="500"/>
                                        <p:tgtEl>
                                          <p:spTgt spid="12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37"/>
                                        </p:tgtEl>
                                        <p:attrNameLst>
                                          <p:attrName>style.visibility</p:attrName>
                                        </p:attrNameLst>
                                      </p:cBhvr>
                                      <p:to>
                                        <p:strVal val="visible"/>
                                      </p:to>
                                    </p:set>
                                    <p:animEffect transition="in" filter="fade">
                                      <p:cBhvr>
                                        <p:cTn id="12" dur="500"/>
                                        <p:tgtEl>
                                          <p:spTgt spid="12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39"/>
                                        </p:tgtEl>
                                        <p:attrNameLst>
                                          <p:attrName>style.visibility</p:attrName>
                                        </p:attrNameLst>
                                      </p:cBhvr>
                                      <p:to>
                                        <p:strVal val="visible"/>
                                      </p:to>
                                    </p:set>
                                    <p:animEffect transition="in" filter="fade">
                                      <p:cBhvr>
                                        <p:cTn id="17" dur="500"/>
                                        <p:tgtEl>
                                          <p:spTgt spid="12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38"/>
                                        </p:tgtEl>
                                        <p:attrNameLst>
                                          <p:attrName>style.visibility</p:attrName>
                                        </p:attrNameLst>
                                      </p:cBhvr>
                                      <p:to>
                                        <p:strVal val="visible"/>
                                      </p:to>
                                    </p:set>
                                    <p:animEffect transition="in" filter="fade">
                                      <p:cBhvr>
                                        <p:cTn id="22" dur="500"/>
                                        <p:tgtEl>
                                          <p:spTgt spid="12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40"/>
                                        </p:tgtEl>
                                        <p:attrNameLst>
                                          <p:attrName>style.visibility</p:attrName>
                                        </p:attrNameLst>
                                      </p:cBhvr>
                                      <p:to>
                                        <p:strVal val="visible"/>
                                      </p:to>
                                    </p:set>
                                    <p:animEffect transition="in" filter="fade">
                                      <p:cBhvr>
                                        <p:cTn id="27" dur="500"/>
                                        <p:tgtEl>
                                          <p:spTgt spid="12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41"/>
                                        </p:tgtEl>
                                        <p:attrNameLst>
                                          <p:attrName>style.visibility</p:attrName>
                                        </p:attrNameLst>
                                      </p:cBhvr>
                                      <p:to>
                                        <p:strVal val="visible"/>
                                      </p:to>
                                    </p:set>
                                    <p:animEffect transition="in" filter="fade">
                                      <p:cBhvr>
                                        <p:cTn id="32" dur="500"/>
                                        <p:tgtEl>
                                          <p:spTgt spid="124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42"/>
                                        </p:tgtEl>
                                        <p:attrNameLst>
                                          <p:attrName>style.visibility</p:attrName>
                                        </p:attrNameLst>
                                      </p:cBhvr>
                                      <p:to>
                                        <p:strVal val="visible"/>
                                      </p:to>
                                    </p:set>
                                    <p:animEffect transition="in" filter="fade">
                                      <p:cBhvr>
                                        <p:cTn id="37" dur="500"/>
                                        <p:tgtEl>
                                          <p:spTgt spid="124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243"/>
                                        </p:tgtEl>
                                        <p:attrNameLst>
                                          <p:attrName>style.visibility</p:attrName>
                                        </p:attrNameLst>
                                      </p:cBhvr>
                                      <p:to>
                                        <p:strVal val="visible"/>
                                      </p:to>
                                    </p:set>
                                    <p:animEffect transition="in" filter="fade">
                                      <p:cBhvr>
                                        <p:cTn id="42" dur="500"/>
                                        <p:tgtEl>
                                          <p:spTgt spid="12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44"/>
                                        </p:tgtEl>
                                        <p:attrNameLst>
                                          <p:attrName>style.visibility</p:attrName>
                                        </p:attrNameLst>
                                      </p:cBhvr>
                                      <p:to>
                                        <p:strVal val="visible"/>
                                      </p:to>
                                    </p:set>
                                    <p:animEffect transition="in" filter="fade">
                                      <p:cBhvr>
                                        <p:cTn id="47" dur="500"/>
                                        <p:tgtEl>
                                          <p:spTgt spid="124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245"/>
                                        </p:tgtEl>
                                        <p:attrNameLst>
                                          <p:attrName>style.visibility</p:attrName>
                                        </p:attrNameLst>
                                      </p:cBhvr>
                                      <p:to>
                                        <p:strVal val="visible"/>
                                      </p:to>
                                    </p:set>
                                    <p:animEffect transition="in" filter="fade">
                                      <p:cBhvr>
                                        <p:cTn id="52" dur="500"/>
                                        <p:tgtEl>
                                          <p:spTgt spid="1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 grpId="1" animBg="1" advAuto="0"/>
      <p:bldP spid="1237" grpId="2" animBg="1" advAuto="0"/>
      <p:bldP spid="1238" grpId="4" animBg="1" advAuto="0"/>
      <p:bldP spid="1239" grpId="3" animBg="1" advAuto="0"/>
      <p:bldP spid="1240" grpId="5" animBg="1" advAuto="0"/>
      <p:bldP spid="1241" grpId="6" animBg="1" advAuto="0"/>
      <p:bldP spid="1242" grpId="7" animBg="1" advAuto="0"/>
      <p:bldP spid="1243" grpId="8" animBg="1" advAuto="0"/>
      <p:bldP spid="1244" grpId="9" animBg="1" advAuto="0"/>
      <p:bldP spid="1245" grpId="10" animBg="1" advAuto="0"/>
    </p:bld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49" name="Group 22"/>
          <p:cNvGrpSpPr/>
          <p:nvPr/>
        </p:nvGrpSpPr>
        <p:grpSpPr>
          <a:xfrm>
            <a:off x="3619" y="-1"/>
            <a:ext cx="3163580" cy="530762"/>
            <a:chOff x="0" y="0"/>
            <a:chExt cx="3163579" cy="530760"/>
          </a:xfrm>
        </p:grpSpPr>
        <p:sp>
          <p:nvSpPr>
            <p:cNvPr id="1247" name="object 4"/>
            <p:cNvSpPr/>
            <p:nvPr/>
          </p:nvSpPr>
          <p:spPr>
            <a:xfrm>
              <a:off x="0" y="4"/>
              <a:ext cx="2960846" cy="530757"/>
            </a:xfrm>
            <a:prstGeom prst="rect">
              <a:avLst/>
            </a:pr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sp>
          <p:nvSpPr>
            <p:cNvPr id="1248" name="object 5"/>
            <p:cNvSpPr/>
            <p:nvPr/>
          </p:nvSpPr>
          <p:spPr>
            <a:xfrm>
              <a:off x="2751327" y="-1"/>
              <a:ext cx="412253" cy="53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623" y="219"/>
                  </a:lnTo>
                  <a:lnTo>
                    <a:pt x="6596" y="849"/>
                  </a:lnTo>
                  <a:lnTo>
                    <a:pt x="4761" y="1844"/>
                  </a:lnTo>
                  <a:lnTo>
                    <a:pt x="3163" y="3163"/>
                  </a:lnTo>
                  <a:lnTo>
                    <a:pt x="1844" y="4762"/>
                  </a:lnTo>
                  <a:lnTo>
                    <a:pt x="849" y="6596"/>
                  </a:lnTo>
                  <a:lnTo>
                    <a:pt x="219" y="8623"/>
                  </a:lnTo>
                  <a:lnTo>
                    <a:pt x="0" y="10800"/>
                  </a:lnTo>
                  <a:lnTo>
                    <a:pt x="219" y="12976"/>
                  </a:lnTo>
                  <a:lnTo>
                    <a:pt x="849" y="15004"/>
                  </a:lnTo>
                  <a:lnTo>
                    <a:pt x="1844" y="16838"/>
                  </a:lnTo>
                  <a:lnTo>
                    <a:pt x="3163" y="18437"/>
                  </a:lnTo>
                  <a:lnTo>
                    <a:pt x="4761" y="19755"/>
                  </a:lnTo>
                  <a:lnTo>
                    <a:pt x="6596" y="20751"/>
                  </a:lnTo>
                  <a:lnTo>
                    <a:pt x="8623" y="21381"/>
                  </a:lnTo>
                  <a:lnTo>
                    <a:pt x="10800" y="21600"/>
                  </a:lnTo>
                  <a:lnTo>
                    <a:pt x="12976" y="21381"/>
                  </a:lnTo>
                  <a:lnTo>
                    <a:pt x="15004" y="20751"/>
                  </a:lnTo>
                  <a:lnTo>
                    <a:pt x="16838" y="19755"/>
                  </a:lnTo>
                  <a:lnTo>
                    <a:pt x="18437" y="18437"/>
                  </a:lnTo>
                  <a:lnTo>
                    <a:pt x="19755" y="16838"/>
                  </a:lnTo>
                  <a:lnTo>
                    <a:pt x="20751" y="15004"/>
                  </a:lnTo>
                  <a:lnTo>
                    <a:pt x="21381" y="12976"/>
                  </a:lnTo>
                  <a:lnTo>
                    <a:pt x="21600" y="10800"/>
                  </a:lnTo>
                  <a:lnTo>
                    <a:pt x="21381" y="8623"/>
                  </a:lnTo>
                  <a:lnTo>
                    <a:pt x="20751" y="6596"/>
                  </a:lnTo>
                  <a:lnTo>
                    <a:pt x="19755" y="4762"/>
                  </a:lnTo>
                  <a:lnTo>
                    <a:pt x="18437" y="3163"/>
                  </a:lnTo>
                  <a:lnTo>
                    <a:pt x="16838" y="1844"/>
                  </a:lnTo>
                  <a:lnTo>
                    <a:pt x="15004" y="849"/>
                  </a:lnTo>
                  <a:lnTo>
                    <a:pt x="12976" y="219"/>
                  </a:lnTo>
                  <a:lnTo>
                    <a:pt x="10800" y="0"/>
                  </a:lnTo>
                  <a:close/>
                </a:path>
              </a:pathLst>
            </a:custGeom>
            <a:solidFill>
              <a:schemeClr val="accent2"/>
            </a:solidFill>
            <a:ln w="12700" cap="flat">
              <a:noFill/>
              <a:miter lim="400000"/>
            </a:ln>
            <a:effectLst/>
          </p:spPr>
          <p:txBody>
            <a:bodyPr wrap="square" lIns="29321" tIns="29321" rIns="29321" bIns="29321" numCol="1" anchor="t">
              <a:noAutofit/>
            </a:bodyPr>
            <a:lstStyle/>
            <a:p>
              <a:pPr defTabSz="293216">
                <a:defRPr sz="1100">
                  <a:latin typeface="Arial"/>
                  <a:ea typeface="Arial"/>
                  <a:cs typeface="Arial"/>
                  <a:sym typeface="Arial"/>
                </a:defRPr>
              </a:pPr>
              <a:endParaRPr/>
            </a:p>
          </p:txBody>
        </p:sp>
      </p:grpSp>
      <p:sp>
        <p:nvSpPr>
          <p:cNvPr id="1250" name="object 9"/>
          <p:cNvSpPr txBox="1"/>
          <p:nvPr/>
        </p:nvSpPr>
        <p:spPr>
          <a:xfrm>
            <a:off x="750796" y="35184"/>
            <a:ext cx="2394797" cy="345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defTabSz="293216">
              <a:defRPr sz="2400">
                <a:solidFill>
                  <a:srgbClr val="FFFFFF"/>
                </a:solidFill>
                <a:latin typeface="Arial"/>
                <a:ea typeface="Arial"/>
                <a:cs typeface="Arial"/>
                <a:sym typeface="Arial"/>
              </a:defRPr>
            </a:pPr>
            <a:r>
              <a:t> </a:t>
            </a:r>
            <a:r>
              <a:rPr sz="2200" b="1"/>
              <a:t>Abstract</a:t>
            </a:r>
          </a:p>
        </p:txBody>
      </p:sp>
      <p:sp>
        <p:nvSpPr>
          <p:cNvPr id="1254" name="Rectangle 1"/>
          <p:cNvSpPr txBox="1"/>
          <p:nvPr/>
        </p:nvSpPr>
        <p:spPr>
          <a:xfrm>
            <a:off x="391827" y="598754"/>
            <a:ext cx="7319189" cy="12187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dirty="0"/>
              <a:t>abstract methods cannot be declared as</a:t>
            </a:r>
          </a:p>
          <a:p>
            <a:pPr marL="298450" marR="3257" indent="-285750" defTabSz="293216">
              <a:buSzPct val="100000"/>
              <a:buFont typeface="Arial"/>
              <a:buChar char="❑"/>
              <a:defRPr sz="2000" spc="-3">
                <a:solidFill>
                  <a:srgbClr val="231F20"/>
                </a:solidFill>
                <a:latin typeface="Arial"/>
                <a:ea typeface="Arial"/>
                <a:cs typeface="Arial"/>
                <a:sym typeface="Arial"/>
              </a:defRPr>
            </a:pPr>
            <a:r>
              <a:rPr dirty="0"/>
              <a:t>  final</a:t>
            </a:r>
          </a:p>
          <a:p>
            <a:pPr marL="298450" marR="3257" indent="-285750" defTabSz="293216">
              <a:buSzPct val="100000"/>
              <a:buFont typeface="Arial"/>
              <a:buChar char="❑"/>
              <a:defRPr sz="2000" spc="-3">
                <a:solidFill>
                  <a:srgbClr val="231F20"/>
                </a:solidFill>
                <a:latin typeface="Arial"/>
                <a:ea typeface="Arial"/>
                <a:cs typeface="Arial"/>
                <a:sym typeface="Arial"/>
              </a:defRPr>
            </a:pPr>
            <a:r>
              <a:rPr dirty="0"/>
              <a:t>  static</a:t>
            </a:r>
          </a:p>
          <a:p>
            <a:pPr marL="298450" marR="3257" indent="-285750" defTabSz="293216">
              <a:buSzPct val="100000"/>
              <a:buFont typeface="Arial"/>
              <a:buChar char="❑"/>
              <a:defRPr sz="2000" spc="-3">
                <a:solidFill>
                  <a:srgbClr val="231F20"/>
                </a:solidFill>
                <a:latin typeface="Arial"/>
                <a:ea typeface="Arial"/>
                <a:cs typeface="Arial"/>
                <a:sym typeface="Arial"/>
              </a:defRPr>
            </a:pPr>
            <a:r>
              <a:rPr dirty="0"/>
              <a:t> private</a:t>
            </a:r>
          </a:p>
        </p:txBody>
      </p:sp>
      <p:sp>
        <p:nvSpPr>
          <p:cNvPr id="1255" name="Rectangle 11"/>
          <p:cNvSpPr txBox="1"/>
          <p:nvPr/>
        </p:nvSpPr>
        <p:spPr>
          <a:xfrm>
            <a:off x="322775" y="3480166"/>
            <a:ext cx="10019421" cy="63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rPr dirty="0"/>
              <a:t>Non-static non-private members of abstract class can be accessed by creating the object of its subclass only.</a:t>
            </a:r>
          </a:p>
        </p:txBody>
      </p:sp>
      <p:sp>
        <p:nvSpPr>
          <p:cNvPr id="1256" name="Rectangle 12"/>
          <p:cNvSpPr txBox="1"/>
          <p:nvPr/>
        </p:nvSpPr>
        <p:spPr>
          <a:xfrm>
            <a:off x="322773" y="1811044"/>
            <a:ext cx="10198897" cy="15108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endParaRPr/>
          </a:p>
          <a:p>
            <a:pPr marL="369887" marR="3257" indent="-357187" defTabSz="293216">
              <a:buSzPct val="100000"/>
              <a:buFont typeface="Arial"/>
              <a:buChar char="•"/>
              <a:defRPr sz="2000" spc="-3">
                <a:solidFill>
                  <a:srgbClr val="231F20"/>
                </a:solidFill>
                <a:latin typeface="Arial"/>
                <a:ea typeface="Arial"/>
                <a:cs typeface="Arial"/>
                <a:sym typeface="Arial"/>
              </a:defRPr>
            </a:pPr>
            <a:r>
              <a:t>within an abstract class we can write</a:t>
            </a:r>
          </a:p>
          <a:p>
            <a:pPr marR="3257" indent="12700" defTabSz="293216">
              <a:defRPr sz="2000" spc="-3">
                <a:solidFill>
                  <a:srgbClr val="231F20"/>
                </a:solidFill>
                <a:latin typeface="Arial"/>
                <a:ea typeface="Arial"/>
                <a:cs typeface="Arial"/>
                <a:sym typeface="Arial"/>
              </a:defRPr>
            </a:pPr>
            <a:r>
              <a:t>      1. only abstract methods or</a:t>
            </a:r>
          </a:p>
          <a:p>
            <a:pPr marR="3257" indent="12700" defTabSz="293216">
              <a:defRPr sz="2000" spc="-3">
                <a:solidFill>
                  <a:srgbClr val="231F20"/>
                </a:solidFill>
                <a:latin typeface="Arial"/>
                <a:ea typeface="Arial"/>
                <a:cs typeface="Arial"/>
                <a:sym typeface="Arial"/>
              </a:defRPr>
            </a:pPr>
            <a:r>
              <a:t>      2. only concrete methods or</a:t>
            </a:r>
          </a:p>
          <a:p>
            <a:pPr marR="3257" indent="12700" defTabSz="293216">
              <a:defRPr sz="2000" spc="-3">
                <a:solidFill>
                  <a:srgbClr val="231F20"/>
                </a:solidFill>
                <a:latin typeface="Arial"/>
                <a:ea typeface="Arial"/>
                <a:cs typeface="Arial"/>
                <a:sym typeface="Arial"/>
              </a:defRPr>
            </a:pPr>
            <a:r>
              <a:t>      3. both abstract and concrete methods</a:t>
            </a:r>
          </a:p>
        </p:txBody>
      </p:sp>
      <p:sp>
        <p:nvSpPr>
          <p:cNvPr id="1257" name="Rectangle 14"/>
          <p:cNvSpPr txBox="1"/>
          <p:nvPr/>
        </p:nvSpPr>
        <p:spPr>
          <a:xfrm>
            <a:off x="322773" y="4919864"/>
            <a:ext cx="10198897" cy="8402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Generalized methods of all the subclasses have same definitions then those methods should declared as concrete methods in Generalized class.</a:t>
            </a:r>
          </a:p>
        </p:txBody>
      </p:sp>
      <p:sp>
        <p:nvSpPr>
          <p:cNvPr id="1258" name="Rectangle 19"/>
          <p:cNvSpPr txBox="1"/>
          <p:nvPr/>
        </p:nvSpPr>
        <p:spPr>
          <a:xfrm>
            <a:off x="322773" y="4245204"/>
            <a:ext cx="10198898" cy="9037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p>
            <a:pPr marL="369887" marR="3257" indent="-357187" defTabSz="293216">
              <a:buSzPct val="100000"/>
              <a:buFont typeface="Arial"/>
              <a:buChar char="•"/>
              <a:defRPr sz="2000" spc="-3">
                <a:solidFill>
                  <a:srgbClr val="231F20"/>
                </a:solidFill>
                <a:latin typeface="Arial"/>
                <a:ea typeface="Arial"/>
                <a:cs typeface="Arial"/>
                <a:sym typeface="Arial"/>
              </a:defRPr>
            </a:pPr>
            <a:r>
              <a:rPr dirty="0"/>
              <a:t> </a:t>
            </a:r>
            <a:r>
              <a:rPr sz="2400" b="1" spc="-3" dirty="0"/>
              <a:t> </a:t>
            </a:r>
            <a:r>
              <a:rPr dirty="0"/>
              <a:t> Static non-private members of abstract class can be accessed by using the class name.</a:t>
            </a:r>
          </a:p>
        </p:txBody>
      </p:sp>
      <p:sp>
        <p:nvSpPr>
          <p:cNvPr id="1259" name="Rectangle 20"/>
          <p:cNvSpPr txBox="1"/>
          <p:nvPr/>
        </p:nvSpPr>
        <p:spPr>
          <a:xfrm>
            <a:off x="322773" y="5831389"/>
            <a:ext cx="10198897" cy="840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9321" tIns="29321" rIns="29321" bIns="29321">
            <a:spAutoFit/>
          </a:bodyPr>
          <a:lstStyle>
            <a:lvl1pPr marL="369887" marR="3257" indent="-357187" defTabSz="293216">
              <a:buSzPct val="100000"/>
              <a:buFont typeface="Arial"/>
              <a:buChar char="•"/>
              <a:defRPr sz="2000" spc="-3">
                <a:solidFill>
                  <a:srgbClr val="231F20"/>
                </a:solidFill>
                <a:latin typeface="Arial"/>
                <a:ea typeface="Arial"/>
                <a:cs typeface="Arial"/>
                <a:sym typeface="Arial"/>
              </a:defRPr>
            </a:lvl1pPr>
          </a:lstStyle>
          <a:p>
            <a:r>
              <a:t>If Generalized methods of all the subclasses have different definitions then those methods should declared as abstract methods in Generalized class.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50"/>
                                        </p:tgtEl>
                                        <p:attrNameLst>
                                          <p:attrName>style.visibility</p:attrName>
                                        </p:attrNameLst>
                                      </p:cBhvr>
                                      <p:to>
                                        <p:strVal val="visible"/>
                                      </p:to>
                                    </p:set>
                                    <p:animEffect transition="in" filter="fade">
                                      <p:cBhvr>
                                        <p:cTn id="7" dur="500"/>
                                        <p:tgtEl>
                                          <p:spTgt spid="12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54"/>
                                        </p:tgtEl>
                                        <p:attrNameLst>
                                          <p:attrName>style.visibility</p:attrName>
                                        </p:attrNameLst>
                                      </p:cBhvr>
                                      <p:to>
                                        <p:strVal val="visible"/>
                                      </p:to>
                                    </p:set>
                                    <p:animEffect transition="in" filter="fade">
                                      <p:cBhvr>
                                        <p:cTn id="12" dur="500"/>
                                        <p:tgtEl>
                                          <p:spTgt spid="12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56"/>
                                        </p:tgtEl>
                                        <p:attrNameLst>
                                          <p:attrName>style.visibility</p:attrName>
                                        </p:attrNameLst>
                                      </p:cBhvr>
                                      <p:to>
                                        <p:strVal val="visible"/>
                                      </p:to>
                                    </p:set>
                                    <p:animEffect transition="in" filter="fade">
                                      <p:cBhvr>
                                        <p:cTn id="17" dur="500"/>
                                        <p:tgtEl>
                                          <p:spTgt spid="12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55"/>
                                        </p:tgtEl>
                                        <p:attrNameLst>
                                          <p:attrName>style.visibility</p:attrName>
                                        </p:attrNameLst>
                                      </p:cBhvr>
                                      <p:to>
                                        <p:strVal val="visible"/>
                                      </p:to>
                                    </p:set>
                                    <p:animEffect transition="in" filter="fade">
                                      <p:cBhvr>
                                        <p:cTn id="22" dur="500"/>
                                        <p:tgtEl>
                                          <p:spTgt spid="12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58"/>
                                        </p:tgtEl>
                                        <p:attrNameLst>
                                          <p:attrName>style.visibility</p:attrName>
                                        </p:attrNameLst>
                                      </p:cBhvr>
                                      <p:to>
                                        <p:strVal val="visible"/>
                                      </p:to>
                                    </p:set>
                                    <p:animEffect transition="in" filter="fade">
                                      <p:cBhvr>
                                        <p:cTn id="27" dur="500"/>
                                        <p:tgtEl>
                                          <p:spTgt spid="12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257"/>
                                        </p:tgtEl>
                                        <p:attrNameLst>
                                          <p:attrName>style.visibility</p:attrName>
                                        </p:attrNameLst>
                                      </p:cBhvr>
                                      <p:to>
                                        <p:strVal val="visible"/>
                                      </p:to>
                                    </p:set>
                                    <p:animEffect transition="in" filter="fade">
                                      <p:cBhvr>
                                        <p:cTn id="32" dur="500"/>
                                        <p:tgtEl>
                                          <p:spTgt spid="125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59"/>
                                        </p:tgtEl>
                                        <p:attrNameLst>
                                          <p:attrName>style.visibility</p:attrName>
                                        </p:attrNameLst>
                                      </p:cBhvr>
                                      <p:to>
                                        <p:strVal val="visible"/>
                                      </p:to>
                                    </p:set>
                                    <p:animEffect transition="in" filter="fade">
                                      <p:cBhvr>
                                        <p:cTn id="37" dur="500"/>
                                        <p:tgtEl>
                                          <p:spTgt spid="1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 grpId="1" animBg="1" advAuto="0"/>
      <p:bldP spid="1254" grpId="2" animBg="1" advAuto="0"/>
      <p:bldP spid="1255" grpId="4" animBg="1" advAuto="0"/>
      <p:bldP spid="1256" grpId="3" animBg="1" advAuto="0"/>
      <p:bldP spid="1257" grpId="6" animBg="1" advAuto="0"/>
      <p:bldP spid="1258" grpId="5" animBg="1" advAuto="0"/>
      <p:bldP spid="1259" grpId="7" animBg="1" advAuto="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10777</TotalTime>
  <Words>9188</Words>
  <Application>Microsoft Office PowerPoint</Application>
  <PresentationFormat>Widescreen</PresentationFormat>
  <Paragraphs>1537</Paragraphs>
  <Slides>166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166</vt:i4>
      </vt:variant>
    </vt:vector>
  </HeadingPairs>
  <TitlesOfParts>
    <vt:vector size="174" baseType="lpstr">
      <vt:lpstr>Arial</vt:lpstr>
      <vt:lpstr>Bahnschrift SemiBold</vt:lpstr>
      <vt:lpstr>Calibri</vt:lpstr>
      <vt:lpstr>Calibri Light</vt:lpstr>
      <vt:lpstr>Helvetica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2  Object Oriented Programming Syllabus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RelationShip:  * One object is having some association/connection between another object is known as relationship. * RelatioShip has been classified into 2 types  1. is-a relationship  2. has-a relationship * is-relationship:  the relationship between 2 objects similar to parent and child is known as is-a relationship *  how to achive is-a relationship  in java is-a relationship is achieved using inheritance.</vt:lpstr>
      <vt:lpstr>PowerPoint Presentation</vt:lpstr>
      <vt:lpstr>PowerPoint Presentation</vt:lpstr>
      <vt:lpstr>PowerPoint Presentation</vt:lpstr>
      <vt:lpstr>PowerPoint Presentation</vt:lpstr>
      <vt:lpstr>PowerPoint Presentation</vt:lpstr>
      <vt:lpstr>PowerPoint Presentation</vt:lpstr>
      <vt:lpstr>Object Class:  * Object is the super most class in java * Each and every class directly or indirectly inherit the properties of object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DownCasting: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achieve encapsulation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Exception Hierarchy in java</vt:lpstr>
      <vt:lpstr>PowerPoint Presentation</vt:lpstr>
      <vt:lpstr>PowerPoint Presentation</vt:lpstr>
      <vt:lpstr>PowerPoint Presentation</vt:lpstr>
      <vt:lpstr>try block:  * try block is used to write risky line of code.  * risky line of code is nothing but the line which is responsible for exception.  * if any exception object is present in try block it throw that object to specific catch block.  * catch block is used to catch the exception which is thrown by the try block and it execute alternate code. </vt:lpstr>
      <vt:lpstr>Try with multiple catch block: Whenever we have a multiple risky line of code in one try block with different exception objects to handle both exception object we have to write multiple catch block.  Or we can handle the multiple exception object in one single catch block by using super classs reference variable  ex:   Exception e = new ArithmeticException();  Exception e1 = new ArrayIndexOutOfBoundException();</vt:lpstr>
      <vt:lpstr>PowerPoint Presentation</vt:lpstr>
      <vt:lpstr>PowerPoint Presentation</vt:lpstr>
      <vt:lpstr>Customized Exception:  Creating our exception as per the application requirement is known as a customized exception.  Steps to create a customized exception 1. create a class that extends the exception class. 2. create an object of subclass by using the throw keyword</vt:lpstr>
      <vt:lpstr>Wrapper class:   Wrapper class is nothing but group of classes which helps us to convert primitive literals into object type. * wrapper class is present in java.lang package  Hierarchy….  Why the name given as wrapper class * wrapper class wrap the primitive values into object type/non-primitive type</vt:lpstr>
      <vt:lpstr>Two important concepts in a wrapper class 1. Boxing:  Converting primitive data into object type is known as boxing  * boxing is also known as auto-boxing because the implicit compiler will do the boxing.  * from jdk 1.5 version auto- boxing has been implemented.  Ex: int a= 10;   Integer b = a;// converting primitive to object 2.    Converting object data into primitive type is known as Unboxing  * Unboxing is also known as auto-unboxing because the implicit compiler will do the Unboxing.  * from jdk 1.5 version auto- Unboxing has been implemented.  Ex: Integer b = a   int c = 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Nandi</dc:creator>
  <cp:lastModifiedBy>HP</cp:lastModifiedBy>
  <cp:revision>127</cp:revision>
  <dcterms:modified xsi:type="dcterms:W3CDTF">2024-05-04T10:45:15Z</dcterms:modified>
</cp:coreProperties>
</file>