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517ED-711A-4AC8-929D-EAF6F9858C4C}" v="156" dt="2022-04-22T21:59:04.223"/>
    <p1510:client id="{73E1DDFB-EBA1-479D-9023-8FB69911B2ED}" v="689" dt="2022-04-19T01:36:39.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4/22/2022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120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7271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8028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360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01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5258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015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78037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9045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06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4/22/2022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8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4/22/2022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09107268"/>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A51D536C-693D-4911-B3E3-277E6CA0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CDACC7FC-0DA0-46D9-BEDF-149E4AB32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FDC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waterdrops">
            <a:extLst>
              <a:ext uri="{FF2B5EF4-FFF2-40B4-BE49-F238E27FC236}">
                <a16:creationId xmlns:a16="http://schemas.microsoft.com/office/drawing/2014/main" id="{6EC155E5-74C5-914A-B0B7-B76F96A35158}"/>
              </a:ext>
            </a:extLst>
          </p:cNvPr>
          <p:cNvPicPr>
            <a:picLocks noChangeAspect="1"/>
          </p:cNvPicPr>
          <p:nvPr/>
        </p:nvPicPr>
        <p:blipFill rotWithShape="1">
          <a:blip r:embed="rId2">
            <a:duotone>
              <a:schemeClr val="accent1">
                <a:shade val="45000"/>
                <a:satMod val="135000"/>
              </a:schemeClr>
              <a:prstClr val="white"/>
            </a:duotone>
            <a:alphaModFix amt="40000"/>
          </a:blip>
          <a:srcRect t="11213" b="4518"/>
          <a:stretch/>
        </p:blipFill>
        <p:spPr>
          <a:xfrm>
            <a:off x="20" y="10"/>
            <a:ext cx="12188932" cy="6857990"/>
          </a:xfrm>
          <a:prstGeom prst="rect">
            <a:avLst/>
          </a:prstGeom>
        </p:spPr>
      </p:pic>
      <p:sp>
        <p:nvSpPr>
          <p:cNvPr id="109" name="Rectangle 6">
            <a:extLst>
              <a:ext uri="{FF2B5EF4-FFF2-40B4-BE49-F238E27FC236}">
                <a16:creationId xmlns:a16="http://schemas.microsoft.com/office/drawing/2014/main" id="{1886631C-CD62-4E60-A5E7-767EEAEB4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10;&#10;Description automatically generated">
            <a:extLst>
              <a:ext uri="{FF2B5EF4-FFF2-40B4-BE49-F238E27FC236}">
                <a16:creationId xmlns:a16="http://schemas.microsoft.com/office/drawing/2014/main" id="{A050BC91-46D9-A303-4857-174CD37FCD60}"/>
              </a:ext>
            </a:extLst>
          </p:cNvPr>
          <p:cNvPicPr>
            <a:picLocks noChangeAspect="1"/>
          </p:cNvPicPr>
          <p:nvPr/>
        </p:nvPicPr>
        <p:blipFill>
          <a:blip r:embed="rId3"/>
          <a:stretch>
            <a:fillRect/>
          </a:stretch>
        </p:blipFill>
        <p:spPr>
          <a:xfrm>
            <a:off x="8299450" y="46468"/>
            <a:ext cx="2743200" cy="2480930"/>
          </a:xfrm>
          <a:prstGeom prst="rect">
            <a:avLst/>
          </a:prstGeom>
        </p:spPr>
      </p:pic>
      <p:sp>
        <p:nvSpPr>
          <p:cNvPr id="6" name="TextBox 5">
            <a:extLst>
              <a:ext uri="{FF2B5EF4-FFF2-40B4-BE49-F238E27FC236}">
                <a16:creationId xmlns:a16="http://schemas.microsoft.com/office/drawing/2014/main" id="{A384D8D8-A4AD-74FD-A95B-602484B017DC}"/>
              </a:ext>
            </a:extLst>
          </p:cNvPr>
          <p:cNvSpPr txBox="1"/>
          <p:nvPr/>
        </p:nvSpPr>
        <p:spPr>
          <a:xfrm>
            <a:off x="841829" y="5290457"/>
            <a:ext cx="328022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95000"/>
                    <a:lumOff val="5000"/>
                  </a:schemeClr>
                </a:solidFill>
                <a:latin typeface="The Serif Hand Black"/>
                <a:cs typeface="Arial"/>
              </a:rPr>
              <a:t>NEIL NEMI SHAH A20500775</a:t>
            </a:r>
          </a:p>
          <a:p>
            <a:r>
              <a:rPr lang="en-US" sz="2000" dirty="0">
                <a:solidFill>
                  <a:schemeClr val="bg1">
                    <a:lumMod val="95000"/>
                    <a:lumOff val="5000"/>
                  </a:schemeClr>
                </a:solidFill>
                <a:latin typeface="The Serif Hand Black"/>
                <a:cs typeface="Arial"/>
              </a:rPr>
              <a:t>NANDISH PRATIKBHAI BHAGAT A20490179</a:t>
            </a:r>
          </a:p>
        </p:txBody>
      </p:sp>
      <p:sp>
        <p:nvSpPr>
          <p:cNvPr id="86" name="Title 1">
            <a:extLst>
              <a:ext uri="{FF2B5EF4-FFF2-40B4-BE49-F238E27FC236}">
                <a16:creationId xmlns:a16="http://schemas.microsoft.com/office/drawing/2014/main" id="{EA686AB4-6FAE-E509-D2C4-AF628578FFE1}"/>
              </a:ext>
            </a:extLst>
          </p:cNvPr>
          <p:cNvSpPr>
            <a:spLocks noGrp="1"/>
          </p:cNvSpPr>
          <p:nvPr/>
        </p:nvSpPr>
        <p:spPr>
          <a:xfrm>
            <a:off x="841249" y="3336399"/>
            <a:ext cx="10512552" cy="123879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9600" kern="1200">
                <a:solidFill>
                  <a:schemeClr val="tx1"/>
                </a:solidFill>
                <a:latin typeface="+mj-lt"/>
                <a:ea typeface="+mj-ea"/>
                <a:cs typeface="+mj-cs"/>
              </a:defRPr>
            </a:lvl1pPr>
          </a:lstStyle>
          <a:p>
            <a:pPr>
              <a:lnSpc>
                <a:spcPct val="90000"/>
              </a:lnSpc>
            </a:pPr>
            <a:r>
              <a:rPr lang="en-US" sz="4000" i="0" dirty="0">
                <a:solidFill>
                  <a:schemeClr val="bg1">
                    <a:lumMod val="95000"/>
                    <a:lumOff val="5000"/>
                  </a:schemeClr>
                </a:solidFill>
                <a:ea typeface="+mj-lt"/>
                <a:cs typeface="+mj-lt"/>
              </a:rPr>
              <a:t>Image Captioning with CNN &amp; RNN – A Computer Vision &amp; Deep Learning Approach</a:t>
            </a:r>
            <a:endParaRPr lang="en-US" sz="4000">
              <a:solidFill>
                <a:schemeClr val="bg1">
                  <a:lumMod val="95000"/>
                  <a:lumOff val="5000"/>
                </a:schemeClr>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6A58A44-35F5-31D0-5EDA-495D0BADB6BD}"/>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Problem Statement</a:t>
            </a:r>
          </a:p>
        </p:txBody>
      </p:sp>
      <p:sp>
        <p:nvSpPr>
          <p:cNvPr id="3" name="Content Placeholder 2">
            <a:extLst>
              <a:ext uri="{FF2B5EF4-FFF2-40B4-BE49-F238E27FC236}">
                <a16:creationId xmlns:a16="http://schemas.microsoft.com/office/drawing/2014/main" id="{93C439BF-CA25-8237-D109-F990C17F3713}"/>
              </a:ext>
            </a:extLst>
          </p:cNvPr>
          <p:cNvSpPr>
            <a:spLocks noGrp="1"/>
          </p:cNvSpPr>
          <p:nvPr>
            <p:ph idx="1"/>
          </p:nvPr>
        </p:nvSpPr>
        <p:spPr>
          <a:xfrm>
            <a:off x="838200" y="2586789"/>
            <a:ext cx="10515600" cy="3590174"/>
          </a:xfrm>
        </p:spPr>
        <p:txBody>
          <a:bodyPr vert="horz" lIns="91440" tIns="45720" rIns="91440" bIns="45720" rtlCol="0" anchor="t">
            <a:normAutofit/>
          </a:bodyPr>
          <a:lstStyle/>
          <a:p>
            <a:r>
              <a:rPr lang="en-US" dirty="0">
                <a:latin typeface="Trebuchet MS"/>
                <a:ea typeface="+mn-lt"/>
                <a:cs typeface="+mn-lt"/>
              </a:rPr>
              <a:t>The challenge offers a captioning job, which necessitates a computer vision system that can both locate and define significant regions in pictures in normal language. </a:t>
            </a:r>
          </a:p>
          <a:p>
            <a:r>
              <a:rPr lang="en-US" dirty="0">
                <a:latin typeface="Trebuchet MS"/>
              </a:rPr>
              <a:t>Need?</a:t>
            </a:r>
          </a:p>
          <a:p>
            <a:pPr marL="0" indent="0">
              <a:buNone/>
            </a:pPr>
            <a:endParaRPr lang="en-US" dirty="0">
              <a:latin typeface="Trebuchet MS"/>
            </a:endParaRPr>
          </a:p>
        </p:txBody>
      </p:sp>
    </p:spTree>
    <p:extLst>
      <p:ext uri="{BB962C8B-B14F-4D97-AF65-F5344CB8AC3E}">
        <p14:creationId xmlns:p14="http://schemas.microsoft.com/office/powerpoint/2010/main" val="170305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A642F50-9F14-F8F2-54A2-0D403711C126}"/>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Solution</a:t>
            </a:r>
          </a:p>
        </p:txBody>
      </p:sp>
      <p:sp>
        <p:nvSpPr>
          <p:cNvPr id="3" name="Content Placeholder 2">
            <a:extLst>
              <a:ext uri="{FF2B5EF4-FFF2-40B4-BE49-F238E27FC236}">
                <a16:creationId xmlns:a16="http://schemas.microsoft.com/office/drawing/2014/main" id="{FEC2963D-19C9-2165-A598-CDDAD5F59222}"/>
              </a:ext>
            </a:extLst>
          </p:cNvPr>
          <p:cNvSpPr>
            <a:spLocks noGrp="1"/>
          </p:cNvSpPr>
          <p:nvPr>
            <p:ph idx="1"/>
          </p:nvPr>
        </p:nvSpPr>
        <p:spPr>
          <a:xfrm>
            <a:off x="832908" y="2409292"/>
            <a:ext cx="10515600" cy="3953031"/>
          </a:xfrm>
        </p:spPr>
        <p:txBody>
          <a:bodyPr vert="horz" lIns="91440" tIns="45720" rIns="91440" bIns="45720" rtlCol="0" anchor="t">
            <a:normAutofit lnSpcReduction="10000"/>
          </a:bodyPr>
          <a:lstStyle/>
          <a:p>
            <a:r>
              <a:rPr lang="en-US" dirty="0"/>
              <a:t>We are going to create a system where we won't be using any activation method. </a:t>
            </a:r>
          </a:p>
          <a:p>
            <a:r>
              <a:rPr lang="en-US" dirty="0"/>
              <a:t>We will start with using the pretrained VGG16 model however we will remove the last layer as classification is not needed.</a:t>
            </a:r>
          </a:p>
          <a:p>
            <a:r>
              <a:rPr lang="en-US" dirty="0">
                <a:ea typeface="+mn-lt"/>
                <a:cs typeface="+mn-lt"/>
              </a:rPr>
              <a:t>Text input will be functioning as a word embedding layer. The embedded layer is made up of rules that extract the appropriate text characteristics and a mask that ignores padded values. After that, the network is linked to an LSTM for the last stage of picture captioning.</a:t>
            </a:r>
          </a:p>
          <a:p>
            <a:r>
              <a:rPr lang="en-US" dirty="0">
                <a:ea typeface="+mn-lt"/>
                <a:cs typeface="+mn-lt"/>
              </a:rPr>
              <a:t>Using an additional operation (the decoder), the model's final phase combines the input from the Image extractor phase and the sequence processor phase.</a:t>
            </a:r>
            <a:endParaRPr lang="en-US" dirty="0"/>
          </a:p>
          <a:p>
            <a:endParaRPr lang="en-US" dirty="0"/>
          </a:p>
        </p:txBody>
      </p:sp>
    </p:spTree>
    <p:extLst>
      <p:ext uri="{BB962C8B-B14F-4D97-AF65-F5344CB8AC3E}">
        <p14:creationId xmlns:p14="http://schemas.microsoft.com/office/powerpoint/2010/main" val="85975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A98BC63-CB8B-7919-D6F3-47F9380561F8}"/>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Training</a:t>
            </a:r>
          </a:p>
        </p:txBody>
      </p:sp>
      <p:sp>
        <p:nvSpPr>
          <p:cNvPr id="5" name="TextBox 4">
            <a:extLst>
              <a:ext uri="{FF2B5EF4-FFF2-40B4-BE49-F238E27FC236}">
                <a16:creationId xmlns:a16="http://schemas.microsoft.com/office/drawing/2014/main" id="{5F2D61E8-DB0E-8421-ADD3-E2CB2D3573AA}"/>
              </a:ext>
            </a:extLst>
          </p:cNvPr>
          <p:cNvSpPr txBox="1"/>
          <p:nvPr/>
        </p:nvSpPr>
        <p:spPr>
          <a:xfrm>
            <a:off x="573314" y="2438400"/>
            <a:ext cx="550817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mic Sans MS"/>
                <a:ea typeface="+mn-lt"/>
                <a:cs typeface="+mn-lt"/>
              </a:rPr>
              <a:t>The VGG model has been trained to recognize all potential entities in a picture.</a:t>
            </a:r>
            <a:endParaRPr lang="en-US" dirty="0">
              <a:latin typeface="Comic Sans MS"/>
            </a:endParaRPr>
          </a:p>
          <a:p>
            <a:r>
              <a:rPr lang="en-US" dirty="0">
                <a:latin typeface="Comic Sans MS"/>
                <a:ea typeface="+mn-lt"/>
                <a:cs typeface="+mn-lt"/>
              </a:rPr>
              <a:t>While the LSTM element of the model is trained to predict every word in the sentence after seeing the picture and all preceding words. We add two more symbols to each caption to indicate the beginning and conclusion of the series. When a stop word is found, the sentence generation is halted and the end of the string is marked.</a:t>
            </a:r>
          </a:p>
          <a:p>
            <a:endParaRPr lang="en-US" dirty="0">
              <a:latin typeface="Comic Sans MS"/>
            </a:endParaRPr>
          </a:p>
          <a:p>
            <a:r>
              <a:rPr lang="en-US" dirty="0">
                <a:latin typeface="Comic Sans MS"/>
              </a:rPr>
              <a:t>We have used RELU for the first dense layer and then we have used SoftMax in the last dense layer. Our optimizer is Adam and the loss function is categorical Coss entropy.</a:t>
            </a:r>
          </a:p>
        </p:txBody>
      </p:sp>
      <p:pic>
        <p:nvPicPr>
          <p:cNvPr id="9" name="Picture 10" descr="Graphical user interface, text&#10;&#10;Description automatically generated">
            <a:extLst>
              <a:ext uri="{FF2B5EF4-FFF2-40B4-BE49-F238E27FC236}">
                <a16:creationId xmlns:a16="http://schemas.microsoft.com/office/drawing/2014/main" id="{4AA83796-AEA1-6CBA-B991-3B0292FCC9C1}"/>
              </a:ext>
            </a:extLst>
          </p:cNvPr>
          <p:cNvPicPr>
            <a:picLocks noGrp="1" noChangeAspect="1"/>
          </p:cNvPicPr>
          <p:nvPr>
            <p:ph idx="1"/>
          </p:nvPr>
        </p:nvPicPr>
        <p:blipFill>
          <a:blip r:embed="rId2"/>
          <a:stretch>
            <a:fillRect/>
          </a:stretch>
        </p:blipFill>
        <p:spPr>
          <a:xfrm>
            <a:off x="6980746" y="-952361"/>
            <a:ext cx="5213197" cy="4251960"/>
          </a:xfrm>
        </p:spPr>
      </p:pic>
      <p:pic>
        <p:nvPicPr>
          <p:cNvPr id="11" name="Picture 11">
            <a:extLst>
              <a:ext uri="{FF2B5EF4-FFF2-40B4-BE49-F238E27FC236}">
                <a16:creationId xmlns:a16="http://schemas.microsoft.com/office/drawing/2014/main" id="{575D83F9-E8C2-E6FE-D511-EDED241FE287}"/>
              </a:ext>
            </a:extLst>
          </p:cNvPr>
          <p:cNvPicPr>
            <a:picLocks noChangeAspect="1"/>
          </p:cNvPicPr>
          <p:nvPr/>
        </p:nvPicPr>
        <p:blipFill>
          <a:blip r:embed="rId3"/>
          <a:stretch>
            <a:fillRect/>
          </a:stretch>
        </p:blipFill>
        <p:spPr>
          <a:xfrm>
            <a:off x="7787120" y="3295649"/>
            <a:ext cx="4404014" cy="4464628"/>
          </a:xfrm>
          <a:prstGeom prst="rect">
            <a:avLst/>
          </a:prstGeom>
        </p:spPr>
      </p:pic>
    </p:spTree>
    <p:extLst>
      <p:ext uri="{BB962C8B-B14F-4D97-AF65-F5344CB8AC3E}">
        <p14:creationId xmlns:p14="http://schemas.microsoft.com/office/powerpoint/2010/main" val="320449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21DD85A-512E-C5EF-0CC0-340BFD90CA5A}"/>
              </a:ext>
            </a:extLst>
          </p:cNvPr>
          <p:cNvSpPr>
            <a:spLocks noGrp="1"/>
          </p:cNvSpPr>
          <p:nvPr>
            <p:ph type="title"/>
          </p:nvPr>
        </p:nvSpPr>
        <p:spPr>
          <a:xfrm>
            <a:off x="838200" y="401221"/>
            <a:ext cx="10515600" cy="1348065"/>
          </a:xfrm>
        </p:spPr>
        <p:txBody>
          <a:bodyPr>
            <a:normAutofit/>
          </a:bodyPr>
          <a:lstStyle/>
          <a:p>
            <a:r>
              <a:rPr lang="en-US" sz="6800" dirty="0" err="1">
                <a:solidFill>
                  <a:schemeClr val="bg1"/>
                </a:solidFill>
              </a:rPr>
              <a:t>REsults</a:t>
            </a:r>
          </a:p>
        </p:txBody>
      </p:sp>
      <p:sp>
        <p:nvSpPr>
          <p:cNvPr id="3" name="Content Placeholder 2">
            <a:extLst>
              <a:ext uri="{FF2B5EF4-FFF2-40B4-BE49-F238E27FC236}">
                <a16:creationId xmlns:a16="http://schemas.microsoft.com/office/drawing/2014/main" id="{815DC90C-CA24-0A99-B4F3-F676D2999588}"/>
              </a:ext>
            </a:extLst>
          </p:cNvPr>
          <p:cNvSpPr>
            <a:spLocks noGrp="1"/>
          </p:cNvSpPr>
          <p:nvPr>
            <p:ph idx="1"/>
          </p:nvPr>
        </p:nvSpPr>
        <p:spPr>
          <a:xfrm>
            <a:off x="795867" y="2348664"/>
            <a:ext cx="10515600" cy="3590174"/>
          </a:xfrm>
        </p:spPr>
        <p:txBody>
          <a:bodyPr vert="horz" lIns="91440" tIns="45720" rIns="91440" bIns="45720" rtlCol="0" anchor="t">
            <a:normAutofit/>
          </a:bodyPr>
          <a:lstStyle/>
          <a:p>
            <a:r>
              <a:rPr lang="en-US" dirty="0"/>
              <a:t>The results that we have gathered are very similar to the research paper.</a:t>
            </a:r>
          </a:p>
          <a:p>
            <a:pPr marL="0" indent="0">
              <a:buNone/>
            </a:pPr>
            <a:r>
              <a:rPr lang="en-US" dirty="0"/>
              <a:t>Research Paper  </a:t>
            </a: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r>
              <a:rPr lang="en-US" dirty="0">
                <a:ea typeface="+mn-lt"/>
                <a:cs typeface="+mn-lt"/>
              </a:rPr>
              <a:t>Our Implementation </a:t>
            </a:r>
            <a:endParaRPr lang="en-US" dirty="0"/>
          </a:p>
        </p:txBody>
      </p:sp>
      <p:pic>
        <p:nvPicPr>
          <p:cNvPr id="4" name="Picture 6" descr="Graphical user interface, text, application, email&#10;&#10;Description automatically generated">
            <a:extLst>
              <a:ext uri="{FF2B5EF4-FFF2-40B4-BE49-F238E27FC236}">
                <a16:creationId xmlns:a16="http://schemas.microsoft.com/office/drawing/2014/main" id="{D6980A15-CF1C-A710-6B60-8BAE5737EB74}"/>
              </a:ext>
            </a:extLst>
          </p:cNvPr>
          <p:cNvPicPr>
            <a:picLocks noChangeAspect="1"/>
          </p:cNvPicPr>
          <p:nvPr/>
        </p:nvPicPr>
        <p:blipFill>
          <a:blip r:embed="rId2"/>
          <a:stretch>
            <a:fillRect/>
          </a:stretch>
        </p:blipFill>
        <p:spPr>
          <a:xfrm>
            <a:off x="839449" y="3559005"/>
            <a:ext cx="2743200" cy="1164055"/>
          </a:xfrm>
          <a:prstGeom prst="rect">
            <a:avLst/>
          </a:prstGeom>
        </p:spPr>
      </p:pic>
      <p:pic>
        <p:nvPicPr>
          <p:cNvPr id="7" name="Picture 8" descr="A picture containing water, outdoor, beach, dog&#10;&#10;Description automatically generated">
            <a:extLst>
              <a:ext uri="{FF2B5EF4-FFF2-40B4-BE49-F238E27FC236}">
                <a16:creationId xmlns:a16="http://schemas.microsoft.com/office/drawing/2014/main" id="{A9B981DB-D60D-C47C-1075-94BA5EE7CF6D}"/>
              </a:ext>
            </a:extLst>
          </p:cNvPr>
          <p:cNvPicPr>
            <a:picLocks noChangeAspect="1"/>
          </p:cNvPicPr>
          <p:nvPr/>
        </p:nvPicPr>
        <p:blipFill>
          <a:blip r:embed="rId3"/>
          <a:stretch>
            <a:fillRect/>
          </a:stretch>
        </p:blipFill>
        <p:spPr>
          <a:xfrm>
            <a:off x="4149777" y="3431113"/>
            <a:ext cx="1943725" cy="1394855"/>
          </a:xfrm>
          <a:prstGeom prst="rect">
            <a:avLst/>
          </a:prstGeom>
        </p:spPr>
      </p:pic>
      <p:pic>
        <p:nvPicPr>
          <p:cNvPr id="9" name="Picture 10" descr="Text&#10;&#10;Description automatically generated">
            <a:extLst>
              <a:ext uri="{FF2B5EF4-FFF2-40B4-BE49-F238E27FC236}">
                <a16:creationId xmlns:a16="http://schemas.microsoft.com/office/drawing/2014/main" id="{407E6154-9B47-AC8F-1A33-A339942FE0E8}"/>
              </a:ext>
            </a:extLst>
          </p:cNvPr>
          <p:cNvPicPr>
            <a:picLocks noChangeAspect="1"/>
          </p:cNvPicPr>
          <p:nvPr/>
        </p:nvPicPr>
        <p:blipFill>
          <a:blip r:embed="rId4"/>
          <a:stretch>
            <a:fillRect/>
          </a:stretch>
        </p:blipFill>
        <p:spPr>
          <a:xfrm>
            <a:off x="830547" y="5288951"/>
            <a:ext cx="2761003" cy="1426721"/>
          </a:xfrm>
          <a:prstGeom prst="rect">
            <a:avLst/>
          </a:prstGeom>
        </p:spPr>
      </p:pic>
      <p:pic>
        <p:nvPicPr>
          <p:cNvPr id="11" name="Picture 11">
            <a:extLst>
              <a:ext uri="{FF2B5EF4-FFF2-40B4-BE49-F238E27FC236}">
                <a16:creationId xmlns:a16="http://schemas.microsoft.com/office/drawing/2014/main" id="{0FFC71BE-A709-F89E-6A65-52CED587F037}"/>
              </a:ext>
            </a:extLst>
          </p:cNvPr>
          <p:cNvPicPr>
            <a:picLocks noChangeAspect="1"/>
          </p:cNvPicPr>
          <p:nvPr/>
        </p:nvPicPr>
        <p:blipFill>
          <a:blip r:embed="rId5"/>
          <a:stretch>
            <a:fillRect/>
          </a:stretch>
        </p:blipFill>
        <p:spPr>
          <a:xfrm>
            <a:off x="3751366" y="5244918"/>
            <a:ext cx="1891103" cy="1539771"/>
          </a:xfrm>
          <a:prstGeom prst="rect">
            <a:avLst/>
          </a:prstGeom>
        </p:spPr>
      </p:pic>
      <p:pic>
        <p:nvPicPr>
          <p:cNvPr id="27" name="Picture 27">
            <a:extLst>
              <a:ext uri="{FF2B5EF4-FFF2-40B4-BE49-F238E27FC236}">
                <a16:creationId xmlns:a16="http://schemas.microsoft.com/office/drawing/2014/main" id="{522DB9AC-279F-8C78-62BD-7B0872620451}"/>
              </a:ext>
            </a:extLst>
          </p:cNvPr>
          <p:cNvPicPr>
            <a:picLocks noChangeAspect="1"/>
          </p:cNvPicPr>
          <p:nvPr/>
        </p:nvPicPr>
        <p:blipFill>
          <a:blip r:embed="rId6"/>
          <a:stretch>
            <a:fillRect/>
          </a:stretch>
        </p:blipFill>
        <p:spPr>
          <a:xfrm>
            <a:off x="5824459" y="5032713"/>
            <a:ext cx="2441836" cy="1964180"/>
          </a:xfrm>
          <a:prstGeom prst="rect">
            <a:avLst/>
          </a:prstGeom>
        </p:spPr>
      </p:pic>
      <p:pic>
        <p:nvPicPr>
          <p:cNvPr id="28" name="Picture 28" descr="Text&#10;&#10;Description automatically generated">
            <a:extLst>
              <a:ext uri="{FF2B5EF4-FFF2-40B4-BE49-F238E27FC236}">
                <a16:creationId xmlns:a16="http://schemas.microsoft.com/office/drawing/2014/main" id="{29BEBA91-E23A-A4A7-A93B-FE59F651A99C}"/>
              </a:ext>
            </a:extLst>
          </p:cNvPr>
          <p:cNvPicPr>
            <a:picLocks noChangeAspect="1"/>
          </p:cNvPicPr>
          <p:nvPr/>
        </p:nvPicPr>
        <p:blipFill>
          <a:blip r:embed="rId7"/>
          <a:stretch>
            <a:fillRect/>
          </a:stretch>
        </p:blipFill>
        <p:spPr>
          <a:xfrm>
            <a:off x="8709112" y="5570193"/>
            <a:ext cx="2601973" cy="1216956"/>
          </a:xfrm>
          <a:prstGeom prst="rect">
            <a:avLst/>
          </a:prstGeom>
        </p:spPr>
      </p:pic>
      <p:pic>
        <p:nvPicPr>
          <p:cNvPr id="29" name="Picture 29" descr="Text&#10;&#10;Description automatically generated">
            <a:extLst>
              <a:ext uri="{FF2B5EF4-FFF2-40B4-BE49-F238E27FC236}">
                <a16:creationId xmlns:a16="http://schemas.microsoft.com/office/drawing/2014/main" id="{FD9DE3F4-792D-C238-4ACD-8C52765D7F91}"/>
              </a:ext>
            </a:extLst>
          </p:cNvPr>
          <p:cNvPicPr>
            <a:picLocks noChangeAspect="1"/>
          </p:cNvPicPr>
          <p:nvPr/>
        </p:nvPicPr>
        <p:blipFill>
          <a:blip r:embed="rId8"/>
          <a:stretch>
            <a:fillRect/>
          </a:stretch>
        </p:blipFill>
        <p:spPr>
          <a:xfrm>
            <a:off x="8832121" y="4967498"/>
            <a:ext cx="2824744" cy="523074"/>
          </a:xfrm>
          <a:prstGeom prst="rect">
            <a:avLst/>
          </a:prstGeom>
        </p:spPr>
      </p:pic>
    </p:spTree>
    <p:extLst>
      <p:ext uri="{BB962C8B-B14F-4D97-AF65-F5344CB8AC3E}">
        <p14:creationId xmlns:p14="http://schemas.microsoft.com/office/powerpoint/2010/main" val="177019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0BBBBEB-0F95-4376-5545-710D7E6D72B6}"/>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Future Scope</a:t>
            </a:r>
          </a:p>
        </p:txBody>
      </p:sp>
      <p:sp>
        <p:nvSpPr>
          <p:cNvPr id="3" name="Content Placeholder 2">
            <a:extLst>
              <a:ext uri="{FF2B5EF4-FFF2-40B4-BE49-F238E27FC236}">
                <a16:creationId xmlns:a16="http://schemas.microsoft.com/office/drawing/2014/main" id="{E3E4A5EF-5B96-8F6E-A848-209AB71781F2}"/>
              </a:ext>
            </a:extLst>
          </p:cNvPr>
          <p:cNvSpPr>
            <a:spLocks noGrp="1"/>
          </p:cNvSpPr>
          <p:nvPr>
            <p:ph idx="1"/>
          </p:nvPr>
        </p:nvSpPr>
        <p:spPr>
          <a:xfrm>
            <a:off x="838200" y="2586789"/>
            <a:ext cx="10515600" cy="3590174"/>
          </a:xfrm>
        </p:spPr>
        <p:txBody>
          <a:bodyPr vert="horz" lIns="91440" tIns="45720" rIns="91440" bIns="45720" rtlCol="0" anchor="t">
            <a:normAutofit/>
          </a:bodyPr>
          <a:lstStyle/>
          <a:p>
            <a:r>
              <a:rPr lang="en-US" dirty="0"/>
              <a:t>The image captioning model are now ubiquitous in our community and seldom we realize the importance of things whose nature is such.</a:t>
            </a:r>
          </a:p>
          <a:p>
            <a:r>
              <a:rPr lang="en-US" dirty="0"/>
              <a:t>Computer Vision is now applied in every type of industry and hence image captioning has the ability to itself become a base upon which multidisciplinary projects can be made.</a:t>
            </a:r>
          </a:p>
          <a:p>
            <a:pPr marL="0" indent="0">
              <a:buNone/>
            </a:pPr>
            <a:endParaRPr lang="en-US" dirty="0"/>
          </a:p>
          <a:p>
            <a:endParaRPr lang="en-US" dirty="0"/>
          </a:p>
        </p:txBody>
      </p:sp>
    </p:spTree>
    <p:extLst>
      <p:ext uri="{BB962C8B-B14F-4D97-AF65-F5344CB8AC3E}">
        <p14:creationId xmlns:p14="http://schemas.microsoft.com/office/powerpoint/2010/main" val="308105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1">
            <a:extLst>
              <a:ext uri="{FF2B5EF4-FFF2-40B4-BE49-F238E27FC236}">
                <a16:creationId xmlns:a16="http://schemas.microsoft.com/office/drawing/2014/main" id="{5E0D0E5A-6E97-46A9-AF74-EAEA1E04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417" y="6756322"/>
            <a:ext cx="5657849" cy="101678"/>
          </a:xfrm>
          <a:custGeom>
            <a:avLst/>
            <a:gdLst>
              <a:gd name="connsiteX0" fmla="*/ 0 w 2374107"/>
              <a:gd name="connsiteY0" fmla="*/ 0 h 45719"/>
              <a:gd name="connsiteX1" fmla="*/ 2374107 w 2374107"/>
              <a:gd name="connsiteY1" fmla="*/ 0 h 45719"/>
              <a:gd name="connsiteX2" fmla="*/ 2374107 w 2374107"/>
              <a:gd name="connsiteY2" fmla="*/ 45719 h 45719"/>
              <a:gd name="connsiteX3" fmla="*/ 0 w 2374107"/>
              <a:gd name="connsiteY3" fmla="*/ 45719 h 45719"/>
              <a:gd name="connsiteX4" fmla="*/ 0 w 2374107"/>
              <a:gd name="connsiteY4" fmla="*/ 0 h 45719"/>
              <a:gd name="connsiteX0" fmla="*/ 0 w 2430067"/>
              <a:gd name="connsiteY0" fmla="*/ 0 h 64769"/>
              <a:gd name="connsiteX1" fmla="*/ 2430067 w 2430067"/>
              <a:gd name="connsiteY1" fmla="*/ 19050 h 64769"/>
              <a:gd name="connsiteX2" fmla="*/ 2430067 w 2430067"/>
              <a:gd name="connsiteY2" fmla="*/ 64769 h 64769"/>
              <a:gd name="connsiteX3" fmla="*/ 55960 w 2430067"/>
              <a:gd name="connsiteY3" fmla="*/ 64769 h 64769"/>
              <a:gd name="connsiteX4" fmla="*/ 0 w 2430067"/>
              <a:gd name="connsiteY4" fmla="*/ 0 h 64769"/>
              <a:gd name="connsiteX0" fmla="*/ 0 w 2431088"/>
              <a:gd name="connsiteY0" fmla="*/ 0 h 94534"/>
              <a:gd name="connsiteX1" fmla="*/ 2431088 w 2431088"/>
              <a:gd name="connsiteY1" fmla="*/ 48815 h 94534"/>
              <a:gd name="connsiteX2" fmla="*/ 2431088 w 2431088"/>
              <a:gd name="connsiteY2" fmla="*/ 94534 h 94534"/>
              <a:gd name="connsiteX3" fmla="*/ 56981 w 2431088"/>
              <a:gd name="connsiteY3" fmla="*/ 94534 h 94534"/>
              <a:gd name="connsiteX4" fmla="*/ 0 w 2431088"/>
              <a:gd name="connsiteY4" fmla="*/ 0 h 94534"/>
              <a:gd name="connsiteX0" fmla="*/ 0 w 2425473"/>
              <a:gd name="connsiteY0" fmla="*/ 0 h 101678"/>
              <a:gd name="connsiteX1" fmla="*/ 2425473 w 2425473"/>
              <a:gd name="connsiteY1" fmla="*/ 55959 h 101678"/>
              <a:gd name="connsiteX2" fmla="*/ 2425473 w 2425473"/>
              <a:gd name="connsiteY2" fmla="*/ 101678 h 101678"/>
              <a:gd name="connsiteX3" fmla="*/ 51366 w 2425473"/>
              <a:gd name="connsiteY3" fmla="*/ 101678 h 101678"/>
              <a:gd name="connsiteX4" fmla="*/ 0 w 2425473"/>
              <a:gd name="connsiteY4" fmla="*/ 0 h 10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473" h="101678">
                <a:moveTo>
                  <a:pt x="0" y="0"/>
                </a:moveTo>
                <a:lnTo>
                  <a:pt x="2425473" y="55959"/>
                </a:lnTo>
                <a:lnTo>
                  <a:pt x="2425473" y="101678"/>
                </a:lnTo>
                <a:lnTo>
                  <a:pt x="51366" y="10167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2">
            <a:extLst>
              <a:ext uri="{FF2B5EF4-FFF2-40B4-BE49-F238E27FC236}">
                <a16:creationId xmlns:a16="http://schemas.microsoft.com/office/drawing/2014/main" id="{E197A7FD-CD8D-4609-AE35-64C89063E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8697" y="6809135"/>
            <a:ext cx="160496" cy="48864"/>
          </a:xfrm>
          <a:custGeom>
            <a:avLst/>
            <a:gdLst>
              <a:gd name="connsiteX0" fmla="*/ 0 w 91440"/>
              <a:gd name="connsiteY0" fmla="*/ 0 h 27432"/>
              <a:gd name="connsiteX1" fmla="*/ 91440 w 91440"/>
              <a:gd name="connsiteY1" fmla="*/ 0 h 27432"/>
              <a:gd name="connsiteX2" fmla="*/ 91440 w 91440"/>
              <a:gd name="connsiteY2" fmla="*/ 27432 h 27432"/>
              <a:gd name="connsiteX3" fmla="*/ 0 w 91440"/>
              <a:gd name="connsiteY3" fmla="*/ 27432 h 27432"/>
              <a:gd name="connsiteX4" fmla="*/ 0 w 91440"/>
              <a:gd name="connsiteY4" fmla="*/ 0 h 27432"/>
              <a:gd name="connsiteX0" fmla="*/ 0 w 128350"/>
              <a:gd name="connsiteY0" fmla="*/ 0 h 36957"/>
              <a:gd name="connsiteX1" fmla="*/ 128350 w 128350"/>
              <a:gd name="connsiteY1" fmla="*/ 9525 h 36957"/>
              <a:gd name="connsiteX2" fmla="*/ 128350 w 128350"/>
              <a:gd name="connsiteY2" fmla="*/ 36957 h 36957"/>
              <a:gd name="connsiteX3" fmla="*/ 36910 w 128350"/>
              <a:gd name="connsiteY3" fmla="*/ 36957 h 36957"/>
              <a:gd name="connsiteX4" fmla="*/ 0 w 128350"/>
              <a:gd name="connsiteY4" fmla="*/ 0 h 36957"/>
              <a:gd name="connsiteX0" fmla="*/ 0 w 128350"/>
              <a:gd name="connsiteY0" fmla="*/ 0 h 36957"/>
              <a:gd name="connsiteX1" fmla="*/ 83106 w 128350"/>
              <a:gd name="connsiteY1" fmla="*/ 11906 h 36957"/>
              <a:gd name="connsiteX2" fmla="*/ 128350 w 128350"/>
              <a:gd name="connsiteY2" fmla="*/ 36957 h 36957"/>
              <a:gd name="connsiteX3" fmla="*/ 36910 w 128350"/>
              <a:gd name="connsiteY3" fmla="*/ 36957 h 36957"/>
              <a:gd name="connsiteX4" fmla="*/ 0 w 128350"/>
              <a:gd name="connsiteY4" fmla="*/ 0 h 36957"/>
              <a:gd name="connsiteX0" fmla="*/ 0 w 162878"/>
              <a:gd name="connsiteY0" fmla="*/ 0 h 44101"/>
              <a:gd name="connsiteX1" fmla="*/ 117634 w 162878"/>
              <a:gd name="connsiteY1" fmla="*/ 19050 h 44101"/>
              <a:gd name="connsiteX2" fmla="*/ 162878 w 162878"/>
              <a:gd name="connsiteY2" fmla="*/ 44101 h 44101"/>
              <a:gd name="connsiteX3" fmla="*/ 71438 w 162878"/>
              <a:gd name="connsiteY3" fmla="*/ 44101 h 44101"/>
              <a:gd name="connsiteX4" fmla="*/ 0 w 162878"/>
              <a:gd name="connsiteY4" fmla="*/ 0 h 44101"/>
              <a:gd name="connsiteX0" fmla="*/ 0 w 160496"/>
              <a:gd name="connsiteY0" fmla="*/ 0 h 48864"/>
              <a:gd name="connsiteX1" fmla="*/ 115252 w 160496"/>
              <a:gd name="connsiteY1" fmla="*/ 23813 h 48864"/>
              <a:gd name="connsiteX2" fmla="*/ 160496 w 160496"/>
              <a:gd name="connsiteY2" fmla="*/ 48864 h 48864"/>
              <a:gd name="connsiteX3" fmla="*/ 69056 w 160496"/>
              <a:gd name="connsiteY3" fmla="*/ 48864 h 48864"/>
              <a:gd name="connsiteX4" fmla="*/ 0 w 160496"/>
              <a:gd name="connsiteY4" fmla="*/ 0 h 48864"/>
              <a:gd name="connsiteX0" fmla="*/ 0 w 160496"/>
              <a:gd name="connsiteY0" fmla="*/ 0 h 48864"/>
              <a:gd name="connsiteX1" fmla="*/ 115252 w 160496"/>
              <a:gd name="connsiteY1" fmla="*/ 23813 h 48864"/>
              <a:gd name="connsiteX2" fmla="*/ 160496 w 160496"/>
              <a:gd name="connsiteY2" fmla="*/ 48864 h 48864"/>
              <a:gd name="connsiteX3" fmla="*/ 61912 w 160496"/>
              <a:gd name="connsiteY3" fmla="*/ 48864 h 48864"/>
              <a:gd name="connsiteX4" fmla="*/ 0 w 160496"/>
              <a:gd name="connsiteY4" fmla="*/ 0 h 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96" h="48864">
                <a:moveTo>
                  <a:pt x="0" y="0"/>
                </a:moveTo>
                <a:lnTo>
                  <a:pt x="115252" y="23813"/>
                </a:lnTo>
                <a:lnTo>
                  <a:pt x="160496" y="48864"/>
                </a:lnTo>
                <a:lnTo>
                  <a:pt x="61912" y="48864"/>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85C07D8-AF7E-4AC3-872D-8B13B757FC59}"/>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8800" dirty="0">
                <a:solidFill>
                  <a:srgbClr val="FFFFFF"/>
                </a:solidFill>
              </a:rPr>
              <a:t>Thank you</a:t>
            </a:r>
          </a:p>
        </p:txBody>
      </p:sp>
      <p:sp>
        <p:nvSpPr>
          <p:cNvPr id="18" name="Rectangle 6">
            <a:extLst>
              <a:ext uri="{FF2B5EF4-FFF2-40B4-BE49-F238E27FC236}">
                <a16:creationId xmlns:a16="http://schemas.microsoft.com/office/drawing/2014/main" id="{C0B64B74-19BE-47D9-8BB8-7081BF0E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48458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SketchyVTI</vt:lpstr>
      <vt:lpstr>PowerPoint Presentation</vt:lpstr>
      <vt:lpstr>Problem Statement</vt:lpstr>
      <vt:lpstr>Solution</vt:lpstr>
      <vt:lpstr>Training</vt:lpstr>
      <vt:lpstr>REsults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206</cp:revision>
  <dcterms:created xsi:type="dcterms:W3CDTF">2022-04-18T20:59:09Z</dcterms:created>
  <dcterms:modified xsi:type="dcterms:W3CDTF">2022-04-22T21:59:27Z</dcterms:modified>
</cp:coreProperties>
</file>