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Black"/>
      <p:bold r:id="rId20"/>
      <p:boldItalic r:id="rId21"/>
    </p:embeddedFont>
    <p:embeddedFont>
      <p:font typeface="Proxima Nova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Black-bold.fntdata"/><Relationship Id="rId22" Type="http://schemas.openxmlformats.org/officeDocument/2006/relationships/font" Target="fonts/ProximaNova-regular.fntdata"/><Relationship Id="rId21" Type="http://schemas.openxmlformats.org/officeDocument/2006/relationships/font" Target="fonts/RobotoBlack-boldItalic.fntdata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5143efd19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5143efd1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51b80cbf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51b80cbf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51b80cbfd_0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51b80cbfd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b80cb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51b80cb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51b80cbf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51b80cbf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4f79f10f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4f79f10f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4f79f10fc_0_1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4f79f10fc_0_1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4f79f10fc_0_1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4f79f10fc_0_1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5143efd19_2_1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5143efd19_2_1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4f79f10fc_0_1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4f79f10fc_0_1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51b80cbf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51b80cbf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4f79f10fc_0_1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4f79f10fc_0_1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5143efd19_2_1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5143efd19_2_1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figma.com/file/F7DCzEMGs17EA10IySuPza/HCI-Project?node-id=135%3A165" TargetMode="External"/><Relationship Id="rId4" Type="http://schemas.openxmlformats.org/officeDocument/2006/relationships/hyperlink" Target="https://drive.google.com/file/d/1GHhnIvqvs5iwlPoguNeIvIALop8_qm1s/view?usp=sharing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Computer Interaction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11"/>
              <a:t>Section - 1</a:t>
            </a:r>
            <a:endParaRPr sz="2611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346050"/>
            <a:ext cx="8123100" cy="14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2231"/>
              <a:t>Group 20 - Bug Smashers</a:t>
            </a:r>
            <a:endParaRPr sz="2231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803"/>
              <a:t>AU1940028	Moksh Doshi</a:t>
            </a:r>
            <a:endParaRPr sz="1803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803"/>
              <a:t>AU1940120	Jaimik Patel</a:t>
            </a:r>
            <a:endParaRPr sz="1803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803"/>
              <a:t>AU1940130	Nandish Patel</a:t>
            </a:r>
            <a:endParaRPr sz="1803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Black"/>
                <a:ea typeface="Roboto Black"/>
                <a:cs typeface="Roboto Black"/>
                <a:sym typeface="Roboto Black"/>
              </a:rPr>
              <a:t>Difficulties Encountered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1.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Finding pre-made components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2.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Learning new design software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3.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Maintaining consistency within different screens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8900" y="1017725"/>
            <a:ext cx="4260302" cy="3132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Black"/>
                <a:ea typeface="Roboto Black"/>
                <a:cs typeface="Roboto Black"/>
                <a:sym typeface="Roboto Black"/>
              </a:rPr>
              <a:t>Real Life Implementation and Challenges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558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Problems encountered: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Mobile platform consistency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Government approval is difficult to obtain as sensitive data is to be accessed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Proposed solutions: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Develop a consistent interface for iOS and Android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 the existing mParivahan backend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 rotWithShape="1">
          <a:blip r:embed="rId3">
            <a:alphaModFix/>
          </a:blip>
          <a:srcRect b="11172" l="28599" r="28401" t="10970"/>
          <a:stretch/>
        </p:blipFill>
        <p:spPr>
          <a:xfrm>
            <a:off x="6017475" y="1214138"/>
            <a:ext cx="2738626" cy="329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Black"/>
                <a:ea typeface="Roboto Black"/>
                <a:cs typeface="Roboto Black"/>
                <a:sym typeface="Roboto Black"/>
              </a:rPr>
              <a:t>Demonstration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Figma: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https://www.figma.com/file/F7DCzEMGs17EA10IySuPza/HCI-Project?node-id=135%3A165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4"/>
          <p:cNvSpPr txBox="1"/>
          <p:nvPr>
            <p:ph idx="2" type="body"/>
          </p:nvPr>
        </p:nvSpPr>
        <p:spPr>
          <a:xfrm>
            <a:off x="45720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https://drive.google.com/file/d/1GHhnIvqvs5iwlPoguNeIvIALop8_qm1s/view?usp=sharing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5425" y="2257525"/>
            <a:ext cx="2013050" cy="20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05125" y="2257525"/>
            <a:ext cx="2013050" cy="20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Black"/>
                <a:ea typeface="Roboto Black"/>
                <a:cs typeface="Roboto Black"/>
                <a:sym typeface="Roboto Black"/>
              </a:rPr>
              <a:t>Learning Outcomes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Learnt the process of creating user-friendly, easily navigable and minimalist interfaces keeping in light HCI theories, terms, principles, and methods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Compared and appraised various distinct designs to gain a thorough knowledge on interface from an HCI biased view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Constructed conceptual basis to design HCI that includes: problems, goals, user interaction style, as well as user-centric interface design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Got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acquainted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with tools and technologies in order to prototype and visualize the end-user design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Effective and efficient collaboration in teams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598200" y="1590000"/>
            <a:ext cx="79476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Roboto Black"/>
                <a:ea typeface="Roboto Black"/>
                <a:cs typeface="Roboto Black"/>
                <a:sym typeface="Roboto Black"/>
              </a:rPr>
              <a:t>Thank You</a:t>
            </a:r>
            <a:endParaRPr b="0"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Black"/>
                <a:ea typeface="Roboto Black"/>
                <a:cs typeface="Roboto Black"/>
                <a:sym typeface="Roboto Black"/>
              </a:rPr>
              <a:t>Motivation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626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egregated services provided by the government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M-Parivahan - Save and view the registration certificate &amp; licence details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Parivahan Sewa - Book slots, apply for licences, etc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Pay Ahmedabad Challan - To pay the e-challan of registered vehicles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Problems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Users are not aware of the websites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Hard to navigate user interface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Exploitation of system due to corruption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“DigiWheels” mobile app to provide a user friendly interface along with an integrated interface to carry out all the tasks related to on-road vehicles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7493" y="445025"/>
            <a:ext cx="1934808" cy="418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612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DigiWheels app 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provides users with effortless access to the transport information along with supplementary functionality such as licence application and other transport-related documents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Apply for a new learner/permanent licence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Save and view his/her driving licence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View details of vehicles registered to his/her name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View and pay traffic violation fines with his/her payment method of choice i.e. credit cards, UPI, wallets, net banking, etc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See if he/she is compliant with various traffic regulations such as a compulsory FASTag, valid PUC certificate and take necessary actions in case he is not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Black"/>
                <a:ea typeface="Roboto Black"/>
                <a:cs typeface="Roboto Black"/>
                <a:sym typeface="Roboto Black"/>
              </a:rPr>
              <a:t>Project Overview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6696" y="509825"/>
            <a:ext cx="1905579" cy="4123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Black"/>
                <a:ea typeface="Roboto Black"/>
                <a:cs typeface="Roboto Black"/>
                <a:sym typeface="Roboto Black"/>
              </a:rPr>
              <a:t>1 - Manage FASTag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647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Functionality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Purchase FASTag for registered vehicles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View FASTag balance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Recharge FASTag wallet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Universal Usability 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" sz="1500" u="sng">
                <a:latin typeface="Roboto"/>
                <a:ea typeface="Roboto"/>
                <a:cs typeface="Roboto"/>
                <a:sym typeface="Roboto"/>
              </a:rPr>
              <a:t>Diverse Cognitive and Perceptual Abilities</a:t>
            </a:r>
            <a:endParaRPr sz="1500" u="sng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By selecting a valid RC and making required payment FASTag can be purchased. A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virtual FASTag is created linked to the Registration number by fetching all other data automatically from the system.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103" y="509825"/>
            <a:ext cx="1905571" cy="4123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647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Design Principles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" sz="1500" u="sng">
                <a:latin typeface="Roboto"/>
                <a:ea typeface="Roboto"/>
                <a:cs typeface="Roboto"/>
                <a:sym typeface="Roboto"/>
              </a:rPr>
              <a:t>Prevent Errors</a:t>
            </a:r>
            <a:endParaRPr sz="1500" u="sng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Data is automatically fetched from the server. No need to enter and check whether the vehicle details are correct or not every time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Interaction Style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" sz="1500" u="sng">
                <a:latin typeface="Roboto"/>
                <a:ea typeface="Roboto"/>
                <a:cs typeface="Roboto"/>
                <a:sym typeface="Roboto"/>
              </a:rPr>
              <a:t>Form Fill In</a:t>
            </a:r>
            <a:endParaRPr sz="1500" u="sng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Fill RC details and click on pay now option to recharge FASTag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8404" y="509825"/>
            <a:ext cx="1905571" cy="412385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Black"/>
                <a:ea typeface="Roboto Black"/>
                <a:cs typeface="Roboto Black"/>
                <a:sym typeface="Roboto Black"/>
              </a:rPr>
              <a:t>1 - Manage FASTag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Black"/>
                <a:ea typeface="Roboto Black"/>
                <a:cs typeface="Roboto Black"/>
                <a:sym typeface="Roboto Black"/>
              </a:rPr>
              <a:t>2 - Apply for Licence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647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Functionality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Fill details like name, age, gender, date of birth, email &amp; more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Upload any government authorised ID like Aadhar, Pan, etc.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Take a selfie or upload a photo; e-signature for cross verification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Universal Usability 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Diverse Cognitive and Perceptual Abilities: OTP will be fetched from the messages along with suggestion in the numeric keypad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Cultural and International Diversity: Data is validated by the system i.e., for numeric data, only T9 keypad is shown, for single option radio buttons are shown, etc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6004" y="509825"/>
            <a:ext cx="1905571" cy="4123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647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35">
                <a:latin typeface="Roboto"/>
                <a:ea typeface="Roboto"/>
                <a:cs typeface="Roboto"/>
                <a:sym typeface="Roboto"/>
              </a:rPr>
              <a:t>Design Principles</a:t>
            </a:r>
            <a:endParaRPr b="1" sz="2035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Consistency: Similar fields are provided in the same font style and size, green colour is used for primary and secondary action elements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Reduce Short Term Memory Load: OTP is automatically fetched from the messages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35">
                <a:latin typeface="Roboto"/>
                <a:ea typeface="Roboto"/>
                <a:cs typeface="Roboto"/>
                <a:sym typeface="Roboto"/>
              </a:rPr>
              <a:t>Interaction Style</a:t>
            </a:r>
            <a:endParaRPr b="1" sz="2035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Form Fill-in: Form fill-in is required to enter the full name, email id, mobile number, etc in order to apply for licence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Menu Selection: User can select one or more options from the different vehicle checkboxes like MCWG, MCWOG, LMV, etc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Black"/>
                <a:ea typeface="Roboto Black"/>
                <a:cs typeface="Roboto Black"/>
                <a:sym typeface="Roboto Black"/>
              </a:rPr>
              <a:t>2 - Apply for Licence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400" y="509825"/>
            <a:ext cx="1905579" cy="4123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647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821"/>
              <a:buFont typeface="Arial"/>
              <a:buNone/>
            </a:pPr>
            <a:r>
              <a:rPr b="1" lang="en" sz="4260">
                <a:latin typeface="Roboto"/>
                <a:ea typeface="Roboto"/>
                <a:cs typeface="Roboto"/>
                <a:sym typeface="Roboto"/>
              </a:rPr>
              <a:t>Functionality</a:t>
            </a:r>
            <a:endParaRPr b="1" sz="4260">
              <a:latin typeface="Roboto"/>
              <a:ea typeface="Roboto"/>
              <a:cs typeface="Roboto"/>
              <a:sym typeface="Roboto"/>
            </a:endParaRPr>
          </a:p>
          <a:p>
            <a:pPr indent="-338613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3150">
                <a:latin typeface="Roboto"/>
                <a:ea typeface="Roboto"/>
                <a:cs typeface="Roboto"/>
                <a:sym typeface="Roboto"/>
              </a:rPr>
              <a:t>Select the date &amp; time slot from the given available dates</a:t>
            </a:r>
            <a:endParaRPr sz="3150">
              <a:latin typeface="Roboto"/>
              <a:ea typeface="Roboto"/>
              <a:cs typeface="Roboto"/>
              <a:sym typeface="Roboto"/>
            </a:endParaRPr>
          </a:p>
          <a:p>
            <a:pPr indent="-33861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3150">
                <a:latin typeface="Roboto"/>
                <a:ea typeface="Roboto"/>
                <a:cs typeface="Roboto"/>
                <a:sym typeface="Roboto"/>
              </a:rPr>
              <a:t>Pay the fee for the booking driving test through debit card/credit card</a:t>
            </a:r>
            <a:endParaRPr sz="31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882"/>
              <a:buFont typeface="Arial"/>
              <a:buNone/>
            </a:pPr>
            <a:r>
              <a:rPr b="1" lang="en" sz="4250">
                <a:latin typeface="Roboto"/>
                <a:ea typeface="Roboto"/>
                <a:cs typeface="Roboto"/>
                <a:sym typeface="Roboto"/>
              </a:rPr>
              <a:t>Universal Usability </a:t>
            </a:r>
            <a:endParaRPr b="1" sz="4250">
              <a:latin typeface="Roboto"/>
              <a:ea typeface="Roboto"/>
              <a:cs typeface="Roboto"/>
              <a:sym typeface="Roboto"/>
            </a:endParaRPr>
          </a:p>
          <a:p>
            <a:pPr indent="-338613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315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Diverse Cognitive and Perceptual Abilities: Different colour coding for better visualization and help make a decision quickly</a:t>
            </a:r>
            <a:endParaRPr sz="315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861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315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Cultural and International Diversity:  Date and time of the booked slot is displayed in different formats</a:t>
            </a:r>
            <a:endParaRPr sz="31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Black"/>
                <a:ea typeface="Roboto Black"/>
                <a:cs typeface="Roboto Black"/>
                <a:sym typeface="Roboto Black"/>
              </a:rPr>
              <a:t>3 - Book slot for Driving test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6304" y="509825"/>
            <a:ext cx="1905571" cy="4123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Roboto Black"/>
                <a:ea typeface="Roboto Black"/>
                <a:cs typeface="Roboto Black"/>
                <a:sym typeface="Roboto Black"/>
              </a:rPr>
              <a:t>3 - Book slot for Driving test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647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16">
                <a:latin typeface="Roboto"/>
                <a:ea typeface="Roboto"/>
                <a:cs typeface="Roboto"/>
                <a:sym typeface="Roboto"/>
              </a:rPr>
              <a:t>Design Principles</a:t>
            </a:r>
            <a:endParaRPr b="1" sz="2316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Permit Easy Reversal of Actions : Multi level confirm dialogs and physical actions to prevent mistakes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Visibility: Dates displayed in different colours for quick inference according to their availability of the time slot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Prevent Errors: Colour is used to display error and blocking actions prevent further progress until the error is rectified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16">
                <a:latin typeface="Roboto"/>
                <a:ea typeface="Roboto"/>
                <a:cs typeface="Roboto"/>
                <a:sym typeface="Roboto"/>
              </a:rPr>
              <a:t>Interaction Style</a:t>
            </a:r>
            <a:endParaRPr sz="2316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Menu Selection: Selecting time slot slot; Selecting payment method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6004" y="509825"/>
            <a:ext cx="1905571" cy="4123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