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B4E0"/>
    <a:srgbClr val="F96A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F596-086B-4B25-8CB0-F8939B5498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27B7A69-CA25-406B-9301-CDAB82526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2ABCDE2-CCF0-4979-94E9-1A87E2356E77}"/>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5" name="Footer Placeholder 4">
            <a:extLst>
              <a:ext uri="{FF2B5EF4-FFF2-40B4-BE49-F238E27FC236}">
                <a16:creationId xmlns:a16="http://schemas.microsoft.com/office/drawing/2014/main" id="{07F86D41-17C0-4E02-98EA-1E06AFC1A81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DBF6B5-F857-47FB-8B7F-F61384C0BA8D}"/>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29846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D70A-4551-48F1-A198-4BF90CE4F6B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2247B60-6673-40F1-8C7F-EFD6E5720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F558B72-DEA2-4EEC-9D18-43F1D9E9BB9E}"/>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5" name="Footer Placeholder 4">
            <a:extLst>
              <a:ext uri="{FF2B5EF4-FFF2-40B4-BE49-F238E27FC236}">
                <a16:creationId xmlns:a16="http://schemas.microsoft.com/office/drawing/2014/main" id="{16EF80C5-44FB-4320-A9FB-40F9C62C37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3693514-2D6F-461E-8DF3-6247A6914A80}"/>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149577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3267D-2424-4B63-9109-EF19D9B240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60AF95D-4F71-43EF-983E-8C876B138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18FF3A8-021A-42BD-8C08-4547FD5F36DF}"/>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5" name="Footer Placeholder 4">
            <a:extLst>
              <a:ext uri="{FF2B5EF4-FFF2-40B4-BE49-F238E27FC236}">
                <a16:creationId xmlns:a16="http://schemas.microsoft.com/office/drawing/2014/main" id="{A1EF52F2-C9B1-4BF7-84A2-238C7848F7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04476A5-059F-4EA6-83F5-5A4DE2B44CF8}"/>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216755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CAF1-3AB9-4FC0-B88B-DB4E36C23AF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E0BD598-6873-44E0-8713-A7805D2A8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4F574A4-C117-45B9-8322-80FFD94B5B21}"/>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5" name="Footer Placeholder 4">
            <a:extLst>
              <a:ext uri="{FF2B5EF4-FFF2-40B4-BE49-F238E27FC236}">
                <a16:creationId xmlns:a16="http://schemas.microsoft.com/office/drawing/2014/main" id="{E8A4A2AA-6E05-4DA6-9B0C-5F7E5D5B375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C5DC2A-4FE5-4E41-B187-F87AB86A6B91}"/>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275213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D8BB-CECA-4456-8A92-91F867452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8F17FB4-58C1-47C4-AFF8-D13EF31F1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826DA-C923-4CC1-9CBF-FC0B517F20BB}"/>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5" name="Footer Placeholder 4">
            <a:extLst>
              <a:ext uri="{FF2B5EF4-FFF2-40B4-BE49-F238E27FC236}">
                <a16:creationId xmlns:a16="http://schemas.microsoft.com/office/drawing/2014/main" id="{66DE92B6-CE17-4B3B-8638-65550655A5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BE1AF44-EE5B-4DAF-A1CC-15EE2E6D78DA}"/>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317330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A920-BA80-4F4D-8008-979C3FDD39E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7AD511-D823-4282-94B7-87B0C08304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0926864-ECB8-4474-9A19-751BC42DC1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9ACE554-608E-4F34-B90D-17EDF3D7F516}"/>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6" name="Footer Placeholder 5">
            <a:extLst>
              <a:ext uri="{FF2B5EF4-FFF2-40B4-BE49-F238E27FC236}">
                <a16:creationId xmlns:a16="http://schemas.microsoft.com/office/drawing/2014/main" id="{B274B2C8-6080-4383-A185-E2E72D2A875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980800-A9A8-4D67-955B-001AFC36315E}"/>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158720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9429-DD76-4E49-B765-B9270D01404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C4117AD-6D70-42D0-A7C4-E8101BA7D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1512D-AF5F-4173-BAD6-0FE8AE4A8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CBF7360-FC25-48FB-84E8-4CB404CCC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5B4B4-B106-44A8-8718-41C30B5BD7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C46C734-2818-4AEB-90CB-8AA5BC152710}"/>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8" name="Footer Placeholder 7">
            <a:extLst>
              <a:ext uri="{FF2B5EF4-FFF2-40B4-BE49-F238E27FC236}">
                <a16:creationId xmlns:a16="http://schemas.microsoft.com/office/drawing/2014/main" id="{D0B255F5-280D-4761-9B6E-ECBB59DFBF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119D78-10C1-4B2A-A98B-182E6911FCAA}"/>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146741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15EA-4D0B-4D2C-9584-7082E621A77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F40B915-8A8D-4636-903C-D03680109C07}"/>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4" name="Footer Placeholder 3">
            <a:extLst>
              <a:ext uri="{FF2B5EF4-FFF2-40B4-BE49-F238E27FC236}">
                <a16:creationId xmlns:a16="http://schemas.microsoft.com/office/drawing/2014/main" id="{C8544988-3575-48D8-AD19-9BFFF2CFE78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1720479-E8AD-46D0-9571-BA75D4EFF508}"/>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398918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3A6E36-538D-4CF3-B009-A73282284FAA}"/>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3" name="Footer Placeholder 2">
            <a:extLst>
              <a:ext uri="{FF2B5EF4-FFF2-40B4-BE49-F238E27FC236}">
                <a16:creationId xmlns:a16="http://schemas.microsoft.com/office/drawing/2014/main" id="{9278CC53-8B2C-4611-A414-A306DD21E1E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67F0695-B0D8-4D59-A6DB-106425F04977}"/>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393148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B4A1-C905-4DED-A702-A678C59CE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3972605-632F-4C23-8E81-E029BB7D2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6A2C38-3255-4E27-A538-78AB3FE0F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B0DB1-E43A-447D-9D9B-132F1D306175}"/>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6" name="Footer Placeholder 5">
            <a:extLst>
              <a:ext uri="{FF2B5EF4-FFF2-40B4-BE49-F238E27FC236}">
                <a16:creationId xmlns:a16="http://schemas.microsoft.com/office/drawing/2014/main" id="{EB7BF208-DE23-46F4-8918-A020753EF61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7220D5F-ECCE-4B80-B8AB-3D5966278F5E}"/>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135341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D44A-6CE5-4D99-8022-EF3005A2F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1C7A849-08F4-4F38-AC96-838E84B40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1D9CCAE-C3C2-49D8-B016-63963D25F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A00F6-736A-4C61-A275-EDCE9F1813E1}"/>
              </a:ext>
            </a:extLst>
          </p:cNvPr>
          <p:cNvSpPr>
            <a:spLocks noGrp="1"/>
          </p:cNvSpPr>
          <p:nvPr>
            <p:ph type="dt" sz="half" idx="10"/>
          </p:nvPr>
        </p:nvSpPr>
        <p:spPr/>
        <p:txBody>
          <a:bodyPr/>
          <a:lstStyle/>
          <a:p>
            <a:fld id="{E8F1B7BC-D522-4D67-81ED-DB8375E30427}" type="datetimeFigureOut">
              <a:rPr lang="en-AU" smtClean="0"/>
              <a:t>2/06/2019</a:t>
            </a:fld>
            <a:endParaRPr lang="en-AU"/>
          </a:p>
        </p:txBody>
      </p:sp>
      <p:sp>
        <p:nvSpPr>
          <p:cNvPr id="6" name="Footer Placeholder 5">
            <a:extLst>
              <a:ext uri="{FF2B5EF4-FFF2-40B4-BE49-F238E27FC236}">
                <a16:creationId xmlns:a16="http://schemas.microsoft.com/office/drawing/2014/main" id="{A1ADF33E-F3A2-4AD8-886E-66B61C18366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31E9A70-9778-443F-A158-79BDE4362C31}"/>
              </a:ext>
            </a:extLst>
          </p:cNvPr>
          <p:cNvSpPr>
            <a:spLocks noGrp="1"/>
          </p:cNvSpPr>
          <p:nvPr>
            <p:ph type="sldNum" sz="quarter" idx="12"/>
          </p:nvPr>
        </p:nvSpPr>
        <p:spPr/>
        <p:txBody>
          <a:bodyPr/>
          <a:lstStyle/>
          <a:p>
            <a:fld id="{C83AB0D5-BFFC-4876-A84D-A7236BF0894C}" type="slidenum">
              <a:rPr lang="en-AU" smtClean="0"/>
              <a:t>‹#›</a:t>
            </a:fld>
            <a:endParaRPr lang="en-AU"/>
          </a:p>
        </p:txBody>
      </p:sp>
    </p:spTree>
    <p:extLst>
      <p:ext uri="{BB962C8B-B14F-4D97-AF65-F5344CB8AC3E}">
        <p14:creationId xmlns:p14="http://schemas.microsoft.com/office/powerpoint/2010/main" val="253241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4DB2C-DA9A-43CF-8BC1-223E40FAD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3053617-6F68-47B2-8A79-795A63BA3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542567-DC84-483E-8A54-5F9ECA917A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1B7BC-D522-4D67-81ED-DB8375E30427}" type="datetimeFigureOut">
              <a:rPr lang="en-AU" smtClean="0"/>
              <a:t>2/06/2019</a:t>
            </a:fld>
            <a:endParaRPr lang="en-AU"/>
          </a:p>
        </p:txBody>
      </p:sp>
      <p:sp>
        <p:nvSpPr>
          <p:cNvPr id="5" name="Footer Placeholder 4">
            <a:extLst>
              <a:ext uri="{FF2B5EF4-FFF2-40B4-BE49-F238E27FC236}">
                <a16:creationId xmlns:a16="http://schemas.microsoft.com/office/drawing/2014/main" id="{47C288D5-6E3C-46A1-90FE-DE73C2327B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4C36408-BF97-463F-9D85-5822EB1AF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AB0D5-BFFC-4876-A84D-A7236BF0894C}" type="slidenum">
              <a:rPr lang="en-AU" smtClean="0"/>
              <a:t>‹#›</a:t>
            </a:fld>
            <a:endParaRPr lang="en-AU"/>
          </a:p>
        </p:txBody>
      </p:sp>
    </p:spTree>
    <p:extLst>
      <p:ext uri="{BB962C8B-B14F-4D97-AF65-F5344CB8AC3E}">
        <p14:creationId xmlns:p14="http://schemas.microsoft.com/office/powerpoint/2010/main" val="14252319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00386D9-89F1-4DF3-A2F5-8359989DDA71}"/>
              </a:ext>
            </a:extLst>
          </p:cNvPr>
          <p:cNvSpPr>
            <a:spLocks noGrp="1"/>
          </p:cNvSpPr>
          <p:nvPr>
            <p:ph type="title"/>
          </p:nvPr>
        </p:nvSpPr>
        <p:spPr>
          <a:xfrm>
            <a:off x="0" y="-84303"/>
            <a:ext cx="12192000" cy="811996"/>
          </a:xfrm>
        </p:spPr>
        <p:txBody>
          <a:bodyPr vert="horz" lIns="91440" tIns="45720" rIns="91440" bIns="45720" rtlCol="0" anchor="ctr">
            <a:normAutofit fontScale="90000"/>
          </a:bodyPr>
          <a:lstStyle/>
          <a:p>
            <a:pPr algn="ctr"/>
            <a:r>
              <a:rPr lang="en-US" sz="2800" b="1" dirty="0">
                <a:latin typeface="Agency FB" panose="020B0503020202020204" pitchFamily="34" charset="0"/>
              </a:rPr>
              <a:t>BANK MARKETING WITH DATA MINING</a:t>
            </a:r>
            <a:br>
              <a:rPr lang="en-US" sz="2800" b="1" dirty="0">
                <a:latin typeface="Agency FB" panose="020B0503020202020204" pitchFamily="34" charset="0"/>
              </a:rPr>
            </a:br>
            <a:r>
              <a:rPr lang="en-US" sz="2800" b="1" dirty="0">
                <a:solidFill>
                  <a:srgbClr val="F96A1B"/>
                </a:solidFill>
                <a:latin typeface="Agency FB" panose="020B0503020202020204" pitchFamily="34" charset="0"/>
              </a:rPr>
              <a:t>BAROONA</a:t>
            </a:r>
          </a:p>
        </p:txBody>
      </p:sp>
      <p:sp>
        <p:nvSpPr>
          <p:cNvPr id="23" name="Content Placeholder 22">
            <a:extLst>
              <a:ext uri="{FF2B5EF4-FFF2-40B4-BE49-F238E27FC236}">
                <a16:creationId xmlns:a16="http://schemas.microsoft.com/office/drawing/2014/main" id="{E451BD5F-C1CB-4A4D-B7A5-11ACFE9E19B9}"/>
              </a:ext>
            </a:extLst>
          </p:cNvPr>
          <p:cNvSpPr>
            <a:spLocks noGrp="1"/>
          </p:cNvSpPr>
          <p:nvPr>
            <p:ph idx="1"/>
          </p:nvPr>
        </p:nvSpPr>
        <p:spPr>
          <a:xfrm>
            <a:off x="0" y="709031"/>
            <a:ext cx="3201955" cy="2052830"/>
          </a:xfrm>
        </p:spPr>
        <p:txBody>
          <a:bodyPr vert="horz" lIns="91440" tIns="45720" rIns="91440" bIns="45720" rtlCol="0">
            <a:normAutofit fontScale="92500" lnSpcReduction="20000"/>
          </a:bodyPr>
          <a:lstStyle/>
          <a:p>
            <a:pPr marL="0" indent="0" algn="just">
              <a:buNone/>
            </a:pPr>
            <a:r>
              <a:rPr lang="en-US" sz="1300" b="1" u="sng" dirty="0">
                <a:solidFill>
                  <a:srgbClr val="F96A1B"/>
                </a:solidFill>
              </a:rPr>
              <a:t>INTRODUCTION</a:t>
            </a:r>
          </a:p>
          <a:p>
            <a:pPr marL="0" indent="0" algn="just">
              <a:buNone/>
            </a:pPr>
            <a:r>
              <a:rPr lang="en-US" sz="1300" b="1" dirty="0"/>
              <a:t>A financial institution is an organization which deals with monetary transactions like deposits, investments, loans and currency exchange. It has dedicated and remarkable resources with great business acumen. This poster is based on the data set of a Portuguese financial institution which conducted a tele-marketing campaign to attract potential clients by requesting them to subscribe to a term deposit in their bank. A term deposit is a transaction where monetary investments are carried out with a reasonable rate of interest over a fixed term.</a:t>
            </a:r>
          </a:p>
        </p:txBody>
      </p:sp>
      <p:sp>
        <p:nvSpPr>
          <p:cNvPr id="25" name="Content Placeholder 22">
            <a:extLst>
              <a:ext uri="{FF2B5EF4-FFF2-40B4-BE49-F238E27FC236}">
                <a16:creationId xmlns:a16="http://schemas.microsoft.com/office/drawing/2014/main" id="{A087BC31-0D80-4432-A3C0-8EFBC97A1851}"/>
              </a:ext>
            </a:extLst>
          </p:cNvPr>
          <p:cNvSpPr txBox="1">
            <a:spLocks/>
          </p:cNvSpPr>
          <p:nvPr/>
        </p:nvSpPr>
        <p:spPr>
          <a:xfrm>
            <a:off x="8887383" y="2584486"/>
            <a:ext cx="3304596" cy="427350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b="1" u="sng" dirty="0">
                <a:solidFill>
                  <a:srgbClr val="F96A1B"/>
                </a:solidFill>
              </a:rPr>
              <a:t>CONCLUSION</a:t>
            </a:r>
          </a:p>
          <a:p>
            <a:pPr algn="just">
              <a:lnSpc>
                <a:spcPct val="100000"/>
              </a:lnSpc>
            </a:pPr>
            <a:r>
              <a:rPr lang="en-US" sz="1200" b="1" dirty="0"/>
              <a:t>The C5.0 Decision Tree was the most suitable model for this data. The duration of the call had the highest impact on the subscription procedure i.e., higher duration yielded successful subscriptions and vice-versa. Also, the previous marketing campaign’s result had a fair influence on the target viz, </a:t>
            </a:r>
            <a:r>
              <a:rPr lang="en-US" sz="1200" b="1" dirty="0" err="1"/>
              <a:t>poutcome’s</a:t>
            </a:r>
            <a:r>
              <a:rPr lang="en-US" sz="1200" b="1" dirty="0"/>
              <a:t> success ensured that the client opted to invest again for 90% of the times. Among the small percentage of investments, most of them were after the end of a financial year (May-August). During this period, dedicated communication </a:t>
            </a:r>
            <a:r>
              <a:rPr lang="en-US" sz="1200" b="1" dirty="0" err="1"/>
              <a:t>centres</a:t>
            </a:r>
            <a:r>
              <a:rPr lang="en-US" sz="1200" b="1" dirty="0"/>
              <a:t> aid in better customer interaction through various channels like the telephone (wired/mobile) and digital (state-of-the-art). This model works quite efficiently on a new dataset in this domain.</a:t>
            </a:r>
          </a:p>
          <a:p>
            <a:pPr algn="just">
              <a:lnSpc>
                <a:spcPct val="100000"/>
              </a:lnSpc>
            </a:pPr>
            <a:r>
              <a:rPr lang="en-US" sz="1200" b="1" u="sng" dirty="0">
                <a:solidFill>
                  <a:srgbClr val="F96A1B"/>
                </a:solidFill>
              </a:rPr>
              <a:t>FUTURE RESEARCH:</a:t>
            </a:r>
            <a:r>
              <a:rPr lang="en-US" sz="1200" b="1" dirty="0">
                <a:solidFill>
                  <a:srgbClr val="39B4E0"/>
                </a:solidFill>
              </a:rPr>
              <a:t>  </a:t>
            </a:r>
            <a:r>
              <a:rPr lang="en-US" sz="1200" b="1" dirty="0"/>
              <a:t>we suggest that latest data should be used to yield a better model, ideally, by adding several characteristics which are not associated to the contact execution such as demographics of the client (</a:t>
            </a:r>
            <a:r>
              <a:rPr lang="en-US" sz="1200" b="1" dirty="0" err="1"/>
              <a:t>eg</a:t>
            </a:r>
            <a:r>
              <a:rPr lang="en-US" sz="1200" b="1" dirty="0"/>
              <a:t>: place of residence, annual income </a:t>
            </a:r>
            <a:r>
              <a:rPr lang="en-US" sz="1200" b="1" dirty="0" err="1"/>
              <a:t>etc</a:t>
            </a:r>
            <a:r>
              <a:rPr lang="en-US" sz="1200" b="1" dirty="0"/>
              <a:t>). </a:t>
            </a:r>
          </a:p>
          <a:p>
            <a:pPr algn="just"/>
            <a:endParaRPr lang="en-US" sz="1200" b="1" dirty="0">
              <a:solidFill>
                <a:srgbClr val="39B4E0"/>
              </a:solidFill>
            </a:endParaRPr>
          </a:p>
        </p:txBody>
      </p:sp>
      <p:sp>
        <p:nvSpPr>
          <p:cNvPr id="26" name="Content Placeholder 22">
            <a:extLst>
              <a:ext uri="{FF2B5EF4-FFF2-40B4-BE49-F238E27FC236}">
                <a16:creationId xmlns:a16="http://schemas.microsoft.com/office/drawing/2014/main" id="{CABCF61F-BEBF-468B-BEC6-48313661B6B4}"/>
              </a:ext>
            </a:extLst>
          </p:cNvPr>
          <p:cNvSpPr txBox="1">
            <a:spLocks/>
          </p:cNvSpPr>
          <p:nvPr/>
        </p:nvSpPr>
        <p:spPr>
          <a:xfrm>
            <a:off x="12438" y="2761865"/>
            <a:ext cx="3201955" cy="3987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u="sng" dirty="0">
                <a:solidFill>
                  <a:srgbClr val="F96A1B"/>
                </a:solidFill>
              </a:rPr>
              <a:t>DATA PREPROCESSING</a:t>
            </a:r>
          </a:p>
          <a:p>
            <a:pPr algn="just"/>
            <a:r>
              <a:rPr lang="en-US" sz="1200" b="1" dirty="0"/>
              <a:t>A 50% sample from the original bank marketing dataset was taken as a subset and analyzed. The new dataset contained 22606 observations and 16 predictor variables. It required feature engineering to ensure consistency. </a:t>
            </a:r>
          </a:p>
          <a:p>
            <a:pPr algn="just"/>
            <a:r>
              <a:rPr lang="en-US" sz="1200" b="1" dirty="0"/>
              <a:t>The variable Age (continuous) was divided into three categories: Youth (18-35 years), Workforce (36- 59 years) and Retired (&gt; 60 years). </a:t>
            </a:r>
          </a:p>
          <a:p>
            <a:pPr algn="just"/>
            <a:r>
              <a:rPr lang="en-US" sz="1200" b="1" dirty="0"/>
              <a:t>For the </a:t>
            </a:r>
            <a:r>
              <a:rPr lang="en-US" sz="1200" b="1" dirty="0" err="1"/>
              <a:t>poutcome</a:t>
            </a:r>
            <a:r>
              <a:rPr lang="en-US" sz="1200" b="1" dirty="0"/>
              <a:t> feature, the "other" observations (900) were merged with "unknown" as they belonged to the same hierarchy. </a:t>
            </a:r>
          </a:p>
          <a:p>
            <a:pPr algn="just"/>
            <a:r>
              <a:rPr lang="en-US" sz="1200" b="1" dirty="0"/>
              <a:t>Lastly, the target variable “y” which indicates if the term deposit was subscribed to or not was renamed as “</a:t>
            </a:r>
            <a:r>
              <a:rPr lang="en-US" sz="1200" b="1" dirty="0" err="1"/>
              <a:t>term_deposit</a:t>
            </a:r>
            <a:r>
              <a:rPr lang="en-US" sz="1200" b="1" dirty="0"/>
              <a:t> _subscribed”.</a:t>
            </a:r>
          </a:p>
        </p:txBody>
      </p:sp>
      <p:sp>
        <p:nvSpPr>
          <p:cNvPr id="29" name="Content Placeholder 22">
            <a:extLst>
              <a:ext uri="{FF2B5EF4-FFF2-40B4-BE49-F238E27FC236}">
                <a16:creationId xmlns:a16="http://schemas.microsoft.com/office/drawing/2014/main" id="{1A37EB3F-7FF2-42E2-AE70-7575AC52D4D3}"/>
              </a:ext>
            </a:extLst>
          </p:cNvPr>
          <p:cNvSpPr txBox="1">
            <a:spLocks/>
          </p:cNvSpPr>
          <p:nvPr/>
        </p:nvSpPr>
        <p:spPr>
          <a:xfrm>
            <a:off x="3201955" y="590743"/>
            <a:ext cx="5700983" cy="41771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u="sng" dirty="0">
                <a:solidFill>
                  <a:srgbClr val="F96A1B"/>
                </a:solidFill>
              </a:rPr>
              <a:t>CLASSIFICATION</a:t>
            </a:r>
          </a:p>
          <a:p>
            <a:pPr marL="0" indent="0" algn="just">
              <a:buNone/>
            </a:pPr>
            <a:r>
              <a:rPr lang="en-US" sz="1200" b="1" dirty="0"/>
              <a:t>The sample data was divided into three parts Training(13498 </a:t>
            </a:r>
            <a:r>
              <a:rPr lang="en-US" sz="1200" b="1" dirty="0" err="1"/>
              <a:t>obs</a:t>
            </a:r>
            <a:r>
              <a:rPr lang="en-US" sz="1200" b="1" dirty="0"/>
              <a:t>, 60%), Evaluation(4555obs,  20%) and Testing(4553obs, 20%). Various modelling algorithms like C5.0, </a:t>
            </a:r>
            <a:r>
              <a:rPr lang="en-US" sz="1200" b="1" dirty="0" err="1"/>
              <a:t>Nnet</a:t>
            </a:r>
            <a:r>
              <a:rPr lang="en-US" sz="1200" b="1" dirty="0"/>
              <a:t>, C&amp;RT, Naïve </a:t>
            </a:r>
            <a:r>
              <a:rPr lang="en-US" sz="1200" b="1" dirty="0" err="1"/>
              <a:t>bayes</a:t>
            </a:r>
            <a:r>
              <a:rPr lang="en-US" sz="1200" b="1" dirty="0"/>
              <a:t>, SVM, CHAID, and QUEST were applied where </a:t>
            </a:r>
            <a:r>
              <a:rPr lang="en-US" sz="1200" b="1" dirty="0" err="1"/>
              <a:t>term_deposit_subscribed</a:t>
            </a:r>
            <a:r>
              <a:rPr lang="en-US" sz="1200" b="1" dirty="0"/>
              <a:t> was a response variable.</a:t>
            </a:r>
          </a:p>
          <a:p>
            <a:pPr marL="0" indent="0">
              <a:buNone/>
            </a:pPr>
            <a:r>
              <a:rPr lang="en-US" sz="1200" b="1" u="sng" dirty="0">
                <a:solidFill>
                  <a:srgbClr val="F96A1B"/>
                </a:solidFill>
              </a:rPr>
              <a:t>BEST MODEL SELECTION:</a:t>
            </a:r>
            <a:r>
              <a:rPr lang="en-US" sz="1200" b="1" dirty="0">
                <a:solidFill>
                  <a:srgbClr val="F96A1B"/>
                </a:solidFill>
              </a:rPr>
              <a:t> </a:t>
            </a:r>
            <a:r>
              <a:rPr lang="en-US" sz="1200" b="1" dirty="0"/>
              <a:t>The best model is C5.0 with 30% pruning severity, 500 minimum nodes in child branch, with global pruning, with cost ratio of 9:1, with overall accuracy of 74.5%, with 73% accuracy and lift 1.11 for class ‘no’  and with 89% accuracy and lift 2.6 for class ‘yes’. We wanted to correctly identify ‘yes’ labels so we compromised the overall accuracy and class ’no’ accuracy. </a:t>
            </a:r>
          </a:p>
        </p:txBody>
      </p:sp>
      <p:pic>
        <p:nvPicPr>
          <p:cNvPr id="2" name="Picture 1">
            <a:extLst>
              <a:ext uri="{FF2B5EF4-FFF2-40B4-BE49-F238E27FC236}">
                <a16:creationId xmlns:a16="http://schemas.microsoft.com/office/drawing/2014/main" id="{4D5AB714-61F2-4C34-BAA9-1C554FB2863E}"/>
              </a:ext>
            </a:extLst>
          </p:cNvPr>
          <p:cNvPicPr>
            <a:picLocks noChangeAspect="1"/>
          </p:cNvPicPr>
          <p:nvPr/>
        </p:nvPicPr>
        <p:blipFill>
          <a:blip r:embed="rId2"/>
          <a:stretch>
            <a:fillRect/>
          </a:stretch>
        </p:blipFill>
        <p:spPr>
          <a:xfrm>
            <a:off x="3254823" y="2561348"/>
            <a:ext cx="5601459" cy="1935980"/>
          </a:xfrm>
          <a:prstGeom prst="rect">
            <a:avLst/>
          </a:prstGeom>
        </p:spPr>
      </p:pic>
      <p:sp>
        <p:nvSpPr>
          <p:cNvPr id="10" name="Content Placeholder 22">
            <a:extLst>
              <a:ext uri="{FF2B5EF4-FFF2-40B4-BE49-F238E27FC236}">
                <a16:creationId xmlns:a16="http://schemas.microsoft.com/office/drawing/2014/main" id="{93CD7B55-56ED-41F3-8E17-D8E03BE13C55}"/>
              </a:ext>
            </a:extLst>
          </p:cNvPr>
          <p:cNvSpPr txBox="1">
            <a:spLocks/>
          </p:cNvSpPr>
          <p:nvPr/>
        </p:nvSpPr>
        <p:spPr>
          <a:xfrm>
            <a:off x="3254824" y="4508385"/>
            <a:ext cx="5554803" cy="23496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200" b="1" u="sng" dirty="0">
                <a:solidFill>
                  <a:srgbClr val="F96A1B"/>
                </a:solidFill>
              </a:rPr>
              <a:t>RESULTS</a:t>
            </a:r>
          </a:p>
          <a:p>
            <a:pPr algn="just"/>
            <a:r>
              <a:rPr lang="en-US" sz="1200" b="1" dirty="0"/>
              <a:t>The main 3 key features that are responsible for subscription of term deposit were call duration, outcomes of previous campaign and medium of contact. The results of decision tree generated by model depicted that more a client spent time on conversation especially through telephone were more likely to subscribe in future. </a:t>
            </a:r>
          </a:p>
          <a:p>
            <a:pPr algn="just"/>
            <a:r>
              <a:rPr lang="en-US" sz="1200" b="1" dirty="0"/>
              <a:t>In addition, if client previously subscribed for term deposit and is in contact on frequent basis then s/he is more likely to subscribe in future also. The outcome of the previous campaign creates a massive impact on the result. If the previous outcome is success, a client is 90% likely to opt for the term deposit again. </a:t>
            </a:r>
          </a:p>
          <a:p>
            <a:pPr algn="just"/>
            <a:r>
              <a:rPr lang="en-US" sz="1200" b="1" dirty="0"/>
              <a:t>The ideal months for contacting a client is during the mid-year (May to August). During these months, 71% of the people have subscribed for term deposit. </a:t>
            </a:r>
          </a:p>
          <a:p>
            <a:pPr marL="0" indent="0" algn="just">
              <a:buFont typeface="Arial" panose="020B0604020202020204" pitchFamily="34" charset="0"/>
              <a:buNone/>
            </a:pPr>
            <a:endParaRPr lang="en-US" sz="1200" b="1" u="sng" dirty="0">
              <a:solidFill>
                <a:srgbClr val="F96A1B"/>
              </a:solidFill>
            </a:endParaRPr>
          </a:p>
        </p:txBody>
      </p:sp>
      <p:pic>
        <p:nvPicPr>
          <p:cNvPr id="4" name="Picture 3">
            <a:extLst>
              <a:ext uri="{FF2B5EF4-FFF2-40B4-BE49-F238E27FC236}">
                <a16:creationId xmlns:a16="http://schemas.microsoft.com/office/drawing/2014/main" id="{DEE19690-D9C3-4BD7-8570-28446B7B1194}"/>
              </a:ext>
            </a:extLst>
          </p:cNvPr>
          <p:cNvPicPr>
            <a:picLocks noChangeAspect="1"/>
          </p:cNvPicPr>
          <p:nvPr/>
        </p:nvPicPr>
        <p:blipFill>
          <a:blip r:embed="rId3"/>
          <a:stretch>
            <a:fillRect/>
          </a:stretch>
        </p:blipFill>
        <p:spPr>
          <a:xfrm>
            <a:off x="8985357" y="597059"/>
            <a:ext cx="3124224" cy="1957941"/>
          </a:xfrm>
          <a:prstGeom prst="rect">
            <a:avLst/>
          </a:prstGeom>
        </p:spPr>
      </p:pic>
    </p:spTree>
    <p:extLst>
      <p:ext uri="{BB962C8B-B14F-4D97-AF65-F5344CB8AC3E}">
        <p14:creationId xmlns:p14="http://schemas.microsoft.com/office/powerpoint/2010/main" val="1467552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616</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Agency FB</vt:lpstr>
      <vt:lpstr>Arial</vt:lpstr>
      <vt:lpstr>Calibri</vt:lpstr>
      <vt:lpstr>Calibri Light</vt:lpstr>
      <vt:lpstr>Office Theme</vt:lpstr>
      <vt:lpstr>BANK MARKETING WITH DATA MINING BAROONA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WITH DATA MINING BAROONA</dc:title>
  <dc:creator>Nandish Rajendrakumar Patel</dc:creator>
  <cp:lastModifiedBy>Nandish Rajendrakumar Patel</cp:lastModifiedBy>
  <cp:revision>50</cp:revision>
  <dcterms:created xsi:type="dcterms:W3CDTF">2019-06-01T06:24:25Z</dcterms:created>
  <dcterms:modified xsi:type="dcterms:W3CDTF">2019-06-02T02:57:31Z</dcterms:modified>
</cp:coreProperties>
</file>