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4"/>
  </p:notesMasterIdLst>
  <p:sldIdLst>
    <p:sldId id="256" r:id="rId5"/>
    <p:sldId id="257" r:id="rId6"/>
    <p:sldId id="258" r:id="rId7"/>
    <p:sldId id="259" r:id="rId8"/>
    <p:sldId id="266" r:id="rId9"/>
    <p:sldId id="263" r:id="rId10"/>
    <p:sldId id="264" r:id="rId11"/>
    <p:sldId id="261" r:id="rId12"/>
    <p:sldId id="26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8A5C81A-43FB-4670-AB2E-E81C07FAAB47}" v="21" dt="2020-10-26T15:56:11.44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5" d="100"/>
          <a:sy n="75" d="100"/>
        </p:scale>
        <p:origin x="974" y="29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63BDAFD-918C-49AB-B86E-B6AAEA09B664}"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83DD9899-97DB-4583-8BB7-D6FD58158A58}">
      <dgm:prSet/>
      <dgm:spPr>
        <a:solidFill>
          <a:schemeClr val="accent6"/>
        </a:solidFill>
      </dgm:spPr>
      <dgm:t>
        <a:bodyPr/>
        <a:lstStyle/>
        <a:p>
          <a:r>
            <a:rPr lang="en-US" dirty="0"/>
            <a:t>1. Background Information of trUUth</a:t>
          </a:r>
        </a:p>
      </dgm:t>
    </dgm:pt>
    <dgm:pt modelId="{FEEF0219-635B-42BE-8DCA-61346B9673BE}" type="parTrans" cxnId="{EE2A4C7F-FA29-493D-9C08-42AA6D9F13D3}">
      <dgm:prSet/>
      <dgm:spPr/>
      <dgm:t>
        <a:bodyPr/>
        <a:lstStyle/>
        <a:p>
          <a:endParaRPr lang="en-US"/>
        </a:p>
      </dgm:t>
    </dgm:pt>
    <dgm:pt modelId="{0BA7D2C8-97FD-477E-859C-D55F4A73F827}" type="sibTrans" cxnId="{EE2A4C7F-FA29-493D-9C08-42AA6D9F13D3}">
      <dgm:prSet/>
      <dgm:spPr/>
      <dgm:t>
        <a:bodyPr/>
        <a:lstStyle/>
        <a:p>
          <a:endParaRPr lang="en-US"/>
        </a:p>
      </dgm:t>
    </dgm:pt>
    <dgm:pt modelId="{E760F3B5-01C1-4F07-A76F-D29BCDE63902}">
      <dgm:prSet/>
      <dgm:spPr/>
      <dgm:t>
        <a:bodyPr/>
        <a:lstStyle/>
        <a:p>
          <a:r>
            <a:rPr lang="en-US" dirty="0"/>
            <a:t>2. Position and Responsibilities</a:t>
          </a:r>
        </a:p>
      </dgm:t>
    </dgm:pt>
    <dgm:pt modelId="{BB42EBB2-A81D-4526-A242-447EE0E43EFA}" type="parTrans" cxnId="{43C62C3E-080C-460E-8F85-351357CB51C2}">
      <dgm:prSet/>
      <dgm:spPr/>
      <dgm:t>
        <a:bodyPr/>
        <a:lstStyle/>
        <a:p>
          <a:endParaRPr lang="en-US"/>
        </a:p>
      </dgm:t>
    </dgm:pt>
    <dgm:pt modelId="{5A0682CD-1B17-4A15-935C-00A55BC2D359}" type="sibTrans" cxnId="{43C62C3E-080C-460E-8F85-351357CB51C2}">
      <dgm:prSet/>
      <dgm:spPr/>
      <dgm:t>
        <a:bodyPr/>
        <a:lstStyle/>
        <a:p>
          <a:endParaRPr lang="en-US"/>
        </a:p>
      </dgm:t>
    </dgm:pt>
    <dgm:pt modelId="{F4FC5AE3-9862-4AF7-82F9-B4BDFBD9CEBF}">
      <dgm:prSet/>
      <dgm:spPr/>
      <dgm:t>
        <a:bodyPr/>
        <a:lstStyle/>
        <a:p>
          <a:r>
            <a:rPr lang="en-AU" dirty="0"/>
            <a:t>3. Skills developed</a:t>
          </a:r>
          <a:endParaRPr lang="en-US" dirty="0"/>
        </a:p>
      </dgm:t>
    </dgm:pt>
    <dgm:pt modelId="{BCC05656-BDDF-4A3F-A7DE-1ADDE585E164}" type="parTrans" cxnId="{9911F8AE-83CB-4F2C-B120-AB1E1442E82E}">
      <dgm:prSet/>
      <dgm:spPr/>
      <dgm:t>
        <a:bodyPr/>
        <a:lstStyle/>
        <a:p>
          <a:endParaRPr lang="en-US"/>
        </a:p>
      </dgm:t>
    </dgm:pt>
    <dgm:pt modelId="{E80C4905-97C5-4375-8804-1A5E83CE5FE1}" type="sibTrans" cxnId="{9911F8AE-83CB-4F2C-B120-AB1E1442E82E}">
      <dgm:prSet/>
      <dgm:spPr/>
      <dgm:t>
        <a:bodyPr/>
        <a:lstStyle/>
        <a:p>
          <a:endParaRPr lang="en-US"/>
        </a:p>
      </dgm:t>
    </dgm:pt>
    <dgm:pt modelId="{CF9DD1E7-C0B1-4A15-B35C-803037C7221B}">
      <dgm:prSet/>
      <dgm:spPr/>
      <dgm:t>
        <a:bodyPr/>
        <a:lstStyle/>
        <a:p>
          <a:r>
            <a:rPr lang="en-AU" dirty="0"/>
            <a:t>4. Conclusion and Future work</a:t>
          </a:r>
          <a:endParaRPr lang="en-US" dirty="0"/>
        </a:p>
      </dgm:t>
    </dgm:pt>
    <dgm:pt modelId="{D0A51434-F0B6-4D6B-9A56-17736EE89112}" type="parTrans" cxnId="{73D80530-D4DD-4CEC-8E5E-58B307610909}">
      <dgm:prSet/>
      <dgm:spPr/>
      <dgm:t>
        <a:bodyPr/>
        <a:lstStyle/>
        <a:p>
          <a:endParaRPr lang="en-US"/>
        </a:p>
      </dgm:t>
    </dgm:pt>
    <dgm:pt modelId="{3D43A8E6-D3D5-4330-BD36-9FD074206695}" type="sibTrans" cxnId="{73D80530-D4DD-4CEC-8E5E-58B307610909}">
      <dgm:prSet/>
      <dgm:spPr/>
      <dgm:t>
        <a:bodyPr/>
        <a:lstStyle/>
        <a:p>
          <a:endParaRPr lang="en-US"/>
        </a:p>
      </dgm:t>
    </dgm:pt>
    <dgm:pt modelId="{D63F6848-0202-49AA-95FE-E5FCE9347F28}" type="pres">
      <dgm:prSet presAssocID="{263BDAFD-918C-49AB-B86E-B6AAEA09B664}" presName="linear" presStyleCnt="0">
        <dgm:presLayoutVars>
          <dgm:animLvl val="lvl"/>
          <dgm:resizeHandles val="exact"/>
        </dgm:presLayoutVars>
      </dgm:prSet>
      <dgm:spPr/>
    </dgm:pt>
    <dgm:pt modelId="{DB86AC4E-EA78-45D5-ADD2-A2D13EF587FB}" type="pres">
      <dgm:prSet presAssocID="{83DD9899-97DB-4583-8BB7-D6FD58158A58}" presName="parentText" presStyleLbl="node1" presStyleIdx="0" presStyleCnt="4">
        <dgm:presLayoutVars>
          <dgm:chMax val="0"/>
          <dgm:bulletEnabled val="1"/>
        </dgm:presLayoutVars>
      </dgm:prSet>
      <dgm:spPr/>
    </dgm:pt>
    <dgm:pt modelId="{8E0ACE1A-8D02-4F1F-8F12-978728D7E08A}" type="pres">
      <dgm:prSet presAssocID="{0BA7D2C8-97FD-477E-859C-D55F4A73F827}" presName="spacer" presStyleCnt="0"/>
      <dgm:spPr/>
    </dgm:pt>
    <dgm:pt modelId="{510CCAA4-42F0-4131-B46E-45AE6B592B95}" type="pres">
      <dgm:prSet presAssocID="{E760F3B5-01C1-4F07-A76F-D29BCDE63902}" presName="parentText" presStyleLbl="node1" presStyleIdx="1" presStyleCnt="4">
        <dgm:presLayoutVars>
          <dgm:chMax val="0"/>
          <dgm:bulletEnabled val="1"/>
        </dgm:presLayoutVars>
      </dgm:prSet>
      <dgm:spPr/>
    </dgm:pt>
    <dgm:pt modelId="{36C6FFF4-1C87-4527-8FBC-A8852F450EA7}" type="pres">
      <dgm:prSet presAssocID="{5A0682CD-1B17-4A15-935C-00A55BC2D359}" presName="spacer" presStyleCnt="0"/>
      <dgm:spPr/>
    </dgm:pt>
    <dgm:pt modelId="{0A682E51-5F08-41DE-ACD2-9B5785B14063}" type="pres">
      <dgm:prSet presAssocID="{F4FC5AE3-9862-4AF7-82F9-B4BDFBD9CEBF}" presName="parentText" presStyleLbl="node1" presStyleIdx="2" presStyleCnt="4">
        <dgm:presLayoutVars>
          <dgm:chMax val="0"/>
          <dgm:bulletEnabled val="1"/>
        </dgm:presLayoutVars>
      </dgm:prSet>
      <dgm:spPr/>
    </dgm:pt>
    <dgm:pt modelId="{54E92B81-3E5C-49DD-B6AB-EFF2A697C400}" type="pres">
      <dgm:prSet presAssocID="{E80C4905-97C5-4375-8804-1A5E83CE5FE1}" presName="spacer" presStyleCnt="0"/>
      <dgm:spPr/>
    </dgm:pt>
    <dgm:pt modelId="{BDDC152A-477E-48BA-936E-8CAA5D17D0C6}" type="pres">
      <dgm:prSet presAssocID="{CF9DD1E7-C0B1-4A15-B35C-803037C7221B}" presName="parentText" presStyleLbl="node1" presStyleIdx="3" presStyleCnt="4">
        <dgm:presLayoutVars>
          <dgm:chMax val="0"/>
          <dgm:bulletEnabled val="1"/>
        </dgm:presLayoutVars>
      </dgm:prSet>
      <dgm:spPr/>
    </dgm:pt>
  </dgm:ptLst>
  <dgm:cxnLst>
    <dgm:cxn modelId="{6179D31A-389A-43C1-94C5-59CF28AAD752}" type="presOf" srcId="{263BDAFD-918C-49AB-B86E-B6AAEA09B664}" destId="{D63F6848-0202-49AA-95FE-E5FCE9347F28}" srcOrd="0" destOrd="0" presId="urn:microsoft.com/office/officeart/2005/8/layout/vList2"/>
    <dgm:cxn modelId="{CFD6FB20-9776-43A0-A053-7B9FF69CF697}" type="presOf" srcId="{F4FC5AE3-9862-4AF7-82F9-B4BDFBD9CEBF}" destId="{0A682E51-5F08-41DE-ACD2-9B5785B14063}" srcOrd="0" destOrd="0" presId="urn:microsoft.com/office/officeart/2005/8/layout/vList2"/>
    <dgm:cxn modelId="{0D3F552D-574D-4750-9939-892A6BFF0380}" type="presOf" srcId="{E760F3B5-01C1-4F07-A76F-D29BCDE63902}" destId="{510CCAA4-42F0-4131-B46E-45AE6B592B95}" srcOrd="0" destOrd="0" presId="urn:microsoft.com/office/officeart/2005/8/layout/vList2"/>
    <dgm:cxn modelId="{73D80530-D4DD-4CEC-8E5E-58B307610909}" srcId="{263BDAFD-918C-49AB-B86E-B6AAEA09B664}" destId="{CF9DD1E7-C0B1-4A15-B35C-803037C7221B}" srcOrd="3" destOrd="0" parTransId="{D0A51434-F0B6-4D6B-9A56-17736EE89112}" sibTransId="{3D43A8E6-D3D5-4330-BD36-9FD074206695}"/>
    <dgm:cxn modelId="{43C62C3E-080C-460E-8F85-351357CB51C2}" srcId="{263BDAFD-918C-49AB-B86E-B6AAEA09B664}" destId="{E760F3B5-01C1-4F07-A76F-D29BCDE63902}" srcOrd="1" destOrd="0" parTransId="{BB42EBB2-A81D-4526-A242-447EE0E43EFA}" sibTransId="{5A0682CD-1B17-4A15-935C-00A55BC2D359}"/>
    <dgm:cxn modelId="{7864A251-516C-445B-AE0F-B8D7BD562FC3}" type="presOf" srcId="{83DD9899-97DB-4583-8BB7-D6FD58158A58}" destId="{DB86AC4E-EA78-45D5-ADD2-A2D13EF587FB}" srcOrd="0" destOrd="0" presId="urn:microsoft.com/office/officeart/2005/8/layout/vList2"/>
    <dgm:cxn modelId="{6BA5EE72-B2A9-4170-8BCD-DE62706B203D}" type="presOf" srcId="{CF9DD1E7-C0B1-4A15-B35C-803037C7221B}" destId="{BDDC152A-477E-48BA-936E-8CAA5D17D0C6}" srcOrd="0" destOrd="0" presId="urn:microsoft.com/office/officeart/2005/8/layout/vList2"/>
    <dgm:cxn modelId="{EE2A4C7F-FA29-493D-9C08-42AA6D9F13D3}" srcId="{263BDAFD-918C-49AB-B86E-B6AAEA09B664}" destId="{83DD9899-97DB-4583-8BB7-D6FD58158A58}" srcOrd="0" destOrd="0" parTransId="{FEEF0219-635B-42BE-8DCA-61346B9673BE}" sibTransId="{0BA7D2C8-97FD-477E-859C-D55F4A73F827}"/>
    <dgm:cxn modelId="{9911F8AE-83CB-4F2C-B120-AB1E1442E82E}" srcId="{263BDAFD-918C-49AB-B86E-B6AAEA09B664}" destId="{F4FC5AE3-9862-4AF7-82F9-B4BDFBD9CEBF}" srcOrd="2" destOrd="0" parTransId="{BCC05656-BDDF-4A3F-A7DE-1ADDE585E164}" sibTransId="{E80C4905-97C5-4375-8804-1A5E83CE5FE1}"/>
    <dgm:cxn modelId="{6F2499B5-A4BB-4038-854F-80AF09180415}" type="presParOf" srcId="{D63F6848-0202-49AA-95FE-E5FCE9347F28}" destId="{DB86AC4E-EA78-45D5-ADD2-A2D13EF587FB}" srcOrd="0" destOrd="0" presId="urn:microsoft.com/office/officeart/2005/8/layout/vList2"/>
    <dgm:cxn modelId="{190B8F6E-D717-4A1A-9959-C72F9D77C761}" type="presParOf" srcId="{D63F6848-0202-49AA-95FE-E5FCE9347F28}" destId="{8E0ACE1A-8D02-4F1F-8F12-978728D7E08A}" srcOrd="1" destOrd="0" presId="urn:microsoft.com/office/officeart/2005/8/layout/vList2"/>
    <dgm:cxn modelId="{70644358-F141-4D82-97BC-3EDAF1B46B7F}" type="presParOf" srcId="{D63F6848-0202-49AA-95FE-E5FCE9347F28}" destId="{510CCAA4-42F0-4131-B46E-45AE6B592B95}" srcOrd="2" destOrd="0" presId="urn:microsoft.com/office/officeart/2005/8/layout/vList2"/>
    <dgm:cxn modelId="{731CF3E0-A7AD-44EC-8B1B-CF1D5D6ECEFE}" type="presParOf" srcId="{D63F6848-0202-49AA-95FE-E5FCE9347F28}" destId="{36C6FFF4-1C87-4527-8FBC-A8852F450EA7}" srcOrd="3" destOrd="0" presId="urn:microsoft.com/office/officeart/2005/8/layout/vList2"/>
    <dgm:cxn modelId="{0DD73C56-C1C5-484B-8226-F381D2741FC9}" type="presParOf" srcId="{D63F6848-0202-49AA-95FE-E5FCE9347F28}" destId="{0A682E51-5F08-41DE-ACD2-9B5785B14063}" srcOrd="4" destOrd="0" presId="urn:microsoft.com/office/officeart/2005/8/layout/vList2"/>
    <dgm:cxn modelId="{65B9E567-E385-4B9E-921A-5BC565D8F04B}" type="presParOf" srcId="{D63F6848-0202-49AA-95FE-E5FCE9347F28}" destId="{54E92B81-3E5C-49DD-B6AB-EFF2A697C400}" srcOrd="5" destOrd="0" presId="urn:microsoft.com/office/officeart/2005/8/layout/vList2"/>
    <dgm:cxn modelId="{B9F91025-7265-4D25-A1E2-C291B7383440}" type="presParOf" srcId="{D63F6848-0202-49AA-95FE-E5FCE9347F28}" destId="{BDDC152A-477E-48BA-936E-8CAA5D17D0C6}"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86AC4E-EA78-45D5-ADD2-A2D13EF587FB}">
      <dsp:nvSpPr>
        <dsp:cNvPr id="0" name=""/>
        <dsp:cNvSpPr/>
      </dsp:nvSpPr>
      <dsp:spPr>
        <a:xfrm>
          <a:off x="0" y="1099386"/>
          <a:ext cx="6797675" cy="791505"/>
        </a:xfrm>
        <a:prstGeom prst="roundRect">
          <a:avLst/>
        </a:prstGeom>
        <a:solidFill>
          <a:schemeClr val="accent6"/>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dirty="0"/>
            <a:t>1. Background Information of trUUth</a:t>
          </a:r>
        </a:p>
      </dsp:txBody>
      <dsp:txXfrm>
        <a:off x="38638" y="1138024"/>
        <a:ext cx="6720399" cy="714229"/>
      </dsp:txXfrm>
    </dsp:sp>
    <dsp:sp modelId="{510CCAA4-42F0-4131-B46E-45AE6B592B95}">
      <dsp:nvSpPr>
        <dsp:cNvPr id="0" name=""/>
        <dsp:cNvSpPr/>
      </dsp:nvSpPr>
      <dsp:spPr>
        <a:xfrm>
          <a:off x="0" y="1985931"/>
          <a:ext cx="6797675" cy="791505"/>
        </a:xfrm>
        <a:prstGeom prst="round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dirty="0"/>
            <a:t>2. Position and Responsibilities</a:t>
          </a:r>
        </a:p>
      </dsp:txBody>
      <dsp:txXfrm>
        <a:off x="38638" y="2024569"/>
        <a:ext cx="6720399" cy="714229"/>
      </dsp:txXfrm>
    </dsp:sp>
    <dsp:sp modelId="{0A682E51-5F08-41DE-ACD2-9B5785B14063}">
      <dsp:nvSpPr>
        <dsp:cNvPr id="0" name=""/>
        <dsp:cNvSpPr/>
      </dsp:nvSpPr>
      <dsp:spPr>
        <a:xfrm>
          <a:off x="0" y="2872476"/>
          <a:ext cx="6797675" cy="791505"/>
        </a:xfrm>
        <a:prstGeom prst="round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AU" sz="3300" kern="1200" dirty="0"/>
            <a:t>3. Skills developed</a:t>
          </a:r>
          <a:endParaRPr lang="en-US" sz="3300" kern="1200" dirty="0"/>
        </a:p>
      </dsp:txBody>
      <dsp:txXfrm>
        <a:off x="38638" y="2911114"/>
        <a:ext cx="6720399" cy="714229"/>
      </dsp:txXfrm>
    </dsp:sp>
    <dsp:sp modelId="{BDDC152A-477E-48BA-936E-8CAA5D17D0C6}">
      <dsp:nvSpPr>
        <dsp:cNvPr id="0" name=""/>
        <dsp:cNvSpPr/>
      </dsp:nvSpPr>
      <dsp:spPr>
        <a:xfrm>
          <a:off x="0" y="3759021"/>
          <a:ext cx="6797675" cy="791505"/>
        </a:xfrm>
        <a:prstGeom prst="round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AU" sz="3300" kern="1200" dirty="0"/>
            <a:t>4. Conclusion and Future work</a:t>
          </a:r>
          <a:endParaRPr lang="en-US" sz="3300" kern="1200" dirty="0"/>
        </a:p>
      </dsp:txBody>
      <dsp:txXfrm>
        <a:off x="38638" y="3797659"/>
        <a:ext cx="6720399" cy="71422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CA99B1-14E4-44DF-9A2C-A479150467F4}" type="datetimeFigureOut">
              <a:rPr lang="en-AU" smtClean="0"/>
              <a:t>27/10/2020</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9E8D37-77D9-42F0-A34B-B2030378E47F}" type="slidenum">
              <a:rPr lang="en-AU" smtClean="0"/>
              <a:t>‹#›</a:t>
            </a:fld>
            <a:endParaRPr lang="en-AU"/>
          </a:p>
        </p:txBody>
      </p:sp>
    </p:spTree>
    <p:extLst>
      <p:ext uri="{BB962C8B-B14F-4D97-AF65-F5344CB8AC3E}">
        <p14:creationId xmlns:p14="http://schemas.microsoft.com/office/powerpoint/2010/main" val="38420406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7"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7"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1"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189" indent="0" algn="ctr">
              <a:buNone/>
              <a:defRPr sz="2400"/>
            </a:lvl2pPr>
            <a:lvl3pPr marL="914377" indent="0" algn="ctr">
              <a:buNone/>
              <a:defRPr sz="2400"/>
            </a:lvl3pPr>
            <a:lvl4pPr marL="1371566" indent="0" algn="ctr">
              <a:buNone/>
              <a:defRPr sz="2000"/>
            </a:lvl4pPr>
            <a:lvl5pPr marL="1828754" indent="0" algn="ctr">
              <a:buNone/>
              <a:defRPr sz="2000"/>
            </a:lvl5pPr>
            <a:lvl6pPr marL="2285943" indent="0" algn="ctr">
              <a:buNone/>
              <a:defRPr sz="2000"/>
            </a:lvl6pPr>
            <a:lvl7pPr marL="2743131" indent="0" algn="ctr">
              <a:buNone/>
              <a:defRPr sz="2000"/>
            </a:lvl7pPr>
            <a:lvl8pPr marL="3200320" indent="0" algn="ctr">
              <a:buNone/>
              <a:defRPr sz="2000"/>
            </a:lvl8pPr>
            <a:lvl9pPr marL="3657509"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67B509-B301-4320-B9C0-C5C5317290F5}" type="datetimeFigureOut">
              <a:rPr lang="en-AU" smtClean="0"/>
              <a:t>27/10/2020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4A55798-D16F-4295-8E4D-2B325F834969}" type="slidenum">
              <a:rPr lang="en-AU" smtClean="0"/>
              <a:t>‹#›</a:t>
            </a:fld>
            <a:endParaRPr lang="en-AU"/>
          </a:p>
        </p:txBody>
      </p:sp>
      <p:cxnSp>
        <p:nvCxnSpPr>
          <p:cNvPr id="9" name="Straight Connector 8"/>
          <p:cNvCxnSpPr/>
          <p:nvPr/>
        </p:nvCxnSpPr>
        <p:spPr>
          <a:xfrm>
            <a:off x="1207659"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15145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67B509-B301-4320-B9C0-C5C5317290F5}" type="datetimeFigureOut">
              <a:rPr lang="en-AU" smtClean="0"/>
              <a:t>27/10/2020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4A55798-D16F-4295-8E4D-2B325F834969}" type="slidenum">
              <a:rPr lang="en-AU" smtClean="0"/>
              <a:t>‹#›</a:t>
            </a:fld>
            <a:endParaRPr lang="en-AU"/>
          </a:p>
        </p:txBody>
      </p:sp>
    </p:spTree>
    <p:extLst>
      <p:ext uri="{BB962C8B-B14F-4D97-AF65-F5344CB8AC3E}">
        <p14:creationId xmlns:p14="http://schemas.microsoft.com/office/powerpoint/2010/main" val="13313900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7"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7"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1" y="414780"/>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1"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67B509-B301-4320-B9C0-C5C5317290F5}" type="datetimeFigureOut">
              <a:rPr lang="en-AU" smtClean="0"/>
              <a:t>27/10/2020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4A55798-D16F-4295-8E4D-2B325F834969}" type="slidenum">
              <a:rPr lang="en-AU" smtClean="0"/>
              <a:t>‹#›</a:t>
            </a:fld>
            <a:endParaRPr lang="en-AU"/>
          </a:p>
        </p:txBody>
      </p:sp>
    </p:spTree>
    <p:extLst>
      <p:ext uri="{BB962C8B-B14F-4D97-AF65-F5344CB8AC3E}">
        <p14:creationId xmlns:p14="http://schemas.microsoft.com/office/powerpoint/2010/main" val="15679481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67B509-B301-4320-B9C0-C5C5317290F5}" type="datetimeFigureOut">
              <a:rPr lang="en-AU" smtClean="0"/>
              <a:t>27/10/2020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4A55798-D16F-4295-8E4D-2B325F834969}" type="slidenum">
              <a:rPr lang="en-AU" smtClean="0"/>
              <a:t>‹#›</a:t>
            </a:fld>
            <a:endParaRPr lang="en-AU"/>
          </a:p>
        </p:txBody>
      </p:sp>
    </p:spTree>
    <p:extLst>
      <p:ext uri="{BB962C8B-B14F-4D97-AF65-F5344CB8AC3E}">
        <p14:creationId xmlns:p14="http://schemas.microsoft.com/office/powerpoint/2010/main" val="3042780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7"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7"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67B509-B301-4320-B9C0-C5C5317290F5}" type="datetimeFigureOut">
              <a:rPr lang="en-AU" smtClean="0"/>
              <a:t>27/10/2020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4A55798-D16F-4295-8E4D-2B325F834969}" type="slidenum">
              <a:rPr lang="en-AU" smtClean="0"/>
              <a:t>‹#›</a:t>
            </a:fld>
            <a:endParaRPr lang="en-AU"/>
          </a:p>
        </p:txBody>
      </p:sp>
      <p:cxnSp>
        <p:nvCxnSpPr>
          <p:cNvPr id="9" name="Straight Connector 8"/>
          <p:cNvCxnSpPr/>
          <p:nvPr/>
        </p:nvCxnSpPr>
        <p:spPr>
          <a:xfrm>
            <a:off x="1207659"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0196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5"/>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67B509-B301-4320-B9C0-C5C5317290F5}" type="datetimeFigureOut">
              <a:rPr lang="en-AU" smtClean="0"/>
              <a:t>27/10/2020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44A55798-D16F-4295-8E4D-2B325F834969}" type="slidenum">
              <a:rPr lang="en-AU" smtClean="0"/>
              <a:t>‹#›</a:t>
            </a:fld>
            <a:endParaRPr lang="en-AU"/>
          </a:p>
        </p:txBody>
      </p:sp>
    </p:spTree>
    <p:extLst>
      <p:ext uri="{BB962C8B-B14F-4D97-AF65-F5344CB8AC3E}">
        <p14:creationId xmlns:p14="http://schemas.microsoft.com/office/powerpoint/2010/main" val="648156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5"/>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67B509-B301-4320-B9C0-C5C5317290F5}" type="datetimeFigureOut">
              <a:rPr lang="en-AU" smtClean="0"/>
              <a:t>27/10/2020</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44A55798-D16F-4295-8E4D-2B325F834969}" type="slidenum">
              <a:rPr lang="en-AU" smtClean="0"/>
              <a:t>‹#›</a:t>
            </a:fld>
            <a:endParaRPr lang="en-AU"/>
          </a:p>
        </p:txBody>
      </p:sp>
    </p:spTree>
    <p:extLst>
      <p:ext uri="{BB962C8B-B14F-4D97-AF65-F5344CB8AC3E}">
        <p14:creationId xmlns:p14="http://schemas.microsoft.com/office/powerpoint/2010/main" val="9767629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67B509-B301-4320-B9C0-C5C5317290F5}" type="datetimeFigureOut">
              <a:rPr lang="en-AU" smtClean="0"/>
              <a:t>27/10/2020</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44A55798-D16F-4295-8E4D-2B325F834969}" type="slidenum">
              <a:rPr lang="en-AU" smtClean="0"/>
              <a:t>‹#›</a:t>
            </a:fld>
            <a:endParaRPr lang="en-AU"/>
          </a:p>
        </p:txBody>
      </p:sp>
    </p:spTree>
    <p:extLst>
      <p:ext uri="{BB962C8B-B14F-4D97-AF65-F5344CB8AC3E}">
        <p14:creationId xmlns:p14="http://schemas.microsoft.com/office/powerpoint/2010/main" val="824825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7"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7"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D67B509-B301-4320-B9C0-C5C5317290F5}" type="datetimeFigureOut">
              <a:rPr lang="en-AU" smtClean="0"/>
              <a:t>27/10/2020</a:t>
            </a:fld>
            <a:endParaRPr lang="en-AU"/>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AU"/>
          </a:p>
        </p:txBody>
      </p:sp>
      <p:sp>
        <p:nvSpPr>
          <p:cNvPr id="9" name="Slide Number Placeholder 8"/>
          <p:cNvSpPr>
            <a:spLocks noGrp="1"/>
          </p:cNvSpPr>
          <p:nvPr>
            <p:ph type="sldNum" sz="quarter" idx="12"/>
          </p:nvPr>
        </p:nvSpPr>
        <p:spPr/>
        <p:txBody>
          <a:bodyPr/>
          <a:lstStyle/>
          <a:p>
            <a:fld id="{44A55798-D16F-4295-8E4D-2B325F834969}" type="slidenum">
              <a:rPr lang="en-AU" smtClean="0"/>
              <a:t>‹#›</a:t>
            </a:fld>
            <a:endParaRPr lang="en-AU"/>
          </a:p>
        </p:txBody>
      </p:sp>
    </p:spTree>
    <p:extLst>
      <p:ext uri="{BB962C8B-B14F-4D97-AF65-F5344CB8AC3E}">
        <p14:creationId xmlns:p14="http://schemas.microsoft.com/office/powerpoint/2010/main" val="37840461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8"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3" y="6459787"/>
            <a:ext cx="2618511" cy="365125"/>
          </a:xfrm>
        </p:spPr>
        <p:txBody>
          <a:bodyPr/>
          <a:lstStyle>
            <a:lvl1pPr algn="l">
              <a:defRPr/>
            </a:lvl1pPr>
          </a:lstStyle>
          <a:p>
            <a:fld id="{1D67B509-B301-4320-B9C0-C5C5317290F5}" type="datetimeFigureOut">
              <a:rPr lang="en-AU" smtClean="0"/>
              <a:t>27/10/2020</a:t>
            </a:fld>
            <a:endParaRPr lang="en-AU"/>
          </a:p>
        </p:txBody>
      </p:sp>
      <p:sp>
        <p:nvSpPr>
          <p:cNvPr id="6" name="Footer Placeholder 5"/>
          <p:cNvSpPr>
            <a:spLocks noGrp="1"/>
          </p:cNvSpPr>
          <p:nvPr>
            <p:ph type="ftr" sz="quarter" idx="11"/>
          </p:nvPr>
        </p:nvSpPr>
        <p:spPr>
          <a:xfrm>
            <a:off x="4800600" y="6459787"/>
            <a:ext cx="4648200" cy="365125"/>
          </a:xfrm>
        </p:spPr>
        <p:txBody>
          <a:bodyPr/>
          <a:lstStyle>
            <a:lvl1pPr algn="l">
              <a:defRPr>
                <a:solidFill>
                  <a:schemeClr val="tx2"/>
                </a:solidFill>
              </a:defRPr>
            </a:lvl1pPr>
          </a:lstStyle>
          <a:p>
            <a:endParaRPr lang="en-AU"/>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4A55798-D16F-4295-8E4D-2B325F834969}" type="slidenum">
              <a:rPr lang="en-AU" smtClean="0"/>
              <a:t>‹#›</a:t>
            </a:fld>
            <a:endParaRPr lang="en-AU"/>
          </a:p>
        </p:txBody>
      </p:sp>
    </p:spTree>
    <p:extLst>
      <p:ext uri="{BB962C8B-B14F-4D97-AF65-F5344CB8AC3E}">
        <p14:creationId xmlns:p14="http://schemas.microsoft.com/office/powerpoint/2010/main" val="42508315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1"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7"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7"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67B509-B301-4320-B9C0-C5C5317290F5}" type="datetimeFigureOut">
              <a:rPr lang="en-AU" smtClean="0"/>
              <a:t>27/10/2020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44A55798-D16F-4295-8E4D-2B325F834969}" type="slidenum">
              <a:rPr lang="en-AU" smtClean="0"/>
              <a:t>‹#›</a:t>
            </a:fld>
            <a:endParaRPr lang="en-AU"/>
          </a:p>
        </p:txBody>
      </p:sp>
    </p:spTree>
    <p:extLst>
      <p:ext uri="{BB962C8B-B14F-4D97-AF65-F5344CB8AC3E}">
        <p14:creationId xmlns:p14="http://schemas.microsoft.com/office/powerpoint/2010/main" val="30547750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5"/>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2" y="6459787"/>
            <a:ext cx="2472271" cy="365125"/>
          </a:xfrm>
          <a:prstGeom prst="rect">
            <a:avLst/>
          </a:prstGeom>
        </p:spPr>
        <p:txBody>
          <a:bodyPr vert="horz" lIns="91440" tIns="45720" rIns="91440" bIns="45720" rtlCol="0" anchor="ctr"/>
          <a:lstStyle>
            <a:lvl1pPr algn="l">
              <a:defRPr sz="900">
                <a:solidFill>
                  <a:srgbClr val="FFFFFF"/>
                </a:solidFill>
              </a:defRPr>
            </a:lvl1pPr>
          </a:lstStyle>
          <a:p>
            <a:fld id="{1D67B509-B301-4320-B9C0-C5C5317290F5}" type="datetimeFigureOut">
              <a:rPr lang="en-AU" smtClean="0"/>
              <a:t>27/10/2020</a:t>
            </a:fld>
            <a:endParaRPr lang="en-AU"/>
          </a:p>
        </p:txBody>
      </p:sp>
      <p:sp>
        <p:nvSpPr>
          <p:cNvPr id="5" name="Footer Placeholder 4"/>
          <p:cNvSpPr>
            <a:spLocks noGrp="1"/>
          </p:cNvSpPr>
          <p:nvPr>
            <p:ph type="ftr" sz="quarter" idx="3"/>
          </p:nvPr>
        </p:nvSpPr>
        <p:spPr>
          <a:xfrm>
            <a:off x="3686186" y="6459787"/>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AU"/>
          </a:p>
        </p:txBody>
      </p:sp>
      <p:sp>
        <p:nvSpPr>
          <p:cNvPr id="6" name="Slide Number Placeholder 5"/>
          <p:cNvSpPr>
            <a:spLocks noGrp="1"/>
          </p:cNvSpPr>
          <p:nvPr>
            <p:ph type="sldNum" sz="quarter" idx="4"/>
          </p:nvPr>
        </p:nvSpPr>
        <p:spPr>
          <a:xfrm>
            <a:off x="9900460" y="6459787"/>
            <a:ext cx="1312025" cy="365125"/>
          </a:xfrm>
          <a:prstGeom prst="rect">
            <a:avLst/>
          </a:prstGeom>
        </p:spPr>
        <p:txBody>
          <a:bodyPr vert="horz" lIns="91440" tIns="45720" rIns="91440" bIns="45720" rtlCol="0" anchor="ctr"/>
          <a:lstStyle>
            <a:lvl1pPr algn="r">
              <a:defRPr sz="1051">
                <a:solidFill>
                  <a:srgbClr val="FFFFFF"/>
                </a:solidFill>
              </a:defRPr>
            </a:lvl1pPr>
          </a:lstStyle>
          <a:p>
            <a:fld id="{44A55798-D16F-4295-8E4D-2B325F834969}" type="slidenum">
              <a:rPr lang="en-AU" smtClean="0"/>
              <a:t>‹#›</a:t>
            </a:fld>
            <a:endParaRPr lang="en-AU"/>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22024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377" rtl="0" eaLnBrk="1" latinLnBrk="0" hangingPunct="1">
        <a:lnSpc>
          <a:spcPct val="85000"/>
        </a:lnSpc>
        <a:spcBef>
          <a:spcPct val="0"/>
        </a:spcBef>
        <a:buNone/>
        <a:defRPr sz="4800" kern="1200" spc="-51" baseline="0">
          <a:solidFill>
            <a:schemeClr val="tx1">
              <a:lumMod val="75000"/>
              <a:lumOff val="25000"/>
            </a:schemeClr>
          </a:solidFill>
          <a:latin typeface="+mj-lt"/>
          <a:ea typeface="+mj-ea"/>
          <a:cs typeface="+mj-cs"/>
        </a:defRPr>
      </a:lvl1pPr>
    </p:titleStyle>
    <p:bodyStyle>
      <a:lvl1pPr marL="91438" indent="-91438" algn="l" defTabSz="914377"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38" indent="-182875" algn="l" defTabSz="914377"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14" indent="-182875" algn="l" defTabSz="914377"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789" indent="-182875" algn="l" defTabSz="914377"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65" indent="-182875" algn="l" defTabSz="914377"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099973" indent="-228594" algn="l" defTabSz="914377"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299968" indent="-228594" algn="l" defTabSz="914377"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499963" indent="-228594" algn="l" defTabSz="914377"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699958" indent="-228594" algn="l" defTabSz="914377"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C6417104-D4C1-4710-9982-2154A7F484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7E239C6-E9FB-4DD8-B5DA-D6158F1381C0}"/>
              </a:ext>
            </a:extLst>
          </p:cNvPr>
          <p:cNvSpPr>
            <a:spLocks noGrp="1"/>
          </p:cNvSpPr>
          <p:nvPr>
            <p:ph type="ctrTitle"/>
          </p:nvPr>
        </p:nvSpPr>
        <p:spPr>
          <a:xfrm>
            <a:off x="634001" y="4561117"/>
            <a:ext cx="10909073" cy="1057655"/>
          </a:xfrm>
        </p:spPr>
        <p:txBody>
          <a:bodyPr vert="horz" lIns="91440" tIns="45720" rIns="91440" bIns="45720" rtlCol="0" anchor="b">
            <a:normAutofit fontScale="90000"/>
          </a:bodyPr>
          <a:lstStyle/>
          <a:p>
            <a:r>
              <a:rPr lang="en-US" sz="4000" dirty="0"/>
              <a:t>COMP8851 – Industry based Internship(Part-time)</a:t>
            </a:r>
            <a:br>
              <a:rPr lang="en-US" sz="4000" dirty="0"/>
            </a:br>
            <a:r>
              <a:rPr lang="en-US" sz="4000" dirty="0"/>
              <a:t>Session / Year – Session 2 / 2020</a:t>
            </a:r>
            <a:br>
              <a:rPr lang="en-US" sz="4000" dirty="0"/>
            </a:br>
            <a:r>
              <a:rPr lang="en-US" sz="4000" dirty="0"/>
              <a:t>Student ID – 45539510</a:t>
            </a:r>
          </a:p>
        </p:txBody>
      </p:sp>
      <p:pic>
        <p:nvPicPr>
          <p:cNvPr id="4" name="Picture 3">
            <a:extLst>
              <a:ext uri="{FF2B5EF4-FFF2-40B4-BE49-F238E27FC236}">
                <a16:creationId xmlns:a16="http://schemas.microsoft.com/office/drawing/2014/main" id="{8E763882-2A6D-4989-BDED-D5C12F6946C9}"/>
              </a:ext>
            </a:extLst>
          </p:cNvPr>
          <p:cNvPicPr/>
          <p:nvPr/>
        </p:nvPicPr>
        <p:blipFill>
          <a:blip r:embed="rId2"/>
          <a:stretch>
            <a:fillRect/>
          </a:stretch>
        </p:blipFill>
        <p:spPr>
          <a:xfrm>
            <a:off x="635458" y="1530581"/>
            <a:ext cx="5131653" cy="1821737"/>
          </a:xfrm>
          <a:prstGeom prst="rect">
            <a:avLst/>
          </a:prstGeom>
        </p:spPr>
      </p:pic>
      <p:sp>
        <p:nvSpPr>
          <p:cNvPr id="25" name="Rectangle 24">
            <a:extLst>
              <a:ext uri="{FF2B5EF4-FFF2-40B4-BE49-F238E27FC236}">
                <a16:creationId xmlns:a16="http://schemas.microsoft.com/office/drawing/2014/main" id="{626F1402-2DEC-4071-84AF-350C7BF00D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3996" y="886968"/>
            <a:ext cx="64008" cy="31089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7C191B05-456C-4199-8CD4-A17109B8E8AA}"/>
              </a:ext>
            </a:extLst>
          </p:cNvPr>
          <p:cNvPicPr/>
          <p:nvPr/>
        </p:nvPicPr>
        <p:blipFill rotWithShape="1">
          <a:blip r:embed="rId3">
            <a:extLst>
              <a:ext uri="{28A0092B-C50C-407E-A947-70E740481C1C}">
                <a14:useLocalDpi xmlns:a14="http://schemas.microsoft.com/office/drawing/2010/main" val="0"/>
              </a:ext>
            </a:extLst>
          </a:blip>
          <a:srcRect l="9846" t="21948" r="9936" b="15178"/>
          <a:stretch/>
        </p:blipFill>
        <p:spPr bwMode="auto">
          <a:xfrm>
            <a:off x="6424891" y="1689278"/>
            <a:ext cx="5118183" cy="1504343"/>
          </a:xfrm>
          <a:prstGeom prst="rect">
            <a:avLst/>
          </a:prstGeom>
          <a:noFill/>
          <a:extLst>
            <a:ext uri="{53640926-AAD7-44D8-BBD7-CCE9431645EC}">
              <a14:shadowObscured xmlns:a14="http://schemas.microsoft.com/office/drawing/2010/main"/>
            </a:ext>
          </a:extLst>
        </p:spPr>
      </p:pic>
      <p:cxnSp>
        <p:nvCxnSpPr>
          <p:cNvPr id="27" name="Straight Connector 26">
            <a:extLst>
              <a:ext uri="{FF2B5EF4-FFF2-40B4-BE49-F238E27FC236}">
                <a16:creationId xmlns:a16="http://schemas.microsoft.com/office/drawing/2014/main" id="{04733B62-1719-4677-A612-CA0AC0AD748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7" y="5618771"/>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DA52A394-10F4-4AA5-90E4-634D1E919D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 y="6334317"/>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1" name="Rectangle 30">
            <a:extLst>
              <a:ext uri="{FF2B5EF4-FFF2-40B4-BE49-F238E27FC236}">
                <a16:creationId xmlns:a16="http://schemas.microsoft.com/office/drawing/2014/main" id="{07BDDC51-8BB2-42BE-8EA8-39B3E9AC1E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TextBox 5">
            <a:extLst>
              <a:ext uri="{FF2B5EF4-FFF2-40B4-BE49-F238E27FC236}">
                <a16:creationId xmlns:a16="http://schemas.microsoft.com/office/drawing/2014/main" id="{E0CB8413-5408-42BB-86D8-3C25E40346A2}"/>
              </a:ext>
            </a:extLst>
          </p:cNvPr>
          <p:cNvSpPr txBox="1"/>
          <p:nvPr/>
        </p:nvSpPr>
        <p:spPr>
          <a:xfrm>
            <a:off x="7459579" y="5745793"/>
            <a:ext cx="4732423" cy="620170"/>
          </a:xfrm>
          <a:prstGeom prst="rect">
            <a:avLst/>
          </a:prstGeom>
          <a:noFill/>
        </p:spPr>
        <p:txBody>
          <a:bodyPr wrap="square" rtlCol="0">
            <a:spAutoFit/>
          </a:bodyPr>
          <a:lstStyle/>
          <a:p>
            <a:pPr defTabSz="914377">
              <a:lnSpc>
                <a:spcPct val="85000"/>
              </a:lnSpc>
              <a:spcBef>
                <a:spcPct val="0"/>
              </a:spcBef>
              <a:spcAft>
                <a:spcPts val="600"/>
              </a:spcAft>
            </a:pPr>
            <a:r>
              <a:rPr lang="en-US" sz="4000" spc="-51" dirty="0">
                <a:solidFill>
                  <a:schemeClr val="tx1">
                    <a:lumMod val="85000"/>
                    <a:lumOff val="15000"/>
                  </a:schemeClr>
                </a:solidFill>
                <a:latin typeface="+mj-lt"/>
                <a:ea typeface="+mj-ea"/>
                <a:cs typeface="+mj-cs"/>
              </a:rPr>
              <a:t>BY – Nandish Patel</a:t>
            </a:r>
            <a:endParaRPr lang="en-AU" sz="4000" spc="-51" dirty="0">
              <a:solidFill>
                <a:schemeClr val="tx1">
                  <a:lumMod val="85000"/>
                  <a:lumOff val="15000"/>
                </a:schemeClr>
              </a:solidFill>
              <a:latin typeface="+mj-lt"/>
              <a:ea typeface="+mj-ea"/>
              <a:cs typeface="+mj-cs"/>
            </a:endParaRPr>
          </a:p>
        </p:txBody>
      </p:sp>
    </p:spTree>
    <p:extLst>
      <p:ext uri="{BB962C8B-B14F-4D97-AF65-F5344CB8AC3E}">
        <p14:creationId xmlns:p14="http://schemas.microsoft.com/office/powerpoint/2010/main" val="23290990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B5993E2-C02B-4335-ABA5-D8EC465551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C0B801A2-5622-4BE8-9AD2-C337A2CD0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3B75655-B473-4815-A0BC-F5897A32EE0D}"/>
              </a:ext>
            </a:extLst>
          </p:cNvPr>
          <p:cNvSpPr>
            <a:spLocks noGrp="1"/>
          </p:cNvSpPr>
          <p:nvPr>
            <p:ph type="title"/>
          </p:nvPr>
        </p:nvSpPr>
        <p:spPr>
          <a:xfrm>
            <a:off x="492371" y="516835"/>
            <a:ext cx="3084844" cy="5772840"/>
          </a:xfrm>
        </p:spPr>
        <p:txBody>
          <a:bodyPr anchor="ctr">
            <a:normAutofit/>
          </a:bodyPr>
          <a:lstStyle/>
          <a:p>
            <a:r>
              <a:rPr lang="en-US" sz="3600" b="1" dirty="0">
                <a:solidFill>
                  <a:srgbClr val="FFFFFF"/>
                </a:solidFill>
              </a:rPr>
              <a:t>Table of Contents</a:t>
            </a:r>
            <a:endParaRPr lang="en-AU" sz="3600" b="1" dirty="0">
              <a:solidFill>
                <a:srgbClr val="FFFFFF"/>
              </a:solidFill>
            </a:endParaRPr>
          </a:p>
        </p:txBody>
      </p:sp>
      <p:sp>
        <p:nvSpPr>
          <p:cNvPr id="13" name="Rectangle 12">
            <a:extLst>
              <a:ext uri="{FF2B5EF4-FFF2-40B4-BE49-F238E27FC236}">
                <a16:creationId xmlns:a16="http://schemas.microsoft.com/office/drawing/2014/main" id="{B7AF614F-5BC3-4086-99F5-B87C5847A0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21" name="Content Placeholder 2">
            <a:extLst>
              <a:ext uri="{FF2B5EF4-FFF2-40B4-BE49-F238E27FC236}">
                <a16:creationId xmlns:a16="http://schemas.microsoft.com/office/drawing/2014/main" id="{A2A94B0F-759D-402D-BE1A-E3EBC1EC117B}"/>
              </a:ext>
            </a:extLst>
          </p:cNvPr>
          <p:cNvGraphicFramePr>
            <a:graphicFrameLocks noGrp="1"/>
          </p:cNvGraphicFramePr>
          <p:nvPr>
            <p:ph idx="1"/>
            <p:extLst>
              <p:ext uri="{D42A27DB-BD31-4B8C-83A1-F6EECF244321}">
                <p14:modId xmlns:p14="http://schemas.microsoft.com/office/powerpoint/2010/main" val="3066705489"/>
              </p:ext>
            </p:extLst>
          </p:nvPr>
        </p:nvGraphicFramePr>
        <p:xfrm>
          <a:off x="4741864"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388048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A37FD43-F1C2-4CFC-A8CE-3177B465D011}"/>
              </a:ext>
            </a:extLst>
          </p:cNvPr>
          <p:cNvSpPr>
            <a:spLocks noGrp="1"/>
          </p:cNvSpPr>
          <p:nvPr>
            <p:ph type="title"/>
          </p:nvPr>
        </p:nvSpPr>
        <p:spPr>
          <a:xfrm>
            <a:off x="7477126" y="599501"/>
            <a:ext cx="4072617" cy="1450757"/>
          </a:xfrm>
        </p:spPr>
        <p:txBody>
          <a:bodyPr>
            <a:normAutofit/>
          </a:bodyPr>
          <a:lstStyle/>
          <a:p>
            <a:r>
              <a:rPr lang="en-US" sz="4400" dirty="0"/>
              <a:t>1. Background Information	</a:t>
            </a:r>
            <a:endParaRPr lang="en-AU" sz="4400" dirty="0"/>
          </a:p>
        </p:txBody>
      </p:sp>
      <p:pic>
        <p:nvPicPr>
          <p:cNvPr id="31" name="Picture 30">
            <a:extLst>
              <a:ext uri="{FF2B5EF4-FFF2-40B4-BE49-F238E27FC236}">
                <a16:creationId xmlns:a16="http://schemas.microsoft.com/office/drawing/2014/main" id="{EFF908E4-6681-4C20-B98A-3DE6A20A8FA7}"/>
              </a:ext>
            </a:extLst>
          </p:cNvPr>
          <p:cNvPicPr>
            <a:picLocks noChangeAspect="1"/>
          </p:cNvPicPr>
          <p:nvPr/>
        </p:nvPicPr>
        <p:blipFill>
          <a:blip r:embed="rId2"/>
          <a:stretch>
            <a:fillRect/>
          </a:stretch>
        </p:blipFill>
        <p:spPr>
          <a:xfrm>
            <a:off x="318317" y="1485618"/>
            <a:ext cx="6909801" cy="3886764"/>
          </a:xfrm>
          <a:prstGeom prst="rect">
            <a:avLst/>
          </a:prstGeom>
        </p:spPr>
      </p:pic>
      <p:cxnSp>
        <p:nvCxnSpPr>
          <p:cNvPr id="54" name="Straight Connector 53">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AC05C62-9F1D-40D5-987F-43D475BE26E4}"/>
              </a:ext>
            </a:extLst>
          </p:cNvPr>
          <p:cNvSpPr>
            <a:spLocks noGrp="1"/>
          </p:cNvSpPr>
          <p:nvPr>
            <p:ph idx="1"/>
          </p:nvPr>
        </p:nvSpPr>
        <p:spPr>
          <a:xfrm>
            <a:off x="7477126" y="2083500"/>
            <a:ext cx="4467224" cy="4024137"/>
          </a:xfrm>
        </p:spPr>
        <p:txBody>
          <a:bodyPr>
            <a:normAutofit fontScale="92500" lnSpcReduction="10000"/>
          </a:bodyPr>
          <a:lstStyle/>
          <a:p>
            <a:pPr algn="just">
              <a:buClrTx/>
              <a:buFont typeface="Arial" panose="020B0604020202020204" pitchFamily="34" charset="0"/>
              <a:buChar char="•"/>
            </a:pPr>
            <a:r>
              <a:rPr lang="en-AU" sz="1800" dirty="0"/>
              <a:t>  Recognized identity is the first right we get as a person. It is the key to several rights and services. Identity theft has been evolved with the evolution of technology. </a:t>
            </a:r>
          </a:p>
          <a:p>
            <a:pPr algn="just">
              <a:buClrTx/>
              <a:buFont typeface="Arial" panose="020B0604020202020204" pitchFamily="34" charset="0"/>
              <a:buChar char="•"/>
            </a:pPr>
            <a:r>
              <a:rPr lang="en-AU" sz="1800" dirty="0"/>
              <a:t>  A goal of providing a safe and secure cyber world was set by the people at trUUth. trUUth is a Sydney-based software development start-up. At trUUth, our mission is to provide the world's most secure, accurate and user-friendly digital identity service.</a:t>
            </a:r>
          </a:p>
          <a:p>
            <a:pPr algn="just">
              <a:buClrTx/>
              <a:buFont typeface="Arial" panose="020B0604020202020204" pitchFamily="34" charset="0"/>
              <a:buChar char="•"/>
            </a:pPr>
            <a:r>
              <a:rPr lang="en-AU" sz="1800" dirty="0"/>
              <a:t>  To tackle the issues faced in the cyber world and to provide </a:t>
            </a:r>
            <a:r>
              <a:rPr lang="en-AU" sz="1800" dirty="0" err="1"/>
              <a:t>passwordless</a:t>
            </a:r>
            <a:r>
              <a:rPr lang="en-AU" sz="1800" dirty="0"/>
              <a:t> authentication, fraud detection, digital onboarding and other identity services, trUUth developed “trUUth Suite”.</a:t>
            </a:r>
          </a:p>
          <a:p>
            <a:pPr algn="just">
              <a:buClrTx/>
              <a:buFont typeface="Arial" panose="020B0604020202020204" pitchFamily="34" charset="0"/>
              <a:buChar char="•"/>
            </a:pPr>
            <a:r>
              <a:rPr lang="en-AU" sz="1800" dirty="0"/>
              <a:t>UU in trUUth stands for Universal Unit – a new global data currency.</a:t>
            </a:r>
          </a:p>
        </p:txBody>
      </p:sp>
      <p:sp>
        <p:nvSpPr>
          <p:cNvPr id="56" name="Rectangle 55">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 y="6334317"/>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 name="Rectangle 57">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TextBox 31">
            <a:extLst>
              <a:ext uri="{FF2B5EF4-FFF2-40B4-BE49-F238E27FC236}">
                <a16:creationId xmlns:a16="http://schemas.microsoft.com/office/drawing/2014/main" id="{7F47596E-098B-45D6-B924-232BC79E8DA2}"/>
              </a:ext>
            </a:extLst>
          </p:cNvPr>
          <p:cNvSpPr txBox="1"/>
          <p:nvPr/>
        </p:nvSpPr>
        <p:spPr>
          <a:xfrm>
            <a:off x="318316" y="4983425"/>
            <a:ext cx="6909801" cy="388676"/>
          </a:xfrm>
          <a:prstGeom prst="rect">
            <a:avLst/>
          </a:prstGeom>
          <a:solidFill>
            <a:srgbClr val="000000">
              <a:alpha val="50000"/>
            </a:srgbClr>
          </a:solidFill>
          <a:ln>
            <a:noFill/>
          </a:ln>
        </p:spPr>
        <p:txBody>
          <a:bodyPr wrap="square" rtlCol="0">
            <a:noAutofit/>
          </a:bodyPr>
          <a:lstStyle/>
          <a:p>
            <a:pPr algn="ctr">
              <a:spcAft>
                <a:spcPts val="600"/>
              </a:spcAft>
            </a:pPr>
            <a:r>
              <a:rPr lang="en-US" sz="1600" b="1">
                <a:solidFill>
                  <a:srgbClr val="FFFFFF"/>
                </a:solidFill>
              </a:rPr>
              <a:t>trUUth Suite</a:t>
            </a:r>
            <a:endParaRPr lang="en-AU" sz="1600" b="1" dirty="0">
              <a:solidFill>
                <a:srgbClr val="FFFFFF"/>
              </a:solidFill>
            </a:endParaRPr>
          </a:p>
        </p:txBody>
      </p:sp>
      <p:sp>
        <p:nvSpPr>
          <p:cNvPr id="6" name="Date Placeholder 5">
            <a:extLst>
              <a:ext uri="{FF2B5EF4-FFF2-40B4-BE49-F238E27FC236}">
                <a16:creationId xmlns:a16="http://schemas.microsoft.com/office/drawing/2014/main" id="{C668A698-B4C3-4065-AA53-09A8DDD4A0E7}"/>
              </a:ext>
            </a:extLst>
          </p:cNvPr>
          <p:cNvSpPr>
            <a:spLocks noGrp="1"/>
          </p:cNvSpPr>
          <p:nvPr>
            <p:ph type="dt" sz="half" idx="10"/>
          </p:nvPr>
        </p:nvSpPr>
        <p:spPr/>
        <p:txBody>
          <a:bodyPr/>
          <a:lstStyle/>
          <a:p>
            <a:r>
              <a:rPr lang="en-AU" sz="1600" dirty="0"/>
              <a:t>27/10/2020</a:t>
            </a:r>
          </a:p>
        </p:txBody>
      </p:sp>
      <p:sp>
        <p:nvSpPr>
          <p:cNvPr id="7" name="Slide Number Placeholder 6">
            <a:extLst>
              <a:ext uri="{FF2B5EF4-FFF2-40B4-BE49-F238E27FC236}">
                <a16:creationId xmlns:a16="http://schemas.microsoft.com/office/drawing/2014/main" id="{4EB4CF25-9B85-453D-8ED0-A3E3599FF152}"/>
              </a:ext>
            </a:extLst>
          </p:cNvPr>
          <p:cNvSpPr>
            <a:spLocks noGrp="1"/>
          </p:cNvSpPr>
          <p:nvPr>
            <p:ph type="sldNum" sz="quarter" idx="12"/>
          </p:nvPr>
        </p:nvSpPr>
        <p:spPr>
          <a:xfrm>
            <a:off x="9900460" y="6459787"/>
            <a:ext cx="1312025" cy="365125"/>
          </a:xfrm>
        </p:spPr>
        <p:txBody>
          <a:bodyPr/>
          <a:lstStyle/>
          <a:p>
            <a:r>
              <a:rPr lang="en-AU" sz="2000" dirty="0"/>
              <a:t>1</a:t>
            </a:r>
          </a:p>
        </p:txBody>
      </p:sp>
    </p:spTree>
    <p:extLst>
      <p:ext uri="{BB962C8B-B14F-4D97-AF65-F5344CB8AC3E}">
        <p14:creationId xmlns:p14="http://schemas.microsoft.com/office/powerpoint/2010/main" val="8293942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52ABB703-2B0E-4C3B-B4A2-F3973548E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61AF11-3785-425E-B954-B04A67A53521}"/>
              </a:ext>
            </a:extLst>
          </p:cNvPr>
          <p:cNvSpPr>
            <a:spLocks noGrp="1"/>
          </p:cNvSpPr>
          <p:nvPr>
            <p:ph type="title"/>
          </p:nvPr>
        </p:nvSpPr>
        <p:spPr>
          <a:xfrm>
            <a:off x="6411685" y="634946"/>
            <a:ext cx="5127171" cy="1450757"/>
          </a:xfrm>
        </p:spPr>
        <p:txBody>
          <a:bodyPr>
            <a:normAutofit/>
          </a:bodyPr>
          <a:lstStyle/>
          <a:p>
            <a:r>
              <a:rPr lang="en-US" dirty="0"/>
              <a:t>2. Position and Responsibility</a:t>
            </a:r>
            <a:endParaRPr lang="en-AU" dirty="0"/>
          </a:p>
        </p:txBody>
      </p:sp>
      <p:cxnSp>
        <p:nvCxnSpPr>
          <p:cNvPr id="23" name="Straight Connector 22">
            <a:extLst>
              <a:ext uri="{FF2B5EF4-FFF2-40B4-BE49-F238E27FC236}">
                <a16:creationId xmlns:a16="http://schemas.microsoft.com/office/drawing/2014/main" id="{9C21570E-E159-49A6-9891-FA397B7A92D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18C36C7-34BB-456F-BC37-75AA4D36FD37}"/>
              </a:ext>
            </a:extLst>
          </p:cNvPr>
          <p:cNvSpPr>
            <a:spLocks noGrp="1"/>
          </p:cNvSpPr>
          <p:nvPr>
            <p:ph idx="1"/>
          </p:nvPr>
        </p:nvSpPr>
        <p:spPr>
          <a:xfrm>
            <a:off x="6411684" y="2198914"/>
            <a:ext cx="5127172" cy="3670180"/>
          </a:xfrm>
        </p:spPr>
        <p:txBody>
          <a:bodyPr>
            <a:normAutofit/>
          </a:bodyPr>
          <a:lstStyle/>
          <a:p>
            <a:pPr algn="just">
              <a:buClrTx/>
              <a:buFont typeface="Arial" panose="020B0604020202020204" pitchFamily="34" charset="0"/>
              <a:buChar char="•"/>
            </a:pPr>
            <a:r>
              <a:rPr lang="en-AU" sz="1800" dirty="0"/>
              <a:t> I am working in the Documentation stream under R&amp;D department as a Data Science Intern. The primary objective of my internship was tailored to the task ID Document Classification but later it was shifted to the task of PII(Personally Identifiable Information) sanitization. </a:t>
            </a:r>
          </a:p>
          <a:p>
            <a:pPr algn="just">
              <a:buClrTx/>
              <a:buFont typeface="Arial" panose="020B0604020202020204" pitchFamily="34" charset="0"/>
              <a:buChar char="•"/>
            </a:pPr>
            <a:r>
              <a:rPr lang="en-AU" sz="1800" dirty="0"/>
              <a:t> The problem statement is “To formulate an algorithm which can sanitize PII data from the ID document efficiently and effectively while keeping the authenticity of the document intact without any human intervention”.</a:t>
            </a:r>
          </a:p>
        </p:txBody>
      </p:sp>
      <p:sp>
        <p:nvSpPr>
          <p:cNvPr id="25" name="Rectangle 24">
            <a:extLst>
              <a:ext uri="{FF2B5EF4-FFF2-40B4-BE49-F238E27FC236}">
                <a16:creationId xmlns:a16="http://schemas.microsoft.com/office/drawing/2014/main" id="{E95DA498-D9A2-4DA9-B9DA-B3776E08C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a:extLst>
              <a:ext uri="{FF2B5EF4-FFF2-40B4-BE49-F238E27FC236}">
                <a16:creationId xmlns:a16="http://schemas.microsoft.com/office/drawing/2014/main" id="{82A73093-4B9D-420D-B17E-52293703A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TextBox 7">
            <a:extLst>
              <a:ext uri="{FF2B5EF4-FFF2-40B4-BE49-F238E27FC236}">
                <a16:creationId xmlns:a16="http://schemas.microsoft.com/office/drawing/2014/main" id="{7D27768A-3EA4-485F-B695-4D48E2653C8D}"/>
              </a:ext>
            </a:extLst>
          </p:cNvPr>
          <p:cNvSpPr txBox="1"/>
          <p:nvPr/>
        </p:nvSpPr>
        <p:spPr>
          <a:xfrm>
            <a:off x="166419" y="5869094"/>
            <a:ext cx="5929579" cy="330214"/>
          </a:xfrm>
          <a:prstGeom prst="rect">
            <a:avLst/>
          </a:prstGeom>
          <a:solidFill>
            <a:srgbClr val="000000">
              <a:alpha val="50000"/>
            </a:srgbClr>
          </a:solidFill>
          <a:ln>
            <a:noFill/>
          </a:ln>
        </p:spPr>
        <p:txBody>
          <a:bodyPr wrap="square" rtlCol="0">
            <a:noAutofit/>
          </a:bodyPr>
          <a:lstStyle/>
          <a:p>
            <a:pPr algn="ctr">
              <a:spcAft>
                <a:spcPts val="600"/>
              </a:spcAft>
            </a:pPr>
            <a:r>
              <a:rPr lang="en-US" sz="1600" b="1" dirty="0">
                <a:solidFill>
                  <a:srgbClr val="FFFFFF"/>
                </a:solidFill>
              </a:rPr>
              <a:t>Problem Statement</a:t>
            </a:r>
            <a:endParaRPr lang="en-AU" sz="1600" b="1" dirty="0">
              <a:solidFill>
                <a:srgbClr val="FFFFFF"/>
              </a:solidFill>
            </a:endParaRPr>
          </a:p>
        </p:txBody>
      </p:sp>
      <p:pic>
        <p:nvPicPr>
          <p:cNvPr id="11" name="Picture 10" descr="Diagram&#10;&#10;Description automatically generated">
            <a:extLst>
              <a:ext uri="{FF2B5EF4-FFF2-40B4-BE49-F238E27FC236}">
                <a16:creationId xmlns:a16="http://schemas.microsoft.com/office/drawing/2014/main" id="{62489F74-B2FE-4DA0-9903-994519EABD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420" y="465109"/>
            <a:ext cx="5929580" cy="5412007"/>
          </a:xfrm>
          <a:prstGeom prst="rect">
            <a:avLst/>
          </a:prstGeom>
        </p:spPr>
      </p:pic>
      <p:sp>
        <p:nvSpPr>
          <p:cNvPr id="6" name="Date Placeholder 5">
            <a:extLst>
              <a:ext uri="{FF2B5EF4-FFF2-40B4-BE49-F238E27FC236}">
                <a16:creationId xmlns:a16="http://schemas.microsoft.com/office/drawing/2014/main" id="{5FBC0977-69AC-49CB-8A57-54F43B19DE92}"/>
              </a:ext>
            </a:extLst>
          </p:cNvPr>
          <p:cNvSpPr>
            <a:spLocks noGrp="1"/>
          </p:cNvSpPr>
          <p:nvPr>
            <p:ph type="dt" sz="half" idx="10"/>
          </p:nvPr>
        </p:nvSpPr>
        <p:spPr/>
        <p:txBody>
          <a:bodyPr/>
          <a:lstStyle/>
          <a:p>
            <a:r>
              <a:rPr lang="en-AU" sz="1600"/>
              <a:t>27/10/2020</a:t>
            </a:r>
          </a:p>
        </p:txBody>
      </p:sp>
      <p:sp>
        <p:nvSpPr>
          <p:cNvPr id="7" name="Slide Number Placeholder 6">
            <a:extLst>
              <a:ext uri="{FF2B5EF4-FFF2-40B4-BE49-F238E27FC236}">
                <a16:creationId xmlns:a16="http://schemas.microsoft.com/office/drawing/2014/main" id="{D64C8020-8516-4847-B771-A32A0098DDE1}"/>
              </a:ext>
            </a:extLst>
          </p:cNvPr>
          <p:cNvSpPr>
            <a:spLocks noGrp="1"/>
          </p:cNvSpPr>
          <p:nvPr>
            <p:ph type="sldNum" sz="quarter" idx="12"/>
          </p:nvPr>
        </p:nvSpPr>
        <p:spPr>
          <a:xfrm>
            <a:off x="9900460" y="6459787"/>
            <a:ext cx="1312025" cy="365125"/>
          </a:xfrm>
        </p:spPr>
        <p:txBody>
          <a:bodyPr/>
          <a:lstStyle/>
          <a:p>
            <a:r>
              <a:rPr lang="en-AU" sz="2000" dirty="0"/>
              <a:t>2</a:t>
            </a:r>
          </a:p>
        </p:txBody>
      </p:sp>
    </p:spTree>
    <p:extLst>
      <p:ext uri="{BB962C8B-B14F-4D97-AF65-F5344CB8AC3E}">
        <p14:creationId xmlns:p14="http://schemas.microsoft.com/office/powerpoint/2010/main" val="9845326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E705F24-AB37-47D3-8953-A807FDC744C2}"/>
              </a:ext>
            </a:extLst>
          </p:cNvPr>
          <p:cNvSpPr txBox="1"/>
          <p:nvPr/>
        </p:nvSpPr>
        <p:spPr>
          <a:xfrm>
            <a:off x="4059382" y="0"/>
            <a:ext cx="4073236" cy="830997"/>
          </a:xfrm>
          <a:prstGeom prst="rect">
            <a:avLst/>
          </a:prstGeom>
          <a:noFill/>
        </p:spPr>
        <p:txBody>
          <a:bodyPr wrap="square" rtlCol="0">
            <a:spAutoFit/>
          </a:bodyPr>
          <a:lstStyle/>
          <a:p>
            <a:r>
              <a:rPr lang="en-AU" sz="4800" dirty="0"/>
              <a:t>Work Sample</a:t>
            </a:r>
          </a:p>
        </p:txBody>
      </p:sp>
      <p:pic>
        <p:nvPicPr>
          <p:cNvPr id="3" name="Picture 2">
            <a:extLst>
              <a:ext uri="{FF2B5EF4-FFF2-40B4-BE49-F238E27FC236}">
                <a16:creationId xmlns:a16="http://schemas.microsoft.com/office/drawing/2014/main" id="{8576731B-2BEB-4D1F-AE64-665C4DCA21C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65216" y="1826260"/>
            <a:ext cx="4541520" cy="2846070"/>
          </a:xfrm>
          <a:prstGeom prst="rect">
            <a:avLst/>
          </a:prstGeom>
          <a:noFill/>
          <a:ln w="25400">
            <a:solidFill>
              <a:schemeClr val="accent1"/>
            </a:solidFill>
          </a:ln>
        </p:spPr>
      </p:pic>
      <p:pic>
        <p:nvPicPr>
          <p:cNvPr id="4" name="Picture 3">
            <a:extLst>
              <a:ext uri="{FF2B5EF4-FFF2-40B4-BE49-F238E27FC236}">
                <a16:creationId xmlns:a16="http://schemas.microsoft.com/office/drawing/2014/main" id="{D9D9ED45-37CD-4138-A15A-5C510567769E}"/>
              </a:ext>
            </a:extLst>
          </p:cNvPr>
          <p:cNvPicPr/>
          <p:nvPr/>
        </p:nvPicPr>
        <p:blipFill rotWithShape="1">
          <a:blip r:embed="rId3">
            <a:extLst>
              <a:ext uri="{28A0092B-C50C-407E-A947-70E740481C1C}">
                <a14:useLocalDpi xmlns:a14="http://schemas.microsoft.com/office/drawing/2010/main" val="0"/>
              </a:ext>
            </a:extLst>
          </a:blip>
          <a:srcRect l="5960" t="3366" r="1328" b="6429"/>
          <a:stretch/>
        </p:blipFill>
        <p:spPr bwMode="auto">
          <a:xfrm>
            <a:off x="6739544" y="1826260"/>
            <a:ext cx="4587240" cy="2873375"/>
          </a:xfrm>
          <a:prstGeom prst="rect">
            <a:avLst/>
          </a:prstGeom>
          <a:noFill/>
          <a:ln w="25400">
            <a:solidFill>
              <a:schemeClr val="accent1"/>
            </a:solidFill>
          </a:ln>
          <a:extLst>
            <a:ext uri="{53640926-AAD7-44D8-BBD7-CCE9431645EC}">
              <a14:shadowObscured xmlns:a14="http://schemas.microsoft.com/office/drawing/2010/main"/>
            </a:ext>
          </a:extLst>
        </p:spPr>
      </p:pic>
      <p:sp>
        <p:nvSpPr>
          <p:cNvPr id="6" name="TextBox 5">
            <a:extLst>
              <a:ext uri="{FF2B5EF4-FFF2-40B4-BE49-F238E27FC236}">
                <a16:creationId xmlns:a16="http://schemas.microsoft.com/office/drawing/2014/main" id="{235E5E98-CD8B-4EFD-B230-D7564B53C896}"/>
              </a:ext>
            </a:extLst>
          </p:cNvPr>
          <p:cNvSpPr txBox="1"/>
          <p:nvPr/>
        </p:nvSpPr>
        <p:spPr>
          <a:xfrm>
            <a:off x="837506" y="4699635"/>
            <a:ext cx="4614950" cy="398838"/>
          </a:xfrm>
          <a:prstGeom prst="rect">
            <a:avLst/>
          </a:prstGeom>
          <a:solidFill>
            <a:srgbClr val="000000">
              <a:alpha val="50000"/>
            </a:srgbClr>
          </a:solidFill>
          <a:ln>
            <a:noFill/>
          </a:ln>
        </p:spPr>
        <p:txBody>
          <a:bodyPr wrap="square" rtlCol="0">
            <a:noAutofit/>
          </a:bodyPr>
          <a:lstStyle/>
          <a:p>
            <a:pPr algn="ctr">
              <a:spcAft>
                <a:spcPts val="600"/>
              </a:spcAft>
            </a:pPr>
            <a:r>
              <a:rPr lang="en-AU" sz="1600" b="1" dirty="0">
                <a:solidFill>
                  <a:srgbClr val="FFFFFF"/>
                </a:solidFill>
              </a:rPr>
              <a:t>Source Document</a:t>
            </a:r>
          </a:p>
        </p:txBody>
      </p:sp>
      <p:sp>
        <p:nvSpPr>
          <p:cNvPr id="8" name="TextBox 7">
            <a:extLst>
              <a:ext uri="{FF2B5EF4-FFF2-40B4-BE49-F238E27FC236}">
                <a16:creationId xmlns:a16="http://schemas.microsoft.com/office/drawing/2014/main" id="{D2DAC6C1-19AF-42E0-A2B8-49553CD76EDF}"/>
              </a:ext>
            </a:extLst>
          </p:cNvPr>
          <p:cNvSpPr txBox="1"/>
          <p:nvPr/>
        </p:nvSpPr>
        <p:spPr>
          <a:xfrm>
            <a:off x="6714145" y="4725035"/>
            <a:ext cx="4640349" cy="398838"/>
          </a:xfrm>
          <a:prstGeom prst="rect">
            <a:avLst/>
          </a:prstGeom>
          <a:solidFill>
            <a:srgbClr val="000000">
              <a:alpha val="50000"/>
            </a:srgbClr>
          </a:solidFill>
          <a:ln>
            <a:noFill/>
          </a:ln>
        </p:spPr>
        <p:txBody>
          <a:bodyPr wrap="square" rtlCol="0">
            <a:noAutofit/>
          </a:bodyPr>
          <a:lstStyle/>
          <a:p>
            <a:pPr algn="ctr">
              <a:spcAft>
                <a:spcPts val="600"/>
              </a:spcAft>
            </a:pPr>
            <a:r>
              <a:rPr lang="en-AU" sz="1600" b="1" dirty="0">
                <a:solidFill>
                  <a:srgbClr val="FFFFFF"/>
                </a:solidFill>
              </a:rPr>
              <a:t>Altered Document</a:t>
            </a:r>
          </a:p>
        </p:txBody>
      </p:sp>
      <p:sp>
        <p:nvSpPr>
          <p:cNvPr id="11" name="Date Placeholder 10">
            <a:extLst>
              <a:ext uri="{FF2B5EF4-FFF2-40B4-BE49-F238E27FC236}">
                <a16:creationId xmlns:a16="http://schemas.microsoft.com/office/drawing/2014/main" id="{E8530E08-96E9-4F9C-A3D7-0FE0DE7472BA}"/>
              </a:ext>
            </a:extLst>
          </p:cNvPr>
          <p:cNvSpPr>
            <a:spLocks noGrp="1"/>
          </p:cNvSpPr>
          <p:nvPr>
            <p:ph type="dt" sz="half" idx="10"/>
          </p:nvPr>
        </p:nvSpPr>
        <p:spPr/>
        <p:txBody>
          <a:bodyPr/>
          <a:lstStyle/>
          <a:p>
            <a:r>
              <a:rPr lang="en-AU" sz="1600" dirty="0"/>
              <a:t>27/10/2020</a:t>
            </a:r>
          </a:p>
        </p:txBody>
      </p:sp>
      <p:sp>
        <p:nvSpPr>
          <p:cNvPr id="12" name="Slide Number Placeholder 11">
            <a:extLst>
              <a:ext uri="{FF2B5EF4-FFF2-40B4-BE49-F238E27FC236}">
                <a16:creationId xmlns:a16="http://schemas.microsoft.com/office/drawing/2014/main" id="{D03E22FB-E3A3-4649-9A0E-0CBD83AE94B1}"/>
              </a:ext>
            </a:extLst>
          </p:cNvPr>
          <p:cNvSpPr>
            <a:spLocks noGrp="1"/>
          </p:cNvSpPr>
          <p:nvPr>
            <p:ph type="sldNum" sz="quarter" idx="12"/>
          </p:nvPr>
        </p:nvSpPr>
        <p:spPr/>
        <p:txBody>
          <a:bodyPr/>
          <a:lstStyle/>
          <a:p>
            <a:r>
              <a:rPr lang="en-AU" sz="2000" dirty="0"/>
              <a:t>3</a:t>
            </a:r>
          </a:p>
        </p:txBody>
      </p:sp>
    </p:spTree>
    <p:extLst>
      <p:ext uri="{BB962C8B-B14F-4D97-AF65-F5344CB8AC3E}">
        <p14:creationId xmlns:p14="http://schemas.microsoft.com/office/powerpoint/2010/main" val="20068172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4FD61F03-0E0E-471F-AE95-C0C83CE70C39}"/>
              </a:ext>
            </a:extLst>
          </p:cNvPr>
          <p:cNvGraphicFramePr>
            <a:graphicFrameLocks noGrp="1"/>
          </p:cNvGraphicFramePr>
          <p:nvPr>
            <p:extLst>
              <p:ext uri="{D42A27DB-BD31-4B8C-83A1-F6EECF244321}">
                <p14:modId xmlns:p14="http://schemas.microsoft.com/office/powerpoint/2010/main" val="4120539552"/>
              </p:ext>
            </p:extLst>
          </p:nvPr>
        </p:nvGraphicFramePr>
        <p:xfrm>
          <a:off x="521009" y="1106234"/>
          <a:ext cx="10460670" cy="5152008"/>
        </p:xfrm>
        <a:graphic>
          <a:graphicData uri="http://schemas.openxmlformats.org/drawingml/2006/table">
            <a:tbl>
              <a:tblPr firstRow="1" bandRow="1">
                <a:tableStyleId>{BC89EF96-8CEA-46FF-86C4-4CE0E7609802}</a:tableStyleId>
              </a:tblPr>
              <a:tblGrid>
                <a:gridCol w="1905896">
                  <a:extLst>
                    <a:ext uri="{9D8B030D-6E8A-4147-A177-3AD203B41FA5}">
                      <a16:colId xmlns:a16="http://schemas.microsoft.com/office/drawing/2014/main" val="4283348369"/>
                    </a:ext>
                  </a:extLst>
                </a:gridCol>
                <a:gridCol w="8554774">
                  <a:extLst>
                    <a:ext uri="{9D8B030D-6E8A-4147-A177-3AD203B41FA5}">
                      <a16:colId xmlns:a16="http://schemas.microsoft.com/office/drawing/2014/main" val="3206648707"/>
                    </a:ext>
                  </a:extLst>
                </a:gridCol>
              </a:tblGrid>
              <a:tr h="1199530">
                <a:tc>
                  <a:txBody>
                    <a:bodyPr/>
                    <a:lstStyle/>
                    <a:p>
                      <a:endParaRPr lang="en-AU" dirty="0">
                        <a:solidFill>
                          <a:schemeClr val="tx1"/>
                        </a:solidFill>
                      </a:endParaRPr>
                    </a:p>
                  </a:txBody>
                  <a:tcPr/>
                </a:tc>
                <a:tc>
                  <a:txBody>
                    <a:bodyPr/>
                    <a:lstStyle/>
                    <a:p>
                      <a:pPr marL="0" marR="0" lvl="0" indent="0" algn="just" defTabSz="914377" rtl="0" eaLnBrk="1" fontAlgn="auto" latinLnBrk="0" hangingPunct="1">
                        <a:lnSpc>
                          <a:spcPct val="100000"/>
                        </a:lnSpc>
                        <a:spcBef>
                          <a:spcPts val="0"/>
                        </a:spcBef>
                        <a:spcAft>
                          <a:spcPts val="0"/>
                        </a:spcAft>
                        <a:buClrTx/>
                        <a:buSzTx/>
                        <a:buFontTx/>
                        <a:buNone/>
                        <a:tabLst/>
                        <a:defRPr/>
                      </a:pPr>
                      <a:r>
                        <a:rPr lang="en-AU" sz="2000" b="1" kern="1200" dirty="0">
                          <a:solidFill>
                            <a:schemeClr val="tx1">
                              <a:lumMod val="75000"/>
                              <a:lumOff val="25000"/>
                            </a:schemeClr>
                          </a:solidFill>
                        </a:rPr>
                        <a:t>Academic Research Skills </a:t>
                      </a:r>
                      <a:r>
                        <a:rPr lang="en-AU" sz="2000" b="0" kern="1200" dirty="0">
                          <a:solidFill>
                            <a:schemeClr val="tx1">
                              <a:lumMod val="75000"/>
                              <a:lumOff val="25000"/>
                            </a:schemeClr>
                          </a:solidFill>
                        </a:rPr>
                        <a:t>– As a data science novice, I was always too excited to jump into data modelling. But while working at trUUth I have learnt that literature review is a crucial part in any data science project, and It could really help laying a strong foundation.</a:t>
                      </a:r>
                    </a:p>
                  </a:txBody>
                  <a:tcPr/>
                </a:tc>
                <a:extLst>
                  <a:ext uri="{0D108BD9-81ED-4DB2-BD59-A6C34878D82A}">
                    <a16:rowId xmlns:a16="http://schemas.microsoft.com/office/drawing/2014/main" val="521633663"/>
                  </a:ext>
                </a:extLst>
              </a:tr>
              <a:tr h="1478491">
                <a:tc>
                  <a:txBody>
                    <a:bodyPr/>
                    <a:lstStyle/>
                    <a:p>
                      <a:endParaRPr lang="en-AU" dirty="0">
                        <a:solidFill>
                          <a:schemeClr val="tx1"/>
                        </a:solidFill>
                      </a:endParaRPr>
                    </a:p>
                  </a:txBody>
                  <a:tcPr/>
                </a:tc>
                <a:tc>
                  <a:txBody>
                    <a:bodyPr/>
                    <a:lstStyle/>
                    <a:p>
                      <a:pPr marL="0" marR="0" lvl="0" indent="0" algn="just" defTabSz="914377" rtl="0" eaLnBrk="1" fontAlgn="auto" latinLnBrk="0" hangingPunct="1">
                        <a:lnSpc>
                          <a:spcPct val="100000"/>
                        </a:lnSpc>
                        <a:spcBef>
                          <a:spcPts val="0"/>
                        </a:spcBef>
                        <a:spcAft>
                          <a:spcPts val="0"/>
                        </a:spcAft>
                        <a:buClrTx/>
                        <a:buSzTx/>
                        <a:buFontTx/>
                        <a:buNone/>
                        <a:tabLst/>
                        <a:defRPr/>
                      </a:pPr>
                      <a:r>
                        <a:rPr lang="en-AU" sz="2000" b="1" dirty="0"/>
                        <a:t>Documentation Skills </a:t>
                      </a:r>
                      <a:r>
                        <a:rPr lang="en-AU" sz="2000" dirty="0"/>
                        <a:t>– Documenting the progress of the stream is also as important as implementation of the stream objectives. The</a:t>
                      </a:r>
                      <a:r>
                        <a:rPr lang="en-US" sz="2000" dirty="0"/>
                        <a:t> presence of documentation helps keep track of all aspects of the stream and it improves on the quality of the stream. The primary use of the documentation is knowledge transfer.</a:t>
                      </a:r>
                    </a:p>
                  </a:txBody>
                  <a:tcPr/>
                </a:tc>
                <a:extLst>
                  <a:ext uri="{0D108BD9-81ED-4DB2-BD59-A6C34878D82A}">
                    <a16:rowId xmlns:a16="http://schemas.microsoft.com/office/drawing/2014/main" val="2226829895"/>
                  </a:ext>
                </a:extLst>
              </a:tr>
              <a:tr h="900187">
                <a:tc>
                  <a:txBody>
                    <a:bodyPr/>
                    <a:lstStyle/>
                    <a:p>
                      <a:endParaRPr lang="en-AU" dirty="0">
                        <a:solidFill>
                          <a:schemeClr val="tx1"/>
                        </a:solidFill>
                      </a:endParaRPr>
                    </a:p>
                  </a:txBody>
                  <a:tcPr/>
                </a:tc>
                <a:tc>
                  <a:txBody>
                    <a:bodyPr/>
                    <a:lstStyle/>
                    <a:p>
                      <a:pPr marL="0" marR="0" lvl="0" indent="0" algn="just" defTabSz="914377" rtl="0" eaLnBrk="1" fontAlgn="auto" latinLnBrk="0" hangingPunct="1">
                        <a:lnSpc>
                          <a:spcPct val="100000"/>
                        </a:lnSpc>
                        <a:spcBef>
                          <a:spcPts val="0"/>
                        </a:spcBef>
                        <a:spcAft>
                          <a:spcPts val="0"/>
                        </a:spcAft>
                        <a:buClrTx/>
                        <a:buSzTx/>
                        <a:buFontTx/>
                        <a:buNone/>
                        <a:tabLst/>
                        <a:defRPr/>
                      </a:pPr>
                      <a:r>
                        <a:rPr lang="en-US" sz="2000" b="1" dirty="0"/>
                        <a:t>Collaborative Skills </a:t>
                      </a:r>
                      <a:r>
                        <a:rPr lang="en-AU" sz="2000" dirty="0"/>
                        <a:t>–</a:t>
                      </a:r>
                      <a:r>
                        <a:rPr lang="en-US" sz="2000" dirty="0"/>
                        <a:t> It’s not about one-man army. Every team member has a unique skill set which can be utilized for better results.</a:t>
                      </a:r>
                    </a:p>
                  </a:txBody>
                  <a:tcPr/>
                </a:tc>
                <a:extLst>
                  <a:ext uri="{0D108BD9-81ED-4DB2-BD59-A6C34878D82A}">
                    <a16:rowId xmlns:a16="http://schemas.microsoft.com/office/drawing/2014/main" val="10111581"/>
                  </a:ext>
                </a:extLst>
              </a:tr>
              <a:tr h="1325741">
                <a:tc>
                  <a:txBody>
                    <a:bodyPr/>
                    <a:lstStyle/>
                    <a:p>
                      <a:endParaRPr lang="en-AU" dirty="0">
                        <a:solidFill>
                          <a:schemeClr val="tx1"/>
                        </a:solidFill>
                      </a:endParaRPr>
                    </a:p>
                  </a:txBody>
                  <a:tcPr/>
                </a:tc>
                <a:tc>
                  <a:txBody>
                    <a:bodyPr/>
                    <a:lstStyle/>
                    <a:p>
                      <a:pPr marL="0" marR="0" lvl="0" indent="0" algn="just" defTabSz="914377" rtl="0" eaLnBrk="1" fontAlgn="auto" latinLnBrk="0" hangingPunct="1">
                        <a:lnSpc>
                          <a:spcPct val="100000"/>
                        </a:lnSpc>
                        <a:spcBef>
                          <a:spcPts val="0"/>
                        </a:spcBef>
                        <a:spcAft>
                          <a:spcPts val="0"/>
                        </a:spcAft>
                        <a:buClrTx/>
                        <a:buSzTx/>
                        <a:buFontTx/>
                        <a:buNone/>
                        <a:tabLst/>
                        <a:defRPr/>
                      </a:pPr>
                      <a:r>
                        <a:rPr lang="en-US" sz="2000" b="1" dirty="0"/>
                        <a:t>Big Picture Thinking Skills </a:t>
                      </a:r>
                      <a:r>
                        <a:rPr lang="en-AU" sz="2000" dirty="0"/>
                        <a:t>– One of the most important skill I have acquired while working at trUUth was to be able to address the problem while keeping the future requirements in mind.</a:t>
                      </a:r>
                      <a:endParaRPr lang="en-AU" sz="2000" dirty="0">
                        <a:solidFill>
                          <a:schemeClr val="tx1"/>
                        </a:solidFill>
                      </a:endParaRPr>
                    </a:p>
                  </a:txBody>
                  <a:tcPr/>
                </a:tc>
                <a:extLst>
                  <a:ext uri="{0D108BD9-81ED-4DB2-BD59-A6C34878D82A}">
                    <a16:rowId xmlns:a16="http://schemas.microsoft.com/office/drawing/2014/main" val="378638434"/>
                  </a:ext>
                </a:extLst>
              </a:tr>
            </a:tbl>
          </a:graphicData>
        </a:graphic>
      </p:graphicFrame>
      <p:pic>
        <p:nvPicPr>
          <p:cNvPr id="5" name="Picture 4" descr="Icon&#10;&#10;Description automatically generated">
            <a:extLst>
              <a:ext uri="{FF2B5EF4-FFF2-40B4-BE49-F238E27FC236}">
                <a16:creationId xmlns:a16="http://schemas.microsoft.com/office/drawing/2014/main" id="{F73DECC7-F6CD-430A-ADAA-A9C15B0A5F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1439" y="1318235"/>
            <a:ext cx="1041228" cy="914479"/>
          </a:xfrm>
          <a:prstGeom prst="rect">
            <a:avLst/>
          </a:prstGeom>
        </p:spPr>
      </p:pic>
      <p:pic>
        <p:nvPicPr>
          <p:cNvPr id="7" name="Picture 6" descr="Icon&#10;&#10;Description automatically generated">
            <a:extLst>
              <a:ext uri="{FF2B5EF4-FFF2-40B4-BE49-F238E27FC236}">
                <a16:creationId xmlns:a16="http://schemas.microsoft.com/office/drawing/2014/main" id="{BE9F86C4-218B-49D9-A044-817FC39278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1594" y="2767710"/>
            <a:ext cx="940918" cy="914528"/>
          </a:xfrm>
          <a:prstGeom prst="rect">
            <a:avLst/>
          </a:prstGeom>
        </p:spPr>
      </p:pic>
      <p:pic>
        <p:nvPicPr>
          <p:cNvPr id="9" name="Picture 8" descr="A picture containing light, drawing&#10;&#10;Description automatically generated">
            <a:extLst>
              <a:ext uri="{FF2B5EF4-FFF2-40B4-BE49-F238E27FC236}">
                <a16:creationId xmlns:a16="http://schemas.microsoft.com/office/drawing/2014/main" id="{F31A3B07-110E-48EC-BCEE-5460BCAF2CE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9906" y="4025975"/>
            <a:ext cx="940918" cy="914528"/>
          </a:xfrm>
          <a:prstGeom prst="rect">
            <a:avLst/>
          </a:prstGeom>
        </p:spPr>
      </p:pic>
      <p:pic>
        <p:nvPicPr>
          <p:cNvPr id="11" name="Picture 10" descr="Icon&#10;&#10;Description automatically generated">
            <a:extLst>
              <a:ext uri="{FF2B5EF4-FFF2-40B4-BE49-F238E27FC236}">
                <a16:creationId xmlns:a16="http://schemas.microsoft.com/office/drawing/2014/main" id="{F98C7178-A9F4-42A5-8D50-2C727CC5972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3557" y="4961609"/>
            <a:ext cx="1533616" cy="1269088"/>
          </a:xfrm>
          <a:prstGeom prst="rect">
            <a:avLst/>
          </a:prstGeom>
        </p:spPr>
      </p:pic>
      <p:sp>
        <p:nvSpPr>
          <p:cNvPr id="12" name="Title 1">
            <a:extLst>
              <a:ext uri="{FF2B5EF4-FFF2-40B4-BE49-F238E27FC236}">
                <a16:creationId xmlns:a16="http://schemas.microsoft.com/office/drawing/2014/main" id="{8DFFFD1C-352F-419D-8483-E17687E6219F}"/>
              </a:ext>
            </a:extLst>
          </p:cNvPr>
          <p:cNvSpPr txBox="1">
            <a:spLocks/>
          </p:cNvSpPr>
          <p:nvPr/>
        </p:nvSpPr>
        <p:spPr>
          <a:xfrm>
            <a:off x="521009" y="340583"/>
            <a:ext cx="10058400" cy="1450757"/>
          </a:xfrm>
          <a:prstGeom prst="rect">
            <a:avLst/>
          </a:prstGeom>
        </p:spPr>
        <p:txBody>
          <a:bodyPr/>
          <a:lstStyle>
            <a:lvl1pPr algn="l" defTabSz="914377" rtl="0" eaLnBrk="1" latinLnBrk="0" hangingPunct="1">
              <a:lnSpc>
                <a:spcPct val="85000"/>
              </a:lnSpc>
              <a:spcBef>
                <a:spcPct val="0"/>
              </a:spcBef>
              <a:buNone/>
              <a:defRPr sz="4800" kern="1200" spc="-51" baseline="0">
                <a:solidFill>
                  <a:schemeClr val="tx1">
                    <a:lumMod val="75000"/>
                    <a:lumOff val="25000"/>
                  </a:schemeClr>
                </a:solidFill>
                <a:latin typeface="+mj-lt"/>
                <a:ea typeface="+mj-ea"/>
                <a:cs typeface="+mj-cs"/>
              </a:defRPr>
            </a:lvl1pPr>
          </a:lstStyle>
          <a:p>
            <a:r>
              <a:rPr lang="en-US" dirty="0"/>
              <a:t>3. Skills developed – Soft Skills</a:t>
            </a:r>
            <a:endParaRPr lang="en-AU" dirty="0"/>
          </a:p>
        </p:txBody>
      </p:sp>
      <p:sp>
        <p:nvSpPr>
          <p:cNvPr id="6" name="Date Placeholder 5">
            <a:extLst>
              <a:ext uri="{FF2B5EF4-FFF2-40B4-BE49-F238E27FC236}">
                <a16:creationId xmlns:a16="http://schemas.microsoft.com/office/drawing/2014/main" id="{1E544DD3-CA54-46A7-934C-E2AF8AEE3F62}"/>
              </a:ext>
            </a:extLst>
          </p:cNvPr>
          <p:cNvSpPr>
            <a:spLocks noGrp="1"/>
          </p:cNvSpPr>
          <p:nvPr>
            <p:ph type="dt" sz="half" idx="10"/>
          </p:nvPr>
        </p:nvSpPr>
        <p:spPr/>
        <p:txBody>
          <a:bodyPr/>
          <a:lstStyle/>
          <a:p>
            <a:r>
              <a:rPr lang="en-AU" sz="1600"/>
              <a:t>27/10/2020</a:t>
            </a:r>
          </a:p>
        </p:txBody>
      </p:sp>
      <p:sp>
        <p:nvSpPr>
          <p:cNvPr id="8" name="Slide Number Placeholder 7">
            <a:extLst>
              <a:ext uri="{FF2B5EF4-FFF2-40B4-BE49-F238E27FC236}">
                <a16:creationId xmlns:a16="http://schemas.microsoft.com/office/drawing/2014/main" id="{535E1B4D-5784-4935-BC2B-185BEA61E67D}"/>
              </a:ext>
            </a:extLst>
          </p:cNvPr>
          <p:cNvSpPr>
            <a:spLocks noGrp="1"/>
          </p:cNvSpPr>
          <p:nvPr>
            <p:ph type="sldNum" sz="quarter" idx="12"/>
          </p:nvPr>
        </p:nvSpPr>
        <p:spPr/>
        <p:txBody>
          <a:bodyPr/>
          <a:lstStyle/>
          <a:p>
            <a:r>
              <a:rPr lang="en-AU" sz="2000" dirty="0"/>
              <a:t>4</a:t>
            </a:r>
          </a:p>
        </p:txBody>
      </p:sp>
    </p:spTree>
    <p:extLst>
      <p:ext uri="{BB962C8B-B14F-4D97-AF65-F5344CB8AC3E}">
        <p14:creationId xmlns:p14="http://schemas.microsoft.com/office/powerpoint/2010/main" val="25260327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4FD61F03-0E0E-471F-AE95-C0C83CE70C39}"/>
              </a:ext>
            </a:extLst>
          </p:cNvPr>
          <p:cNvGraphicFramePr>
            <a:graphicFrameLocks noGrp="1"/>
          </p:cNvGraphicFramePr>
          <p:nvPr>
            <p:extLst>
              <p:ext uri="{D42A27DB-BD31-4B8C-83A1-F6EECF244321}">
                <p14:modId xmlns:p14="http://schemas.microsoft.com/office/powerpoint/2010/main" val="53665312"/>
              </p:ext>
            </p:extLst>
          </p:nvPr>
        </p:nvGraphicFramePr>
        <p:xfrm>
          <a:off x="655180" y="769203"/>
          <a:ext cx="11149982" cy="5503760"/>
        </p:xfrm>
        <a:graphic>
          <a:graphicData uri="http://schemas.openxmlformats.org/drawingml/2006/table">
            <a:tbl>
              <a:tblPr firstRow="1" bandRow="1">
                <a:tableStyleId>{BC89EF96-8CEA-46FF-86C4-4CE0E7609802}</a:tableStyleId>
              </a:tblPr>
              <a:tblGrid>
                <a:gridCol w="1564237">
                  <a:extLst>
                    <a:ext uri="{9D8B030D-6E8A-4147-A177-3AD203B41FA5}">
                      <a16:colId xmlns:a16="http://schemas.microsoft.com/office/drawing/2014/main" val="4283348369"/>
                    </a:ext>
                  </a:extLst>
                </a:gridCol>
                <a:gridCol w="9585745">
                  <a:extLst>
                    <a:ext uri="{9D8B030D-6E8A-4147-A177-3AD203B41FA5}">
                      <a16:colId xmlns:a16="http://schemas.microsoft.com/office/drawing/2014/main" val="3206648707"/>
                    </a:ext>
                  </a:extLst>
                </a:gridCol>
              </a:tblGrid>
              <a:tr h="1455684">
                <a:tc>
                  <a:txBody>
                    <a:bodyPr/>
                    <a:lstStyle/>
                    <a:p>
                      <a:endParaRPr lang="en-AU" dirty="0">
                        <a:solidFill>
                          <a:schemeClr val="tx1"/>
                        </a:solidFill>
                      </a:endParaRPr>
                    </a:p>
                  </a:txBody>
                  <a:tcPr/>
                </a:tc>
                <a:tc>
                  <a:txBody>
                    <a:bodyPr/>
                    <a:lstStyle/>
                    <a:p>
                      <a:pPr marL="0" marR="0" lvl="0" indent="0" algn="just" defTabSz="914377" rtl="0" eaLnBrk="1" fontAlgn="auto" latinLnBrk="0" hangingPunct="1">
                        <a:lnSpc>
                          <a:spcPct val="100000"/>
                        </a:lnSpc>
                        <a:spcBef>
                          <a:spcPts val="0"/>
                        </a:spcBef>
                        <a:spcAft>
                          <a:spcPts val="0"/>
                        </a:spcAft>
                        <a:buClrTx/>
                        <a:buSzTx/>
                        <a:buFontTx/>
                        <a:buNone/>
                        <a:tabLst/>
                        <a:defRPr/>
                      </a:pPr>
                      <a:r>
                        <a:rPr lang="en-AU" sz="2000" b="1" kern="1200" dirty="0">
                          <a:solidFill>
                            <a:schemeClr val="tx1">
                              <a:lumMod val="75000"/>
                              <a:lumOff val="25000"/>
                            </a:schemeClr>
                          </a:solidFill>
                        </a:rPr>
                        <a:t>Data Modelling </a:t>
                      </a:r>
                      <a:r>
                        <a:rPr lang="en-AU" sz="2000" b="0" kern="1200" dirty="0">
                          <a:solidFill>
                            <a:schemeClr val="tx1">
                              <a:lumMod val="75000"/>
                              <a:lumOff val="25000"/>
                            </a:schemeClr>
                          </a:solidFill>
                        </a:rPr>
                        <a:t>– By fitting variety of ML(Machine Learning) and DL(Deep Learning) models to achieve the task of ID Document Classification, I have been able to grasp a deep understanding of widely used supervised &amp; unsupervised ML models along with a few DL models. </a:t>
                      </a:r>
                      <a:r>
                        <a:rPr lang="en-AU" sz="2000" b="0" dirty="0"/>
                        <a:t>After struggling with large image datasets, I have acquired the skills to undertake the analysis and modelling of the large datasets.</a:t>
                      </a:r>
                      <a:endParaRPr lang="en-AU" sz="2000" b="0" kern="1200" dirty="0">
                        <a:solidFill>
                          <a:schemeClr val="tx1">
                            <a:lumMod val="75000"/>
                            <a:lumOff val="25000"/>
                          </a:schemeClr>
                        </a:solidFill>
                      </a:endParaRPr>
                    </a:p>
                  </a:txBody>
                  <a:tcPr/>
                </a:tc>
                <a:extLst>
                  <a:ext uri="{0D108BD9-81ED-4DB2-BD59-A6C34878D82A}">
                    <a16:rowId xmlns:a16="http://schemas.microsoft.com/office/drawing/2014/main" val="521633663"/>
                  </a:ext>
                </a:extLst>
              </a:tr>
              <a:tr h="962240">
                <a:tc>
                  <a:txBody>
                    <a:bodyPr/>
                    <a:lstStyle/>
                    <a:p>
                      <a:endParaRPr lang="en-AU" dirty="0">
                        <a:solidFill>
                          <a:schemeClr val="tx1"/>
                        </a:solidFill>
                      </a:endParaRPr>
                    </a:p>
                  </a:txBody>
                  <a:tcPr>
                    <a:lnB w="28575" cap="flat" cmpd="sng" algn="ctr">
                      <a:solidFill>
                        <a:schemeClr val="accent1"/>
                      </a:solidFill>
                      <a:prstDash val="solid"/>
                      <a:round/>
                      <a:headEnd type="none" w="med" len="med"/>
                      <a:tailEnd type="none" w="med" len="med"/>
                    </a:lnB>
                  </a:tcPr>
                </a:tc>
                <a:tc>
                  <a:txBody>
                    <a:bodyPr/>
                    <a:lstStyle/>
                    <a:p>
                      <a:pPr marL="0" marR="0" lvl="0" indent="0" algn="just" defTabSz="914377" rtl="0" eaLnBrk="1" fontAlgn="auto" latinLnBrk="0" hangingPunct="1">
                        <a:lnSpc>
                          <a:spcPct val="100000"/>
                        </a:lnSpc>
                        <a:spcBef>
                          <a:spcPts val="0"/>
                        </a:spcBef>
                        <a:spcAft>
                          <a:spcPts val="0"/>
                        </a:spcAft>
                        <a:buClrTx/>
                        <a:buSzTx/>
                        <a:buFontTx/>
                        <a:buNone/>
                        <a:tabLst/>
                        <a:defRPr/>
                      </a:pPr>
                      <a:r>
                        <a:rPr lang="en-AU" sz="2000" b="1" dirty="0"/>
                        <a:t>Optical Character Recognition </a:t>
                      </a:r>
                      <a:r>
                        <a:rPr lang="en-AU" sz="2000" dirty="0"/>
                        <a:t>– I was able to get hands-on experience of widely used OCR tools such as Google Vision and Amazon </a:t>
                      </a:r>
                      <a:r>
                        <a:rPr lang="en-AU" sz="2000" dirty="0" err="1"/>
                        <a:t>Textract</a:t>
                      </a:r>
                      <a:r>
                        <a:rPr lang="en-AU" sz="2000" dirty="0"/>
                        <a:t>.</a:t>
                      </a:r>
                      <a:endParaRPr lang="en-US" sz="2000" dirty="0"/>
                    </a:p>
                  </a:txBody>
                  <a:tcPr>
                    <a:lnB w="28575"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2226829895"/>
                  </a:ext>
                </a:extLst>
              </a:tr>
              <a:tr h="1455684">
                <a:tc>
                  <a:txBody>
                    <a:bodyPr/>
                    <a:lstStyle/>
                    <a:p>
                      <a:endParaRPr lang="en-AU" dirty="0">
                        <a:solidFill>
                          <a:schemeClr val="tx1"/>
                        </a:solidFill>
                      </a:endParaRPr>
                    </a:p>
                  </a:txBody>
                  <a:tcP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tcPr>
                </a:tc>
                <a:tc>
                  <a:txBody>
                    <a:bodyPr/>
                    <a:lstStyle/>
                    <a:p>
                      <a:pPr marL="0" marR="0" lvl="0" indent="0" algn="just" defTabSz="914377" rtl="0" eaLnBrk="1" fontAlgn="auto" latinLnBrk="0" hangingPunct="1">
                        <a:lnSpc>
                          <a:spcPct val="100000"/>
                        </a:lnSpc>
                        <a:spcBef>
                          <a:spcPts val="0"/>
                        </a:spcBef>
                        <a:spcAft>
                          <a:spcPts val="0"/>
                        </a:spcAft>
                        <a:buClrTx/>
                        <a:buSzTx/>
                        <a:buFontTx/>
                        <a:buNone/>
                        <a:tabLst/>
                        <a:defRPr/>
                      </a:pPr>
                      <a:r>
                        <a:rPr lang="en-US" sz="2000" b="1" dirty="0"/>
                        <a:t>Computer Vision(CV) </a:t>
                      </a:r>
                      <a:r>
                        <a:rPr lang="en-AU" sz="2000" dirty="0"/>
                        <a:t>–</a:t>
                      </a:r>
                      <a:r>
                        <a:rPr lang="en-US" sz="2000" dirty="0"/>
                        <a:t> The primary focus of my internship was based on images of the ID documents. I have created various solutions for PII sanitization and in doing so I have acquired the advance level expertise in CV libraries, packages and functions in various programming languages. I also possess the deep knowledge of a few state-of-the-art concepts in the field of CV.</a:t>
                      </a:r>
                      <a:endParaRPr lang="en-AU" sz="2000" dirty="0">
                        <a:solidFill>
                          <a:schemeClr val="tx1"/>
                        </a:solidFill>
                      </a:endParaRPr>
                    </a:p>
                  </a:txBody>
                  <a:tcP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10111581"/>
                  </a:ext>
                </a:extLst>
              </a:tr>
              <a:tr h="1181027">
                <a:tc>
                  <a:txBody>
                    <a:bodyPr/>
                    <a:lstStyle/>
                    <a:p>
                      <a:endParaRPr lang="en-AU" dirty="0">
                        <a:solidFill>
                          <a:schemeClr val="tx1"/>
                        </a:solidFill>
                      </a:endParaRPr>
                    </a:p>
                  </a:txBody>
                  <a:tcP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tcPr>
                </a:tc>
                <a:tc>
                  <a:txBody>
                    <a:bodyPr/>
                    <a:lstStyle/>
                    <a:p>
                      <a:pPr marL="0" marR="0" lvl="0" indent="0" algn="just" defTabSz="914377" rtl="0" eaLnBrk="1" fontAlgn="auto" latinLnBrk="0" hangingPunct="1">
                        <a:lnSpc>
                          <a:spcPct val="100000"/>
                        </a:lnSpc>
                        <a:spcBef>
                          <a:spcPts val="0"/>
                        </a:spcBef>
                        <a:spcAft>
                          <a:spcPts val="0"/>
                        </a:spcAft>
                        <a:buClrTx/>
                        <a:buSzTx/>
                        <a:buFontTx/>
                        <a:buNone/>
                        <a:tabLst/>
                        <a:defRPr/>
                      </a:pPr>
                      <a:r>
                        <a:rPr lang="en-US" sz="2000" b="1" dirty="0"/>
                        <a:t>Programming Skills </a:t>
                      </a:r>
                      <a:r>
                        <a:rPr lang="en-AU" sz="2000" dirty="0"/>
                        <a:t>– </a:t>
                      </a:r>
                      <a:r>
                        <a:rPr lang="en-AU" sz="2000" b="0" dirty="0"/>
                        <a:t>Upon building most of the solutions in Python, I have developed the knowledge of advanced concepts in Python. Moreover, I have learnt to write code with higher reusability and interpretability. In addition to that, I have developed the skill of code documentation.</a:t>
                      </a:r>
                      <a:endParaRPr lang="en-AU" sz="2000" dirty="0">
                        <a:solidFill>
                          <a:schemeClr val="tx1"/>
                        </a:solidFill>
                      </a:endParaRPr>
                    </a:p>
                  </a:txBody>
                  <a:tcPr>
                    <a:lnT w="28575" cap="flat" cmpd="sng" algn="ctr">
                      <a:solidFill>
                        <a:schemeClr val="accent1"/>
                      </a:solidFill>
                      <a:prstDash val="solid"/>
                      <a:round/>
                      <a:headEnd type="none" w="med" len="med"/>
                      <a:tailEnd type="none" w="med" len="med"/>
                    </a:lnT>
                    <a:lnB w="28575"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1527674017"/>
                  </a:ext>
                </a:extLst>
              </a:tr>
            </a:tbl>
          </a:graphicData>
        </a:graphic>
      </p:graphicFrame>
      <p:sp>
        <p:nvSpPr>
          <p:cNvPr id="12" name="Title 1">
            <a:extLst>
              <a:ext uri="{FF2B5EF4-FFF2-40B4-BE49-F238E27FC236}">
                <a16:creationId xmlns:a16="http://schemas.microsoft.com/office/drawing/2014/main" id="{8DFFFD1C-352F-419D-8483-E17687E6219F}"/>
              </a:ext>
            </a:extLst>
          </p:cNvPr>
          <p:cNvSpPr txBox="1">
            <a:spLocks/>
          </p:cNvSpPr>
          <p:nvPr/>
        </p:nvSpPr>
        <p:spPr>
          <a:xfrm>
            <a:off x="521009" y="154145"/>
            <a:ext cx="10058400" cy="1450757"/>
          </a:xfrm>
          <a:prstGeom prst="rect">
            <a:avLst/>
          </a:prstGeom>
        </p:spPr>
        <p:txBody>
          <a:bodyPr/>
          <a:lstStyle>
            <a:lvl1pPr algn="l" defTabSz="914377" rtl="0" eaLnBrk="1" latinLnBrk="0" hangingPunct="1">
              <a:lnSpc>
                <a:spcPct val="85000"/>
              </a:lnSpc>
              <a:spcBef>
                <a:spcPct val="0"/>
              </a:spcBef>
              <a:buNone/>
              <a:defRPr sz="4800" kern="1200" spc="-51" baseline="0">
                <a:solidFill>
                  <a:schemeClr val="tx1">
                    <a:lumMod val="75000"/>
                    <a:lumOff val="25000"/>
                  </a:schemeClr>
                </a:solidFill>
                <a:latin typeface="+mj-lt"/>
                <a:ea typeface="+mj-ea"/>
                <a:cs typeface="+mj-cs"/>
              </a:defRPr>
            </a:lvl1pPr>
          </a:lstStyle>
          <a:p>
            <a:r>
              <a:rPr lang="en-US" dirty="0"/>
              <a:t>3. Skills developed – Technical Skills</a:t>
            </a:r>
            <a:endParaRPr lang="en-AU" dirty="0"/>
          </a:p>
        </p:txBody>
      </p:sp>
      <p:pic>
        <p:nvPicPr>
          <p:cNvPr id="39" name="Picture 38" descr="A close up of a sign&#10;&#10;Description automatically generated">
            <a:extLst>
              <a:ext uri="{FF2B5EF4-FFF2-40B4-BE49-F238E27FC236}">
                <a16:creationId xmlns:a16="http://schemas.microsoft.com/office/drawing/2014/main" id="{47942EC8-8815-46B5-BF64-7C1E9A0F3D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9453" y="2474130"/>
            <a:ext cx="1318863" cy="815612"/>
          </a:xfrm>
          <a:prstGeom prst="rect">
            <a:avLst/>
          </a:prstGeom>
        </p:spPr>
      </p:pic>
      <p:pic>
        <p:nvPicPr>
          <p:cNvPr id="41" name="Picture 40" descr="Icon&#10;&#10;Description automatically generated">
            <a:extLst>
              <a:ext uri="{FF2B5EF4-FFF2-40B4-BE49-F238E27FC236}">
                <a16:creationId xmlns:a16="http://schemas.microsoft.com/office/drawing/2014/main" id="{CC2B8FA1-FF42-4923-AFBD-57DE85F802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301" y="3721108"/>
            <a:ext cx="914479" cy="914479"/>
          </a:xfrm>
          <a:prstGeom prst="rect">
            <a:avLst/>
          </a:prstGeom>
        </p:spPr>
      </p:pic>
      <p:pic>
        <p:nvPicPr>
          <p:cNvPr id="45" name="Picture 44" descr="Icon&#10;&#10;Description automatically generated">
            <a:extLst>
              <a:ext uri="{FF2B5EF4-FFF2-40B4-BE49-F238E27FC236}">
                <a16:creationId xmlns:a16="http://schemas.microsoft.com/office/drawing/2014/main" id="{D31BA128-4BCB-4433-9654-004DF6F5B96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1620" y="5174269"/>
            <a:ext cx="914528" cy="914528"/>
          </a:xfrm>
          <a:prstGeom prst="rect">
            <a:avLst/>
          </a:prstGeom>
        </p:spPr>
      </p:pic>
      <p:pic>
        <p:nvPicPr>
          <p:cNvPr id="55" name="Picture 54" descr="A picture containing room, drawing, light&#10;&#10;Description automatically generated">
            <a:extLst>
              <a:ext uri="{FF2B5EF4-FFF2-40B4-BE49-F238E27FC236}">
                <a16:creationId xmlns:a16="http://schemas.microsoft.com/office/drawing/2014/main" id="{BA03CF82-E47B-4747-8DA1-0102A7B2878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8258" y="893726"/>
            <a:ext cx="1167389" cy="1449734"/>
          </a:xfrm>
          <a:prstGeom prst="rect">
            <a:avLst/>
          </a:prstGeom>
        </p:spPr>
      </p:pic>
      <p:sp>
        <p:nvSpPr>
          <p:cNvPr id="5" name="Date Placeholder 4">
            <a:extLst>
              <a:ext uri="{FF2B5EF4-FFF2-40B4-BE49-F238E27FC236}">
                <a16:creationId xmlns:a16="http://schemas.microsoft.com/office/drawing/2014/main" id="{99870A55-081A-4B8C-BD5B-1BF7701FA298}"/>
              </a:ext>
            </a:extLst>
          </p:cNvPr>
          <p:cNvSpPr>
            <a:spLocks noGrp="1"/>
          </p:cNvSpPr>
          <p:nvPr>
            <p:ph type="dt" sz="half" idx="10"/>
          </p:nvPr>
        </p:nvSpPr>
        <p:spPr/>
        <p:txBody>
          <a:bodyPr/>
          <a:lstStyle/>
          <a:p>
            <a:r>
              <a:rPr lang="en-AU" sz="1600"/>
              <a:t>27/10/2020</a:t>
            </a:r>
          </a:p>
        </p:txBody>
      </p:sp>
      <p:sp>
        <p:nvSpPr>
          <p:cNvPr id="6" name="Slide Number Placeholder 5">
            <a:extLst>
              <a:ext uri="{FF2B5EF4-FFF2-40B4-BE49-F238E27FC236}">
                <a16:creationId xmlns:a16="http://schemas.microsoft.com/office/drawing/2014/main" id="{DFF04B64-6D76-4347-9A6C-007FDA81FC2B}"/>
              </a:ext>
            </a:extLst>
          </p:cNvPr>
          <p:cNvSpPr>
            <a:spLocks noGrp="1"/>
          </p:cNvSpPr>
          <p:nvPr>
            <p:ph type="sldNum" sz="quarter" idx="12"/>
          </p:nvPr>
        </p:nvSpPr>
        <p:spPr/>
        <p:txBody>
          <a:bodyPr/>
          <a:lstStyle/>
          <a:p>
            <a:r>
              <a:rPr lang="en-AU" sz="2000" dirty="0"/>
              <a:t>5</a:t>
            </a:r>
          </a:p>
        </p:txBody>
      </p:sp>
    </p:spTree>
    <p:extLst>
      <p:ext uri="{BB962C8B-B14F-4D97-AF65-F5344CB8AC3E}">
        <p14:creationId xmlns:p14="http://schemas.microsoft.com/office/powerpoint/2010/main" val="21436969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C8151-99B9-4B89-8F42-3982F36AC484}"/>
              </a:ext>
            </a:extLst>
          </p:cNvPr>
          <p:cNvSpPr>
            <a:spLocks noGrp="1"/>
          </p:cNvSpPr>
          <p:nvPr>
            <p:ph type="title"/>
          </p:nvPr>
        </p:nvSpPr>
        <p:spPr/>
        <p:txBody>
          <a:bodyPr/>
          <a:lstStyle/>
          <a:p>
            <a:r>
              <a:rPr lang="en-US" dirty="0"/>
              <a:t>4. Conclusion and Future work</a:t>
            </a:r>
            <a:endParaRPr lang="en-AU" dirty="0"/>
          </a:p>
        </p:txBody>
      </p:sp>
      <p:sp>
        <p:nvSpPr>
          <p:cNvPr id="3" name="Content Placeholder 2">
            <a:extLst>
              <a:ext uri="{FF2B5EF4-FFF2-40B4-BE49-F238E27FC236}">
                <a16:creationId xmlns:a16="http://schemas.microsoft.com/office/drawing/2014/main" id="{E2B816EA-4B9E-4AA0-B09F-B0F84ADF0024}"/>
              </a:ext>
            </a:extLst>
          </p:cNvPr>
          <p:cNvSpPr>
            <a:spLocks noGrp="1"/>
          </p:cNvSpPr>
          <p:nvPr>
            <p:ph idx="1"/>
          </p:nvPr>
        </p:nvSpPr>
        <p:spPr/>
        <p:txBody>
          <a:bodyPr/>
          <a:lstStyle/>
          <a:p>
            <a:pPr algn="just">
              <a:buClrTx/>
              <a:buFont typeface="Arial" panose="020B0604020202020204" pitchFamily="34" charset="0"/>
              <a:buChar char="•"/>
            </a:pPr>
            <a:r>
              <a:rPr lang="en-US" dirty="0">
                <a:solidFill>
                  <a:schemeClr val="tx1"/>
                </a:solidFill>
              </a:rPr>
              <a:t> My journey with trUUth has been a brilliant span of time. With no prior professional experience, I stepped into this startup and it was absolutely worth it. I acquired new skills and embraced the opportunity of picking the minds of vastly experienced leadership. </a:t>
            </a:r>
            <a:r>
              <a:rPr lang="en-AU" dirty="0">
                <a:solidFill>
                  <a:schemeClr val="tx1"/>
                </a:solidFill>
              </a:rPr>
              <a:t>One of the major takeaways from trUUth was to be able to cultivate a mental model that drives achievement and motivation.</a:t>
            </a:r>
            <a:r>
              <a:rPr lang="en-US" dirty="0">
                <a:solidFill>
                  <a:schemeClr val="tx1"/>
                </a:solidFill>
              </a:rPr>
              <a:t> All in all, I feel that I have headed an inch closer to my goal of becoming a reliable data scientist.</a:t>
            </a:r>
            <a:r>
              <a:rPr lang="en-AU" dirty="0">
                <a:solidFill>
                  <a:schemeClr val="tx1"/>
                </a:solidFill>
              </a:rPr>
              <a:t> </a:t>
            </a:r>
          </a:p>
          <a:p>
            <a:pPr algn="just">
              <a:buClrTx/>
              <a:buFont typeface="Arial" panose="020B0604020202020204" pitchFamily="34" charset="0"/>
              <a:buChar char="•"/>
            </a:pPr>
            <a:r>
              <a:rPr lang="en-US" dirty="0">
                <a:solidFill>
                  <a:schemeClr val="tx1"/>
                </a:solidFill>
              </a:rPr>
              <a:t> I will reinvent myself by leveraging the skills acquired at trUUth and I would love to continue working at trUUth if given an opportunity to if not I will continue the journey of becoming a great data scientist.</a:t>
            </a:r>
            <a:endParaRPr lang="en-AU" dirty="0">
              <a:solidFill>
                <a:schemeClr val="tx1"/>
              </a:solidFill>
            </a:endParaRPr>
          </a:p>
        </p:txBody>
      </p:sp>
      <p:sp>
        <p:nvSpPr>
          <p:cNvPr id="6" name="Date Placeholder 5">
            <a:extLst>
              <a:ext uri="{FF2B5EF4-FFF2-40B4-BE49-F238E27FC236}">
                <a16:creationId xmlns:a16="http://schemas.microsoft.com/office/drawing/2014/main" id="{C3453B7D-983C-48CF-BB81-015A772C00BE}"/>
              </a:ext>
            </a:extLst>
          </p:cNvPr>
          <p:cNvSpPr>
            <a:spLocks noGrp="1"/>
          </p:cNvSpPr>
          <p:nvPr>
            <p:ph type="dt" sz="half" idx="10"/>
          </p:nvPr>
        </p:nvSpPr>
        <p:spPr/>
        <p:txBody>
          <a:bodyPr/>
          <a:lstStyle/>
          <a:p>
            <a:r>
              <a:rPr lang="en-AU" sz="1600"/>
              <a:t>27/10/2020</a:t>
            </a:r>
          </a:p>
        </p:txBody>
      </p:sp>
      <p:sp>
        <p:nvSpPr>
          <p:cNvPr id="7" name="Slide Number Placeholder 6">
            <a:extLst>
              <a:ext uri="{FF2B5EF4-FFF2-40B4-BE49-F238E27FC236}">
                <a16:creationId xmlns:a16="http://schemas.microsoft.com/office/drawing/2014/main" id="{5294FD4A-3480-469E-8C3A-A3A3B452D7E8}"/>
              </a:ext>
            </a:extLst>
          </p:cNvPr>
          <p:cNvSpPr>
            <a:spLocks noGrp="1"/>
          </p:cNvSpPr>
          <p:nvPr>
            <p:ph type="sldNum" sz="quarter" idx="12"/>
          </p:nvPr>
        </p:nvSpPr>
        <p:spPr/>
        <p:txBody>
          <a:bodyPr/>
          <a:lstStyle/>
          <a:p>
            <a:r>
              <a:rPr lang="en-AU" sz="2000" dirty="0"/>
              <a:t>6</a:t>
            </a:r>
          </a:p>
        </p:txBody>
      </p:sp>
    </p:spTree>
    <p:extLst>
      <p:ext uri="{BB962C8B-B14F-4D97-AF65-F5344CB8AC3E}">
        <p14:creationId xmlns:p14="http://schemas.microsoft.com/office/powerpoint/2010/main" val="14728452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245C641-40E5-4AC7-8025-0FD2AC2ADD45}"/>
              </a:ext>
            </a:extLst>
          </p:cNvPr>
          <p:cNvSpPr txBox="1"/>
          <p:nvPr/>
        </p:nvSpPr>
        <p:spPr>
          <a:xfrm>
            <a:off x="2456155" y="2321004"/>
            <a:ext cx="7279689" cy="2215991"/>
          </a:xfrm>
          <a:prstGeom prst="rect">
            <a:avLst/>
          </a:prstGeom>
          <a:noFill/>
        </p:spPr>
        <p:txBody>
          <a:bodyPr wrap="square" rtlCol="0">
            <a:spAutoFit/>
          </a:bodyPr>
          <a:lstStyle/>
          <a:p>
            <a:r>
              <a:rPr lang="en-AU" sz="13800" b="1" dirty="0">
                <a:solidFill>
                  <a:schemeClr val="accent1"/>
                </a:solidFill>
                <a:latin typeface="+mj-lt"/>
              </a:rPr>
              <a:t>Thank You</a:t>
            </a:r>
          </a:p>
        </p:txBody>
      </p:sp>
    </p:spTree>
    <p:extLst>
      <p:ext uri="{BB962C8B-B14F-4D97-AF65-F5344CB8AC3E}">
        <p14:creationId xmlns:p14="http://schemas.microsoft.com/office/powerpoint/2010/main" val="2860305653"/>
      </p:ext>
    </p:extLst>
  </p:cSld>
  <p:clrMapOvr>
    <a:masterClrMapping/>
  </p:clrMapOvr>
</p:sld>
</file>

<file path=ppt/theme/theme1.xml><?xml version="1.0" encoding="utf-8"?>
<a:theme xmlns:a="http://schemas.openxmlformats.org/drawingml/2006/main" name="Retrospect">
  <a:themeElements>
    <a:clrScheme name="Custom 4">
      <a:dk1>
        <a:srgbClr val="000000"/>
      </a:dk1>
      <a:lt1>
        <a:sysClr val="window" lastClr="FFFFFF"/>
      </a:lt1>
      <a:dk2>
        <a:srgbClr val="637052"/>
      </a:dk2>
      <a:lt2>
        <a:srgbClr val="CCDDEA"/>
      </a:lt2>
      <a:accent1>
        <a:srgbClr val="BF39F0"/>
      </a:accent1>
      <a:accent2>
        <a:srgbClr val="BF39F0"/>
      </a:accent2>
      <a:accent3>
        <a:srgbClr val="BF39F0"/>
      </a:accent3>
      <a:accent4>
        <a:srgbClr val="BF39F0"/>
      </a:accent4>
      <a:accent5>
        <a:srgbClr val="BF39F0"/>
      </a:accent5>
      <a:accent6>
        <a:srgbClr val="BF39F0"/>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A87B8D1B022534280214914B09D928D" ma:contentTypeVersion="2" ma:contentTypeDescription="Create a new document." ma:contentTypeScope="" ma:versionID="c438dcc3c3d84dfe18699ac648661062">
  <xsd:schema xmlns:xsd="http://www.w3.org/2001/XMLSchema" xmlns:xs="http://www.w3.org/2001/XMLSchema" xmlns:p="http://schemas.microsoft.com/office/2006/metadata/properties" xmlns:ns3="88e314a4-3d7b-4f96-aff5-b334cbbd93e5" targetNamespace="http://schemas.microsoft.com/office/2006/metadata/properties" ma:root="true" ma:fieldsID="f4a1d8229c3ed9c375e6514e5122f19a" ns3:_="">
    <xsd:import namespace="88e314a4-3d7b-4f96-aff5-b334cbbd93e5"/>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8e314a4-3d7b-4f96-aff5-b334cbbd93e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99C052C-4751-46B0-BEEB-B379F61DDEDE}">
  <ds:schemaRefs>
    <ds:schemaRef ds:uri="http://purl.org/dc/terms/"/>
    <ds:schemaRef ds:uri="http://purl.org/dc/dcmitype/"/>
    <ds:schemaRef ds:uri="http://schemas.openxmlformats.org/package/2006/metadata/core-properties"/>
    <ds:schemaRef ds:uri="http://schemas.microsoft.com/office/2006/metadata/properties"/>
    <ds:schemaRef ds:uri="http://purl.org/dc/elements/1.1/"/>
    <ds:schemaRef ds:uri="http://www.w3.org/XML/1998/namespace"/>
    <ds:schemaRef ds:uri="88e314a4-3d7b-4f96-aff5-b334cbbd93e5"/>
    <ds:schemaRef ds:uri="http://schemas.microsoft.com/office/2006/documentManagement/types"/>
    <ds:schemaRef ds:uri="http://schemas.microsoft.com/office/infopath/2007/PartnerControls"/>
  </ds:schemaRefs>
</ds:datastoreItem>
</file>

<file path=customXml/itemProps2.xml><?xml version="1.0" encoding="utf-8"?>
<ds:datastoreItem xmlns:ds="http://schemas.openxmlformats.org/officeDocument/2006/customXml" ds:itemID="{0B72B316-331F-4DA9-83BC-BC862CF6C969}">
  <ds:schemaRefs>
    <ds:schemaRef ds:uri="http://schemas.microsoft.com/sharepoint/v3/contenttype/forms"/>
  </ds:schemaRefs>
</ds:datastoreItem>
</file>

<file path=customXml/itemProps3.xml><?xml version="1.0" encoding="utf-8"?>
<ds:datastoreItem xmlns:ds="http://schemas.openxmlformats.org/officeDocument/2006/customXml" ds:itemID="{F9575B3F-1E1D-4BEE-907B-426D5C76A87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8e314a4-3d7b-4f96-aff5-b334cbbd93e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584</TotalTime>
  <Words>832</Words>
  <Application>Microsoft Office PowerPoint</Application>
  <PresentationFormat>Widescreen</PresentationFormat>
  <Paragraphs>46</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Retrospect</vt:lpstr>
      <vt:lpstr>COMP8851 – Industry based Internship(Part-time) Session / Year – Session 2 / 2020 Student ID – 45539510</vt:lpstr>
      <vt:lpstr>Table of Contents</vt:lpstr>
      <vt:lpstr>1. Background Information </vt:lpstr>
      <vt:lpstr>2. Position and Responsibility</vt:lpstr>
      <vt:lpstr>PowerPoint Presentation</vt:lpstr>
      <vt:lpstr>PowerPoint Presentation</vt:lpstr>
      <vt:lpstr>PowerPoint Presentation</vt:lpstr>
      <vt:lpstr>4. Conclusion and Future work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COMP8851 – Industry based Internship(Part-time) Session / Year – Session 2 / 2020 Student ID – 45539510</dc:title>
  <dc:creator>Nandish Rajendrakumar Patel</dc:creator>
  <cp:lastModifiedBy>Nandish Rajendrakumar Patel</cp:lastModifiedBy>
  <cp:revision>72</cp:revision>
  <dcterms:created xsi:type="dcterms:W3CDTF">2020-10-26T10:41:33Z</dcterms:created>
  <dcterms:modified xsi:type="dcterms:W3CDTF">2020-10-27T03:58:44Z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0x0101003A87B8D1B022534280214914B09D928D</vt:lpwstr>
  </property>
</Properties>
</file>