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57" r:id="rId4"/>
    <p:sldId id="295" r:id="rId5"/>
    <p:sldId id="258" r:id="rId6"/>
    <p:sldId id="263" r:id="rId7"/>
    <p:sldId id="296" r:id="rId8"/>
    <p:sldId id="297" r:id="rId9"/>
    <p:sldId id="298" r:id="rId10"/>
    <p:sldId id="261" r:id="rId11"/>
    <p:sldId id="299" r:id="rId12"/>
    <p:sldId id="300" r:id="rId13"/>
    <p:sldId id="260" r:id="rId14"/>
    <p:sldId id="272" r:id="rId15"/>
    <p:sldId id="264" r:id="rId16"/>
    <p:sldId id="302" r:id="rId17"/>
    <p:sldId id="301" r:id="rId18"/>
    <p:sldId id="278" r:id="rId19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1"/>
    </p:embeddedFont>
    <p:embeddedFont>
      <p:font typeface="Nixie One" panose="020B0604020202020204" charset="0"/>
      <p:regular r:id="rId22"/>
    </p:embeddedFont>
    <p:embeddedFont>
      <p:font typeface="Roboto Slab" panose="020B0604020202020204" charset="0"/>
      <p:regular r:id="rId23"/>
      <p:bold r:id="rId24"/>
    </p:embeddedFont>
    <p:embeddedFont>
      <p:font typeface="Vig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052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863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058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28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6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5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9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36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561109" y="2080869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Retail Project</a:t>
            </a:r>
            <a:br>
              <a:rPr lang="en" dirty="0"/>
            </a:br>
            <a:r>
              <a:rPr lang="en" sz="2800" dirty="0"/>
              <a:t>e-commerce website</a:t>
            </a:r>
            <a:endParaRPr sz="2800" dirty="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64E95F-D57A-4DB1-A10F-43F6124EDA9C}"/>
              </a:ext>
            </a:extLst>
          </p:cNvPr>
          <p:cNvSpPr txBox="1"/>
          <p:nvPr/>
        </p:nvSpPr>
        <p:spPr>
          <a:xfrm>
            <a:off x="6421582" y="3917373"/>
            <a:ext cx="292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Submitted By:  Nandita Kumari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Assigned Functionalities 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342900" fontAlgn="base"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User login: Returning user should be able to login into the application.</a:t>
            </a:r>
          </a:p>
          <a:p>
            <a:pPr marL="381000" indent="-342900" fontAlgn="base"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User Registration: New users needs to register themselves before moving forward in the application.</a:t>
            </a:r>
          </a:p>
          <a:p>
            <a:pPr marL="381000" indent="-342900" fontAlgn="base"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Admin Notification: Admin side of the notification should be functional.</a:t>
            </a:r>
          </a:p>
          <a:p>
            <a:pPr marL="381000" indent="-342900" fontAlgn="base"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Admin Stores: Admin side stores board should be functional.</a:t>
            </a:r>
            <a:endParaRPr lang="en-GB" sz="1800" dirty="0">
              <a:solidFill>
                <a:schemeClr val="tx1"/>
              </a:solidFill>
              <a:latin typeface="Viga" panose="020B0800030000020004" charset="0"/>
              <a:cs typeface="Viga" panose="020B0800030000020004" charset="0"/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Automation Testing</a:t>
            </a:r>
            <a:endParaRPr sz="3200"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SPRINT</a:t>
            </a: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66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Activities</a:t>
            </a:r>
            <a:endParaRPr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124691" y="-755073"/>
            <a:ext cx="7543799" cy="67748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fontAlgn="base">
              <a:buNone/>
            </a:pPr>
            <a:r>
              <a:rPr lang="en-US" sz="1800" u="sng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800" u="sng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1. Selection of test cases for automation under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        1.1. Smoke test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        1.2. Sanity test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        1.3. Regression test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2. Task allocation for automation test cases to automation </a:t>
            </a: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testers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​.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endParaRPr lang="en-IN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>
              <a:buNone/>
            </a:pPr>
            <a:endParaRPr lang="en-IN" altLang="en-US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0" indent="0">
              <a:buNone/>
            </a:pP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43620-A99D-45D5-A190-78D69F1C7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18" y="1611606"/>
            <a:ext cx="3095400" cy="20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193793" y="1427438"/>
            <a:ext cx="6061533" cy="2209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95300" indent="-457200" algn="l" fontAlgn="base">
              <a:buAutoNum type="arabicPeriod"/>
            </a:pPr>
            <a:r>
              <a:rPr lang="en-GB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Selenium	</a:t>
            </a:r>
          </a:p>
          <a:p>
            <a:pPr marL="495300" indent="-457200" algn="l" fontAlgn="base">
              <a:buAutoNum type="arabicPeriod"/>
            </a:pPr>
            <a:r>
              <a:rPr lang="en-GB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Java</a:t>
            </a:r>
          </a:p>
          <a:p>
            <a:pPr marL="495300" indent="-457200" algn="l" fontAlgn="base">
              <a:buAutoNum type="arabicPeriod"/>
            </a:pPr>
            <a:r>
              <a:rPr lang="en-GB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Maven</a:t>
            </a:r>
          </a:p>
          <a:p>
            <a:pPr marL="495300" indent="-457200" algn="l" fontAlgn="base">
              <a:buAutoNum type="arabicPeriod"/>
            </a:pPr>
            <a:r>
              <a:rPr lang="en-GB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TestNG</a:t>
            </a:r>
          </a:p>
          <a:p>
            <a:pPr marL="495300" indent="-457200" algn="l" fontAlgn="base">
              <a:buAutoNum type="arabicPeriod"/>
            </a:pPr>
            <a:r>
              <a:rPr lang="en-GB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Page Object Model POM</a:t>
            </a:r>
          </a:p>
          <a:p>
            <a:pPr marL="495300" indent="-457200" algn="l" fontAlgn="base">
              <a:buAutoNum type="arabicPeriod"/>
            </a:pPr>
            <a:r>
              <a:rPr lang="en-GB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Framework selected for testing	</a:t>
            </a:r>
            <a:endParaRPr lang="en-GB" sz="24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0146E-1C41-41BE-8BEA-669BE82BC02F}"/>
              </a:ext>
            </a:extLst>
          </p:cNvPr>
          <p:cNvSpPr/>
          <p:nvPr/>
        </p:nvSpPr>
        <p:spPr>
          <a:xfrm>
            <a:off x="193794" y="558900"/>
            <a:ext cx="4075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Technologies Used: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processes involed:</a:t>
            </a:r>
            <a:endParaRPr dirty="0"/>
          </a:p>
        </p:txBody>
      </p:sp>
      <p:sp>
        <p:nvSpPr>
          <p:cNvPr id="314" name="Google Shape;314;p29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Smoke Testing</a:t>
            </a:r>
            <a:endParaRPr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Regression Testing</a:t>
            </a:r>
            <a:endParaRPr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Sanity Testing</a:t>
            </a:r>
            <a:endParaRPr b="1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17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18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latin typeface="Viga" panose="020B0604020202020204" charset="0"/>
              </a:rPr>
              <a:t>Smoke Test</a:t>
            </a:r>
            <a:endParaRPr sz="12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200" b="1" dirty="0" err="1">
                <a:latin typeface="Viga" panose="020B0604020202020204" charset="0"/>
              </a:rPr>
              <a:t>1.Admin_Home_page</a:t>
            </a:r>
            <a:endParaRPr lang="en-IN" altLang="en-US" sz="12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200" b="1" dirty="0" err="1">
                <a:latin typeface="Viga" panose="020B0604020202020204" charset="0"/>
              </a:rPr>
              <a:t>2.Admin_Dashboard</a:t>
            </a:r>
            <a:endParaRPr lang="en-IN" altLang="en-US" sz="12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200" b="1" dirty="0" err="1">
                <a:latin typeface="Viga" panose="020B0604020202020204" charset="0"/>
              </a:rPr>
              <a:t>3.Admin_Categories</a:t>
            </a:r>
            <a:endParaRPr lang="en-IN" altLang="en-US" sz="12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200" b="1" dirty="0" err="1">
                <a:latin typeface="Viga" panose="020B0604020202020204" charset="0"/>
              </a:rPr>
              <a:t>4.Admin_Product</a:t>
            </a:r>
            <a:r>
              <a:rPr lang="en-IN" altLang="en-US" sz="1200" b="1" dirty="0">
                <a:latin typeface="Viga" panose="020B0604020202020204" charset="0"/>
              </a:rPr>
              <a:t>_</a:t>
            </a:r>
          </a:p>
          <a:p>
            <a:pPr indent="0" fontAlgn="base">
              <a:buNone/>
            </a:pPr>
            <a:r>
              <a:rPr lang="en-IN" altLang="en-US" sz="1200" b="1" dirty="0">
                <a:latin typeface="Viga" panose="020B0604020202020204" charset="0"/>
              </a:rPr>
              <a:t>    </a:t>
            </a:r>
            <a:r>
              <a:rPr lang="en-IN" altLang="en-US" sz="1200" b="1" dirty="0" err="1">
                <a:latin typeface="Viga" panose="020B0604020202020204" charset="0"/>
              </a:rPr>
              <a:t>purchase_List</a:t>
            </a:r>
            <a:endParaRPr lang="en-IN" altLang="en-US" sz="1200" b="1" dirty="0">
              <a:latin typeface="Viga" panose="020B0604020202020204" charset="0"/>
            </a:endParaRPr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>
                <a:latin typeface="Viga" panose="020B0604020202020204" charset="0"/>
              </a:rPr>
              <a:t>Regression Testing</a:t>
            </a:r>
            <a:endParaRPr sz="11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</a:rPr>
              <a:t>1.User_Registration</a:t>
            </a:r>
            <a:endParaRPr lang="en-IN" altLang="en-US" sz="11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</a:rPr>
              <a:t>2.User_Login</a:t>
            </a:r>
            <a:endParaRPr lang="en-IN" altLang="en-US" sz="11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</a:rPr>
              <a:t>3.User_search</a:t>
            </a:r>
            <a:endParaRPr lang="en-IN" altLang="en-US" sz="11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</a:rPr>
              <a:t>4.User_AddtoCart</a:t>
            </a:r>
            <a:endParaRPr lang="en-IN" altLang="en-US" sz="11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</a:rPr>
              <a:t>5.User_WishList</a:t>
            </a:r>
            <a:endParaRPr lang="en-IN" altLang="en-US" sz="1100" b="1" dirty="0">
              <a:latin typeface="Viga" panose="020B0604020202020204" charset="0"/>
            </a:endParaRPr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3"/>
          </p:nvPr>
        </p:nvSpPr>
        <p:spPr>
          <a:xfrm>
            <a:off x="6212750" y="988284"/>
            <a:ext cx="2409900" cy="393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>
                <a:latin typeface="Viga" panose="020B0604020202020204" charset="0"/>
              </a:rPr>
              <a:t>Sanity Test</a:t>
            </a:r>
            <a:endParaRPr sz="1100" b="1" dirty="0">
              <a:latin typeface="Viga" panose="020B0604020202020204" charset="0"/>
            </a:endParaRPr>
          </a:p>
          <a:p>
            <a:pPr indent="0" fontAlgn="base">
              <a:buNone/>
            </a:pPr>
            <a:r>
              <a:rPr lang="en-IN" altLang="en-US" sz="1100" b="1" dirty="0">
                <a:latin typeface="Viga" panose="020B0604020202020204" charset="0"/>
                <a:cs typeface="Viga" panose="020B0800030000020004" charset="0"/>
              </a:rPr>
              <a:t>1. </a:t>
            </a: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Admin_Products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>
                <a:latin typeface="Viga" panose="020B0604020202020204" charset="0"/>
                <a:cs typeface="Viga" panose="020B0800030000020004" charset="0"/>
              </a:rPr>
              <a:t>2. </a:t>
            </a: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Admin_review</a:t>
            </a:r>
            <a:r>
              <a:rPr lang="en-IN" altLang="en-US" sz="1100" b="1" dirty="0">
                <a:latin typeface="Viga" panose="020B0604020202020204" charset="0"/>
                <a:cs typeface="Viga" panose="020B0800030000020004" charset="0"/>
              </a:rPr>
              <a:t> </a:t>
            </a:r>
          </a:p>
          <a:p>
            <a:pPr indent="0" fontAlgn="base">
              <a:buNone/>
            </a:pPr>
            <a:r>
              <a:rPr lang="en-IN" altLang="en-US" sz="1100" b="1" dirty="0">
                <a:latin typeface="Viga" panose="020B0604020202020204" charset="0"/>
                <a:cs typeface="Viga" panose="020B0800030000020004" charset="0"/>
              </a:rPr>
              <a:t>3. </a:t>
            </a: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Admin_Review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>
                <a:latin typeface="Viga" panose="020B0604020202020204" charset="0"/>
                <a:cs typeface="Viga" panose="020B0800030000020004" charset="0"/>
              </a:rPr>
              <a:t>4. </a:t>
            </a: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Admin_Returns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5.Asmin_Customer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6.Admin_Marketing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7.Admin_report_ProductViewList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8.Admin_Report_CustomerSearch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9.User_CustomerSearchAppearing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>
                <a:latin typeface="Viga" panose="020B0604020202020204" charset="0"/>
                <a:cs typeface="Viga" panose="020B0800030000020004" charset="0"/>
              </a:rPr>
              <a:t>  </a:t>
            </a: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in_adminend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10.User_MyOrder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11.User_MyAccount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indent="0" fontAlgn="base">
              <a:buNone/>
            </a:pPr>
            <a:r>
              <a:rPr lang="en-IN" altLang="en-US" sz="1100" b="1" dirty="0" err="1">
                <a:latin typeface="Viga" panose="020B0604020202020204" charset="0"/>
                <a:cs typeface="Viga" panose="020B0800030000020004" charset="0"/>
              </a:rPr>
              <a:t>12.User_Checkout</a:t>
            </a:r>
            <a:endParaRPr lang="en-IN" altLang="en-US" sz="1100" b="1" dirty="0">
              <a:latin typeface="Viga" panose="020B0604020202020204" charset="0"/>
              <a:cs typeface="Viga" panose="020B08000300000200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08" name="Google Shape;208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Assigned Functionalities 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fontAlgn="base">
              <a:buNone/>
            </a:pPr>
            <a:r>
              <a:rPr lang="en-GB" sz="1800" b="1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Smoke testing</a:t>
            </a:r>
          </a:p>
          <a:p>
            <a:pPr marL="38100" indent="0" fontAlgn="base">
              <a:buNone/>
            </a:pPr>
            <a:endParaRPr lang="en-GB" sz="1800" dirty="0">
              <a:solidFill>
                <a:schemeClr val="tx1"/>
              </a:solidFill>
              <a:latin typeface="Viga" panose="020B0800030000020004" charset="0"/>
              <a:cs typeface="Viga" panose="020B0800030000020004" charset="0"/>
              <a:sym typeface="+mn-ea"/>
            </a:endParaRPr>
          </a:p>
          <a:p>
            <a:pPr marL="381000" indent="-342900" fontAlgn="base"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User login: Returning user should be able to login into the application.</a:t>
            </a:r>
          </a:p>
          <a:p>
            <a:pPr marL="38100" indent="0" fontAlgn="base">
              <a:buNone/>
            </a:pP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The smoke testing is done using Selenium IDE.</a:t>
            </a:r>
          </a:p>
          <a:p>
            <a:pPr marL="38100" indent="0" fontAlgn="base">
              <a:buNone/>
            </a:pPr>
            <a:endParaRPr lang="en-GB" sz="1800" dirty="0">
              <a:solidFill>
                <a:schemeClr val="tx1"/>
              </a:solidFill>
              <a:latin typeface="Viga" panose="020B0800030000020004" charset="0"/>
              <a:cs typeface="Viga" panose="020B0800030000020004" charset="0"/>
              <a:sym typeface="+mn-ea"/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598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Assigned Functionalities </a:t>
            </a:r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fontAlgn="base">
              <a:buNone/>
            </a:pPr>
            <a:r>
              <a:rPr lang="en-GB" sz="1800" b="1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Regression testing</a:t>
            </a:r>
          </a:p>
          <a:p>
            <a:pPr marL="38100" indent="0" fontAlgn="base">
              <a:buNone/>
            </a:pPr>
            <a:endParaRPr lang="en-GB" sz="1800" dirty="0">
              <a:solidFill>
                <a:schemeClr val="tx1"/>
              </a:solidFill>
              <a:latin typeface="Viga" panose="020B0800030000020004" charset="0"/>
              <a:cs typeface="Viga" panose="020B0800030000020004" charset="0"/>
              <a:sym typeface="+mn-ea"/>
            </a:endParaRPr>
          </a:p>
          <a:p>
            <a:pPr marL="381000" indent="-342900" fontAlgn="base"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User login: Returning user should be able to login into the application.</a:t>
            </a:r>
          </a:p>
          <a:p>
            <a:pPr marL="381000" indent="-342900" fontAlgn="base">
              <a:buAutoNum type="arabicPeriod"/>
            </a:pPr>
            <a:endParaRPr lang="en-GB" sz="1800" dirty="0">
              <a:solidFill>
                <a:schemeClr val="tx1"/>
              </a:solidFill>
              <a:latin typeface="Viga" panose="020B0800030000020004" charset="0"/>
              <a:cs typeface="Viga" panose="020B0800030000020004" charset="0"/>
              <a:sym typeface="+mn-ea"/>
            </a:endParaRPr>
          </a:p>
          <a:p>
            <a:pPr marL="381000" indent="-342900" fontAlgn="base"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Add to Cart: The user should be able to select the product to add it in the cart.</a:t>
            </a:r>
          </a:p>
          <a:p>
            <a:pPr marL="38100" indent="0" fontAlgn="base">
              <a:buNone/>
            </a:pP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The user should also be able to edit the quantity of the product in the cart. </a:t>
            </a:r>
            <a:r>
              <a:rPr lang="en-GB" sz="1800" dirty="0" err="1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i:e</a:t>
            </a:r>
            <a:r>
              <a:rPr lang="en-GB" sz="1800" dirty="0">
                <a:solidFill>
                  <a:schemeClr val="tx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 to add or delete the product.</a:t>
            </a: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50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Thanks!</a:t>
            </a:r>
            <a:endParaRPr lang="nn-NO" sz="36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540327"/>
            <a:ext cx="4505700" cy="19673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3600" dirty="0"/>
              <a:t>1. Team Member</a:t>
            </a:r>
            <a:br>
              <a:rPr lang="en" sz="3600" dirty="0"/>
            </a:br>
            <a:r>
              <a:rPr lang="en" sz="3600" dirty="0"/>
              <a:t>2. Sprint 1</a:t>
            </a:r>
            <a:br>
              <a:rPr lang="en" sz="3600" dirty="0"/>
            </a:br>
            <a:r>
              <a:rPr lang="en" sz="3600" dirty="0"/>
              <a:t>3. Sprint 2</a:t>
            </a:r>
            <a:endParaRPr sz="3600"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138545"/>
            <a:ext cx="3477491" cy="418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54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Table of Content</a:t>
            </a:r>
            <a:endParaRPr sz="54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146025" y="1717964"/>
            <a:ext cx="4728302" cy="310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N" altLang="en-US" sz="1800" dirty="0">
                <a:solidFill>
                  <a:srgbClr val="002060"/>
                </a:solidFill>
              </a:rPr>
              <a:t>1. </a:t>
            </a:r>
            <a:r>
              <a:rPr lang="en-IN" altLang="en-US" sz="1800" dirty="0" err="1">
                <a:solidFill>
                  <a:srgbClr val="002060"/>
                </a:solidFill>
              </a:rPr>
              <a:t>Mahfooza</a:t>
            </a:r>
            <a:r>
              <a:rPr lang="en-IN" altLang="en-US" sz="1800" dirty="0">
                <a:solidFill>
                  <a:srgbClr val="002060"/>
                </a:solidFill>
              </a:rPr>
              <a:t> [Scrum Master]</a:t>
            </a:r>
            <a:br>
              <a:rPr lang="en-IN" altLang="en-US" sz="1800" dirty="0"/>
            </a:br>
            <a:r>
              <a:rPr lang="en-IN" altLang="en-US" sz="1800" dirty="0"/>
              <a:t>2. Gowri</a:t>
            </a:r>
            <a:br>
              <a:rPr lang="en-IN" altLang="en-US" sz="1800" dirty="0"/>
            </a:br>
            <a:r>
              <a:rPr lang="en-IN" altLang="en-US" sz="1800" dirty="0"/>
              <a:t>3. </a:t>
            </a:r>
            <a:r>
              <a:rPr lang="en-IN" altLang="en-US" sz="1800" dirty="0" err="1"/>
              <a:t>Keerthana</a:t>
            </a:r>
            <a:br>
              <a:rPr lang="en-IN" altLang="en-US" sz="1800" dirty="0"/>
            </a:br>
            <a:r>
              <a:rPr lang="en-IN" altLang="en-US" sz="1800" dirty="0"/>
              <a:t>4. Kusum </a:t>
            </a:r>
            <a:br>
              <a:rPr lang="en-IN" altLang="en-US" sz="1800" dirty="0"/>
            </a:br>
            <a:r>
              <a:rPr lang="en-IN" altLang="en-US" sz="1800" dirty="0"/>
              <a:t>5. </a:t>
            </a:r>
            <a:r>
              <a:rPr lang="en-IN" altLang="en-US" sz="1800" dirty="0" err="1"/>
              <a:t>Mithali</a:t>
            </a:r>
            <a:br>
              <a:rPr lang="en-IN" altLang="en-US" sz="1800" dirty="0"/>
            </a:br>
            <a:r>
              <a:rPr lang="en-IN" altLang="en-US" sz="1800" dirty="0"/>
              <a:t>6. Meghna </a:t>
            </a:r>
            <a:br>
              <a:rPr lang="en-IN" altLang="en-US" sz="1800" dirty="0"/>
            </a:br>
            <a:r>
              <a:rPr lang="en-IN" altLang="en-US" sz="1800" dirty="0"/>
              <a:t>7. </a:t>
            </a:r>
            <a:r>
              <a:rPr lang="en-IN" altLang="en-US" sz="1800" dirty="0" err="1"/>
              <a:t>Naija</a:t>
            </a:r>
            <a:br>
              <a:rPr lang="en-IN" altLang="en-US" sz="1800" dirty="0"/>
            </a:br>
            <a:r>
              <a:rPr lang="en-IN" altLang="en-US" sz="1800" dirty="0"/>
              <a:t>8. Nandita</a:t>
            </a:r>
            <a:br>
              <a:rPr lang="en-IN" altLang="en-US" sz="1800" dirty="0"/>
            </a:br>
            <a:r>
              <a:rPr lang="en-IN" altLang="en-US" sz="1800" dirty="0"/>
              <a:t>9. </a:t>
            </a:r>
            <a:r>
              <a:rPr lang="en-IN" altLang="en-US" sz="1800" dirty="0" err="1"/>
              <a:t>Prerana</a:t>
            </a:r>
            <a:r>
              <a:rPr lang="en-IN" altLang="en-US" sz="1800" dirty="0"/>
              <a:t> </a:t>
            </a:r>
            <a:endParaRPr sz="18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146025" y="42444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Manual Testing</a:t>
            </a:r>
            <a:endParaRPr sz="3200"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SPRINT</a:t>
            </a:r>
            <a:r>
              <a:rPr lang="e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66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Activities</a:t>
            </a:r>
            <a:endParaRPr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124691" y="290945"/>
            <a:ext cx="7543799" cy="5728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fontAlgn="base">
              <a:buNone/>
            </a:pPr>
            <a:r>
              <a:rPr lang="en-US" sz="1800" u="sng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800" u="sng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1. Planning-User stories in Jira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2. Work allocation- For test design to team members- Jira tasks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3. Test design process</a:t>
            </a:r>
            <a:r>
              <a:rPr lang="en-IN" alt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:</a:t>
            </a:r>
          </a:p>
          <a:p>
            <a:pPr indent="0" fontAlgn="base">
              <a:buNone/>
            </a:pPr>
            <a:r>
              <a:rPr lang="en-IN" alt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    3.1 </a:t>
            </a: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Scenarios- categorised based on business risks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 </a:t>
            </a:r>
            <a:r>
              <a:rPr lang="en-IN" alt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         3.2 </a:t>
            </a: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Test cases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  </a:t>
            </a:r>
            <a:r>
              <a:rPr lang="en-IN" alt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           3.3 </a:t>
            </a: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Pre-conditions and specification for data creation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4. Test design techniques applied where ever necessary 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5. Review process and baseline of testcases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indent="0" fontAlgn="base">
              <a:buNone/>
            </a:pPr>
            <a:endParaRPr lang="en-GB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>
              <a:buNone/>
            </a:pPr>
            <a:endParaRPr lang="en-IN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>
              <a:buNone/>
            </a:pPr>
            <a:endParaRPr lang="en-IN" altLang="en-US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0" indent="0">
              <a:buNone/>
            </a:pP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7D74D-8765-4C96-83DB-D6897AAE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336964"/>
            <a:ext cx="2734593" cy="2513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146025" y="1489364"/>
            <a:ext cx="3660300" cy="3436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Viga" panose="020B0800030000020004"/>
              </a:rPr>
              <a:t>User End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1. Registration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2. Login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3. Search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4. Add to cart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5. Wish List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6. Checkout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7. My account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8. Home page Navigation</a:t>
            </a:r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</a:t>
            </a:r>
            <a:endParaRPr dirty="0"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2"/>
          </p:nvPr>
        </p:nvSpPr>
        <p:spPr>
          <a:xfrm>
            <a:off x="4991987" y="1489364"/>
            <a:ext cx="3660300" cy="3228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>
                <a:latin typeface="Viga" panose="020B0800030000020004"/>
              </a:rPr>
              <a:t>Admin End</a:t>
            </a:r>
          </a:p>
          <a:p>
            <a:pPr marL="0" lvl="0" indent="0"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1. Dashboard</a:t>
            </a:r>
          </a:p>
          <a:p>
            <a:pPr marL="0" lvl="0" indent="0"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2. Navigation</a:t>
            </a:r>
          </a:p>
          <a:p>
            <a:pPr marL="0" lvl="0" indent="0"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3. Product </a:t>
            </a:r>
            <a:r>
              <a:rPr lang="en-IN" altLang="en-US" dirty="0" err="1">
                <a:latin typeface="Viga" panose="020B0800030000020004" charset="0"/>
                <a:cs typeface="Viga" panose="020B0800030000020004" charset="0"/>
              </a:rPr>
              <a:t>Catalog</a:t>
            </a: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 </a:t>
            </a:r>
          </a:p>
          <a:p>
            <a:pPr marL="0" lvl="0" indent="0"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4. Sales</a:t>
            </a:r>
          </a:p>
          <a:p>
            <a:pPr marL="0" lvl="0" indent="0"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5. Customer</a:t>
            </a:r>
          </a:p>
          <a:p>
            <a:pPr marL="0" lvl="0" indent="0"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6. Marketing</a:t>
            </a:r>
          </a:p>
          <a:p>
            <a:pPr marL="0" lvl="0" indent="0">
              <a:buNone/>
            </a:pPr>
            <a:r>
              <a:rPr lang="en-IN" altLang="en-US" dirty="0">
                <a:latin typeface="Viga" panose="020B0800030000020004" charset="0"/>
                <a:cs typeface="Viga" panose="020B0800030000020004" charset="0"/>
              </a:rPr>
              <a:t>7. Report</a:t>
            </a:r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Execution</a:t>
            </a:r>
            <a:endParaRPr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124691" y="290945"/>
            <a:ext cx="7543799" cy="5728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fontAlgn="base">
              <a:buNone/>
            </a:pPr>
            <a:r>
              <a:rPr lang="en-US" sz="1800" u="sng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800" u="sng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1. Preparation of test data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2. Smoke test including pre-condition check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3. Start of Test execution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4. Defect logging if any –2 cycles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5. Follow ups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    5.1.  Bug allocation to development team​</a:t>
            </a:r>
            <a:endParaRPr lang="en-GB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     5.2. Updating of Issue Log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indent="0" fontAlgn="base">
              <a:buNone/>
            </a:pPr>
            <a:endParaRPr lang="en-GB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>
              <a:buNone/>
            </a:pPr>
            <a:endParaRPr lang="en-IN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>
              <a:buNone/>
            </a:pPr>
            <a:endParaRPr lang="en-IN" altLang="en-US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0" indent="0">
              <a:buNone/>
            </a:pP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90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Matrix</a:t>
            </a:r>
            <a:endParaRPr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124691" y="838200"/>
            <a:ext cx="7543799" cy="51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fontAlgn="base">
              <a:buNone/>
            </a:pPr>
            <a:r>
              <a:rPr lang="en-US" sz="1800" u="sng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800" u="sng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1. Modules wise No. Of test cases written-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2. Defect age 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3. Category wise defect analysis based on:</a:t>
            </a: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	3.1. Priority</a:t>
            </a: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	3.2. Severity</a:t>
            </a: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	3.3. Status 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4. Causal analysis using fishbone diagram and 5 why analysis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5. Pareto chart 80-20 graph based on defect causes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indent="0" fontAlgn="base">
              <a:buNone/>
            </a:pPr>
            <a:endParaRPr lang="en-GB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>
              <a:buNone/>
            </a:pPr>
            <a:endParaRPr lang="en-IN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>
              <a:buNone/>
            </a:pPr>
            <a:endParaRPr lang="en-IN" altLang="en-US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0" indent="0">
              <a:buNone/>
            </a:pP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58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 Execution Activities</a:t>
            </a:r>
            <a:endParaRPr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123550" y="-436418"/>
            <a:ext cx="7543799" cy="6151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fontAlgn="base">
              <a:buNone/>
            </a:pPr>
            <a:r>
              <a:rPr lang="en-US" sz="1800" u="sng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800" u="sng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1. Like to have features in application communicated to developers.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2. On going issues discussed during the pre-production move of release 1.​</a:t>
            </a:r>
            <a:endParaRPr lang="en-GB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3. Review of acceptance criteria.​</a:t>
            </a:r>
            <a:endParaRPr lang="en-GB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GB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4. Planning for regression test cases using manual/automation approach. </a:t>
            </a: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 fontAlgn="base">
              <a:buNone/>
            </a:pPr>
            <a:r>
              <a:rPr lang="en-US" sz="1600" dirty="0">
                <a:solidFill>
                  <a:schemeClr val="bg1"/>
                </a:solidFill>
                <a:latin typeface="Viga" panose="020B0800030000020004" charset="0"/>
                <a:cs typeface="Viga" panose="020B0800030000020004" charset="0"/>
                <a:sym typeface="+mn-ea"/>
              </a:rPr>
              <a:t>​</a:t>
            </a:r>
            <a:endParaRPr lang="en-US" sz="16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indent="0" fontAlgn="base">
              <a:buNone/>
            </a:pPr>
            <a:endParaRPr lang="en-GB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>
              <a:buNone/>
            </a:pPr>
            <a:endParaRPr lang="en-IN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38100" indent="0">
              <a:buNone/>
            </a:pPr>
            <a:endParaRPr lang="en-IN" altLang="en-US" sz="1800" dirty="0">
              <a:solidFill>
                <a:schemeClr val="bg1"/>
              </a:solidFill>
              <a:latin typeface="Viga" panose="020B0800030000020004" charset="0"/>
              <a:cs typeface="Viga" panose="020B0800030000020004" charset="0"/>
            </a:endParaRPr>
          </a:p>
          <a:p>
            <a:pPr marL="0" indent="0">
              <a:buNone/>
            </a:pPr>
            <a:endParaRPr sz="1800" b="1" dirty="0">
              <a:solidFill>
                <a:schemeClr val="bg1"/>
              </a:solidFill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249345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797</Words>
  <Application>Microsoft Office PowerPoint</Application>
  <PresentationFormat>On-screen Show (16:9)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Viga</vt:lpstr>
      <vt:lpstr>Arial</vt:lpstr>
      <vt:lpstr>Roboto Slab</vt:lpstr>
      <vt:lpstr>Impact</vt:lpstr>
      <vt:lpstr>Nixie One</vt:lpstr>
      <vt:lpstr>Warwick template</vt:lpstr>
      <vt:lpstr>Retail Project e-commerce website</vt:lpstr>
      <vt:lpstr>1. Team Member 2. Sprint 1 3. Sprint 2</vt:lpstr>
      <vt:lpstr>Team Members</vt:lpstr>
      <vt:lpstr>Manual Testing</vt:lpstr>
      <vt:lpstr>Planning Activities</vt:lpstr>
      <vt:lpstr>Functionality</vt:lpstr>
      <vt:lpstr>Test Execution</vt:lpstr>
      <vt:lpstr>Test Matrix</vt:lpstr>
      <vt:lpstr>Post Execution Activities</vt:lpstr>
      <vt:lpstr>Assigned Functionalities </vt:lpstr>
      <vt:lpstr>Automation Testing</vt:lpstr>
      <vt:lpstr>Planning Activities</vt:lpstr>
      <vt:lpstr>PowerPoint Presentation</vt:lpstr>
      <vt:lpstr>Testing processes involed:</vt:lpstr>
      <vt:lpstr>Functionalities</vt:lpstr>
      <vt:lpstr>Assigned Functionalities </vt:lpstr>
      <vt:lpstr>Assigned Functionalities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Project e-commerce website</dc:title>
  <dc:creator>Nandita Singh</dc:creator>
  <cp:lastModifiedBy>Robin</cp:lastModifiedBy>
  <cp:revision>10</cp:revision>
  <dcterms:modified xsi:type="dcterms:W3CDTF">2021-10-13T06:18:01Z</dcterms:modified>
</cp:coreProperties>
</file>