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2"/>
  </p:notesMasterIdLst>
  <p:sldIdLst>
    <p:sldId id="256" r:id="rId2"/>
    <p:sldId id="257" r:id="rId3"/>
    <p:sldId id="258" r:id="rId4"/>
    <p:sldId id="259" r:id="rId5"/>
    <p:sldId id="263" r:id="rId6"/>
    <p:sldId id="267" r:id="rId7"/>
    <p:sldId id="268" r:id="rId8"/>
    <p:sldId id="264" r:id="rId9"/>
    <p:sldId id="261" r:id="rId10"/>
    <p:sldId id="262" r:id="rId1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0" autoAdjust="0"/>
    <p:restoredTop sz="94660"/>
  </p:normalViewPr>
  <p:slideViewPr>
    <p:cSldViewPr snapToGrid="0">
      <p:cViewPr varScale="1">
        <p:scale>
          <a:sx n="110" d="100"/>
          <a:sy n="110" d="100"/>
        </p:scale>
        <p:origin x="60" y="53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1e0c2d5179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1e0c2d5179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e0c2d5179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e0c2d5179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1e0c2d5179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1e0c2d5179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1e0c2d5179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1e0c2d5179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301030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1e0c2d5179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1e0c2d5179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1e0c2d5179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1e0c2d5179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AU" sz="4200" dirty="0"/>
              <a:t>Exploring Changes in Canada’s Birth Rate</a:t>
            </a:r>
            <a:endParaRPr sz="4200" dirty="0"/>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AU" i="1" dirty="0"/>
              <a:t>Between 1960 – 2015</a:t>
            </a:r>
          </a:p>
          <a:p>
            <a:pPr marL="0" lvl="0" indent="0" algn="ctr" rtl="0">
              <a:spcBef>
                <a:spcPts val="0"/>
              </a:spcBef>
              <a:spcAft>
                <a:spcPts val="0"/>
              </a:spcAft>
              <a:buNone/>
            </a:pPr>
            <a:r>
              <a:rPr lang="en-AU" dirty="0"/>
              <a:t>Nandita Alva</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References</a:t>
            </a:r>
            <a:endParaRPr/>
          </a:p>
        </p:txBody>
      </p:sp>
      <p:sp>
        <p:nvSpPr>
          <p:cNvPr id="92" name="Google Shape;92;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285750" indent="-285750">
              <a:spcAft>
                <a:spcPts val="1600"/>
              </a:spcAft>
            </a:pPr>
            <a:r>
              <a:rPr lang="en-AU" dirty="0"/>
              <a:t>Baby Boom .The Canadian Encyclopedia.</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Dataset</a:t>
            </a:r>
            <a:endParaRPr dirty="0"/>
          </a:p>
        </p:txBody>
      </p:sp>
      <p:sp>
        <p:nvSpPr>
          <p:cNvPr id="62" name="Google Shape;62;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114300" lvl="0" indent="0" algn="l" rtl="0">
              <a:spcBef>
                <a:spcPts val="0"/>
              </a:spcBef>
              <a:spcAft>
                <a:spcPts val="0"/>
              </a:spcAft>
              <a:buSzPts val="1800"/>
              <a:buNone/>
            </a:pPr>
            <a:r>
              <a:rPr lang="en-AU" dirty="0"/>
              <a:t>I have used the </a:t>
            </a:r>
            <a:r>
              <a:rPr lang="en" dirty="0"/>
              <a:t>World Development Indicators Dataset.</a:t>
            </a:r>
            <a:endParaRPr dirty="0"/>
          </a:p>
          <a:p>
            <a:pPr marL="0" lvl="0" indent="0" algn="l" rtl="0">
              <a:spcBef>
                <a:spcPts val="1600"/>
              </a:spcBef>
              <a:spcAft>
                <a:spcPts val="1600"/>
              </a:spcAft>
              <a:buNone/>
            </a:pP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Motivation</a:t>
            </a:r>
            <a:endParaRPr/>
          </a:p>
        </p:txBody>
      </p:sp>
      <p:sp>
        <p:nvSpPr>
          <p:cNvPr id="68" name="Google Shape;68;p15"/>
          <p:cNvSpPr txBox="1">
            <a:spLocks noGrp="1"/>
          </p:cNvSpPr>
          <p:nvPr>
            <p:ph type="body" idx="1"/>
          </p:nvPr>
        </p:nvSpPr>
        <p:spPr>
          <a:xfrm>
            <a:off x="311700" y="938829"/>
            <a:ext cx="8520600" cy="3838269"/>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buNone/>
            </a:pPr>
            <a:r>
              <a:rPr lang="en-AU" sz="1300" dirty="0"/>
              <a:t>In this project, I am investigating the changes in the Birth Rate in Canada between 1960 – 2015. </a:t>
            </a:r>
          </a:p>
          <a:p>
            <a:pPr marL="0" indent="0">
              <a:lnSpc>
                <a:spcPct val="100000"/>
              </a:lnSpc>
              <a:buNone/>
            </a:pPr>
            <a:r>
              <a:rPr lang="en-AU" sz="1300" dirty="0"/>
              <a:t>Over the last few decades, Canada has enjoyed unbridled economic growth; I will evaluate the correlation between changes in the Canadian GDP, demographics of labour force participation &amp; the Birth rate. </a:t>
            </a:r>
          </a:p>
          <a:p>
            <a:pPr marL="0" indent="0">
              <a:lnSpc>
                <a:spcPct val="100000"/>
              </a:lnSpc>
              <a:buNone/>
            </a:pPr>
            <a:endParaRPr lang="en-AU" sz="1300" b="1" u="sng" dirty="0"/>
          </a:p>
          <a:p>
            <a:pPr marL="0" indent="0">
              <a:lnSpc>
                <a:spcPct val="100000"/>
              </a:lnSpc>
              <a:buNone/>
            </a:pPr>
            <a:r>
              <a:rPr lang="en-AU" sz="1300" b="1" u="sng" dirty="0"/>
              <a:t>Usefulness of the Insights:</a:t>
            </a:r>
          </a:p>
          <a:p>
            <a:pPr marL="0" indent="0">
              <a:lnSpc>
                <a:spcPct val="100000"/>
              </a:lnSpc>
              <a:buNone/>
            </a:pPr>
            <a:endParaRPr lang="en-AU" sz="1300" dirty="0"/>
          </a:p>
          <a:p>
            <a:pPr marL="0" indent="0">
              <a:lnSpc>
                <a:spcPct val="100000"/>
              </a:lnSpc>
              <a:buNone/>
            </a:pPr>
            <a:r>
              <a:rPr lang="en-AU" sz="1300" dirty="0"/>
              <a:t>The insights obtained here will be useful for resource planning around population growth in the coming decade. </a:t>
            </a:r>
          </a:p>
          <a:p>
            <a:pPr marL="0" indent="0">
              <a:lnSpc>
                <a:spcPct val="100000"/>
              </a:lnSpc>
              <a:buNone/>
            </a:pPr>
            <a:endParaRPr lang="en-AU" sz="1300" dirty="0"/>
          </a:p>
          <a:p>
            <a:pPr marL="285750" indent="-285750">
              <a:lnSpc>
                <a:spcPct val="100000"/>
              </a:lnSpc>
            </a:pPr>
            <a:r>
              <a:rPr lang="en-AU" sz="1300" dirty="0"/>
              <a:t>For example, having a strong understanding of the </a:t>
            </a:r>
            <a:r>
              <a:rPr lang="en-AU" sz="1300" u="sng" dirty="0"/>
              <a:t>current</a:t>
            </a:r>
            <a:r>
              <a:rPr lang="en-AU" sz="1300" dirty="0"/>
              <a:t> the Birth rate will help Governments accurately provision resources in the early childhood sector.</a:t>
            </a:r>
          </a:p>
          <a:p>
            <a:pPr marL="285750" indent="-285750">
              <a:lnSpc>
                <a:spcPct val="100000"/>
              </a:lnSpc>
            </a:pPr>
            <a:r>
              <a:rPr lang="en-AU" sz="1300" dirty="0"/>
              <a:t>Insights of the Birth Rate of the </a:t>
            </a:r>
            <a:r>
              <a:rPr lang="en-AU" sz="1300" u="sng" dirty="0"/>
              <a:t>previous</a:t>
            </a:r>
            <a:r>
              <a:rPr lang="en-AU" sz="1300" dirty="0"/>
              <a:t> decade allows resource planning for this cohort as they enter the school &amp; tertiary education systems.</a:t>
            </a:r>
          </a:p>
          <a:p>
            <a:pPr marL="285750" indent="-285750">
              <a:lnSpc>
                <a:spcPct val="100000"/>
              </a:lnSpc>
            </a:pPr>
            <a:r>
              <a:rPr lang="en-AU" sz="1300" dirty="0"/>
              <a:t>Insights showing unsustainable falls in birth rate driven by changes in female labour force participation, will inform policies decisions that support families &amp; in particular working mothers wanting to have children.</a:t>
            </a:r>
          </a:p>
          <a:p>
            <a:pPr marL="0" indent="0">
              <a:lnSpc>
                <a:spcPct val="100000"/>
              </a:lnSpc>
              <a:buNone/>
            </a:pPr>
            <a:endParaRPr lang="en" dirty="0"/>
          </a:p>
          <a:p>
            <a:pPr marL="0" indent="0">
              <a:lnSpc>
                <a:spcPct val="100000"/>
              </a:lnSpc>
              <a:buNone/>
            </a:pPr>
            <a:endParaRPr lang="e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Research Question</a:t>
            </a:r>
            <a:endParaRPr dirty="0"/>
          </a:p>
        </p:txBody>
      </p:sp>
      <p:sp>
        <p:nvSpPr>
          <p:cNvPr id="74" name="Google Shape;74;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285750" indent="-285750">
              <a:lnSpc>
                <a:spcPct val="100000"/>
              </a:lnSpc>
            </a:pPr>
            <a:r>
              <a:rPr lang="en-AU" dirty="0"/>
              <a:t>I want to investigate how the Birth Rate in Canada has changed between 1960-2015.</a:t>
            </a:r>
          </a:p>
          <a:p>
            <a:pPr marL="285750" indent="-285750">
              <a:lnSpc>
                <a:spcPct val="100000"/>
              </a:lnSpc>
            </a:pPr>
            <a:r>
              <a:rPr lang="en-AU" dirty="0"/>
              <a:t>I want to investigate if there is any correlation between changes in the Canadian GDP and Birth Rate over the 1960 – 2015 time frame. </a:t>
            </a:r>
          </a:p>
          <a:p>
            <a:pPr marL="285750" indent="-285750">
              <a:lnSpc>
                <a:spcPct val="100000"/>
              </a:lnSpc>
            </a:pPr>
            <a:r>
              <a:rPr lang="en-AU" dirty="0"/>
              <a:t>I will look at how changes in female workforce participation over time has impacted the Birth rate in Canada. </a:t>
            </a:r>
          </a:p>
          <a:p>
            <a:pPr marL="285750" indent="-285750">
              <a:lnSpc>
                <a:spcPct val="100000"/>
              </a:lnSpc>
            </a:pPr>
            <a:r>
              <a:rPr lang="en-AU" dirty="0"/>
              <a:t>I will also evaluate if Canada’s Birth rate in recent years aligns with that of other industrialised nations.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588E1-4D40-454B-A4C6-9E6AA8BE3609}"/>
              </a:ext>
            </a:extLst>
          </p:cNvPr>
          <p:cNvSpPr>
            <a:spLocks noGrp="1"/>
          </p:cNvSpPr>
          <p:nvPr>
            <p:ph type="title"/>
          </p:nvPr>
        </p:nvSpPr>
        <p:spPr>
          <a:xfrm>
            <a:off x="311700" y="163014"/>
            <a:ext cx="8520600" cy="572700"/>
          </a:xfrm>
        </p:spPr>
        <p:txBody>
          <a:bodyPr/>
          <a:lstStyle/>
          <a:p>
            <a:pPr algn="ctr"/>
            <a:r>
              <a:rPr lang="en-AU" sz="2000" dirty="0"/>
              <a:t>Findings: Birth rate &amp; GDP are strongly Negatively Correlated.</a:t>
            </a:r>
          </a:p>
        </p:txBody>
      </p:sp>
      <p:pic>
        <p:nvPicPr>
          <p:cNvPr id="4" name="Picture 3">
            <a:extLst>
              <a:ext uri="{FF2B5EF4-FFF2-40B4-BE49-F238E27FC236}">
                <a16:creationId xmlns:a16="http://schemas.microsoft.com/office/drawing/2014/main" id="{85C1295C-E572-4594-9DD1-809853DD617A}"/>
              </a:ext>
            </a:extLst>
          </p:cNvPr>
          <p:cNvPicPr>
            <a:picLocks noChangeAspect="1"/>
          </p:cNvPicPr>
          <p:nvPr/>
        </p:nvPicPr>
        <p:blipFill>
          <a:blip r:embed="rId2"/>
          <a:stretch>
            <a:fillRect/>
          </a:stretch>
        </p:blipFill>
        <p:spPr>
          <a:xfrm>
            <a:off x="6131572" y="3315767"/>
            <a:ext cx="2700728" cy="1827733"/>
          </a:xfrm>
          <a:prstGeom prst="rect">
            <a:avLst/>
          </a:prstGeom>
        </p:spPr>
      </p:pic>
      <p:sp>
        <p:nvSpPr>
          <p:cNvPr id="3" name="Text Placeholder 2">
            <a:extLst>
              <a:ext uri="{FF2B5EF4-FFF2-40B4-BE49-F238E27FC236}">
                <a16:creationId xmlns:a16="http://schemas.microsoft.com/office/drawing/2014/main" id="{AFDEF670-14D4-4904-B82D-C2B7AE789C39}"/>
              </a:ext>
            </a:extLst>
          </p:cNvPr>
          <p:cNvSpPr>
            <a:spLocks noGrp="1"/>
          </p:cNvSpPr>
          <p:nvPr>
            <p:ph type="body" idx="1"/>
          </p:nvPr>
        </p:nvSpPr>
        <p:spPr/>
        <p:txBody>
          <a:bodyPr/>
          <a:lstStyle/>
          <a:p>
            <a:r>
              <a:rPr lang="en-AU" sz="1300" dirty="0"/>
              <a:t>The Birth rate per capita in Canada has fallen continuously in all of the last 4 decades. It fell from a high of 25 in the early1960’s (Baby Boom) to its present level of ~11 in 2015.</a:t>
            </a:r>
          </a:p>
          <a:p>
            <a:r>
              <a:rPr lang="en-AU" sz="1300" dirty="0"/>
              <a:t>Concurrently, Canada has seen steep, unbridled economic growth over this same time period.  A correlation coefficient analysis showed the two indicators were strongly negatively correlated at 90%.</a:t>
            </a:r>
          </a:p>
          <a:p>
            <a:pPr marL="114300" indent="0">
              <a:buNone/>
            </a:pPr>
            <a:endParaRPr lang="en-AU" dirty="0"/>
          </a:p>
        </p:txBody>
      </p:sp>
      <p:pic>
        <p:nvPicPr>
          <p:cNvPr id="6" name="Picture 5">
            <a:extLst>
              <a:ext uri="{FF2B5EF4-FFF2-40B4-BE49-F238E27FC236}">
                <a16:creationId xmlns:a16="http://schemas.microsoft.com/office/drawing/2014/main" id="{40A81428-DBAD-4CD8-95E7-814A60D3E6F3}"/>
              </a:ext>
            </a:extLst>
          </p:cNvPr>
          <p:cNvPicPr>
            <a:picLocks noChangeAspect="1"/>
          </p:cNvPicPr>
          <p:nvPr/>
        </p:nvPicPr>
        <p:blipFill>
          <a:blip r:embed="rId3"/>
          <a:stretch>
            <a:fillRect/>
          </a:stretch>
        </p:blipFill>
        <p:spPr>
          <a:xfrm>
            <a:off x="2927666" y="3315766"/>
            <a:ext cx="3004355" cy="1827732"/>
          </a:xfrm>
          <a:prstGeom prst="rect">
            <a:avLst/>
          </a:prstGeom>
        </p:spPr>
      </p:pic>
      <p:pic>
        <p:nvPicPr>
          <p:cNvPr id="7" name="Picture 6">
            <a:extLst>
              <a:ext uri="{FF2B5EF4-FFF2-40B4-BE49-F238E27FC236}">
                <a16:creationId xmlns:a16="http://schemas.microsoft.com/office/drawing/2014/main" id="{C8746BFF-2B92-4255-89CB-47D9E1C8832F}"/>
              </a:ext>
            </a:extLst>
          </p:cNvPr>
          <p:cNvPicPr>
            <a:picLocks noChangeAspect="1"/>
          </p:cNvPicPr>
          <p:nvPr/>
        </p:nvPicPr>
        <p:blipFill>
          <a:blip r:embed="rId4"/>
          <a:stretch>
            <a:fillRect/>
          </a:stretch>
        </p:blipFill>
        <p:spPr>
          <a:xfrm>
            <a:off x="139937" y="3315766"/>
            <a:ext cx="2588178" cy="1827734"/>
          </a:xfrm>
          <a:prstGeom prst="rect">
            <a:avLst/>
          </a:prstGeom>
        </p:spPr>
      </p:pic>
    </p:spTree>
    <p:extLst>
      <p:ext uri="{BB962C8B-B14F-4D97-AF65-F5344CB8AC3E}">
        <p14:creationId xmlns:p14="http://schemas.microsoft.com/office/powerpoint/2010/main" val="20725598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588E1-4D40-454B-A4C6-9E6AA8BE3609}"/>
              </a:ext>
            </a:extLst>
          </p:cNvPr>
          <p:cNvSpPr>
            <a:spLocks noGrp="1"/>
          </p:cNvSpPr>
          <p:nvPr>
            <p:ph type="title"/>
          </p:nvPr>
        </p:nvSpPr>
        <p:spPr>
          <a:xfrm>
            <a:off x="311700" y="69010"/>
            <a:ext cx="8520600" cy="572700"/>
          </a:xfrm>
        </p:spPr>
        <p:txBody>
          <a:bodyPr/>
          <a:lstStyle/>
          <a:p>
            <a:pPr algn="ctr"/>
            <a:r>
              <a:rPr lang="en-AU" sz="1800" dirty="0"/>
              <a:t>Findings: Falls in Birth Rate coincide with a rise in Female Labour Force Participation.</a:t>
            </a:r>
          </a:p>
        </p:txBody>
      </p:sp>
      <p:sp>
        <p:nvSpPr>
          <p:cNvPr id="3" name="Text Placeholder 2">
            <a:extLst>
              <a:ext uri="{FF2B5EF4-FFF2-40B4-BE49-F238E27FC236}">
                <a16:creationId xmlns:a16="http://schemas.microsoft.com/office/drawing/2014/main" id="{AFDEF670-14D4-4904-B82D-C2B7AE789C39}"/>
              </a:ext>
            </a:extLst>
          </p:cNvPr>
          <p:cNvSpPr>
            <a:spLocks noGrp="1"/>
          </p:cNvSpPr>
          <p:nvPr>
            <p:ph type="body" idx="1"/>
          </p:nvPr>
        </p:nvSpPr>
        <p:spPr>
          <a:xfrm>
            <a:off x="311700" y="734938"/>
            <a:ext cx="8832300" cy="3833937"/>
          </a:xfrm>
        </p:spPr>
        <p:txBody>
          <a:bodyPr/>
          <a:lstStyle/>
          <a:p>
            <a:r>
              <a:rPr lang="en-AU" sz="1300" dirty="0"/>
              <a:t>The economic development of the last 4 decades described in the previous slide, meant more job vacancies &amp; employment opportunities arose for women.</a:t>
            </a:r>
          </a:p>
          <a:p>
            <a:r>
              <a:rPr lang="en-AU" sz="1300" dirty="0"/>
              <a:t>We saw in an increase in the female to male labour participation ratio from 0.65 in the 1960s up to ~0.90 in recent years. </a:t>
            </a:r>
          </a:p>
          <a:p>
            <a:r>
              <a:rPr lang="en-AU" sz="1300" dirty="0"/>
              <a:t>The increasing proportion of working mothers could no-longer raise large families like their stay-at-home counterparts. This brought down the fertility rate (births per women) from ~4 to just around ~1.5 children.</a:t>
            </a:r>
          </a:p>
        </p:txBody>
      </p:sp>
      <p:pic>
        <p:nvPicPr>
          <p:cNvPr id="8" name="Picture 7">
            <a:extLst>
              <a:ext uri="{FF2B5EF4-FFF2-40B4-BE49-F238E27FC236}">
                <a16:creationId xmlns:a16="http://schemas.microsoft.com/office/drawing/2014/main" id="{6B6560EE-1F27-4E66-B01B-48D34CEF44DF}"/>
              </a:ext>
            </a:extLst>
          </p:cNvPr>
          <p:cNvPicPr>
            <a:picLocks noChangeAspect="1"/>
          </p:cNvPicPr>
          <p:nvPr/>
        </p:nvPicPr>
        <p:blipFill>
          <a:blip r:embed="rId2"/>
          <a:stretch>
            <a:fillRect/>
          </a:stretch>
        </p:blipFill>
        <p:spPr>
          <a:xfrm>
            <a:off x="6187155" y="2630416"/>
            <a:ext cx="2791742" cy="2476024"/>
          </a:xfrm>
          <a:prstGeom prst="rect">
            <a:avLst/>
          </a:prstGeom>
        </p:spPr>
      </p:pic>
      <p:pic>
        <p:nvPicPr>
          <p:cNvPr id="9" name="Picture 8">
            <a:extLst>
              <a:ext uri="{FF2B5EF4-FFF2-40B4-BE49-F238E27FC236}">
                <a16:creationId xmlns:a16="http://schemas.microsoft.com/office/drawing/2014/main" id="{70E73E1A-C277-4DF2-BE2F-D0737981464F}"/>
              </a:ext>
            </a:extLst>
          </p:cNvPr>
          <p:cNvPicPr>
            <a:picLocks noChangeAspect="1"/>
          </p:cNvPicPr>
          <p:nvPr/>
        </p:nvPicPr>
        <p:blipFill>
          <a:blip r:embed="rId3"/>
          <a:stretch>
            <a:fillRect/>
          </a:stretch>
        </p:blipFill>
        <p:spPr>
          <a:xfrm>
            <a:off x="3307236" y="3051128"/>
            <a:ext cx="2733322" cy="1879794"/>
          </a:xfrm>
          <a:prstGeom prst="rect">
            <a:avLst/>
          </a:prstGeom>
        </p:spPr>
      </p:pic>
    </p:spTree>
    <p:extLst>
      <p:ext uri="{BB962C8B-B14F-4D97-AF65-F5344CB8AC3E}">
        <p14:creationId xmlns:p14="http://schemas.microsoft.com/office/powerpoint/2010/main" val="30122538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AU" dirty="0"/>
              <a:t>Findings:</a:t>
            </a:r>
            <a:endParaRPr dirty="0"/>
          </a:p>
        </p:txBody>
      </p:sp>
      <p:sp>
        <p:nvSpPr>
          <p:cNvPr id="80" name="Google Shape;80;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285750" indent="-285750"/>
            <a:r>
              <a:rPr lang="en-AU" sz="1300" dirty="0"/>
              <a:t>Canada’s Birth rate rose significantly in the post-war/post-depression period between 1945-1965 (Data is only available from 1960 onwards) due to improving economic conditions. This period was characterised by more marriages &amp; earlier marriages as compared to the war &amp; depression years.</a:t>
            </a:r>
          </a:p>
          <a:p>
            <a:pPr marL="285750" indent="-285750"/>
            <a:r>
              <a:rPr lang="en-AU" sz="1300" dirty="0"/>
              <a:t>Over the subsequent decades, our data shows a fall in Birth rates, as more women entered the workforce, causing a preferential shift from raising large families to raising smaller families. (See previous slide).</a:t>
            </a:r>
          </a:p>
          <a:p>
            <a:pPr marL="285750" indent="-285750"/>
            <a:r>
              <a:rPr lang="en-AU" sz="1300" dirty="0"/>
              <a:t>Other reasons for this fall (but no data available to show this) is that women in the workforce were marrying at a later age (thus fertility declined naturally). Also with improving economic conditions access to birth control measures improved, decreasing unwanted births especially among adolescent and unmarried women.</a:t>
            </a:r>
          </a:p>
          <a:p>
            <a:pPr marL="285750" indent="-285750"/>
            <a:r>
              <a:rPr lang="en-AU" sz="1300" dirty="0"/>
              <a:t>A final contributor to the low birth rate in recent years (among GenY post 2011) are the rapid increases in separation and divorce rates. (Data is not available to support this, however we know this to be the case from external literature and it supports the findings of generalized fall in birth rate in this period).</a:t>
            </a:r>
            <a:endParaRPr sz="1300" dirty="0"/>
          </a:p>
        </p:txBody>
      </p:sp>
    </p:spTree>
    <p:extLst>
      <p:ext uri="{BB962C8B-B14F-4D97-AF65-F5344CB8AC3E}">
        <p14:creationId xmlns:p14="http://schemas.microsoft.com/office/powerpoint/2010/main" val="31224088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841E7FA-C034-44CD-BF2D-17D6DB786141}"/>
              </a:ext>
            </a:extLst>
          </p:cNvPr>
          <p:cNvPicPr>
            <a:picLocks noChangeAspect="1"/>
          </p:cNvPicPr>
          <p:nvPr/>
        </p:nvPicPr>
        <p:blipFill>
          <a:blip r:embed="rId2"/>
          <a:stretch>
            <a:fillRect/>
          </a:stretch>
        </p:blipFill>
        <p:spPr>
          <a:xfrm>
            <a:off x="5589262" y="2641695"/>
            <a:ext cx="3183348" cy="2283619"/>
          </a:xfrm>
          <a:prstGeom prst="rect">
            <a:avLst/>
          </a:prstGeom>
        </p:spPr>
      </p:pic>
      <p:pic>
        <p:nvPicPr>
          <p:cNvPr id="3" name="Picture 2">
            <a:extLst>
              <a:ext uri="{FF2B5EF4-FFF2-40B4-BE49-F238E27FC236}">
                <a16:creationId xmlns:a16="http://schemas.microsoft.com/office/drawing/2014/main" id="{5CF9BA40-1047-4E04-8A68-F1D22689F4A8}"/>
              </a:ext>
            </a:extLst>
          </p:cNvPr>
          <p:cNvPicPr>
            <a:picLocks noChangeAspect="1"/>
          </p:cNvPicPr>
          <p:nvPr/>
        </p:nvPicPr>
        <p:blipFill rotWithShape="1">
          <a:blip r:embed="rId3"/>
          <a:srcRect b="69461"/>
          <a:stretch/>
        </p:blipFill>
        <p:spPr>
          <a:xfrm>
            <a:off x="371390" y="2982483"/>
            <a:ext cx="4485513" cy="1504060"/>
          </a:xfrm>
          <a:prstGeom prst="rect">
            <a:avLst/>
          </a:prstGeom>
        </p:spPr>
      </p:pic>
      <p:sp>
        <p:nvSpPr>
          <p:cNvPr id="5" name="Google Shape;79;p17">
            <a:extLst>
              <a:ext uri="{FF2B5EF4-FFF2-40B4-BE49-F238E27FC236}">
                <a16:creationId xmlns:a16="http://schemas.microsoft.com/office/drawing/2014/main" id="{0CADCCDC-2E83-4BAE-AF94-58D4A35C1A5A}"/>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AU" dirty="0"/>
              <a:t>Findings:</a:t>
            </a:r>
            <a:endParaRPr dirty="0"/>
          </a:p>
        </p:txBody>
      </p:sp>
      <p:sp>
        <p:nvSpPr>
          <p:cNvPr id="2" name="TextBox 1">
            <a:extLst>
              <a:ext uri="{FF2B5EF4-FFF2-40B4-BE49-F238E27FC236}">
                <a16:creationId xmlns:a16="http://schemas.microsoft.com/office/drawing/2014/main" id="{49F67C64-5B8D-408D-AD42-AE69A833CD6B}"/>
              </a:ext>
            </a:extLst>
          </p:cNvPr>
          <p:cNvSpPr txBox="1"/>
          <p:nvPr/>
        </p:nvSpPr>
        <p:spPr>
          <a:xfrm>
            <a:off x="476410" y="1137237"/>
            <a:ext cx="7061627" cy="1384995"/>
          </a:xfrm>
          <a:prstGeom prst="rect">
            <a:avLst/>
          </a:prstGeom>
          <a:noFill/>
        </p:spPr>
        <p:txBody>
          <a:bodyPr wrap="square" rtlCol="0">
            <a:spAutoFit/>
          </a:bodyPr>
          <a:lstStyle/>
          <a:p>
            <a:pPr marL="285750" indent="-285750">
              <a:buFont typeface="Arial" panose="020B0604020202020204" pitchFamily="34" charset="0"/>
              <a:buChar char="•"/>
            </a:pPr>
            <a:r>
              <a:rPr lang="en-AU" dirty="0"/>
              <a:t>To ascertain if Canada’s low birth rate is in line with that of other High Income Countries, I pulled up a histogram of the 2011 birth rates of all 247 countries. </a:t>
            </a:r>
          </a:p>
          <a:p>
            <a:pPr marL="285750" indent="-285750">
              <a:buFont typeface="Arial" panose="020B0604020202020204" pitchFamily="34" charset="0"/>
              <a:buChar char="•"/>
            </a:pPr>
            <a:r>
              <a:rPr lang="en-AU" dirty="0"/>
              <a:t>The histogram showed the highest proportion of countries had birth rates under 15 and under. </a:t>
            </a:r>
          </a:p>
          <a:p>
            <a:pPr marL="285750" indent="-285750">
              <a:buFont typeface="Arial" panose="020B0604020202020204" pitchFamily="34" charset="0"/>
              <a:buChar char="•"/>
            </a:pPr>
            <a:r>
              <a:rPr lang="en-AU" dirty="0"/>
              <a:t>In particular the high income countries of the OECD had an average of 11.0 in 2011 which is exactly in line with Canada’s birth rate in that year. Signifying that the </a:t>
            </a:r>
          </a:p>
        </p:txBody>
      </p:sp>
    </p:spTree>
    <p:extLst>
      <p:ext uri="{BB962C8B-B14F-4D97-AF65-F5344CB8AC3E}">
        <p14:creationId xmlns:p14="http://schemas.microsoft.com/office/powerpoint/2010/main" val="5124265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Acknowledgements</a:t>
            </a:r>
            <a:endParaRPr/>
          </a:p>
        </p:txBody>
      </p:sp>
      <p:sp>
        <p:nvSpPr>
          <p:cNvPr id="86" name="Google Shape;86;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Did you use other informal analysis to inform your work?  Did you get feedback on your work by friends or colleagues? Etc.  </a:t>
            </a:r>
            <a:endParaRPr/>
          </a:p>
          <a:p>
            <a:pPr marL="0" lvl="0" indent="0" algn="l" rtl="0">
              <a:spcBef>
                <a:spcPts val="1600"/>
              </a:spcBef>
              <a:spcAft>
                <a:spcPts val="1600"/>
              </a:spcAft>
              <a:buNone/>
            </a:pPr>
            <a:r>
              <a:rPr lang="en"/>
              <a:t>If you had no one give you feedback, it’s okay to say that.</a:t>
            </a:r>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7848</TotalTime>
  <Words>790</Words>
  <Application>Microsoft Office PowerPoint</Application>
  <PresentationFormat>On-screen Show (16:9)</PresentationFormat>
  <Paragraphs>42</Paragraphs>
  <Slides>10</Slides>
  <Notes>7</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10</vt:i4>
      </vt:variant>
    </vt:vector>
  </HeadingPairs>
  <TitlesOfParts>
    <vt:vector size="12" baseType="lpstr">
      <vt:lpstr>Arial</vt:lpstr>
      <vt:lpstr>Simple Light</vt:lpstr>
      <vt:lpstr>Exploring Changes in Canada’s Birth Rate</vt:lpstr>
      <vt:lpstr>Dataset</vt:lpstr>
      <vt:lpstr>Motivation</vt:lpstr>
      <vt:lpstr>Research Question</vt:lpstr>
      <vt:lpstr>Findings: Birth rate &amp; GDP are strongly Negatively Correlated.</vt:lpstr>
      <vt:lpstr>Findings: Falls in Birth Rate coincide with a rise in Female Labour Force Participation.</vt:lpstr>
      <vt:lpstr>Findings:</vt:lpstr>
      <vt:lpstr>Findings:</vt:lpstr>
      <vt:lpstr>Acknowledgements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Exploring the Changes in Canada’s Birth Rate</dc:title>
  <cp:lastModifiedBy>nandita carvalho</cp:lastModifiedBy>
  <cp:revision>41</cp:revision>
  <dcterms:modified xsi:type="dcterms:W3CDTF">2018-11-11T20:20:56Z</dcterms:modified>
</cp:coreProperties>
</file>