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2" r:id="rId1"/>
  </p:sldMasterIdLst>
  <p:notesMasterIdLst>
    <p:notesMasterId r:id="rId17"/>
  </p:notesMasterIdLst>
  <p:sldIdLst>
    <p:sldId id="256" r:id="rId2"/>
    <p:sldId id="257" r:id="rId3"/>
    <p:sldId id="258" r:id="rId4"/>
    <p:sldId id="259" r:id="rId5"/>
    <p:sldId id="260" r:id="rId6"/>
    <p:sldId id="261" r:id="rId7"/>
    <p:sldId id="268" r:id="rId8"/>
    <p:sldId id="262" r:id="rId9"/>
    <p:sldId id="270" r:id="rId10"/>
    <p:sldId id="269" r:id="rId11"/>
    <p:sldId id="271" r:id="rId12"/>
    <p:sldId id="264" r:id="rId13"/>
    <p:sldId id="265" r:id="rId14"/>
    <p:sldId id="266" r:id="rId15"/>
    <p:sldId id="26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982" autoAdjust="0"/>
  </p:normalViewPr>
  <p:slideViewPr>
    <p:cSldViewPr snapToGrid="0">
      <p:cViewPr varScale="1">
        <p:scale>
          <a:sx n="88" d="100"/>
          <a:sy n="88" d="100"/>
        </p:scale>
        <p:origin x="72" y="8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F2D12-F744-4B45-B3EB-9960480622D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AU"/>
        </a:p>
      </dgm:t>
    </dgm:pt>
    <dgm:pt modelId="{D1777DAB-5D93-48D4-93FE-31B36A000BE5}">
      <dgm:prSet phldrT="[Text]"/>
      <dgm:spPr/>
      <dgm:t>
        <a:bodyPr/>
        <a:lstStyle/>
        <a:p>
          <a:r>
            <a:rPr lang="en-AU" dirty="0"/>
            <a:t>Split the Dataset: </a:t>
          </a:r>
        </a:p>
        <a:p>
          <a:r>
            <a:rPr lang="en-AU" dirty="0"/>
            <a:t>- Training</a:t>
          </a:r>
        </a:p>
        <a:p>
          <a:r>
            <a:rPr lang="en-AU" dirty="0"/>
            <a:t>-Testing</a:t>
          </a:r>
        </a:p>
      </dgm:t>
    </dgm:pt>
    <dgm:pt modelId="{C736DB5E-8340-417B-ADC4-8F561E4DB379}" type="parTrans" cxnId="{253FD07F-E3C0-4C12-9264-ED1AFEDA929C}">
      <dgm:prSet/>
      <dgm:spPr/>
      <dgm:t>
        <a:bodyPr/>
        <a:lstStyle/>
        <a:p>
          <a:endParaRPr lang="en-AU"/>
        </a:p>
      </dgm:t>
    </dgm:pt>
    <dgm:pt modelId="{1E717DD9-1A1A-44FA-A798-7CB9829B604F}" type="sibTrans" cxnId="{253FD07F-E3C0-4C12-9264-ED1AFEDA929C}">
      <dgm:prSet/>
      <dgm:spPr/>
      <dgm:t>
        <a:bodyPr/>
        <a:lstStyle/>
        <a:p>
          <a:endParaRPr lang="en-AU"/>
        </a:p>
      </dgm:t>
    </dgm:pt>
    <dgm:pt modelId="{50232BFF-8CDB-4658-87CA-0A5849064F00}">
      <dgm:prSet phldrT="[Text]"/>
      <dgm:spPr/>
      <dgm:t>
        <a:bodyPr/>
        <a:lstStyle/>
        <a:p>
          <a:r>
            <a:rPr lang="en-AU" dirty="0"/>
            <a:t>Build the Model</a:t>
          </a:r>
        </a:p>
      </dgm:t>
    </dgm:pt>
    <dgm:pt modelId="{97A5F25D-EC37-4449-BC9B-D14691383107}" type="parTrans" cxnId="{116E4FED-06B2-44F3-AF0F-51BDEB2DAF23}">
      <dgm:prSet/>
      <dgm:spPr/>
      <dgm:t>
        <a:bodyPr/>
        <a:lstStyle/>
        <a:p>
          <a:endParaRPr lang="en-AU"/>
        </a:p>
      </dgm:t>
    </dgm:pt>
    <dgm:pt modelId="{D86DB784-F736-4973-AD23-8D30BF7FB172}" type="sibTrans" cxnId="{116E4FED-06B2-44F3-AF0F-51BDEB2DAF23}">
      <dgm:prSet/>
      <dgm:spPr/>
      <dgm:t>
        <a:bodyPr/>
        <a:lstStyle/>
        <a:p>
          <a:endParaRPr lang="en-AU"/>
        </a:p>
      </dgm:t>
    </dgm:pt>
    <dgm:pt modelId="{D65EFA21-4444-4D44-ACF9-3CFFAB40C93C}">
      <dgm:prSet phldrT="[Text]"/>
      <dgm:spPr/>
      <dgm:t>
        <a:bodyPr/>
        <a:lstStyle/>
        <a:p>
          <a:r>
            <a:rPr lang="en-AU" dirty="0"/>
            <a:t>Predict</a:t>
          </a:r>
        </a:p>
      </dgm:t>
    </dgm:pt>
    <dgm:pt modelId="{66E41F29-4C63-434B-BF4D-4E6415078C5C}" type="parTrans" cxnId="{435C6F2D-3515-49CA-B67B-ACDEAD7B579C}">
      <dgm:prSet/>
      <dgm:spPr/>
      <dgm:t>
        <a:bodyPr/>
        <a:lstStyle/>
        <a:p>
          <a:endParaRPr lang="en-AU"/>
        </a:p>
      </dgm:t>
    </dgm:pt>
    <dgm:pt modelId="{A9228618-955F-4AE8-96B4-1567615C3C5C}" type="sibTrans" cxnId="{435C6F2D-3515-49CA-B67B-ACDEAD7B579C}">
      <dgm:prSet/>
      <dgm:spPr/>
      <dgm:t>
        <a:bodyPr/>
        <a:lstStyle/>
        <a:p>
          <a:endParaRPr lang="en-AU"/>
        </a:p>
      </dgm:t>
    </dgm:pt>
    <dgm:pt modelId="{D2498B95-3981-41B1-9BAA-7DE741E198B8}">
      <dgm:prSet phldrT="[Text]"/>
      <dgm:spPr/>
      <dgm:t>
        <a:bodyPr/>
        <a:lstStyle/>
        <a:p>
          <a:r>
            <a:rPr lang="en-AU" dirty="0"/>
            <a:t>Calculate Accuracy</a:t>
          </a:r>
        </a:p>
      </dgm:t>
    </dgm:pt>
    <dgm:pt modelId="{027CE0EF-7356-480A-A94E-2991C92717E4}" type="parTrans" cxnId="{BF92AB7B-D82E-47FF-BC93-AAFF0A7D4E05}">
      <dgm:prSet/>
      <dgm:spPr/>
      <dgm:t>
        <a:bodyPr/>
        <a:lstStyle/>
        <a:p>
          <a:endParaRPr lang="en-AU"/>
        </a:p>
      </dgm:t>
    </dgm:pt>
    <dgm:pt modelId="{CE60E734-5CC6-4965-9319-F5F8B3162277}" type="sibTrans" cxnId="{BF92AB7B-D82E-47FF-BC93-AAFF0A7D4E05}">
      <dgm:prSet/>
      <dgm:spPr/>
      <dgm:t>
        <a:bodyPr/>
        <a:lstStyle/>
        <a:p>
          <a:endParaRPr lang="en-AU"/>
        </a:p>
      </dgm:t>
    </dgm:pt>
    <dgm:pt modelId="{569F3CCC-A3CB-4245-A22D-FE516BEEF8E2}" type="pres">
      <dgm:prSet presAssocID="{C89F2D12-F744-4B45-B3EB-9960480622D2}" presName="Name0" presStyleCnt="0">
        <dgm:presLayoutVars>
          <dgm:dir/>
          <dgm:resizeHandles val="exact"/>
        </dgm:presLayoutVars>
      </dgm:prSet>
      <dgm:spPr/>
    </dgm:pt>
    <dgm:pt modelId="{04601EC9-D885-4AA2-B93A-F97A88E51EBD}" type="pres">
      <dgm:prSet presAssocID="{D1777DAB-5D93-48D4-93FE-31B36A000BE5}" presName="node" presStyleLbl="node1" presStyleIdx="0" presStyleCnt="4">
        <dgm:presLayoutVars>
          <dgm:bulletEnabled val="1"/>
        </dgm:presLayoutVars>
      </dgm:prSet>
      <dgm:spPr/>
    </dgm:pt>
    <dgm:pt modelId="{EDFB1D8F-F11B-42D0-B946-84386D9D57F2}" type="pres">
      <dgm:prSet presAssocID="{1E717DD9-1A1A-44FA-A798-7CB9829B604F}" presName="sibTrans" presStyleLbl="sibTrans2D1" presStyleIdx="0" presStyleCnt="3"/>
      <dgm:spPr/>
    </dgm:pt>
    <dgm:pt modelId="{DB87B9A4-A875-4989-99AB-CA8F538E9502}" type="pres">
      <dgm:prSet presAssocID="{1E717DD9-1A1A-44FA-A798-7CB9829B604F}" presName="connectorText" presStyleLbl="sibTrans2D1" presStyleIdx="0" presStyleCnt="3"/>
      <dgm:spPr/>
    </dgm:pt>
    <dgm:pt modelId="{F760703B-0E5E-4ED9-AA0B-F4B9078C4F08}" type="pres">
      <dgm:prSet presAssocID="{50232BFF-8CDB-4658-87CA-0A5849064F00}" presName="node" presStyleLbl="node1" presStyleIdx="1" presStyleCnt="4">
        <dgm:presLayoutVars>
          <dgm:bulletEnabled val="1"/>
        </dgm:presLayoutVars>
      </dgm:prSet>
      <dgm:spPr/>
    </dgm:pt>
    <dgm:pt modelId="{B263B06D-8086-4B4D-8F5B-80F5DC15E35B}" type="pres">
      <dgm:prSet presAssocID="{D86DB784-F736-4973-AD23-8D30BF7FB172}" presName="sibTrans" presStyleLbl="sibTrans2D1" presStyleIdx="1" presStyleCnt="3"/>
      <dgm:spPr/>
    </dgm:pt>
    <dgm:pt modelId="{D8E51F81-EF7C-4B9F-8988-5CC71BDA7142}" type="pres">
      <dgm:prSet presAssocID="{D86DB784-F736-4973-AD23-8D30BF7FB172}" presName="connectorText" presStyleLbl="sibTrans2D1" presStyleIdx="1" presStyleCnt="3"/>
      <dgm:spPr/>
    </dgm:pt>
    <dgm:pt modelId="{98304A47-5757-45B3-9998-47A1BE9DEED1}" type="pres">
      <dgm:prSet presAssocID="{D65EFA21-4444-4D44-ACF9-3CFFAB40C93C}" presName="node" presStyleLbl="node1" presStyleIdx="2" presStyleCnt="4">
        <dgm:presLayoutVars>
          <dgm:bulletEnabled val="1"/>
        </dgm:presLayoutVars>
      </dgm:prSet>
      <dgm:spPr/>
    </dgm:pt>
    <dgm:pt modelId="{B6B9BE65-0C1E-446E-900E-C769CD21A4D0}" type="pres">
      <dgm:prSet presAssocID="{A9228618-955F-4AE8-96B4-1567615C3C5C}" presName="sibTrans" presStyleLbl="sibTrans2D1" presStyleIdx="2" presStyleCnt="3"/>
      <dgm:spPr/>
    </dgm:pt>
    <dgm:pt modelId="{EFD75A30-FC6B-4D09-837E-00F9DE9C83E6}" type="pres">
      <dgm:prSet presAssocID="{A9228618-955F-4AE8-96B4-1567615C3C5C}" presName="connectorText" presStyleLbl="sibTrans2D1" presStyleIdx="2" presStyleCnt="3"/>
      <dgm:spPr/>
    </dgm:pt>
    <dgm:pt modelId="{A4F24959-09A7-4178-A67B-A2673A361753}" type="pres">
      <dgm:prSet presAssocID="{D2498B95-3981-41B1-9BAA-7DE741E198B8}" presName="node" presStyleLbl="node1" presStyleIdx="3" presStyleCnt="4">
        <dgm:presLayoutVars>
          <dgm:bulletEnabled val="1"/>
        </dgm:presLayoutVars>
      </dgm:prSet>
      <dgm:spPr/>
    </dgm:pt>
  </dgm:ptLst>
  <dgm:cxnLst>
    <dgm:cxn modelId="{074BED00-8678-4F32-86E4-6067D54E6207}" type="presOf" srcId="{A9228618-955F-4AE8-96B4-1567615C3C5C}" destId="{B6B9BE65-0C1E-446E-900E-C769CD21A4D0}" srcOrd="0" destOrd="0" presId="urn:microsoft.com/office/officeart/2005/8/layout/process1"/>
    <dgm:cxn modelId="{B9587A09-B237-418A-B833-3360F7CC00E6}" type="presOf" srcId="{50232BFF-8CDB-4658-87CA-0A5849064F00}" destId="{F760703B-0E5E-4ED9-AA0B-F4B9078C4F08}" srcOrd="0" destOrd="0" presId="urn:microsoft.com/office/officeart/2005/8/layout/process1"/>
    <dgm:cxn modelId="{1CD2E114-72A6-4E4E-A7EF-B1C370EE8944}" type="presOf" srcId="{D86DB784-F736-4973-AD23-8D30BF7FB172}" destId="{B263B06D-8086-4B4D-8F5B-80F5DC15E35B}" srcOrd="0" destOrd="0" presId="urn:microsoft.com/office/officeart/2005/8/layout/process1"/>
    <dgm:cxn modelId="{435C6F2D-3515-49CA-B67B-ACDEAD7B579C}" srcId="{C89F2D12-F744-4B45-B3EB-9960480622D2}" destId="{D65EFA21-4444-4D44-ACF9-3CFFAB40C93C}" srcOrd="2" destOrd="0" parTransId="{66E41F29-4C63-434B-BF4D-4E6415078C5C}" sibTransId="{A9228618-955F-4AE8-96B4-1567615C3C5C}"/>
    <dgm:cxn modelId="{1D9C5937-1C15-489B-B516-15A499B0CF44}" type="presOf" srcId="{C89F2D12-F744-4B45-B3EB-9960480622D2}" destId="{569F3CCC-A3CB-4245-A22D-FE516BEEF8E2}" srcOrd="0" destOrd="0" presId="urn:microsoft.com/office/officeart/2005/8/layout/process1"/>
    <dgm:cxn modelId="{8F98B458-D686-41D2-881A-CE8438CCC7BA}" type="presOf" srcId="{1E717DD9-1A1A-44FA-A798-7CB9829B604F}" destId="{EDFB1D8F-F11B-42D0-B946-84386D9D57F2}" srcOrd="0" destOrd="0" presId="urn:microsoft.com/office/officeart/2005/8/layout/process1"/>
    <dgm:cxn modelId="{BF92AB7B-D82E-47FF-BC93-AAFF0A7D4E05}" srcId="{C89F2D12-F744-4B45-B3EB-9960480622D2}" destId="{D2498B95-3981-41B1-9BAA-7DE741E198B8}" srcOrd="3" destOrd="0" parTransId="{027CE0EF-7356-480A-A94E-2991C92717E4}" sibTransId="{CE60E734-5CC6-4965-9319-F5F8B3162277}"/>
    <dgm:cxn modelId="{253FD07F-E3C0-4C12-9264-ED1AFEDA929C}" srcId="{C89F2D12-F744-4B45-B3EB-9960480622D2}" destId="{D1777DAB-5D93-48D4-93FE-31B36A000BE5}" srcOrd="0" destOrd="0" parTransId="{C736DB5E-8340-417B-ADC4-8F561E4DB379}" sibTransId="{1E717DD9-1A1A-44FA-A798-7CB9829B604F}"/>
    <dgm:cxn modelId="{E7CCDB81-EFAA-4422-A94D-E928833E7007}" type="presOf" srcId="{D65EFA21-4444-4D44-ACF9-3CFFAB40C93C}" destId="{98304A47-5757-45B3-9998-47A1BE9DEED1}" srcOrd="0" destOrd="0" presId="urn:microsoft.com/office/officeart/2005/8/layout/process1"/>
    <dgm:cxn modelId="{0AA4918A-2FEE-4044-B2BA-EF7B12DA4FAA}" type="presOf" srcId="{D2498B95-3981-41B1-9BAA-7DE741E198B8}" destId="{A4F24959-09A7-4178-A67B-A2673A361753}" srcOrd="0" destOrd="0" presId="urn:microsoft.com/office/officeart/2005/8/layout/process1"/>
    <dgm:cxn modelId="{D4E003B9-4FE9-4ABD-A972-5D10534146C0}" type="presOf" srcId="{A9228618-955F-4AE8-96B4-1567615C3C5C}" destId="{EFD75A30-FC6B-4D09-837E-00F9DE9C83E6}" srcOrd="1" destOrd="0" presId="urn:microsoft.com/office/officeart/2005/8/layout/process1"/>
    <dgm:cxn modelId="{A81BEAC4-DC44-4384-B1CD-08F9D9956A10}" type="presOf" srcId="{1E717DD9-1A1A-44FA-A798-7CB9829B604F}" destId="{DB87B9A4-A875-4989-99AB-CA8F538E9502}" srcOrd="1" destOrd="0" presId="urn:microsoft.com/office/officeart/2005/8/layout/process1"/>
    <dgm:cxn modelId="{116E4FED-06B2-44F3-AF0F-51BDEB2DAF23}" srcId="{C89F2D12-F744-4B45-B3EB-9960480622D2}" destId="{50232BFF-8CDB-4658-87CA-0A5849064F00}" srcOrd="1" destOrd="0" parTransId="{97A5F25D-EC37-4449-BC9B-D14691383107}" sibTransId="{D86DB784-F736-4973-AD23-8D30BF7FB172}"/>
    <dgm:cxn modelId="{527CDDED-C0F2-4DAE-B923-331F11BE9FA0}" type="presOf" srcId="{D86DB784-F736-4973-AD23-8D30BF7FB172}" destId="{D8E51F81-EF7C-4B9F-8988-5CC71BDA7142}" srcOrd="1" destOrd="0" presId="urn:microsoft.com/office/officeart/2005/8/layout/process1"/>
    <dgm:cxn modelId="{41568CF2-493C-444C-B205-DA1760F8A014}" type="presOf" srcId="{D1777DAB-5D93-48D4-93FE-31B36A000BE5}" destId="{04601EC9-D885-4AA2-B93A-F97A88E51EBD}" srcOrd="0" destOrd="0" presId="urn:microsoft.com/office/officeart/2005/8/layout/process1"/>
    <dgm:cxn modelId="{503F204F-354E-4FAD-A6E6-4DB7F6EDBC69}" type="presParOf" srcId="{569F3CCC-A3CB-4245-A22D-FE516BEEF8E2}" destId="{04601EC9-D885-4AA2-B93A-F97A88E51EBD}" srcOrd="0" destOrd="0" presId="urn:microsoft.com/office/officeart/2005/8/layout/process1"/>
    <dgm:cxn modelId="{6A0D07FA-C189-42FC-A89B-92F54730D42D}" type="presParOf" srcId="{569F3CCC-A3CB-4245-A22D-FE516BEEF8E2}" destId="{EDFB1D8F-F11B-42D0-B946-84386D9D57F2}" srcOrd="1" destOrd="0" presId="urn:microsoft.com/office/officeart/2005/8/layout/process1"/>
    <dgm:cxn modelId="{03586BBC-B751-46A9-9708-9F7DA9442E20}" type="presParOf" srcId="{EDFB1D8F-F11B-42D0-B946-84386D9D57F2}" destId="{DB87B9A4-A875-4989-99AB-CA8F538E9502}" srcOrd="0" destOrd="0" presId="urn:microsoft.com/office/officeart/2005/8/layout/process1"/>
    <dgm:cxn modelId="{EC09B105-531F-49C5-8A8C-4967554673DB}" type="presParOf" srcId="{569F3CCC-A3CB-4245-A22D-FE516BEEF8E2}" destId="{F760703B-0E5E-4ED9-AA0B-F4B9078C4F08}" srcOrd="2" destOrd="0" presId="urn:microsoft.com/office/officeart/2005/8/layout/process1"/>
    <dgm:cxn modelId="{2FB3B553-F7E8-45B8-878F-35651E523C1C}" type="presParOf" srcId="{569F3CCC-A3CB-4245-A22D-FE516BEEF8E2}" destId="{B263B06D-8086-4B4D-8F5B-80F5DC15E35B}" srcOrd="3" destOrd="0" presId="urn:microsoft.com/office/officeart/2005/8/layout/process1"/>
    <dgm:cxn modelId="{DB027665-7E5B-4BAD-B249-FF60A91336A4}" type="presParOf" srcId="{B263B06D-8086-4B4D-8F5B-80F5DC15E35B}" destId="{D8E51F81-EF7C-4B9F-8988-5CC71BDA7142}" srcOrd="0" destOrd="0" presId="urn:microsoft.com/office/officeart/2005/8/layout/process1"/>
    <dgm:cxn modelId="{0F048289-64CD-4F92-90DB-17460481D36B}" type="presParOf" srcId="{569F3CCC-A3CB-4245-A22D-FE516BEEF8E2}" destId="{98304A47-5757-45B3-9998-47A1BE9DEED1}" srcOrd="4" destOrd="0" presId="urn:microsoft.com/office/officeart/2005/8/layout/process1"/>
    <dgm:cxn modelId="{18DA1B5D-C3D2-4236-8B0D-BCD3F4CBB8AE}" type="presParOf" srcId="{569F3CCC-A3CB-4245-A22D-FE516BEEF8E2}" destId="{B6B9BE65-0C1E-446E-900E-C769CD21A4D0}" srcOrd="5" destOrd="0" presId="urn:microsoft.com/office/officeart/2005/8/layout/process1"/>
    <dgm:cxn modelId="{88BE21AD-EC86-4BC4-BEC8-F05A92A74664}" type="presParOf" srcId="{B6B9BE65-0C1E-446E-900E-C769CD21A4D0}" destId="{EFD75A30-FC6B-4D09-837E-00F9DE9C83E6}" srcOrd="0" destOrd="0" presId="urn:microsoft.com/office/officeart/2005/8/layout/process1"/>
    <dgm:cxn modelId="{BCC04300-BB2A-4359-9FD1-DA90CD6E3A2F}" type="presParOf" srcId="{569F3CCC-A3CB-4245-A22D-FE516BEEF8E2}" destId="{A4F24959-09A7-4178-A67B-A2673A361753}"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01EC9-D885-4AA2-B93A-F97A88E51EBD}">
      <dsp:nvSpPr>
        <dsp:cNvPr id="0" name=""/>
        <dsp:cNvSpPr/>
      </dsp:nvSpPr>
      <dsp:spPr>
        <a:xfrm>
          <a:off x="3523" y="415726"/>
          <a:ext cx="1540423" cy="14441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Split the Dataset: </a:t>
          </a:r>
        </a:p>
        <a:p>
          <a:pPr marL="0" lvl="0" indent="0" algn="ctr" defTabSz="800100">
            <a:lnSpc>
              <a:spcPct val="90000"/>
            </a:lnSpc>
            <a:spcBef>
              <a:spcPct val="0"/>
            </a:spcBef>
            <a:spcAft>
              <a:spcPct val="35000"/>
            </a:spcAft>
            <a:buNone/>
          </a:pPr>
          <a:r>
            <a:rPr lang="en-AU" sz="1800" kern="1200" dirty="0"/>
            <a:t>- Training</a:t>
          </a:r>
        </a:p>
        <a:p>
          <a:pPr marL="0" lvl="0" indent="0" algn="ctr" defTabSz="800100">
            <a:lnSpc>
              <a:spcPct val="90000"/>
            </a:lnSpc>
            <a:spcBef>
              <a:spcPct val="0"/>
            </a:spcBef>
            <a:spcAft>
              <a:spcPct val="35000"/>
            </a:spcAft>
            <a:buNone/>
          </a:pPr>
          <a:r>
            <a:rPr lang="en-AU" sz="1800" kern="1200" dirty="0"/>
            <a:t>-Testing</a:t>
          </a:r>
        </a:p>
      </dsp:txBody>
      <dsp:txXfrm>
        <a:off x="45821" y="458024"/>
        <a:ext cx="1455827" cy="1359551"/>
      </dsp:txXfrm>
    </dsp:sp>
    <dsp:sp modelId="{EDFB1D8F-F11B-42D0-B946-84386D9D57F2}">
      <dsp:nvSpPr>
        <dsp:cNvPr id="0" name=""/>
        <dsp:cNvSpPr/>
      </dsp:nvSpPr>
      <dsp:spPr>
        <a:xfrm>
          <a:off x="1697989" y="946787"/>
          <a:ext cx="326569" cy="382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1697989" y="1023192"/>
        <a:ext cx="228598" cy="229215"/>
      </dsp:txXfrm>
    </dsp:sp>
    <dsp:sp modelId="{F760703B-0E5E-4ED9-AA0B-F4B9078C4F08}">
      <dsp:nvSpPr>
        <dsp:cNvPr id="0" name=""/>
        <dsp:cNvSpPr/>
      </dsp:nvSpPr>
      <dsp:spPr>
        <a:xfrm>
          <a:off x="2160116" y="415726"/>
          <a:ext cx="1540423" cy="14441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Build the Model</a:t>
          </a:r>
        </a:p>
      </dsp:txBody>
      <dsp:txXfrm>
        <a:off x="2202414" y="458024"/>
        <a:ext cx="1455827" cy="1359551"/>
      </dsp:txXfrm>
    </dsp:sp>
    <dsp:sp modelId="{B263B06D-8086-4B4D-8F5B-80F5DC15E35B}">
      <dsp:nvSpPr>
        <dsp:cNvPr id="0" name=""/>
        <dsp:cNvSpPr/>
      </dsp:nvSpPr>
      <dsp:spPr>
        <a:xfrm>
          <a:off x="3854583" y="946787"/>
          <a:ext cx="326569" cy="382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3854583" y="1023192"/>
        <a:ext cx="228598" cy="229215"/>
      </dsp:txXfrm>
    </dsp:sp>
    <dsp:sp modelId="{98304A47-5757-45B3-9998-47A1BE9DEED1}">
      <dsp:nvSpPr>
        <dsp:cNvPr id="0" name=""/>
        <dsp:cNvSpPr/>
      </dsp:nvSpPr>
      <dsp:spPr>
        <a:xfrm>
          <a:off x="4316710" y="415726"/>
          <a:ext cx="1540423" cy="14441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Predict</a:t>
          </a:r>
        </a:p>
      </dsp:txBody>
      <dsp:txXfrm>
        <a:off x="4359008" y="458024"/>
        <a:ext cx="1455827" cy="1359551"/>
      </dsp:txXfrm>
    </dsp:sp>
    <dsp:sp modelId="{B6B9BE65-0C1E-446E-900E-C769CD21A4D0}">
      <dsp:nvSpPr>
        <dsp:cNvPr id="0" name=""/>
        <dsp:cNvSpPr/>
      </dsp:nvSpPr>
      <dsp:spPr>
        <a:xfrm>
          <a:off x="6011176" y="946787"/>
          <a:ext cx="326569" cy="382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a:off x="6011176" y="1023192"/>
        <a:ext cx="228598" cy="229215"/>
      </dsp:txXfrm>
    </dsp:sp>
    <dsp:sp modelId="{A4F24959-09A7-4178-A67B-A2673A361753}">
      <dsp:nvSpPr>
        <dsp:cNvPr id="0" name=""/>
        <dsp:cNvSpPr/>
      </dsp:nvSpPr>
      <dsp:spPr>
        <a:xfrm>
          <a:off x="6473303" y="415726"/>
          <a:ext cx="1540423" cy="14441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Calculate Accuracy</a:t>
          </a:r>
        </a:p>
      </dsp:txBody>
      <dsp:txXfrm>
        <a:off x="6515601" y="458024"/>
        <a:ext cx="1455827" cy="13595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90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06090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634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55381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18436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69727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0979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68003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685960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935485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6057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39260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70416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36774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02432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29211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477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87984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5087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12/20/2018</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166012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archive.ics.uci.edu/ml/datasets/Breast+Cancer"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hyperlink" Target="https://towardsdatascience.com/building-a-simple-machine-learning-model-on-breast-cancer-data-eca4b3b99fa3"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mc/articles/PMC3982041/" TargetMode="External"/><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hyperlink" Target="http://archive.ics.uci.edu/ml/datasets/Breast+Cancer" TargetMode="External"/><Relationship Id="rId5" Type="http://schemas.openxmlformats.org/officeDocument/2006/relationships/hyperlink" Target="http://www.wseas.us/e-library/conferences/2009/istanbul/MAASE/MAASE18.pdf" TargetMode="External"/><Relationship Id="rId4" Type="http://schemas.openxmlformats.org/officeDocument/2006/relationships/hyperlink" Target="https://www.cancer.org/cancer/breast-cancer.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32071" y="965591"/>
            <a:ext cx="7748881"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3500" dirty="0"/>
              <a:t>Predicting Recurrence of Breast Cancer using Machine Learning Classification Algorithms.</a:t>
            </a:r>
            <a:endParaRPr sz="3500" dirty="0"/>
          </a:p>
        </p:txBody>
      </p:sp>
      <p:sp>
        <p:nvSpPr>
          <p:cNvPr id="55" name="Google Shape;55;p13"/>
          <p:cNvSpPr txBox="1">
            <a:spLocks noGrp="1"/>
          </p:cNvSpPr>
          <p:nvPr>
            <p:ph type="subTitle" idx="1"/>
          </p:nvPr>
        </p:nvSpPr>
        <p:spPr>
          <a:xfrm>
            <a:off x="249916" y="4218082"/>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Nandita Alva</a:t>
            </a:r>
            <a:endParaRPr dirty="0"/>
          </a:p>
        </p:txBody>
      </p:sp>
      <p:pic>
        <p:nvPicPr>
          <p:cNvPr id="2" name="Picture 1">
            <a:extLst>
              <a:ext uri="{FF2B5EF4-FFF2-40B4-BE49-F238E27FC236}">
                <a16:creationId xmlns:a16="http://schemas.microsoft.com/office/drawing/2014/main" id="{9DB46A85-005A-4492-930B-FA739258AC87}"/>
              </a:ext>
            </a:extLst>
          </p:cNvPr>
          <p:cNvPicPr>
            <a:picLocks noChangeAspect="1"/>
          </p:cNvPicPr>
          <p:nvPr/>
        </p:nvPicPr>
        <p:blipFill>
          <a:blip r:embed="rId3"/>
          <a:stretch>
            <a:fillRect/>
          </a:stretch>
        </p:blipFill>
        <p:spPr>
          <a:xfrm>
            <a:off x="7897542" y="132818"/>
            <a:ext cx="371307" cy="5937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152A-AA23-4BD6-BBE0-8AD0CEAE5653}"/>
              </a:ext>
            </a:extLst>
          </p:cNvPr>
          <p:cNvSpPr>
            <a:spLocks noGrp="1"/>
          </p:cNvSpPr>
          <p:nvPr>
            <p:ph type="title"/>
          </p:nvPr>
        </p:nvSpPr>
        <p:spPr>
          <a:xfrm>
            <a:off x="311700" y="354018"/>
            <a:ext cx="8520600" cy="572700"/>
          </a:xfrm>
        </p:spPr>
        <p:txBody>
          <a:bodyPr/>
          <a:lstStyle/>
          <a:p>
            <a:pPr algn="ctr"/>
            <a:r>
              <a:rPr lang="en-AU" sz="2000" dirty="0"/>
              <a:t>Characteristics for Recurrent Vs Non-Recurrent </a:t>
            </a:r>
            <a:br>
              <a:rPr lang="en-AU" sz="2000" dirty="0"/>
            </a:br>
            <a:r>
              <a:rPr lang="en-AU" sz="2000" dirty="0"/>
              <a:t>Breast Cancer Cases</a:t>
            </a:r>
          </a:p>
        </p:txBody>
      </p:sp>
      <p:pic>
        <p:nvPicPr>
          <p:cNvPr id="4" name="Picture 3">
            <a:extLst>
              <a:ext uri="{FF2B5EF4-FFF2-40B4-BE49-F238E27FC236}">
                <a16:creationId xmlns:a16="http://schemas.microsoft.com/office/drawing/2014/main" id="{4A57F8B9-F537-49EE-BDDE-D45CC2B20885}"/>
              </a:ext>
            </a:extLst>
          </p:cNvPr>
          <p:cNvPicPr>
            <a:picLocks noChangeAspect="1"/>
          </p:cNvPicPr>
          <p:nvPr/>
        </p:nvPicPr>
        <p:blipFill>
          <a:blip r:embed="rId2"/>
          <a:stretch>
            <a:fillRect/>
          </a:stretch>
        </p:blipFill>
        <p:spPr>
          <a:xfrm>
            <a:off x="383898" y="1216103"/>
            <a:ext cx="3923749" cy="3843212"/>
          </a:xfrm>
          <a:prstGeom prst="rect">
            <a:avLst/>
          </a:prstGeom>
        </p:spPr>
      </p:pic>
      <p:pic>
        <p:nvPicPr>
          <p:cNvPr id="5" name="Picture 4">
            <a:extLst>
              <a:ext uri="{FF2B5EF4-FFF2-40B4-BE49-F238E27FC236}">
                <a16:creationId xmlns:a16="http://schemas.microsoft.com/office/drawing/2014/main" id="{09693BAA-076A-48D3-90D6-8B85E3571E23}"/>
              </a:ext>
            </a:extLst>
          </p:cNvPr>
          <p:cNvPicPr>
            <a:picLocks noChangeAspect="1"/>
          </p:cNvPicPr>
          <p:nvPr/>
        </p:nvPicPr>
        <p:blipFill>
          <a:blip r:embed="rId3"/>
          <a:stretch>
            <a:fillRect/>
          </a:stretch>
        </p:blipFill>
        <p:spPr>
          <a:xfrm>
            <a:off x="4871022" y="1225715"/>
            <a:ext cx="4125634" cy="3833599"/>
          </a:xfrm>
          <a:prstGeom prst="rect">
            <a:avLst/>
          </a:prstGeom>
        </p:spPr>
      </p:pic>
      <p:pic>
        <p:nvPicPr>
          <p:cNvPr id="6" name="Picture 5">
            <a:extLst>
              <a:ext uri="{FF2B5EF4-FFF2-40B4-BE49-F238E27FC236}">
                <a16:creationId xmlns:a16="http://schemas.microsoft.com/office/drawing/2014/main" id="{A640A179-3A7B-479C-80CB-F0EBCFB74D59}"/>
              </a:ext>
            </a:extLst>
          </p:cNvPr>
          <p:cNvPicPr>
            <a:picLocks noChangeAspect="1"/>
          </p:cNvPicPr>
          <p:nvPr/>
        </p:nvPicPr>
        <p:blipFill>
          <a:blip r:embed="rId4"/>
          <a:stretch>
            <a:fillRect/>
          </a:stretch>
        </p:blipFill>
        <p:spPr>
          <a:xfrm>
            <a:off x="7897542" y="132818"/>
            <a:ext cx="371307" cy="593710"/>
          </a:xfrm>
          <a:prstGeom prst="rect">
            <a:avLst/>
          </a:prstGeom>
        </p:spPr>
      </p:pic>
      <p:sp>
        <p:nvSpPr>
          <p:cNvPr id="7" name="Scroll: Horizontal 6">
            <a:extLst>
              <a:ext uri="{FF2B5EF4-FFF2-40B4-BE49-F238E27FC236}">
                <a16:creationId xmlns:a16="http://schemas.microsoft.com/office/drawing/2014/main" id="{A723E493-63E0-4441-A835-AC62CD9C09AC}"/>
              </a:ext>
            </a:extLst>
          </p:cNvPr>
          <p:cNvSpPr/>
          <p:nvPr/>
        </p:nvSpPr>
        <p:spPr>
          <a:xfrm>
            <a:off x="1564447" y="882556"/>
            <a:ext cx="1226423" cy="37771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t>No Recurrence Events</a:t>
            </a:r>
          </a:p>
        </p:txBody>
      </p:sp>
      <p:sp>
        <p:nvSpPr>
          <p:cNvPr id="8" name="Scroll: Horizontal 7">
            <a:extLst>
              <a:ext uri="{FF2B5EF4-FFF2-40B4-BE49-F238E27FC236}">
                <a16:creationId xmlns:a16="http://schemas.microsoft.com/office/drawing/2014/main" id="{16D87BBF-19EC-4BCC-AE3E-C77E3C56AD64}"/>
              </a:ext>
            </a:extLst>
          </p:cNvPr>
          <p:cNvSpPr/>
          <p:nvPr/>
        </p:nvSpPr>
        <p:spPr>
          <a:xfrm>
            <a:off x="6441557" y="881048"/>
            <a:ext cx="984563" cy="37771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t>Recurrence Events</a:t>
            </a:r>
          </a:p>
        </p:txBody>
      </p:sp>
    </p:spTree>
    <p:extLst>
      <p:ext uri="{BB962C8B-B14F-4D97-AF65-F5344CB8AC3E}">
        <p14:creationId xmlns:p14="http://schemas.microsoft.com/office/powerpoint/2010/main" val="164422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6DB7-3639-4C28-BA03-5C1E92EC8537}"/>
              </a:ext>
            </a:extLst>
          </p:cNvPr>
          <p:cNvSpPr>
            <a:spLocks noGrp="1"/>
          </p:cNvSpPr>
          <p:nvPr>
            <p:ph type="title"/>
          </p:nvPr>
        </p:nvSpPr>
        <p:spPr/>
        <p:txBody>
          <a:bodyPr/>
          <a:lstStyle/>
          <a:p>
            <a:r>
              <a:rPr lang="en-AU" dirty="0"/>
              <a:t>Model Prediction Accuracy</a:t>
            </a:r>
          </a:p>
        </p:txBody>
      </p:sp>
      <p:sp>
        <p:nvSpPr>
          <p:cNvPr id="3" name="Text Placeholder 2">
            <a:extLst>
              <a:ext uri="{FF2B5EF4-FFF2-40B4-BE49-F238E27FC236}">
                <a16:creationId xmlns:a16="http://schemas.microsoft.com/office/drawing/2014/main" id="{A19A4805-E567-4111-A496-9460A987F295}"/>
              </a:ext>
            </a:extLst>
          </p:cNvPr>
          <p:cNvSpPr>
            <a:spLocks noGrp="1"/>
          </p:cNvSpPr>
          <p:nvPr>
            <p:ph type="body" idx="1"/>
          </p:nvPr>
        </p:nvSpPr>
        <p:spPr>
          <a:xfrm>
            <a:off x="268363" y="1425495"/>
            <a:ext cx="8520600" cy="3416400"/>
          </a:xfrm>
        </p:spPr>
        <p:txBody>
          <a:bodyPr>
            <a:normAutofit fontScale="92500"/>
          </a:bodyPr>
          <a:lstStyle/>
          <a:p>
            <a:endParaRPr lang="en-AU" dirty="0"/>
          </a:p>
          <a:p>
            <a:endParaRPr lang="en-AU" dirty="0"/>
          </a:p>
          <a:p>
            <a:pPr marL="114300" indent="0">
              <a:buNone/>
            </a:pPr>
            <a:r>
              <a:rPr lang="en-AU" dirty="0"/>
              <a:t>I calculated the accuracy of various models in predicting Breast Cancer Recurrence based on the 9 Input Variables. Logistic Regression and Gaussian Naïve Bayes were the best performing Algorithms. </a:t>
            </a:r>
          </a:p>
          <a:p>
            <a:pPr marL="114300" indent="0">
              <a:buNone/>
            </a:pPr>
            <a:endParaRPr lang="en-AU" dirty="0"/>
          </a:p>
          <a:p>
            <a:pPr marL="114300" indent="0">
              <a:buNone/>
            </a:pPr>
            <a:endParaRPr lang="en-AU" dirty="0"/>
          </a:p>
          <a:p>
            <a:r>
              <a:rPr lang="en-AU" dirty="0"/>
              <a:t>#1.Decscion Tree Classifier: 64.27%</a:t>
            </a:r>
          </a:p>
          <a:p>
            <a:r>
              <a:rPr lang="en-AU" b="1" dirty="0"/>
              <a:t>#2.Logistic Regression: 73.17%</a:t>
            </a:r>
          </a:p>
          <a:p>
            <a:r>
              <a:rPr lang="en-AU" dirty="0"/>
              <a:t>#3.KNearest Neighbour: 67.54%%</a:t>
            </a:r>
          </a:p>
          <a:p>
            <a:r>
              <a:rPr lang="en-AU" dirty="0"/>
              <a:t>#4.Support Vector Machine Model (SVC): 70%</a:t>
            </a:r>
          </a:p>
          <a:p>
            <a:r>
              <a:rPr lang="en-AU" b="1" dirty="0"/>
              <a:t>#5.Gaussian Naive Bayes Algorithm: 73.17%</a:t>
            </a:r>
          </a:p>
          <a:p>
            <a:r>
              <a:rPr lang="en-AU" dirty="0"/>
              <a:t>#6.Random Forest Classifier: 70.21%</a:t>
            </a:r>
          </a:p>
          <a:p>
            <a:pPr marL="114300" indent="0">
              <a:buNone/>
            </a:pPr>
            <a:endParaRPr lang="en-AU" dirty="0"/>
          </a:p>
          <a:p>
            <a:pPr marL="114300" indent="0">
              <a:buNone/>
            </a:pPr>
            <a:endParaRPr lang="en-AU" dirty="0"/>
          </a:p>
          <a:p>
            <a:pPr marL="114300" indent="0">
              <a:buNone/>
            </a:pPr>
            <a:r>
              <a:rPr lang="en-AU" dirty="0"/>
              <a:t>However, at 73% the model accuracy is lower than what would be required to reliably apply these models in a clinical setting. I will address the limitations of the dataset and make recommendations for improving the accuracy score in the next slide on </a:t>
            </a:r>
            <a:r>
              <a:rPr lang="en-AU" i="1" dirty="0"/>
              <a:t>Limitations</a:t>
            </a:r>
            <a:r>
              <a:rPr lang="en-AU" dirty="0"/>
              <a:t>. </a:t>
            </a:r>
          </a:p>
        </p:txBody>
      </p:sp>
      <p:pic>
        <p:nvPicPr>
          <p:cNvPr id="4" name="Picture 3">
            <a:extLst>
              <a:ext uri="{FF2B5EF4-FFF2-40B4-BE49-F238E27FC236}">
                <a16:creationId xmlns:a16="http://schemas.microsoft.com/office/drawing/2014/main" id="{7C05D4AB-FE18-46AC-9779-9823B3D4C6DE}"/>
              </a:ext>
            </a:extLst>
          </p:cNvPr>
          <p:cNvPicPr>
            <a:picLocks noChangeAspect="1"/>
          </p:cNvPicPr>
          <p:nvPr/>
        </p:nvPicPr>
        <p:blipFill>
          <a:blip r:embed="rId2"/>
          <a:stretch>
            <a:fillRect/>
          </a:stretch>
        </p:blipFill>
        <p:spPr>
          <a:xfrm>
            <a:off x="7897542" y="132818"/>
            <a:ext cx="371307" cy="593710"/>
          </a:xfrm>
          <a:prstGeom prst="rect">
            <a:avLst/>
          </a:prstGeom>
        </p:spPr>
      </p:pic>
    </p:spTree>
    <p:extLst>
      <p:ext uri="{BB962C8B-B14F-4D97-AF65-F5344CB8AC3E}">
        <p14:creationId xmlns:p14="http://schemas.microsoft.com/office/powerpoint/2010/main" val="249210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246695" y="1727100"/>
            <a:ext cx="8520600" cy="3416400"/>
          </a:xfrm>
          <a:prstGeom prst="rect">
            <a:avLst/>
          </a:prstGeom>
        </p:spPr>
        <p:txBody>
          <a:bodyPr spcFirstLastPara="1" wrap="square" lIns="91425" tIns="91425" rIns="91425" bIns="91425" anchor="t" anchorCtr="0">
            <a:noAutofit/>
          </a:bodyPr>
          <a:lstStyle/>
          <a:p>
            <a:pPr marL="0" indent="0">
              <a:buNone/>
            </a:pPr>
            <a:r>
              <a:rPr lang="en-AU" sz="1200" b="1" u="sng" dirty="0"/>
              <a:t>Limitations of Current </a:t>
            </a:r>
            <a:r>
              <a:rPr lang="en-AU" sz="1200" b="1" u="sng" dirty="0" err="1"/>
              <a:t>DataSet</a:t>
            </a:r>
            <a:r>
              <a:rPr lang="en-AU" sz="1200" b="1" u="sng" dirty="0"/>
              <a:t>:</a:t>
            </a:r>
          </a:p>
          <a:p>
            <a:pPr marL="285750" indent="-285750"/>
            <a:r>
              <a:rPr lang="en-AU" sz="1200" dirty="0"/>
              <a:t>The Dataset used is relatively small 286 cases, of which 201 are instances of one class (no-recurrence) and 85 are instances of the other (recurrence events). Given this disproportionate distribution of the two classes within a small dataset, the model may bias predictions towards the more dominant no-recurrence class. </a:t>
            </a:r>
          </a:p>
          <a:p>
            <a:pPr marL="285750" indent="-285750"/>
            <a:r>
              <a:rPr lang="en-AU" sz="1200" dirty="0"/>
              <a:t>The Woman's’ age &amp; the Number &amp; Size of the tumor need to be provided in distinct numeric values instead of as a range as the model looses valuable granularity of these input variables. </a:t>
            </a:r>
          </a:p>
          <a:p>
            <a:pPr marL="285750" indent="-285750"/>
            <a:endParaRPr lang="en-AU" sz="1200" dirty="0"/>
          </a:p>
          <a:p>
            <a:pPr marL="0" indent="0">
              <a:buNone/>
            </a:pPr>
            <a:r>
              <a:rPr lang="en-AU" sz="1200" b="1" u="sng" dirty="0"/>
              <a:t>Additional Data Required:</a:t>
            </a:r>
          </a:p>
          <a:p>
            <a:pPr marL="285750" indent="-285750"/>
            <a:r>
              <a:rPr lang="en-AU" sz="1200" dirty="0"/>
              <a:t>The dataset doesn’t include all risk factors to cancer recurrence </a:t>
            </a:r>
            <a:r>
              <a:rPr lang="en-AU" sz="1200" dirty="0" err="1"/>
              <a:t>ie</a:t>
            </a:r>
            <a:r>
              <a:rPr lang="en-AU" sz="1200" dirty="0"/>
              <a:t>. Family history or breast cancer, Genetic Mutations (BRCA1 &amp; BRCA2). Availability of these metrics would improve the prediction accuracy score. </a:t>
            </a:r>
          </a:p>
          <a:p>
            <a:pPr marL="285750" indent="-285750"/>
            <a:r>
              <a:rPr lang="en-AU" sz="1200" dirty="0"/>
              <a:t>The dataset doesn’t contain details about the cancer cell nuclei: </a:t>
            </a:r>
            <a:r>
              <a:rPr lang="en-AU" sz="1200" dirty="0" err="1"/>
              <a:t>eg.</a:t>
            </a:r>
            <a:r>
              <a:rPr lang="en-AU" sz="1200" dirty="0"/>
              <a:t> (</a:t>
            </a:r>
            <a:r>
              <a:rPr lang="en-GB" sz="1200" dirty="0"/>
              <a:t>radius, perimeter, area, texture, smoothness, compactness, concavity, symmetry etc).</a:t>
            </a:r>
          </a:p>
          <a:p>
            <a:pPr marL="0" indent="0">
              <a:buNone/>
            </a:pPr>
            <a:endParaRPr lang="en-AU" sz="1200" dirty="0"/>
          </a:p>
          <a:p>
            <a:pPr marL="0" indent="0">
              <a:buNone/>
            </a:pPr>
            <a:endParaRPr dirty="0"/>
          </a:p>
        </p:txBody>
      </p:sp>
      <p:pic>
        <p:nvPicPr>
          <p:cNvPr id="4" name="Picture 3">
            <a:extLst>
              <a:ext uri="{FF2B5EF4-FFF2-40B4-BE49-F238E27FC236}">
                <a16:creationId xmlns:a16="http://schemas.microsoft.com/office/drawing/2014/main" id="{BDF0B0B2-430E-4FAE-A086-87705D575794}"/>
              </a:ext>
            </a:extLst>
          </p:cNvPr>
          <p:cNvPicPr>
            <a:picLocks noChangeAspect="1"/>
          </p:cNvPicPr>
          <p:nvPr/>
        </p:nvPicPr>
        <p:blipFill>
          <a:blip r:embed="rId3"/>
          <a:stretch>
            <a:fillRect/>
          </a:stretch>
        </p:blipFill>
        <p:spPr>
          <a:xfrm>
            <a:off x="7897542" y="132818"/>
            <a:ext cx="371307" cy="5937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42036" y="1629177"/>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AU" dirty="0"/>
              <a:t>Machine Learning algorithms can be used to supplement the existing model of care for the early detection of Breast Cancer Recurrence Events. Given these algorithms require analytical input variables &amp; don’t rely on actual cancer symptoms, they can be used to improve patient survival outcomes at the population level in a more cost-effective manner.</a:t>
            </a:r>
          </a:p>
          <a:p>
            <a:pPr marL="285750" indent="-285750">
              <a:spcAft>
                <a:spcPts val="1600"/>
              </a:spcAft>
            </a:pPr>
            <a:r>
              <a:rPr lang="en-AU" dirty="0"/>
              <a:t>Of the various Machine Learning Algorithms investigated, the Regression Classifier and the Gaussian Naïve Bayes models had the best accuracy in predicting Recurrence Events (Class 1) vs No-Recurrence Events (class 2). </a:t>
            </a:r>
          </a:p>
          <a:p>
            <a:pPr marL="285750" indent="-285750">
              <a:spcAft>
                <a:spcPts val="1600"/>
              </a:spcAft>
            </a:pPr>
            <a:r>
              <a:rPr lang="en-AU" dirty="0"/>
              <a:t>Unfortunately due to the limitations identified in the dataset the maximum model prediction accuracy of 73% necessitates more work to be done before this model can be confidently used in a clinical setting. The risk with such a low accuracy score is the number of false positives (women with potential recurrence events that test negative) that may go undetected. </a:t>
            </a:r>
            <a:endParaRPr dirty="0"/>
          </a:p>
        </p:txBody>
      </p:sp>
      <p:pic>
        <p:nvPicPr>
          <p:cNvPr id="4" name="Picture 3">
            <a:extLst>
              <a:ext uri="{FF2B5EF4-FFF2-40B4-BE49-F238E27FC236}">
                <a16:creationId xmlns:a16="http://schemas.microsoft.com/office/drawing/2014/main" id="{AFCD6944-E57C-48D5-BC3B-D482F01DB4ED}"/>
              </a:ext>
            </a:extLst>
          </p:cNvPr>
          <p:cNvPicPr>
            <a:picLocks noChangeAspect="1"/>
          </p:cNvPicPr>
          <p:nvPr/>
        </p:nvPicPr>
        <p:blipFill>
          <a:blip r:embed="rId3"/>
          <a:stretch>
            <a:fillRect/>
          </a:stretch>
        </p:blipFill>
        <p:spPr>
          <a:xfrm>
            <a:off x="7897542" y="132818"/>
            <a:ext cx="371307" cy="5937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233695" y="1763795"/>
            <a:ext cx="8520600" cy="3273114"/>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This breast cancer domain was obtained from the University Medical Centre, Institute of Oncology, Ljubljana, Yugoslavia. Thanks go to M. </a:t>
            </a:r>
            <a:r>
              <a:rPr lang="en-GB" dirty="0" err="1"/>
              <a:t>Zwitter</a:t>
            </a:r>
            <a:r>
              <a:rPr lang="en-GB" dirty="0"/>
              <a:t> and M. </a:t>
            </a:r>
            <a:r>
              <a:rPr lang="en-GB" dirty="0" err="1"/>
              <a:t>Soklic</a:t>
            </a:r>
            <a:r>
              <a:rPr lang="en-GB" dirty="0"/>
              <a:t> for providing the data. It is available online </a:t>
            </a:r>
            <a:r>
              <a:rPr lang="en-GB" dirty="0">
                <a:hlinkClick r:id="rId3"/>
              </a:rPr>
              <a:t>here</a:t>
            </a:r>
            <a:r>
              <a:rPr lang="en-GB" dirty="0"/>
              <a:t>.</a:t>
            </a:r>
          </a:p>
          <a:p>
            <a:pPr marL="0" lvl="0" indent="0">
              <a:spcAft>
                <a:spcPts val="1600"/>
              </a:spcAft>
              <a:buNone/>
            </a:pPr>
            <a:r>
              <a:rPr lang="en-GB" dirty="0"/>
              <a:t>In addition I would like to acknowledge work done by </a:t>
            </a:r>
            <a:r>
              <a:rPr lang="en-GB" dirty="0" err="1"/>
              <a:t>Vishabh</a:t>
            </a:r>
            <a:r>
              <a:rPr lang="en-GB" dirty="0"/>
              <a:t> </a:t>
            </a:r>
            <a:r>
              <a:rPr lang="en-GB" dirty="0" err="1"/>
              <a:t>Goel</a:t>
            </a:r>
            <a:r>
              <a:rPr lang="en-GB" dirty="0"/>
              <a:t> in building a </a:t>
            </a:r>
            <a:r>
              <a:rPr lang="en-GB" dirty="0">
                <a:hlinkClick r:id="rId4"/>
              </a:rPr>
              <a:t>simple machine learning model</a:t>
            </a:r>
            <a:r>
              <a:rPr lang="en-GB" dirty="0"/>
              <a:t> to predict breast cancer on a different dataset. His work provided inspiration for my project.</a:t>
            </a:r>
            <a:endParaRPr dirty="0"/>
          </a:p>
        </p:txBody>
      </p:sp>
      <p:pic>
        <p:nvPicPr>
          <p:cNvPr id="5" name="Picture 4">
            <a:extLst>
              <a:ext uri="{FF2B5EF4-FFF2-40B4-BE49-F238E27FC236}">
                <a16:creationId xmlns:a16="http://schemas.microsoft.com/office/drawing/2014/main" id="{D04FEA5B-6667-44A5-A9C0-C5136C64D375}"/>
              </a:ext>
            </a:extLst>
          </p:cNvPr>
          <p:cNvPicPr>
            <a:picLocks noChangeAspect="1"/>
          </p:cNvPicPr>
          <p:nvPr/>
        </p:nvPicPr>
        <p:blipFill>
          <a:blip r:embed="rId5"/>
          <a:stretch>
            <a:fillRect/>
          </a:stretch>
        </p:blipFill>
        <p:spPr>
          <a:xfrm>
            <a:off x="7897542" y="132818"/>
            <a:ext cx="371307" cy="5937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277031" y="1727100"/>
            <a:ext cx="8520600" cy="3416400"/>
          </a:xfrm>
          <a:prstGeom prst="rect">
            <a:avLst/>
          </a:prstGeom>
        </p:spPr>
        <p:txBody>
          <a:bodyPr spcFirstLastPara="1" wrap="square" lIns="91425" tIns="91425" rIns="91425" bIns="91425" anchor="t" anchorCtr="0">
            <a:noAutofit/>
          </a:bodyPr>
          <a:lstStyle/>
          <a:p>
            <a:pPr marL="342900">
              <a:spcAft>
                <a:spcPts val="1600"/>
              </a:spcAft>
              <a:buAutoNum type="arabicPeriod"/>
            </a:pPr>
            <a:endParaRPr lang="en-AU" sz="1400" dirty="0">
              <a:solidFill>
                <a:schemeClr val="bg2"/>
              </a:solidFill>
              <a:hlinkClick r:id="rId3"/>
            </a:endParaRPr>
          </a:p>
          <a:p>
            <a:pPr marL="342900">
              <a:spcAft>
                <a:spcPts val="1600"/>
              </a:spcAft>
              <a:buAutoNum type="arabicPeriod"/>
            </a:pPr>
            <a:r>
              <a:rPr lang="en-AU" sz="1400" dirty="0">
                <a:solidFill>
                  <a:schemeClr val="bg2"/>
                </a:solidFill>
                <a:hlinkClick r:id="rId3"/>
              </a:rPr>
              <a:t>Current Approaches and Challenges in the Early Detection of Breast Cancer Recurrence. </a:t>
            </a:r>
            <a:r>
              <a:rPr lang="en-AU" sz="1400" i="1" dirty="0">
                <a:solidFill>
                  <a:schemeClr val="bg2"/>
                </a:solidFill>
                <a:hlinkClick r:id="rId3"/>
              </a:rPr>
              <a:t>Journal of Cancer. March 2016. </a:t>
            </a:r>
            <a:endParaRPr lang="en-AU" sz="1400" dirty="0">
              <a:solidFill>
                <a:schemeClr val="bg2"/>
              </a:solidFill>
            </a:endParaRPr>
          </a:p>
          <a:p>
            <a:pPr marL="342900">
              <a:spcAft>
                <a:spcPts val="1600"/>
              </a:spcAft>
              <a:buAutoNum type="arabicPeriod"/>
            </a:pPr>
            <a:r>
              <a:rPr lang="en-AU" sz="1400" dirty="0">
                <a:solidFill>
                  <a:schemeClr val="tx1"/>
                </a:solidFill>
                <a:hlinkClick r:id="rId4"/>
              </a:rPr>
              <a:t>American Cancer Society.</a:t>
            </a:r>
            <a:endParaRPr lang="en-AU" sz="1400" dirty="0">
              <a:solidFill>
                <a:schemeClr val="tx1"/>
              </a:solidFill>
            </a:endParaRPr>
          </a:p>
          <a:p>
            <a:pPr marL="342900">
              <a:spcAft>
                <a:spcPts val="1600"/>
              </a:spcAft>
              <a:buAutoNum type="arabicPeriod"/>
            </a:pPr>
            <a:r>
              <a:rPr lang="en-GB" sz="1400" dirty="0"/>
              <a:t>Breast cancer diagnostic typologies by grade-of-membership fuzzy modelling. </a:t>
            </a:r>
            <a:r>
              <a:rPr lang="en-GB" sz="1400" i="1" dirty="0">
                <a:hlinkClick r:id="rId5"/>
              </a:rPr>
              <a:t>Proceedings of the 2nd WSEAS International Conference on Multivariate Analysis and its Application in Science and Engineering </a:t>
            </a:r>
            <a:r>
              <a:rPr lang="en-GB" sz="1400" i="1" dirty="0"/>
              <a:t>.University of Lisbon,2009.</a:t>
            </a:r>
          </a:p>
          <a:p>
            <a:pPr marL="342900">
              <a:spcAft>
                <a:spcPts val="1600"/>
              </a:spcAft>
              <a:buFont typeface="Wingdings 3" charset="2"/>
              <a:buAutoNum type="arabicPeriod"/>
            </a:pPr>
            <a:r>
              <a:rPr lang="en-AU" sz="1400" dirty="0"/>
              <a:t>UCI Centre for Machine Learning and Intelligence Systems. </a:t>
            </a:r>
            <a:r>
              <a:rPr lang="en-AU" sz="1400" dirty="0">
                <a:hlinkClick r:id="rId6"/>
              </a:rPr>
              <a:t>Breast Cancer Data Set.</a:t>
            </a:r>
            <a:endParaRPr lang="en-AU" sz="1400" dirty="0"/>
          </a:p>
          <a:p>
            <a:pPr marL="0" indent="0">
              <a:spcAft>
                <a:spcPts val="1600"/>
              </a:spcAft>
              <a:buNone/>
            </a:pPr>
            <a:endParaRPr lang="en" sz="1400" dirty="0">
              <a:solidFill>
                <a:schemeClr val="tx1"/>
              </a:solidFill>
            </a:endParaRPr>
          </a:p>
          <a:p>
            <a:pPr marL="0" lvl="0" indent="0" algn="l" rtl="0">
              <a:spcBef>
                <a:spcPts val="0"/>
              </a:spcBef>
              <a:spcAft>
                <a:spcPts val="1600"/>
              </a:spcAft>
              <a:buNone/>
            </a:pPr>
            <a:endParaRPr dirty="0"/>
          </a:p>
        </p:txBody>
      </p:sp>
      <p:pic>
        <p:nvPicPr>
          <p:cNvPr id="4" name="Picture 3">
            <a:extLst>
              <a:ext uri="{FF2B5EF4-FFF2-40B4-BE49-F238E27FC236}">
                <a16:creationId xmlns:a16="http://schemas.microsoft.com/office/drawing/2014/main" id="{D743C3D8-913A-4748-9A09-7360CEE8BE67}"/>
              </a:ext>
            </a:extLst>
          </p:cNvPr>
          <p:cNvPicPr>
            <a:picLocks noChangeAspect="1"/>
          </p:cNvPicPr>
          <p:nvPr/>
        </p:nvPicPr>
        <p:blipFill>
          <a:blip r:embed="rId7"/>
          <a:stretch>
            <a:fillRect/>
          </a:stretch>
        </p:blipFill>
        <p:spPr>
          <a:xfrm>
            <a:off x="7897542" y="132818"/>
            <a:ext cx="371307" cy="593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694465"/>
            <a:ext cx="8294927" cy="2835282"/>
          </a:xfrm>
          <a:prstGeom prst="rect">
            <a:avLst/>
          </a:prstGeom>
        </p:spPr>
        <p:txBody>
          <a:bodyPr spcFirstLastPara="1" wrap="square" lIns="91425" tIns="91425" rIns="91425" bIns="91425" anchor="t" anchorCtr="0">
            <a:noAutofit/>
          </a:bodyPr>
          <a:lstStyle/>
          <a:p>
            <a:pPr marL="0" lvl="0" indent="0">
              <a:spcAft>
                <a:spcPts val="1600"/>
              </a:spcAft>
              <a:buNone/>
            </a:pPr>
            <a:r>
              <a:rPr lang="en-GB" sz="1400" dirty="0"/>
              <a:t>We used the Ljubljana Breast Cancer Data Set with 286 instances of real patient data. The data set is publicly available from UCI repository. </a:t>
            </a:r>
          </a:p>
          <a:p>
            <a:pPr marL="0" lvl="0" indent="0">
              <a:spcAft>
                <a:spcPts val="1600"/>
              </a:spcAft>
              <a:buNone/>
            </a:pPr>
            <a:r>
              <a:rPr lang="en-GB" sz="1400" dirty="0"/>
              <a:t>Using this dataset we trained several (supervised) machine learning classification algorithms to classify patient cases into 2 distinct classes, </a:t>
            </a:r>
            <a:r>
              <a:rPr lang="en-GB" sz="1400" dirty="0" err="1"/>
              <a:t>ie</a:t>
            </a:r>
            <a:r>
              <a:rPr lang="en-GB" sz="1400" dirty="0"/>
              <a:t>.  Cancer Recurrence Events vs Non Recurrence Events. Where Recurrence is defined as the reappearance of cancer after at least 1 year of remission since the treatment of the primary incidence of cancer.</a:t>
            </a:r>
          </a:p>
          <a:p>
            <a:pPr marL="0" lvl="0" indent="0">
              <a:spcAft>
                <a:spcPts val="1600"/>
              </a:spcAft>
              <a:buNone/>
            </a:pPr>
            <a:r>
              <a:rPr lang="en-GB" sz="1400" dirty="0"/>
              <a:t>On testing the model accuracy of each algorithm, we found the Regression Classifier and the Gaussian Naïve Bayes Classifiers had the highest accuracy at 73%. </a:t>
            </a:r>
          </a:p>
          <a:p>
            <a:pPr marL="0" lvl="0" indent="0">
              <a:spcAft>
                <a:spcPts val="1600"/>
              </a:spcAft>
              <a:buNone/>
            </a:pPr>
            <a:r>
              <a:rPr lang="en-GB" sz="1400" dirty="0"/>
              <a:t>We recognise this accuracy level is fairly low for the model to be used reliably in a clinical setting and have identified several limitations within the dataset, which if addressed would improve the model accuracy.  </a:t>
            </a:r>
            <a:endParaRPr dirty="0"/>
          </a:p>
        </p:txBody>
      </p:sp>
      <p:pic>
        <p:nvPicPr>
          <p:cNvPr id="5" name="Picture 4">
            <a:extLst>
              <a:ext uri="{FF2B5EF4-FFF2-40B4-BE49-F238E27FC236}">
                <a16:creationId xmlns:a16="http://schemas.microsoft.com/office/drawing/2014/main" id="{647E0417-C10C-45A2-85CD-D3FACA6B5188}"/>
              </a:ext>
            </a:extLst>
          </p:cNvPr>
          <p:cNvPicPr>
            <a:picLocks noChangeAspect="1"/>
          </p:cNvPicPr>
          <p:nvPr/>
        </p:nvPicPr>
        <p:blipFill>
          <a:blip r:embed="rId3"/>
          <a:stretch>
            <a:fillRect/>
          </a:stretch>
        </p:blipFill>
        <p:spPr>
          <a:xfrm>
            <a:off x="7897542" y="132818"/>
            <a:ext cx="371307" cy="593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63282" y="37767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017725"/>
            <a:ext cx="8520600" cy="398764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sz="1000" dirty="0"/>
          </a:p>
          <a:p>
            <a:pPr marL="0" lvl="0" indent="0" algn="l" rtl="0">
              <a:spcBef>
                <a:spcPts val="0"/>
              </a:spcBef>
              <a:spcAft>
                <a:spcPts val="1600"/>
              </a:spcAft>
              <a:buNone/>
            </a:pPr>
            <a:endParaRPr lang="en" sz="1000" dirty="0"/>
          </a:p>
          <a:p>
            <a:pPr marL="0" lvl="0" indent="0" algn="l" rtl="0">
              <a:spcBef>
                <a:spcPts val="0"/>
              </a:spcBef>
              <a:spcAft>
                <a:spcPts val="1600"/>
              </a:spcAft>
              <a:buNone/>
            </a:pPr>
            <a:r>
              <a:rPr lang="en" sz="1000" dirty="0"/>
              <a:t>Breast Cancer </a:t>
            </a:r>
            <a:r>
              <a:rPr lang="en-AU" sz="1000" dirty="0"/>
              <a:t>affects close to 2 million women globally every year and is a leading cause of death. Fortunately with advancements in treatments and diagnostic ability, early detection of Breast Cancer allows physicians to treat the disease aggressively giving women a better chance of survival. </a:t>
            </a:r>
          </a:p>
          <a:p>
            <a:pPr marL="0" lvl="0" indent="0" algn="l" rtl="0">
              <a:spcBef>
                <a:spcPts val="0"/>
              </a:spcBef>
              <a:spcAft>
                <a:spcPts val="1600"/>
              </a:spcAft>
              <a:buNone/>
            </a:pPr>
            <a:r>
              <a:rPr lang="en-AU" sz="1000" dirty="0"/>
              <a:t>Often following the diagnosis and treatment of the primary incidence of breast cancer, recurrence events are seen. A recurrence event is characterised by the cancer “coming back” after at least a year of remission either locally (in the same organ), regionally(in a close-by organ) or distant (in another part of the body). Early detection of recurrence events (i.e. while still asymptomatic) is more likely to be curable rather than when a women seeks treatments after the cancer symptoms are seen again. </a:t>
            </a:r>
          </a:p>
          <a:p>
            <a:pPr marL="0" lvl="0" indent="0">
              <a:spcAft>
                <a:spcPts val="1600"/>
              </a:spcAft>
              <a:buNone/>
            </a:pPr>
            <a:r>
              <a:rPr lang="en-AU" sz="1000" dirty="0"/>
              <a:t>Breast Cancer follow-up care involves a multi-disciplinary approach requiring clinicians, radiographers, surgeons. The current model of care is retrospective, time consuming and expensive. Surveillance methods like Mammography, PET, Breast MRI, Ultrasound are expensive and their efficacy is as yet clinically unproven via randomised controlled trials and hence their use is reserved for symptomatic patients with highest risk of recurrence. The main model of care involves patients regularly meeting with an oncologist to identify new symptoms or changes on a physical exam. This ‘traditional’ method of diagnosis can often be retrospective as recurrence events are picked up after symptoms reoccur leading to poorer outcomes.</a:t>
            </a:r>
          </a:p>
          <a:p>
            <a:pPr marL="0" lvl="0" indent="0">
              <a:spcAft>
                <a:spcPts val="1600"/>
              </a:spcAft>
              <a:buNone/>
            </a:pPr>
            <a:r>
              <a:rPr lang="en-AU" sz="1000" dirty="0"/>
              <a:t>Machine Learning techniques can be used to identify women at risk of a recurrence using gynechalogical metrics and other cancer features. This method is cost effective, can be used to proactively identify woman at high risk of cancer recurrence(before the disease progresses to show symptoms) and tailor treatments for women to improve chances of survival.</a:t>
            </a:r>
          </a:p>
        </p:txBody>
      </p:sp>
      <p:pic>
        <p:nvPicPr>
          <p:cNvPr id="4" name="Picture 3">
            <a:extLst>
              <a:ext uri="{FF2B5EF4-FFF2-40B4-BE49-F238E27FC236}">
                <a16:creationId xmlns:a16="http://schemas.microsoft.com/office/drawing/2014/main" id="{E3E90C62-0B69-49A6-891C-48CF06A1469C}"/>
              </a:ext>
            </a:extLst>
          </p:cNvPr>
          <p:cNvPicPr>
            <a:picLocks noChangeAspect="1"/>
          </p:cNvPicPr>
          <p:nvPr/>
        </p:nvPicPr>
        <p:blipFill>
          <a:blip r:embed="rId3"/>
          <a:stretch>
            <a:fillRect/>
          </a:stretch>
        </p:blipFill>
        <p:spPr>
          <a:xfrm>
            <a:off x="7897542" y="132818"/>
            <a:ext cx="371307" cy="5937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Dataset(s)</a:t>
            </a:r>
            <a:endParaRPr dirty="0"/>
          </a:p>
        </p:txBody>
      </p:sp>
      <p:sp>
        <p:nvSpPr>
          <p:cNvPr id="74" name="Google Shape;74;p16"/>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endParaRPr lang="en-GB" sz="1100" dirty="0"/>
          </a:p>
          <a:p>
            <a:pPr marL="0" lvl="0" indent="0">
              <a:spcAft>
                <a:spcPts val="1600"/>
              </a:spcAft>
              <a:buNone/>
            </a:pPr>
            <a:r>
              <a:rPr lang="en-GB" sz="1100" dirty="0"/>
              <a:t>We use the Ljubljana Breast Cancer Data Set with 286 instances of real patient data. The data set is available from UCI repository (http://archive.ics.uci.edu/ml/datasets/Breast+Cancer) and contains the following variables:</a:t>
            </a:r>
          </a:p>
          <a:p>
            <a:pPr marL="0" lvl="0" indent="0">
              <a:buNone/>
            </a:pPr>
            <a:r>
              <a:rPr lang="en-GB" sz="1000" i="1" dirty="0"/>
              <a:t>1.Age: age (in years at last birthday) of the patient at the time of diagnosis;</a:t>
            </a:r>
          </a:p>
          <a:p>
            <a:pPr marL="0" lvl="0" indent="0">
              <a:buNone/>
            </a:pPr>
            <a:r>
              <a:rPr lang="en-GB" sz="1000" i="1" dirty="0"/>
              <a:t>2. Menopause: whether the patient is pre- or postmenopausal at time of diagnosis;</a:t>
            </a:r>
          </a:p>
          <a:p>
            <a:pPr marL="0" lvl="0" indent="0">
              <a:buNone/>
            </a:pPr>
            <a:r>
              <a:rPr lang="en-GB" sz="1000" i="1" dirty="0"/>
              <a:t>3. </a:t>
            </a:r>
            <a:r>
              <a:rPr lang="en-GB" sz="1000" i="1" dirty="0" err="1"/>
              <a:t>Tumor</a:t>
            </a:r>
            <a:r>
              <a:rPr lang="en-GB" sz="1000" i="1" dirty="0"/>
              <a:t> size: the greatest diameter (in mm) of the excised </a:t>
            </a:r>
            <a:r>
              <a:rPr lang="en-GB" sz="1000" i="1" dirty="0" err="1"/>
              <a:t>tumor</a:t>
            </a:r>
            <a:r>
              <a:rPr lang="en-GB" sz="1000" i="1" dirty="0"/>
              <a:t>; </a:t>
            </a:r>
          </a:p>
          <a:p>
            <a:pPr marL="0" lvl="0" indent="0">
              <a:buNone/>
            </a:pPr>
            <a:r>
              <a:rPr lang="en-GB" sz="1000" i="1" dirty="0"/>
              <a:t>4. </a:t>
            </a:r>
            <a:r>
              <a:rPr lang="en-GB" sz="1000" i="1" dirty="0" err="1"/>
              <a:t>Inv</a:t>
            </a:r>
            <a:r>
              <a:rPr lang="en-GB" sz="1000" i="1" dirty="0"/>
              <a:t>-nodes: the number (range 0 - 39) of axillary lymph nodes that contain metastatic breast cancer visible on histological examination; </a:t>
            </a:r>
          </a:p>
          <a:p>
            <a:pPr marL="0" lvl="0" indent="0">
              <a:buNone/>
            </a:pPr>
            <a:r>
              <a:rPr lang="en-GB" sz="1000" i="1" dirty="0"/>
              <a:t>5. Node caps: if the cancer does metastasise to a lymph node, although outside the original site of the </a:t>
            </a:r>
            <a:r>
              <a:rPr lang="en-GB" sz="1000" i="1" dirty="0" err="1"/>
              <a:t>tumor</a:t>
            </a:r>
            <a:r>
              <a:rPr lang="en-GB" sz="1000" i="1" dirty="0"/>
              <a:t> it may remain “contained” by the  capsule of the lymph node. However, over time, and with more aggressive disease, the </a:t>
            </a:r>
            <a:r>
              <a:rPr lang="en-GB" sz="1000" i="1" dirty="0" err="1"/>
              <a:t>tumor</a:t>
            </a:r>
            <a:r>
              <a:rPr lang="en-GB" sz="1000" i="1" dirty="0"/>
              <a:t> may replace the lymph node and then penetrate the capsule, allowing it to invade the surrounding tissues; </a:t>
            </a:r>
          </a:p>
          <a:p>
            <a:pPr marL="0" lvl="0" indent="0">
              <a:buNone/>
            </a:pPr>
            <a:r>
              <a:rPr lang="en-GB" sz="1000" i="1" dirty="0"/>
              <a:t>6. Degree of malignancy: the histological grade (range 1-3) of the </a:t>
            </a:r>
            <a:r>
              <a:rPr lang="en-GB" sz="1000" i="1" dirty="0" err="1"/>
              <a:t>tumor</a:t>
            </a:r>
            <a:r>
              <a:rPr lang="en-GB" sz="1000" i="1" dirty="0"/>
              <a:t>. </a:t>
            </a:r>
            <a:r>
              <a:rPr lang="en-GB" sz="1000" i="1" dirty="0" err="1"/>
              <a:t>Tumors</a:t>
            </a:r>
            <a:r>
              <a:rPr lang="en-GB" sz="1000" i="1" dirty="0"/>
              <a:t> that are grade 1 predominantly consist of cells that, while neoplastic, retain many of their usual characteristics. Grade 3 </a:t>
            </a:r>
            <a:r>
              <a:rPr lang="en-GB" sz="1000" i="1" dirty="0" err="1"/>
              <a:t>tumors</a:t>
            </a:r>
            <a:r>
              <a:rPr lang="en-GB" sz="1000" i="1" dirty="0"/>
              <a:t> predominately consist of cells that are highly abnormal; </a:t>
            </a:r>
          </a:p>
          <a:p>
            <a:pPr marL="0" lvl="0" indent="0">
              <a:buNone/>
            </a:pPr>
            <a:r>
              <a:rPr lang="en-GB" sz="1000" i="1" dirty="0"/>
              <a:t>7. Breast: breast cancer may obviously occur in either breast; </a:t>
            </a:r>
          </a:p>
          <a:p>
            <a:pPr marL="0" lvl="0" indent="0">
              <a:buNone/>
            </a:pPr>
            <a:r>
              <a:rPr lang="en-GB" sz="1000" i="1" dirty="0"/>
              <a:t>8. Breast quadrant: the breast may be divided into four quadrants, using the nipple as a central point; </a:t>
            </a:r>
          </a:p>
          <a:p>
            <a:pPr marL="0" lvl="0" indent="0">
              <a:buNone/>
            </a:pPr>
            <a:r>
              <a:rPr lang="en-GB" sz="1000" i="1" dirty="0"/>
              <a:t>9. Irradiation: radiation therapy is a treatment that uses high-energy x-rays to destroy cancer cells. </a:t>
            </a:r>
          </a:p>
          <a:p>
            <a:pPr marL="0" lvl="0" indent="0">
              <a:buNone/>
            </a:pPr>
            <a:endParaRPr lang="en-GB" sz="800" dirty="0"/>
          </a:p>
          <a:p>
            <a:pPr marL="0" lvl="0" indent="0">
              <a:buNone/>
            </a:pPr>
            <a:r>
              <a:rPr lang="en-GB" sz="1100" dirty="0"/>
              <a:t>These variables were used to classify the dataset into two classes: </a:t>
            </a:r>
            <a:r>
              <a:rPr lang="en-GB" sz="1100" b="1" dirty="0"/>
              <a:t>Recurrence Events and No-Recurrence Event</a:t>
            </a:r>
            <a:r>
              <a:rPr lang="en-GB" sz="800" b="1" dirty="0"/>
              <a:t>s.</a:t>
            </a:r>
          </a:p>
        </p:txBody>
      </p:sp>
      <p:pic>
        <p:nvPicPr>
          <p:cNvPr id="4" name="Picture 3">
            <a:extLst>
              <a:ext uri="{FF2B5EF4-FFF2-40B4-BE49-F238E27FC236}">
                <a16:creationId xmlns:a16="http://schemas.microsoft.com/office/drawing/2014/main" id="{6C03F96D-C07C-4831-A713-7FF4155CF02A}"/>
              </a:ext>
            </a:extLst>
          </p:cNvPr>
          <p:cNvPicPr>
            <a:picLocks noChangeAspect="1"/>
          </p:cNvPicPr>
          <p:nvPr/>
        </p:nvPicPr>
        <p:blipFill>
          <a:blip r:embed="rId3"/>
          <a:stretch>
            <a:fillRect/>
          </a:stretch>
        </p:blipFill>
        <p:spPr>
          <a:xfrm>
            <a:off x="7897542" y="132818"/>
            <a:ext cx="371307" cy="593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grpSp>
        <p:nvGrpSpPr>
          <p:cNvPr id="117" name="Group 11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8" name="Rectangle 11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Oval 11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0" name="Oval 11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1" name="Oval 12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2" name="Oval 121">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3" name="Oval 122">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4"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5"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6"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8" name="Rectangle 127">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Google Shape;79;p17"/>
          <p:cNvSpPr txBox="1">
            <a:spLocks noGrp="1"/>
          </p:cNvSpPr>
          <p:nvPr>
            <p:ph type="title"/>
          </p:nvPr>
        </p:nvSpPr>
        <p:spPr>
          <a:xfrm>
            <a:off x="1183439" y="715778"/>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b="0" i="0" kern="1200" dirty="0">
                <a:solidFill>
                  <a:srgbClr val="EBEBEB"/>
                </a:solidFill>
                <a:latin typeface="+mj-lt"/>
                <a:ea typeface="+mj-ea"/>
                <a:cs typeface="+mj-cs"/>
              </a:rPr>
              <a:t>Data Preparation and Cleaning</a:t>
            </a:r>
          </a:p>
        </p:txBody>
      </p:sp>
      <p:sp>
        <p:nvSpPr>
          <p:cNvPr id="80" name="Google Shape;80;p17"/>
          <p:cNvSpPr txBox="1">
            <a:spLocks noGrp="1"/>
          </p:cNvSpPr>
          <p:nvPr>
            <p:ph type="body" idx="1"/>
          </p:nvPr>
        </p:nvSpPr>
        <p:spPr>
          <a:xfrm>
            <a:off x="341170" y="1564496"/>
            <a:ext cx="8333014" cy="3203784"/>
          </a:xfrm>
          <a:prstGeom prst="rect">
            <a:avLst/>
          </a:prstGeom>
        </p:spPr>
        <p:txBody>
          <a:bodyPr spcFirstLastPara="1" vert="horz" lIns="91440" tIns="45720" rIns="91440" bIns="45720" rtlCol="0" anchor="ctr" anchorCtr="0">
            <a:noAutofit/>
          </a:bodyPr>
          <a:lstStyle/>
          <a:p>
            <a:pPr marL="0" lvl="0" indent="0" defTabSz="457200">
              <a:lnSpc>
                <a:spcPct val="90000"/>
              </a:lnSpc>
              <a:spcBef>
                <a:spcPts val="1000"/>
              </a:spcBef>
              <a:buSzPct val="80000"/>
              <a:buNone/>
            </a:pPr>
            <a:endParaRPr lang="en-US" sz="1100" u="sng" dirty="0"/>
          </a:p>
          <a:p>
            <a:pPr marL="0" lvl="0" indent="0" defTabSz="457200">
              <a:lnSpc>
                <a:spcPct val="90000"/>
              </a:lnSpc>
              <a:spcBef>
                <a:spcPts val="1000"/>
              </a:spcBef>
              <a:buSzPct val="80000"/>
              <a:buNone/>
            </a:pPr>
            <a:endParaRPr lang="en-US" sz="1100" u="sng" dirty="0"/>
          </a:p>
          <a:p>
            <a:pPr marL="0" lvl="0" indent="0" defTabSz="457200">
              <a:lnSpc>
                <a:spcPct val="90000"/>
              </a:lnSpc>
              <a:spcBef>
                <a:spcPts val="1000"/>
              </a:spcBef>
              <a:buSzPct val="80000"/>
              <a:buNone/>
            </a:pPr>
            <a:endParaRPr lang="en-US" sz="1100" u="sng" dirty="0"/>
          </a:p>
          <a:p>
            <a:pPr marL="0" lvl="0" indent="0" defTabSz="457200">
              <a:lnSpc>
                <a:spcPct val="90000"/>
              </a:lnSpc>
              <a:spcBef>
                <a:spcPts val="1000"/>
              </a:spcBef>
              <a:buSzPct val="80000"/>
              <a:buNone/>
            </a:pPr>
            <a:r>
              <a:rPr lang="en-US" sz="1100" b="1" u="sng" dirty="0"/>
              <a:t>Null Values or Erroneous Data:</a:t>
            </a:r>
          </a:p>
          <a:p>
            <a:pPr marL="228600" indent="-228600" defTabSz="457200">
              <a:lnSpc>
                <a:spcPct val="90000"/>
              </a:lnSpc>
              <a:spcBef>
                <a:spcPts val="1000"/>
              </a:spcBef>
              <a:buSzPct val="80000"/>
              <a:buFont typeface="Wingdings 3" charset="2"/>
              <a:buChar char=""/>
            </a:pPr>
            <a:r>
              <a:rPr lang="en-US" sz="1100" dirty="0"/>
              <a:t>The dataset contained no null values. </a:t>
            </a:r>
          </a:p>
          <a:p>
            <a:pPr marL="228600" indent="-228600" defTabSz="457200">
              <a:lnSpc>
                <a:spcPct val="90000"/>
              </a:lnSpc>
              <a:spcBef>
                <a:spcPts val="1000"/>
              </a:spcBef>
              <a:buSzPct val="80000"/>
              <a:buFont typeface="Wingdings 3" charset="2"/>
              <a:buChar char=""/>
            </a:pPr>
            <a:r>
              <a:rPr lang="en-US" sz="1100" dirty="0"/>
              <a:t>There was a disproportionate number of cases showing right-breast quadrants affected by cancer (expecting roughly 50:50 split). On investigation, we found that breast-quadrants were incorrectly assigned to “right” even though the left breast was impacted. However this incorrect assignment didn’t affect the quality of the classification model. </a:t>
            </a:r>
          </a:p>
          <a:p>
            <a:pPr marL="0" indent="0" defTabSz="457200">
              <a:lnSpc>
                <a:spcPct val="90000"/>
              </a:lnSpc>
              <a:spcBef>
                <a:spcPts val="1000"/>
              </a:spcBef>
              <a:buSzPct val="80000"/>
              <a:buNone/>
            </a:pPr>
            <a:r>
              <a:rPr lang="en-US" sz="1100" b="1" u="sng" dirty="0"/>
              <a:t>Data Cleaning &amp; Preparation:</a:t>
            </a:r>
          </a:p>
          <a:p>
            <a:pPr marL="0" indent="0" defTabSz="457200">
              <a:lnSpc>
                <a:spcPct val="90000"/>
              </a:lnSpc>
              <a:spcBef>
                <a:spcPts val="1000"/>
              </a:spcBef>
              <a:buSzPct val="80000"/>
              <a:buNone/>
            </a:pPr>
            <a:r>
              <a:rPr lang="en-US" sz="1100" dirty="0"/>
              <a:t>Most variables in the dataset were provided as strings and had to be converted to a numeric representation for analysis. </a:t>
            </a:r>
          </a:p>
          <a:p>
            <a:pPr marL="228600" indent="-228600" defTabSz="457200">
              <a:lnSpc>
                <a:spcPct val="90000"/>
              </a:lnSpc>
              <a:spcBef>
                <a:spcPts val="1000"/>
              </a:spcBef>
              <a:buSzPct val="80000"/>
              <a:buFont typeface="Wingdings 3" charset="2"/>
              <a:buChar char=""/>
            </a:pPr>
            <a:r>
              <a:rPr lang="en-US" sz="1100" dirty="0"/>
              <a:t>Age, Tumor Nodes &amp; Tumor Size were presented in ranges </a:t>
            </a:r>
            <a:r>
              <a:rPr lang="en-US" sz="1100" dirty="0" err="1"/>
              <a:t>eg.</a:t>
            </a:r>
            <a:r>
              <a:rPr lang="en-US" sz="1100" dirty="0"/>
              <a:t> (24-29) etc. I took the numerical median of these ranges. While this simplified the analysis, it under-represented higher values in the range and their impact on the classification task. This bias would decrease the quality of the model as we expect larger number and sizes of the </a:t>
            </a:r>
            <a:r>
              <a:rPr lang="en-US" sz="1100" dirty="0" err="1"/>
              <a:t>tumour</a:t>
            </a:r>
            <a:r>
              <a:rPr lang="en-US" sz="1100" dirty="0"/>
              <a:t> and higher ages to be strong risk factors to the recurrence of breast cancer. </a:t>
            </a:r>
          </a:p>
          <a:p>
            <a:pPr marL="228600" indent="-228600" defTabSz="457200">
              <a:lnSpc>
                <a:spcPct val="90000"/>
              </a:lnSpc>
              <a:spcBef>
                <a:spcPts val="1000"/>
              </a:spcBef>
              <a:buSzPct val="80000"/>
              <a:buFont typeface="Wingdings 3" charset="2"/>
              <a:buChar char=""/>
            </a:pPr>
            <a:r>
              <a:rPr lang="en-US" sz="1100" dirty="0"/>
              <a:t>Other variables e.g. Irradiation, Breast, Breast-quadrant, menopause, degree of malignancy, presence of node caps (Y/N) were either binarized (in case of 2 variables) or were provided distinct numerical variables to categorize them numerically. </a:t>
            </a:r>
          </a:p>
          <a:p>
            <a:pPr marL="228600" indent="-228600" defTabSz="457200">
              <a:lnSpc>
                <a:spcPct val="90000"/>
              </a:lnSpc>
              <a:spcBef>
                <a:spcPts val="1000"/>
              </a:spcBef>
              <a:buSzPct val="80000"/>
              <a:buFont typeface="Wingdings 3" charset="2"/>
              <a:buChar char=""/>
            </a:pPr>
            <a:endParaRPr lang="en-US" sz="1100" dirty="0"/>
          </a:p>
          <a:p>
            <a:pPr marL="0" indent="0" defTabSz="457200">
              <a:lnSpc>
                <a:spcPct val="90000"/>
              </a:lnSpc>
              <a:spcBef>
                <a:spcPts val="1000"/>
              </a:spcBef>
              <a:buSzPct val="80000"/>
              <a:buFont typeface="Wingdings 3" charset="2"/>
              <a:buChar char=""/>
            </a:pPr>
            <a:endParaRPr lang="en-US" sz="1100" dirty="0"/>
          </a:p>
          <a:p>
            <a:pPr marL="0" lvl="0" indent="0" defTabSz="457200">
              <a:lnSpc>
                <a:spcPct val="90000"/>
              </a:lnSpc>
              <a:spcBef>
                <a:spcPts val="1000"/>
              </a:spcBef>
              <a:buSzPct val="80000"/>
              <a:buFont typeface="Wingdings 3" charset="2"/>
              <a:buChar char=""/>
            </a:pPr>
            <a:endParaRPr lang="en-US" sz="1100" dirty="0"/>
          </a:p>
        </p:txBody>
      </p:sp>
      <p:pic>
        <p:nvPicPr>
          <p:cNvPr id="4" name="Picture 3">
            <a:extLst>
              <a:ext uri="{FF2B5EF4-FFF2-40B4-BE49-F238E27FC236}">
                <a16:creationId xmlns:a16="http://schemas.microsoft.com/office/drawing/2014/main" id="{7261BED8-5F6A-4679-87CE-4EB4968DCACB}"/>
              </a:ext>
            </a:extLst>
          </p:cNvPr>
          <p:cNvPicPr>
            <a:picLocks noChangeAspect="1"/>
          </p:cNvPicPr>
          <p:nvPr/>
        </p:nvPicPr>
        <p:blipFill>
          <a:blip r:embed="rId4"/>
          <a:stretch>
            <a:fillRect/>
          </a:stretch>
        </p:blipFill>
        <p:spPr>
          <a:xfrm>
            <a:off x="7897542" y="132818"/>
            <a:ext cx="371307" cy="5937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55036"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dirty="0"/>
          </a:p>
          <a:p>
            <a:pPr marL="0" lvl="0" indent="0" algn="l" rtl="0">
              <a:spcBef>
                <a:spcPts val="0"/>
              </a:spcBef>
              <a:spcAft>
                <a:spcPts val="1600"/>
              </a:spcAft>
              <a:buNone/>
            </a:pPr>
            <a:endParaRPr lang="en" dirty="0"/>
          </a:p>
          <a:p>
            <a:pPr marL="0" lvl="0" indent="0" algn="l" rtl="0">
              <a:spcBef>
                <a:spcPts val="0"/>
              </a:spcBef>
              <a:spcAft>
                <a:spcPts val="600"/>
              </a:spcAft>
              <a:buNone/>
            </a:pPr>
            <a:r>
              <a:rPr lang="en-AU" sz="1000" dirty="0"/>
              <a:t>Based on the input variables listed in the dataset slide, we aim to build a classification model to classify patient data into 2 classes: </a:t>
            </a:r>
          </a:p>
          <a:p>
            <a:pPr marL="285750" indent="-285750">
              <a:spcAft>
                <a:spcPts val="600"/>
              </a:spcAft>
            </a:pPr>
            <a:r>
              <a:rPr lang="en-AU" sz="1000" dirty="0"/>
              <a:t>Recurrence Events </a:t>
            </a:r>
          </a:p>
          <a:p>
            <a:pPr marL="285750" indent="-285750">
              <a:spcAft>
                <a:spcPts val="600"/>
              </a:spcAft>
            </a:pPr>
            <a:r>
              <a:rPr lang="en-AU" sz="1000" dirty="0"/>
              <a:t>Non-Recurrence Events</a:t>
            </a:r>
          </a:p>
          <a:p>
            <a:pPr marL="0" lvl="0" indent="0">
              <a:buNone/>
            </a:pPr>
            <a:r>
              <a:rPr lang="en-AU" sz="900" i="1" dirty="0"/>
              <a:t>A recurrence event is characterised by the cancer “coming back” after at least a year of remission. This reappearance can be either locally (in the same organ), regionally(in a close-by organ) or distant (in another part of the body). </a:t>
            </a:r>
          </a:p>
          <a:p>
            <a:pPr marL="0" lvl="0" indent="0">
              <a:buNone/>
            </a:pPr>
            <a:endParaRPr lang="en-AU" sz="1000" dirty="0"/>
          </a:p>
          <a:p>
            <a:pPr marL="0" lvl="0" indent="0">
              <a:buNone/>
            </a:pPr>
            <a:endParaRPr lang="en-AU" sz="1000" dirty="0"/>
          </a:p>
          <a:p>
            <a:pPr marL="0" lvl="0" indent="0">
              <a:buNone/>
            </a:pPr>
            <a:r>
              <a:rPr lang="en-AU" sz="1000" dirty="0"/>
              <a:t>Early detection of recurrence events (i.e. while still asymptomatic) is more likely to be curable rather than when a women seeks treatments after the cancer symptoms are seen again. Thus this classification task has high clinical significance and can be used to complement the traditional model of care.</a:t>
            </a:r>
          </a:p>
          <a:p>
            <a:pPr marL="285750" indent="-285750">
              <a:spcAft>
                <a:spcPts val="1600"/>
              </a:spcAft>
            </a:pPr>
            <a:endParaRPr dirty="0"/>
          </a:p>
        </p:txBody>
      </p:sp>
      <p:pic>
        <p:nvPicPr>
          <p:cNvPr id="4" name="Picture 3">
            <a:extLst>
              <a:ext uri="{FF2B5EF4-FFF2-40B4-BE49-F238E27FC236}">
                <a16:creationId xmlns:a16="http://schemas.microsoft.com/office/drawing/2014/main" id="{F955BD51-130F-4F9F-B0E0-2459B8DA5CC6}"/>
              </a:ext>
            </a:extLst>
          </p:cNvPr>
          <p:cNvPicPr>
            <a:picLocks noChangeAspect="1"/>
          </p:cNvPicPr>
          <p:nvPr/>
        </p:nvPicPr>
        <p:blipFill>
          <a:blip r:embed="rId3"/>
          <a:stretch>
            <a:fillRect/>
          </a:stretch>
        </p:blipFill>
        <p:spPr>
          <a:xfrm>
            <a:off x="7897542" y="132818"/>
            <a:ext cx="371307" cy="5937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grpSp>
        <p:nvGrpSpPr>
          <p:cNvPr id="99" name="Group 98">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0" name="Rectangle 99">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val 100">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 name="Oval 101">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Oval 103">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 name="Oval 104">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6"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7"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8"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0" name="Rectangle 109">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1" name="Google Shape;91;p19"/>
          <p:cNvSpPr txBox="1">
            <a:spLocks noGrp="1"/>
          </p:cNvSpPr>
          <p:nvPr>
            <p:ph type="title"/>
          </p:nvPr>
        </p:nvSpPr>
        <p:spPr>
          <a:xfrm>
            <a:off x="291169" y="682022"/>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3100" dirty="0">
                <a:solidFill>
                  <a:srgbClr val="EBEBEB"/>
                </a:solidFill>
              </a:rPr>
              <a:t>Methods</a:t>
            </a:r>
          </a:p>
        </p:txBody>
      </p:sp>
      <p:pic>
        <p:nvPicPr>
          <p:cNvPr id="4" name="Picture 3">
            <a:extLst>
              <a:ext uri="{FF2B5EF4-FFF2-40B4-BE49-F238E27FC236}">
                <a16:creationId xmlns:a16="http://schemas.microsoft.com/office/drawing/2014/main" id="{CBA584EB-311A-4D3E-AC78-6D1A5A1F903A}"/>
              </a:ext>
            </a:extLst>
          </p:cNvPr>
          <p:cNvPicPr>
            <a:picLocks noChangeAspect="1"/>
          </p:cNvPicPr>
          <p:nvPr/>
        </p:nvPicPr>
        <p:blipFill>
          <a:blip r:embed="rId4"/>
          <a:stretch>
            <a:fillRect/>
          </a:stretch>
        </p:blipFill>
        <p:spPr>
          <a:xfrm>
            <a:off x="7897542" y="132818"/>
            <a:ext cx="371307" cy="593710"/>
          </a:xfrm>
          <a:prstGeom prst="rect">
            <a:avLst/>
          </a:prstGeom>
        </p:spPr>
      </p:pic>
      <p:graphicFrame>
        <p:nvGraphicFramePr>
          <p:cNvPr id="2" name="Diagram 1">
            <a:extLst>
              <a:ext uri="{FF2B5EF4-FFF2-40B4-BE49-F238E27FC236}">
                <a16:creationId xmlns:a16="http://schemas.microsoft.com/office/drawing/2014/main" id="{01DD6F9A-592F-46A8-9C42-6D5339B43C9B}"/>
              </a:ext>
            </a:extLst>
          </p:cNvPr>
          <p:cNvGraphicFramePr/>
          <p:nvPr>
            <p:extLst>
              <p:ext uri="{D42A27DB-BD31-4B8C-83A1-F6EECF244321}">
                <p14:modId xmlns:p14="http://schemas.microsoft.com/office/powerpoint/2010/main" val="2678922127"/>
              </p:ext>
            </p:extLst>
          </p:nvPr>
        </p:nvGraphicFramePr>
        <p:xfrm>
          <a:off x="617934" y="1728614"/>
          <a:ext cx="8017251" cy="22756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Arrow: Curved Left 4">
            <a:extLst>
              <a:ext uri="{FF2B5EF4-FFF2-40B4-BE49-F238E27FC236}">
                <a16:creationId xmlns:a16="http://schemas.microsoft.com/office/drawing/2014/main" id="{B5CFA966-8CF4-446A-A576-C5C3F953B718}"/>
              </a:ext>
            </a:extLst>
          </p:cNvPr>
          <p:cNvSpPr/>
          <p:nvPr/>
        </p:nvSpPr>
        <p:spPr>
          <a:xfrm rot="5400000">
            <a:off x="5105859" y="2014324"/>
            <a:ext cx="1055767" cy="4654341"/>
          </a:xfrm>
          <a:prstGeom prst="curvedLeftArrow">
            <a:avLst>
              <a:gd name="adj1" fmla="val 25000"/>
              <a:gd name="adj2" fmla="val 41793"/>
              <a:gd name="adj3" fmla="val 48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40054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Methods</a:t>
            </a:r>
          </a:p>
        </p:txBody>
      </p:sp>
      <p:sp>
        <p:nvSpPr>
          <p:cNvPr id="92" name="Google Shape;92;p19"/>
          <p:cNvSpPr txBox="1">
            <a:spLocks noGrp="1"/>
          </p:cNvSpPr>
          <p:nvPr>
            <p:ph type="body" idx="1"/>
          </p:nvPr>
        </p:nvSpPr>
        <p:spPr>
          <a:xfrm>
            <a:off x="311700" y="1672514"/>
            <a:ext cx="8689289" cy="3416400"/>
          </a:xfrm>
          <a:prstGeom prst="rect">
            <a:avLst/>
          </a:prstGeom>
        </p:spPr>
        <p:txBody>
          <a:bodyPr spcFirstLastPara="1" wrap="square" lIns="91425" tIns="91425" rIns="91425" bIns="91425" anchor="t" anchorCtr="0">
            <a:noAutofit/>
          </a:bodyPr>
          <a:lstStyle/>
          <a:p>
            <a:pPr marL="0" lvl="0" indent="0">
              <a:buNone/>
            </a:pPr>
            <a:r>
              <a:rPr lang="en-GB" sz="1000" dirty="0"/>
              <a:t>1.The dataset was split into a training set and a testing set using the command: </a:t>
            </a:r>
            <a:r>
              <a:rPr lang="en-GB" sz="1000" i="1" u="sng" dirty="0" err="1"/>
              <a:t>train_test_split</a:t>
            </a:r>
            <a:r>
              <a:rPr lang="en-GB" sz="1000" i="1" u="sng" dirty="0"/>
              <a:t>(features, Output, </a:t>
            </a:r>
            <a:r>
              <a:rPr lang="en-GB" sz="1000" i="1" u="sng" dirty="0" err="1"/>
              <a:t>test_size</a:t>
            </a:r>
            <a:r>
              <a:rPr lang="en-GB" sz="1000" i="1" u="sng" dirty="0"/>
              <a:t> = 0.73, </a:t>
            </a:r>
            <a:r>
              <a:rPr lang="en-GB" sz="1000" i="1" u="sng" dirty="0" err="1"/>
              <a:t>random_state</a:t>
            </a:r>
            <a:r>
              <a:rPr lang="en-GB" sz="1000" i="1" u="sng" dirty="0"/>
              <a:t> = 324</a:t>
            </a:r>
            <a:r>
              <a:rPr lang="en-GB" sz="1000" u="sng" dirty="0"/>
              <a:t>). </a:t>
            </a:r>
            <a:r>
              <a:rPr lang="en-GB" sz="1000" dirty="0"/>
              <a:t>Given such a small data set (285 cases, I chose to train on 73% of the data to gain accuracy). </a:t>
            </a:r>
          </a:p>
          <a:p>
            <a:pPr marL="0" lvl="0" indent="0">
              <a:buNone/>
            </a:pPr>
            <a:endParaRPr lang="en-GB" sz="1000" dirty="0"/>
          </a:p>
          <a:p>
            <a:pPr marL="0" lvl="0" indent="0">
              <a:buNone/>
            </a:pPr>
            <a:r>
              <a:rPr lang="en-GB" sz="1000" dirty="0"/>
              <a:t>2. I investigated various classification algorithms to find the best model. These are as below:</a:t>
            </a:r>
          </a:p>
          <a:p>
            <a:pPr marL="0" lvl="0" indent="0">
              <a:buNone/>
            </a:pPr>
            <a:r>
              <a:rPr lang="en-GB" sz="1000" dirty="0"/>
              <a:t>	</a:t>
            </a:r>
            <a:r>
              <a:rPr lang="en-GB" sz="1000" i="1" u="sng" dirty="0"/>
              <a:t>#1. </a:t>
            </a:r>
            <a:r>
              <a:rPr lang="en-GB" sz="1000" i="1" u="sng" dirty="0" err="1"/>
              <a:t>DecisionTreeClassifier</a:t>
            </a:r>
            <a:r>
              <a:rPr lang="en-GB" sz="1000" i="1" u="sng" dirty="0"/>
              <a:t>(</a:t>
            </a:r>
            <a:r>
              <a:rPr lang="en-GB" sz="1000" i="1" u="sng" dirty="0" err="1"/>
              <a:t>max_leaf_nodes</a:t>
            </a:r>
            <a:r>
              <a:rPr lang="en-GB" sz="1000" i="1" u="sng" dirty="0"/>
              <a:t>=19, </a:t>
            </a:r>
            <a:r>
              <a:rPr lang="en-GB" sz="1000" i="1" u="sng" dirty="0" err="1"/>
              <a:t>random_state</a:t>
            </a:r>
            <a:r>
              <a:rPr lang="en-GB" sz="1000" i="1" u="sng" dirty="0"/>
              <a:t>=0)</a:t>
            </a:r>
          </a:p>
          <a:p>
            <a:pPr marL="0" lvl="0" indent="0">
              <a:buNone/>
            </a:pPr>
            <a:endParaRPr lang="en-GB" sz="1000" i="1" dirty="0"/>
          </a:p>
          <a:p>
            <a:pPr marL="0" lvl="0" indent="0">
              <a:buNone/>
            </a:pPr>
            <a:r>
              <a:rPr lang="en-GB" sz="1000" i="1" dirty="0"/>
              <a:t>	</a:t>
            </a:r>
            <a:r>
              <a:rPr lang="en-GB" sz="1000" i="1" u="sng" dirty="0"/>
              <a:t>#2. </a:t>
            </a:r>
            <a:r>
              <a:rPr lang="en-GB" sz="1000" i="1" u="sng" dirty="0" err="1"/>
              <a:t>LogisticRegression</a:t>
            </a:r>
            <a:r>
              <a:rPr lang="en-GB" sz="1000" i="1" u="sng" dirty="0"/>
              <a:t>(</a:t>
            </a:r>
            <a:r>
              <a:rPr lang="en-GB" sz="1000" i="1" u="sng" dirty="0" err="1"/>
              <a:t>random_state</a:t>
            </a:r>
            <a:r>
              <a:rPr lang="en-GB" sz="1000" i="1" u="sng" dirty="0"/>
              <a:t> = 0)</a:t>
            </a:r>
          </a:p>
          <a:p>
            <a:pPr marL="0" lvl="0" indent="0">
              <a:buNone/>
            </a:pPr>
            <a:endParaRPr lang="en-GB" sz="1000" i="1" dirty="0"/>
          </a:p>
          <a:p>
            <a:pPr marL="0" lvl="0" indent="0">
              <a:buNone/>
            </a:pPr>
            <a:r>
              <a:rPr lang="en-GB" sz="1000" i="1" dirty="0"/>
              <a:t>	</a:t>
            </a:r>
            <a:r>
              <a:rPr lang="en-GB" sz="1000" i="1" u="sng" dirty="0"/>
              <a:t>#3. </a:t>
            </a:r>
            <a:r>
              <a:rPr lang="en-GB" sz="1000" i="1" u="sng" dirty="0" err="1"/>
              <a:t>KNeighborsClassifier</a:t>
            </a:r>
            <a:r>
              <a:rPr lang="en-GB" sz="1000" i="1" u="sng" dirty="0"/>
              <a:t>(</a:t>
            </a:r>
            <a:r>
              <a:rPr lang="en-GB" sz="1000" i="1" u="sng" dirty="0" err="1"/>
              <a:t>n_neighbors</a:t>
            </a:r>
            <a:r>
              <a:rPr lang="en-GB" sz="1000" i="1" u="sng" dirty="0"/>
              <a:t> = 3, metric = '</a:t>
            </a:r>
            <a:r>
              <a:rPr lang="en-GB" sz="1000" i="1" u="sng" dirty="0" err="1"/>
              <a:t>minkowski</a:t>
            </a:r>
            <a:r>
              <a:rPr lang="en-GB" sz="1000" i="1" u="sng" dirty="0"/>
              <a:t>', p = 2)</a:t>
            </a:r>
          </a:p>
          <a:p>
            <a:pPr marL="0" lvl="0" indent="0">
              <a:buNone/>
            </a:pPr>
            <a:endParaRPr lang="en-GB" sz="1000" i="1" dirty="0"/>
          </a:p>
          <a:p>
            <a:pPr marL="0" lvl="0" indent="0">
              <a:buNone/>
            </a:pPr>
            <a:r>
              <a:rPr lang="en-GB" sz="1000" i="1" dirty="0"/>
              <a:t>	</a:t>
            </a:r>
            <a:r>
              <a:rPr lang="en-GB" sz="1000" i="1" u="sng" dirty="0"/>
              <a:t>#4. </a:t>
            </a:r>
            <a:r>
              <a:rPr lang="en-GB" sz="1000" i="1" u="sng" dirty="0" err="1"/>
              <a:t>SupportVectorClassifier</a:t>
            </a:r>
            <a:r>
              <a:rPr lang="en-GB" sz="1000" i="1" u="sng" dirty="0"/>
              <a:t>(kernel = 'linear', </a:t>
            </a:r>
            <a:r>
              <a:rPr lang="en-GB" sz="1000" i="1" u="sng" dirty="0" err="1"/>
              <a:t>random_state</a:t>
            </a:r>
            <a:r>
              <a:rPr lang="en-GB" sz="1000" i="1" u="sng" dirty="0"/>
              <a:t> = 0)</a:t>
            </a:r>
          </a:p>
          <a:p>
            <a:pPr marL="0" lvl="0" indent="0">
              <a:buNone/>
            </a:pPr>
            <a:endParaRPr lang="en-GB" sz="1000" i="1" dirty="0"/>
          </a:p>
          <a:p>
            <a:pPr marL="0" lvl="0" indent="0">
              <a:buNone/>
            </a:pPr>
            <a:r>
              <a:rPr lang="en-GB" sz="1000" i="1" dirty="0"/>
              <a:t>	</a:t>
            </a:r>
            <a:r>
              <a:rPr lang="en-GB" sz="1000" i="1" u="sng" dirty="0"/>
              <a:t>#5. </a:t>
            </a:r>
            <a:r>
              <a:rPr lang="en-GB" sz="1000" i="1" u="sng" dirty="0" err="1"/>
              <a:t>GaussianNaiveBayes</a:t>
            </a:r>
            <a:r>
              <a:rPr lang="en-GB" sz="1000" i="1" u="sng" dirty="0"/>
              <a:t>()</a:t>
            </a:r>
          </a:p>
          <a:p>
            <a:pPr marL="0" lvl="0" indent="0">
              <a:buNone/>
            </a:pPr>
            <a:endParaRPr lang="en-GB" sz="1000" i="1" dirty="0"/>
          </a:p>
          <a:p>
            <a:pPr marL="0" lvl="0" indent="0">
              <a:buNone/>
            </a:pPr>
            <a:r>
              <a:rPr lang="en-GB" sz="1000" i="1" dirty="0"/>
              <a:t>	</a:t>
            </a:r>
            <a:r>
              <a:rPr lang="en-GB" sz="1000" i="1" u="sng" dirty="0"/>
              <a:t>#6. </a:t>
            </a:r>
            <a:r>
              <a:rPr lang="en-GB" sz="1000" i="1" u="sng" dirty="0" err="1"/>
              <a:t>RandomForestClassifier</a:t>
            </a:r>
            <a:r>
              <a:rPr lang="en-GB" sz="1000" i="1" u="sng" dirty="0"/>
              <a:t>(</a:t>
            </a:r>
            <a:r>
              <a:rPr lang="en-GB" sz="1000" i="1" u="sng" dirty="0" err="1"/>
              <a:t>n_estimators</a:t>
            </a:r>
            <a:r>
              <a:rPr lang="en-GB" sz="1000" i="1" u="sng" dirty="0"/>
              <a:t> = 10, criterion = 'entropy', </a:t>
            </a:r>
            <a:r>
              <a:rPr lang="en-GB" sz="1000" i="1" u="sng" dirty="0" err="1"/>
              <a:t>random_state</a:t>
            </a:r>
            <a:r>
              <a:rPr lang="en-GB" sz="1000" i="1" u="sng" dirty="0"/>
              <a:t> = 0)</a:t>
            </a:r>
          </a:p>
          <a:p>
            <a:pPr marL="0" lvl="0" indent="0">
              <a:buNone/>
            </a:pPr>
            <a:endParaRPr lang="en-GB" sz="1000" dirty="0"/>
          </a:p>
          <a:p>
            <a:pPr marL="0" lvl="0" indent="0">
              <a:buNone/>
            </a:pPr>
            <a:r>
              <a:rPr lang="en-GB" sz="1000" dirty="0"/>
              <a:t>3. I used the classifier object to predict the class on the test slice of the dataset using </a:t>
            </a:r>
            <a:r>
              <a:rPr lang="en-GB" sz="1000" u="sng" dirty="0" err="1"/>
              <a:t>recurrence_classifier.predict</a:t>
            </a:r>
            <a:r>
              <a:rPr lang="en-GB" sz="1000" u="sng" dirty="0"/>
              <a:t>(</a:t>
            </a:r>
            <a:r>
              <a:rPr lang="en-GB" sz="1000" u="sng" dirty="0" err="1"/>
              <a:t>features_test</a:t>
            </a:r>
            <a:r>
              <a:rPr lang="en-GB" sz="1000" u="sng" dirty="0"/>
              <a:t>)</a:t>
            </a:r>
          </a:p>
          <a:p>
            <a:pPr marL="0" lvl="0" indent="0">
              <a:buNone/>
            </a:pPr>
            <a:endParaRPr lang="en-GB" sz="1000" u="sng" dirty="0"/>
          </a:p>
          <a:p>
            <a:pPr marL="0" lvl="0" indent="0">
              <a:buNone/>
            </a:pPr>
            <a:r>
              <a:rPr lang="en-GB" sz="1000" dirty="0"/>
              <a:t>4. Finally I calculated the accuracy of each algorithm in classifying our test set using: </a:t>
            </a:r>
            <a:r>
              <a:rPr lang="en-GB" sz="1000" u="sng" dirty="0" err="1"/>
              <a:t>accuracy_score</a:t>
            </a:r>
            <a:r>
              <a:rPr lang="en-GB" sz="1000" u="sng" dirty="0"/>
              <a:t>(</a:t>
            </a:r>
            <a:r>
              <a:rPr lang="en-GB" sz="1000" u="sng" dirty="0" err="1"/>
              <a:t>y_true</a:t>
            </a:r>
            <a:r>
              <a:rPr lang="en-GB" sz="1000" u="sng" dirty="0"/>
              <a:t> = </a:t>
            </a:r>
            <a:r>
              <a:rPr lang="en-GB" sz="1000" u="sng" dirty="0" err="1"/>
              <a:t>Output_test</a:t>
            </a:r>
            <a:r>
              <a:rPr lang="en-GB" sz="1000" u="sng" dirty="0"/>
              <a:t>, </a:t>
            </a:r>
            <a:r>
              <a:rPr lang="en-GB" sz="1000" u="sng" dirty="0" err="1"/>
              <a:t>y_pred</a:t>
            </a:r>
            <a:r>
              <a:rPr lang="en-GB" sz="1000" u="sng" dirty="0"/>
              <a:t> = </a:t>
            </a:r>
            <a:r>
              <a:rPr lang="en-GB" sz="1000" u="sng" dirty="0" err="1"/>
              <a:t>ModelPredictions</a:t>
            </a:r>
            <a:r>
              <a:rPr lang="en-GB" sz="1000" u="sng" dirty="0"/>
              <a:t>)</a:t>
            </a:r>
            <a:endParaRPr u="sng" dirty="0"/>
          </a:p>
        </p:txBody>
      </p:sp>
      <p:pic>
        <p:nvPicPr>
          <p:cNvPr id="4" name="Picture 3">
            <a:extLst>
              <a:ext uri="{FF2B5EF4-FFF2-40B4-BE49-F238E27FC236}">
                <a16:creationId xmlns:a16="http://schemas.microsoft.com/office/drawing/2014/main" id="{CBA584EB-311A-4D3E-AC78-6D1A5A1F903A}"/>
              </a:ext>
            </a:extLst>
          </p:cNvPr>
          <p:cNvPicPr>
            <a:picLocks noChangeAspect="1"/>
          </p:cNvPicPr>
          <p:nvPr/>
        </p:nvPicPr>
        <p:blipFill>
          <a:blip r:embed="rId3"/>
          <a:stretch>
            <a:fillRect/>
          </a:stretch>
        </p:blipFill>
        <p:spPr>
          <a:xfrm>
            <a:off x="7897542" y="132818"/>
            <a:ext cx="371307" cy="593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7D13-9301-4BF0-92FB-06DE8A14AFC8}"/>
              </a:ext>
            </a:extLst>
          </p:cNvPr>
          <p:cNvSpPr>
            <a:spLocks noGrp="1"/>
          </p:cNvSpPr>
          <p:nvPr>
            <p:ph type="title"/>
          </p:nvPr>
        </p:nvSpPr>
        <p:spPr/>
        <p:txBody>
          <a:bodyPr/>
          <a:lstStyle/>
          <a:p>
            <a:pPr algn="ctr"/>
            <a:r>
              <a:rPr lang="en-AU" dirty="0"/>
              <a:t>FINDINGS</a:t>
            </a:r>
          </a:p>
        </p:txBody>
      </p:sp>
      <p:pic>
        <p:nvPicPr>
          <p:cNvPr id="3" name="Picture 2">
            <a:extLst>
              <a:ext uri="{FF2B5EF4-FFF2-40B4-BE49-F238E27FC236}">
                <a16:creationId xmlns:a16="http://schemas.microsoft.com/office/drawing/2014/main" id="{0BA24FBB-3247-4697-BF31-2395F80DC285}"/>
              </a:ext>
            </a:extLst>
          </p:cNvPr>
          <p:cNvPicPr>
            <a:picLocks noChangeAspect="1"/>
          </p:cNvPicPr>
          <p:nvPr/>
        </p:nvPicPr>
        <p:blipFill>
          <a:blip r:embed="rId2"/>
          <a:stretch>
            <a:fillRect/>
          </a:stretch>
        </p:blipFill>
        <p:spPr>
          <a:xfrm>
            <a:off x="7897542" y="132818"/>
            <a:ext cx="371307" cy="593710"/>
          </a:xfrm>
          <a:prstGeom prst="rect">
            <a:avLst/>
          </a:prstGeom>
        </p:spPr>
      </p:pic>
    </p:spTree>
    <p:extLst>
      <p:ext uri="{BB962C8B-B14F-4D97-AF65-F5344CB8AC3E}">
        <p14:creationId xmlns:p14="http://schemas.microsoft.com/office/powerpoint/2010/main" val="1795676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7496</TotalTime>
  <Words>1899</Words>
  <Application>Microsoft Office PowerPoint</Application>
  <PresentationFormat>On-screen Show (16:9)</PresentationFormat>
  <Paragraphs>116</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Predicting Recurrence of Breast Cancer using Machine Learning Classification Algorithms.</vt:lpstr>
      <vt:lpstr>Abstract</vt:lpstr>
      <vt:lpstr>Motivation</vt:lpstr>
      <vt:lpstr>Dataset(s)</vt:lpstr>
      <vt:lpstr>Data Preparation and Cleaning</vt:lpstr>
      <vt:lpstr>Research Question(s)</vt:lpstr>
      <vt:lpstr>Methods</vt:lpstr>
      <vt:lpstr>Methods</vt:lpstr>
      <vt:lpstr>FINDINGS</vt:lpstr>
      <vt:lpstr>Characteristics for Recurrent Vs Non-Recurrent  Breast Cancer Cases</vt:lpstr>
      <vt:lpstr>Model Prediction Accuracy</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dc:creator>Nandita's Surface</dc:creator>
  <cp:lastModifiedBy>nandita carvalho</cp:lastModifiedBy>
  <cp:revision>106</cp:revision>
  <dcterms:modified xsi:type="dcterms:W3CDTF">2018-12-20T10:04:28Z</dcterms:modified>
</cp:coreProperties>
</file>