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3/31/2016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9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3/31/2016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829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3/31/2016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24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3/31/2016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8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3/31/2016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88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3/31/2016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898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3/31/2016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05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3/31/2016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817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A9179F-009E-4FA5-B091-7EBB82A185BD}" type="datetimeFigureOut">
              <a:rPr lang="en-US" smtClean="0"/>
              <a:t>3/31/2016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390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665CEB-0076-4E37-B880-BCEA9784DE0A}" type="datetimeFigureOut">
              <a:rPr lang="en-US" smtClean="0"/>
              <a:t>3/31/2016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529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3/31/2016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6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0D914D-B099-4142-A885-11F276715148}" type="datetimeFigureOut">
              <a:rPr lang="en-US" smtClean="0"/>
              <a:t>3/31/2016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88945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70915" y="1112777"/>
            <a:ext cx="9153211" cy="1200329"/>
          </a:xfrm>
          <a:prstGeom prst="rect">
            <a:avLst/>
          </a:prstGeom>
          <a:noFill/>
        </p:spPr>
        <p:txBody>
          <a:bodyPr wrap="none" lIns="91440" tIns="45720" rIns="91440" bIns="45720">
            <a:spAutoFit/>
          </a:bodyPr>
          <a:lstStyle/>
          <a:p>
            <a:pPr algn="just"/>
            <a:r>
              <a:rPr lang="en-US" sz="7200" b="0"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Unique ID Management</a:t>
            </a:r>
            <a:endParaRPr lang="en-US" sz="72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7160654" y="3554569"/>
            <a:ext cx="4095481" cy="1631216"/>
          </a:xfrm>
          <a:prstGeom prst="rect">
            <a:avLst/>
          </a:prstGeom>
          <a:noFill/>
        </p:spPr>
        <p:txBody>
          <a:bodyPr wrap="square" rtlCol="0">
            <a:spAutoFit/>
          </a:bodyPr>
          <a:lstStyle/>
          <a:p>
            <a:pPr algn="just"/>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Submitted by</a:t>
            </a:r>
          </a:p>
          <a:p>
            <a:pPr algn="just"/>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Nandita Kannan </a:t>
            </a:r>
            <a:r>
              <a:rPr lang="en-IN" sz="2000" b="1" dirty="0" err="1" smtClean="0">
                <a:solidFill>
                  <a:schemeClr val="accent1">
                    <a:lumMod val="75000"/>
                  </a:schemeClr>
                </a:solidFill>
                <a:latin typeface="Times New Roman" panose="02020603050405020304" pitchFamily="18" charset="0"/>
                <a:cs typeface="Times New Roman" panose="02020603050405020304" pitchFamily="18" charset="0"/>
              </a:rPr>
              <a:t>Kanniwadi</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algn="just"/>
            <a:r>
              <a:rPr lang="en-IN" sz="2000" b="1" dirty="0" err="1" smtClean="0">
                <a:solidFill>
                  <a:schemeClr val="accent1">
                    <a:lumMod val="75000"/>
                  </a:schemeClr>
                </a:solidFill>
                <a:latin typeface="Times New Roman" panose="02020603050405020304" pitchFamily="18" charset="0"/>
                <a:cs typeface="Times New Roman" panose="02020603050405020304" pitchFamily="18" charset="0"/>
              </a:rPr>
              <a:t>Pandi</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 Lakshmi N</a:t>
            </a:r>
          </a:p>
          <a:p>
            <a:pPr algn="just"/>
            <a:r>
              <a:rPr lang="en-IN" sz="2000" b="1" dirty="0" err="1" smtClean="0">
                <a:solidFill>
                  <a:schemeClr val="accent1">
                    <a:lumMod val="75000"/>
                  </a:schemeClr>
                </a:solidFill>
                <a:latin typeface="Times New Roman" panose="02020603050405020304" pitchFamily="18" charset="0"/>
                <a:cs typeface="Times New Roman" panose="02020603050405020304" pitchFamily="18" charset="0"/>
              </a:rPr>
              <a:t>Pon</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2000" b="1" dirty="0" err="1" smtClean="0">
                <a:solidFill>
                  <a:schemeClr val="accent1">
                    <a:lumMod val="75000"/>
                  </a:schemeClr>
                </a:solidFill>
                <a:latin typeface="Times New Roman" panose="02020603050405020304" pitchFamily="18" charset="0"/>
                <a:cs typeface="Times New Roman" panose="02020603050405020304" pitchFamily="18" charset="0"/>
              </a:rPr>
              <a:t>Karthika</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 K</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51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696" y="674895"/>
            <a:ext cx="6093076" cy="707886"/>
          </a:xfrm>
          <a:prstGeom prst="rect">
            <a:avLst/>
          </a:prstGeom>
          <a:noFill/>
        </p:spPr>
        <p:txBody>
          <a:bodyPr wrap="square" lIns="91440" tIns="45720" rIns="91440" bIns="45720">
            <a:spAutoFit/>
          </a:bodyPr>
          <a:lstStyle/>
          <a:p>
            <a:pPr algn="ct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What is Unique Identifier?</a:t>
            </a:r>
            <a:endPar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TextBox 2"/>
          <p:cNvSpPr txBox="1"/>
          <p:nvPr/>
        </p:nvSpPr>
        <p:spPr>
          <a:xfrm>
            <a:off x="850006" y="1738648"/>
            <a:ext cx="9787943" cy="4324261"/>
          </a:xfrm>
          <a:prstGeom prst="rect">
            <a:avLst/>
          </a:prstGeom>
          <a:noFill/>
        </p:spPr>
        <p:txBody>
          <a:bodyPr wrap="square" rtlCol="0">
            <a:spAutoFit/>
          </a:bodyPr>
          <a:lstStyle/>
          <a:p>
            <a:pPr algn="just">
              <a:spcBef>
                <a:spcPts val="600"/>
              </a:spcBef>
            </a:pPr>
            <a:r>
              <a:rPr lang="en-US" sz="1600" dirty="0">
                <a:solidFill>
                  <a:schemeClr val="accent1">
                    <a:lumMod val="50000"/>
                  </a:schemeClr>
                </a:solidFill>
                <a:latin typeface="Times New Roman" panose="02020603050405020304" pitchFamily="18" charset="0"/>
                <a:cs typeface="Times New Roman" panose="02020603050405020304" pitchFamily="18" charset="0"/>
              </a:rPr>
              <a:t>With reference to a given (possibly implicit) set of objects, a unique identifier (UID) is any identifier which is guaranteed to be unique among all identifiers used for those objects and for a specific purpose. There are three main types of unique identifiers, each corresponding to a different generation strategy:</a:t>
            </a: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a:p>
            <a:pPr marL="285750" lvl="0" indent="-285750" algn="just">
              <a:spcBef>
                <a:spcPts val="600"/>
              </a:spcBef>
              <a:buFont typeface="Wingdings" panose="05000000000000000000" pitchFamily="2" charset="2"/>
              <a:buChar char="ü"/>
            </a:pPr>
            <a:r>
              <a:rPr lang="en-US" sz="1600" b="1" dirty="0" smtClean="0">
                <a:solidFill>
                  <a:schemeClr val="accent1">
                    <a:lumMod val="50000"/>
                  </a:schemeClr>
                </a:solidFill>
                <a:latin typeface="Times New Roman" panose="02020603050405020304" pitchFamily="18" charset="0"/>
                <a:cs typeface="Times New Roman" panose="02020603050405020304" pitchFamily="18" charset="0"/>
              </a:rPr>
              <a:t>serial numbers</a:t>
            </a:r>
            <a:r>
              <a:rPr lang="en-US" sz="1600" dirty="0" smtClean="0">
                <a:solidFill>
                  <a:schemeClr val="accent1">
                    <a:lumMod val="50000"/>
                  </a:schemeClr>
                </a:solidFill>
                <a:latin typeface="Times New Roman" panose="02020603050405020304" pitchFamily="18" charset="0"/>
                <a:cs typeface="Times New Roman" panose="02020603050405020304" pitchFamily="18" charset="0"/>
              </a:rPr>
              <a:t>, assigned </a:t>
            </a:r>
            <a:r>
              <a:rPr lang="en-US" sz="1600" dirty="0">
                <a:solidFill>
                  <a:schemeClr val="accent1">
                    <a:lumMod val="50000"/>
                  </a:schemeClr>
                </a:solidFill>
                <a:latin typeface="Times New Roman" panose="02020603050405020304" pitchFamily="18" charset="0"/>
                <a:cs typeface="Times New Roman" panose="02020603050405020304" pitchFamily="18" charset="0"/>
              </a:rPr>
              <a:t>incrementally or sequentially</a:t>
            </a: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a:p>
            <a:pPr marL="285750" lvl="0" indent="-285750" algn="just">
              <a:spcBef>
                <a:spcPts val="600"/>
              </a:spcBef>
              <a:buFont typeface="Wingdings" panose="05000000000000000000" pitchFamily="2" charset="2"/>
              <a:buChar char="ü"/>
            </a:pPr>
            <a:r>
              <a:rPr lang="en-US" sz="1600" b="1" dirty="0">
                <a:solidFill>
                  <a:schemeClr val="accent1">
                    <a:lumMod val="50000"/>
                  </a:schemeClr>
                </a:solidFill>
                <a:latin typeface="Times New Roman" panose="02020603050405020304" pitchFamily="18" charset="0"/>
                <a:cs typeface="Times New Roman" panose="02020603050405020304" pitchFamily="18" charset="0"/>
              </a:rPr>
              <a:t>random numbers</a:t>
            </a:r>
            <a:r>
              <a:rPr lang="en-US" sz="1600" dirty="0">
                <a:solidFill>
                  <a:schemeClr val="accent1">
                    <a:lumMod val="50000"/>
                  </a:schemeClr>
                </a:solidFill>
                <a:latin typeface="Times New Roman" panose="02020603050405020304" pitchFamily="18" charset="0"/>
                <a:cs typeface="Times New Roman" panose="02020603050405020304" pitchFamily="18" charset="0"/>
              </a:rPr>
              <a:t>, selected from a number space much larger than the maximum (or expected) number of objects to be identified. Although not really unique, some identifiers of this type may be appropriate for identifying objects in many practical applications and are, with abuse of language, still referred to as "unique"</a:t>
            </a: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a:p>
            <a:pPr marL="285750" lvl="0" indent="-285750" algn="just">
              <a:spcBef>
                <a:spcPts val="600"/>
              </a:spcBef>
              <a:buFont typeface="Wingdings" panose="05000000000000000000" pitchFamily="2" charset="2"/>
              <a:buChar char="ü"/>
            </a:pPr>
            <a:r>
              <a:rPr lang="en-US" sz="1600" dirty="0">
                <a:solidFill>
                  <a:schemeClr val="accent1">
                    <a:lumMod val="50000"/>
                  </a:schemeClr>
                </a:solidFill>
                <a:latin typeface="Times New Roman" panose="02020603050405020304" pitchFamily="18" charset="0"/>
                <a:cs typeface="Times New Roman" panose="02020603050405020304" pitchFamily="18" charset="0"/>
              </a:rPr>
              <a:t>names or codes allocated by choice which are forced to be unique by keeping a central </a:t>
            </a:r>
            <a:r>
              <a:rPr lang="en-US" sz="1600" dirty="0" smtClean="0">
                <a:solidFill>
                  <a:schemeClr val="accent1">
                    <a:lumMod val="50000"/>
                  </a:schemeClr>
                </a:solidFill>
                <a:latin typeface="Times New Roman" panose="02020603050405020304" pitchFamily="18" charset="0"/>
                <a:cs typeface="Times New Roman" panose="02020603050405020304" pitchFamily="18" charset="0"/>
              </a:rPr>
              <a:t>registry such as the EPC Information Services.</a:t>
            </a: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a:p>
            <a:pPr algn="just">
              <a:spcBef>
                <a:spcPts val="600"/>
              </a:spcBef>
            </a:pPr>
            <a:r>
              <a:rPr lang="en-US" sz="1600" dirty="0">
                <a:solidFill>
                  <a:schemeClr val="accent1">
                    <a:lumMod val="50000"/>
                  </a:schemeClr>
                </a:solidFill>
                <a:latin typeface="Times New Roman" panose="02020603050405020304" pitchFamily="18" charset="0"/>
                <a:cs typeface="Times New Roman" panose="02020603050405020304" pitchFamily="18" charset="0"/>
              </a:rPr>
              <a:t>The above methods can be combined, hierarchically or singly, to create other generation schemes which guarantee uniqueness.</a:t>
            </a: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a:p>
            <a:pPr algn="just">
              <a:spcBef>
                <a:spcPts val="600"/>
              </a:spcBef>
            </a:pPr>
            <a:r>
              <a:rPr lang="en-US" sz="1600" dirty="0">
                <a:solidFill>
                  <a:schemeClr val="accent1">
                    <a:lumMod val="50000"/>
                  </a:schemeClr>
                </a:solidFill>
                <a:latin typeface="Times New Roman" panose="02020603050405020304" pitchFamily="18" charset="0"/>
                <a:cs typeface="Times New Roman" panose="02020603050405020304" pitchFamily="18" charset="0"/>
              </a:rPr>
              <a:t>In many cases, a single object may have more than one unique identifier, each of which identifies it for a different purpose.</a:t>
            </a: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a:p>
            <a:pPr algn="just">
              <a:spcBef>
                <a:spcPts val="600"/>
              </a:spcBef>
            </a:pPr>
            <a:r>
              <a:rPr lang="en-US" sz="1600" dirty="0">
                <a:solidFill>
                  <a:schemeClr val="accent1">
                    <a:lumMod val="50000"/>
                  </a:schemeClr>
                </a:solidFill>
                <a:latin typeface="Times New Roman" panose="02020603050405020304" pitchFamily="18" charset="0"/>
                <a:cs typeface="Times New Roman" panose="02020603050405020304" pitchFamily="18" charset="0"/>
              </a:rPr>
              <a:t>In relational databases, certain attributes of an entity that serve as unique identifiers are called </a:t>
            </a:r>
            <a:r>
              <a:rPr lang="en-US" sz="1600" b="1" dirty="0" smtClean="0">
                <a:solidFill>
                  <a:schemeClr val="accent1">
                    <a:lumMod val="50000"/>
                  </a:schemeClr>
                </a:solidFill>
                <a:latin typeface="Times New Roman" panose="02020603050405020304" pitchFamily="18" charset="0"/>
                <a:cs typeface="Times New Roman" panose="02020603050405020304" pitchFamily="18" charset="0"/>
              </a:rPr>
              <a:t>primary </a:t>
            </a:r>
            <a:r>
              <a:rPr lang="en-US" sz="1600" b="1" dirty="0">
                <a:solidFill>
                  <a:schemeClr val="accent1">
                    <a:lumMod val="50000"/>
                  </a:schemeClr>
                </a:solidFill>
                <a:latin typeface="Times New Roman" panose="02020603050405020304" pitchFamily="18" charset="0"/>
                <a:cs typeface="Times New Roman" panose="02020603050405020304" pitchFamily="18" charset="0"/>
              </a:rPr>
              <a:t>keys</a:t>
            </a:r>
            <a:r>
              <a:rPr lang="en-US" sz="1600" dirty="0">
                <a:solidFill>
                  <a:schemeClr val="accent1">
                    <a:lumMod val="50000"/>
                  </a:schemeClr>
                </a:solidFill>
                <a:latin typeface="Times New Roman" panose="02020603050405020304" pitchFamily="18" charset="0"/>
                <a:cs typeface="Times New Roman" panose="02020603050405020304" pitchFamily="18" charset="0"/>
              </a:rPr>
              <a:t>.</a:t>
            </a: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a:p>
            <a:pPr algn="just">
              <a:spcBef>
                <a:spcPts val="600"/>
              </a:spcBef>
            </a:pP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59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478" y="932473"/>
            <a:ext cx="6200351" cy="707886"/>
          </a:xfrm>
          <a:prstGeom prst="rect">
            <a:avLst/>
          </a:prstGeom>
          <a:noFill/>
        </p:spPr>
        <p:txBody>
          <a:bodyPr wrap="none" lIns="91440" tIns="45720" rIns="91440" bIns="45720">
            <a:spAutoFit/>
          </a:bodyPr>
          <a:lstStyle/>
          <a:p>
            <a:pPr algn="ctr"/>
            <a:r>
              <a:rPr lang="en-US" sz="40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Why is Unique ID Managed?</a:t>
            </a:r>
            <a:endPar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TextBox 2"/>
          <p:cNvSpPr txBox="1"/>
          <p:nvPr/>
        </p:nvSpPr>
        <p:spPr>
          <a:xfrm>
            <a:off x="798491" y="2305318"/>
            <a:ext cx="9221273" cy="3366563"/>
          </a:xfrm>
          <a:prstGeom prst="rect">
            <a:avLst/>
          </a:prstGeom>
          <a:noFill/>
        </p:spPr>
        <p:txBody>
          <a:bodyPr wrap="square" rtlCol="0">
            <a:spAutoFit/>
          </a:bodyPr>
          <a:lstStyle/>
          <a:p>
            <a:pPr algn="just">
              <a:lnSpc>
                <a:spcPct val="150000"/>
              </a:lnSpc>
            </a:pPr>
            <a:r>
              <a:rPr lang="en-IN" dirty="0" smtClean="0">
                <a:solidFill>
                  <a:schemeClr val="accent1">
                    <a:lumMod val="50000"/>
                  </a:schemeClr>
                </a:solidFill>
                <a:latin typeface="Times New Roman" panose="02020603050405020304" pitchFamily="18" charset="0"/>
                <a:cs typeface="Times New Roman" panose="02020603050405020304" pitchFamily="18" charset="0"/>
              </a:rPr>
              <a:t>Unique ID is used to identify a person uniquely in any situation. </a:t>
            </a:r>
          </a:p>
          <a:p>
            <a:pPr algn="just">
              <a:lnSpc>
                <a:spcPct val="150000"/>
              </a:lnSpc>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smtClean="0">
                <a:solidFill>
                  <a:schemeClr val="accent1">
                    <a:lumMod val="50000"/>
                  </a:schemeClr>
                </a:solidFill>
                <a:latin typeface="Times New Roman" panose="02020603050405020304" pitchFamily="18" charset="0"/>
                <a:cs typeface="Times New Roman" panose="02020603050405020304" pitchFamily="18" charset="0"/>
              </a:rPr>
              <a:t>It helps in identifying the victims and criminals in the crime situation.</a:t>
            </a:r>
          </a:p>
          <a:p>
            <a:pPr marL="285750" indent="-285750" algn="just">
              <a:lnSpc>
                <a:spcPct val="150000"/>
              </a:lnSpc>
              <a:buFont typeface="Wingdings" panose="05000000000000000000" pitchFamily="2" charset="2"/>
              <a:buChar char="Ø"/>
            </a:pPr>
            <a:r>
              <a:rPr lang="en-IN" dirty="0" smtClean="0">
                <a:solidFill>
                  <a:schemeClr val="accent1">
                    <a:lumMod val="50000"/>
                  </a:schemeClr>
                </a:solidFill>
                <a:latin typeface="Times New Roman" panose="02020603050405020304" pitchFamily="18" charset="0"/>
                <a:cs typeface="Times New Roman" panose="02020603050405020304" pitchFamily="18" charset="0"/>
              </a:rPr>
              <a:t>It is helpful for the people of a country to be known in an emergency situation.</a:t>
            </a:r>
          </a:p>
          <a:p>
            <a:pPr marL="285750" indent="-285750" algn="just">
              <a:lnSpc>
                <a:spcPct val="150000"/>
              </a:lnSpc>
              <a:buFont typeface="Wingdings" panose="05000000000000000000" pitchFamily="2" charset="2"/>
              <a:buChar char="Ø"/>
            </a:pPr>
            <a:r>
              <a:rPr lang="en-IN" dirty="0" smtClean="0">
                <a:solidFill>
                  <a:schemeClr val="accent1">
                    <a:lumMod val="50000"/>
                  </a:schemeClr>
                </a:solidFill>
                <a:latin typeface="Times New Roman" panose="02020603050405020304" pitchFamily="18" charset="0"/>
                <a:cs typeface="Times New Roman" panose="02020603050405020304" pitchFamily="18" charset="0"/>
              </a:rPr>
              <a:t>It is used in hospitals, institutions, and also to apply for any identifying cards.</a:t>
            </a:r>
          </a:p>
          <a:p>
            <a:pPr algn="just">
              <a:lnSpc>
                <a:spcPct val="150000"/>
              </a:lnSpc>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dirty="0" smtClean="0">
                <a:solidFill>
                  <a:schemeClr val="accent1">
                    <a:lumMod val="50000"/>
                  </a:schemeClr>
                </a:solidFill>
                <a:latin typeface="Times New Roman" panose="02020603050405020304" pitchFamily="18" charset="0"/>
                <a:cs typeface="Times New Roman" panose="02020603050405020304" pitchFamily="18" charset="0"/>
              </a:rPr>
              <a:t>Since the Unique ID is used in such vital applications, the management of it has become a major responsibility.</a:t>
            </a:r>
          </a:p>
        </p:txBody>
      </p:sp>
    </p:spTree>
    <p:extLst>
      <p:ext uri="{BB962C8B-B14F-4D97-AF65-F5344CB8AC3E}">
        <p14:creationId xmlns:p14="http://schemas.microsoft.com/office/powerpoint/2010/main" val="253281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9016" y="1035504"/>
            <a:ext cx="3106042" cy="769441"/>
          </a:xfrm>
          <a:prstGeom prst="rect">
            <a:avLst/>
          </a:prstGeom>
          <a:noFill/>
        </p:spPr>
        <p:txBody>
          <a:bodyPr wrap="none" lIns="91440" tIns="45720" rIns="91440" bIns="45720">
            <a:spAutoFit/>
          </a:bodyPr>
          <a:lstStyle/>
          <a:p>
            <a:pPr algn="ctr"/>
            <a:r>
              <a:rPr lang="en-US" sz="4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a:t>
            </a:r>
          </a:p>
        </p:txBody>
      </p:sp>
      <p:sp>
        <p:nvSpPr>
          <p:cNvPr id="3" name="TextBox 2"/>
          <p:cNvSpPr txBox="1"/>
          <p:nvPr/>
        </p:nvSpPr>
        <p:spPr>
          <a:xfrm>
            <a:off x="499016" y="2086376"/>
            <a:ext cx="11117728" cy="212006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IN" dirty="0">
                <a:solidFill>
                  <a:schemeClr val="accent1">
                    <a:lumMod val="50000"/>
                  </a:schemeClr>
                </a:solidFill>
                <a:latin typeface="Times New Roman" panose="02020603050405020304" pitchFamily="18" charset="0"/>
                <a:cs typeface="Times New Roman" panose="02020603050405020304" pitchFamily="18" charset="0"/>
              </a:rPr>
              <a:t>The purpose of this document is to collect, </a:t>
            </a:r>
            <a:r>
              <a:rPr lang="en-IN" dirty="0" smtClean="0">
                <a:solidFill>
                  <a:schemeClr val="accent1">
                    <a:lumMod val="50000"/>
                  </a:schemeClr>
                </a:solidFill>
                <a:latin typeface="Times New Roman" panose="02020603050405020304" pitchFamily="18" charset="0"/>
                <a:cs typeface="Times New Roman" panose="02020603050405020304" pitchFamily="18" charset="0"/>
              </a:rPr>
              <a:t>analyse </a:t>
            </a:r>
            <a:r>
              <a:rPr lang="en-IN" dirty="0">
                <a:solidFill>
                  <a:schemeClr val="accent1">
                    <a:lumMod val="50000"/>
                  </a:schemeClr>
                </a:solidFill>
                <a:latin typeface="Times New Roman" panose="02020603050405020304" pitchFamily="18" charset="0"/>
                <a:cs typeface="Times New Roman" panose="02020603050405020304" pitchFamily="18" charset="0"/>
              </a:rPr>
              <a:t>and define high-level needs </a:t>
            </a:r>
            <a:r>
              <a:rPr lang="en-IN" dirty="0" smtClean="0">
                <a:solidFill>
                  <a:schemeClr val="accent1">
                    <a:lumMod val="50000"/>
                  </a:schemeClr>
                </a:solidFill>
                <a:latin typeface="Times New Roman" panose="02020603050405020304" pitchFamily="18" charset="0"/>
                <a:cs typeface="Times New Roman" panose="02020603050405020304" pitchFamily="18" charset="0"/>
              </a:rPr>
              <a:t>and features </a:t>
            </a:r>
            <a:r>
              <a:rPr lang="en-IN" dirty="0">
                <a:solidFill>
                  <a:schemeClr val="accent1">
                    <a:lumMod val="50000"/>
                  </a:schemeClr>
                </a:solidFill>
                <a:latin typeface="Times New Roman" panose="02020603050405020304" pitchFamily="18" charset="0"/>
                <a:cs typeface="Times New Roman" panose="02020603050405020304" pitchFamily="18" charset="0"/>
              </a:rPr>
              <a:t>of the Unique ID Management System. </a:t>
            </a:r>
            <a:endParaRPr lang="en-IN" dirty="0" smtClean="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dirty="0" smtClean="0">
                <a:solidFill>
                  <a:schemeClr val="accent1">
                    <a:lumMod val="50000"/>
                  </a:schemeClr>
                </a:solidFill>
                <a:latin typeface="Times New Roman" panose="02020603050405020304" pitchFamily="18" charset="0"/>
                <a:cs typeface="Times New Roman" panose="02020603050405020304" pitchFamily="18" charset="0"/>
              </a:rPr>
              <a:t>It </a:t>
            </a:r>
            <a:r>
              <a:rPr lang="en-IN" dirty="0">
                <a:solidFill>
                  <a:schemeClr val="accent1">
                    <a:lumMod val="50000"/>
                  </a:schemeClr>
                </a:solidFill>
                <a:latin typeface="Times New Roman" panose="02020603050405020304" pitchFamily="18" charset="0"/>
                <a:cs typeface="Times New Roman" panose="02020603050405020304" pitchFamily="18" charset="0"/>
              </a:rPr>
              <a:t>focuses on the capabilities needed </a:t>
            </a:r>
            <a:r>
              <a:rPr lang="en-IN" dirty="0" smtClean="0">
                <a:solidFill>
                  <a:schemeClr val="accent1">
                    <a:lumMod val="50000"/>
                  </a:schemeClr>
                </a:solidFill>
                <a:latin typeface="Times New Roman" panose="02020603050405020304" pitchFamily="18" charset="0"/>
                <a:cs typeface="Times New Roman" panose="02020603050405020304" pitchFamily="18" charset="0"/>
              </a:rPr>
              <a:t>by the </a:t>
            </a:r>
            <a:r>
              <a:rPr lang="en-IN" dirty="0">
                <a:solidFill>
                  <a:schemeClr val="accent1">
                    <a:lumMod val="50000"/>
                  </a:schemeClr>
                </a:solidFill>
                <a:latin typeface="Times New Roman" panose="02020603050405020304" pitchFamily="18" charset="0"/>
                <a:cs typeface="Times New Roman" panose="02020603050405020304" pitchFamily="18" charset="0"/>
              </a:rPr>
              <a:t>stakeholders, and the target users, and why these needs exist. </a:t>
            </a:r>
            <a:endParaRPr lang="en-IN" dirty="0" smtClean="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dirty="0" smtClean="0">
                <a:solidFill>
                  <a:schemeClr val="accent1">
                    <a:lumMod val="50000"/>
                  </a:schemeClr>
                </a:solidFill>
                <a:latin typeface="Times New Roman" panose="02020603050405020304" pitchFamily="18" charset="0"/>
                <a:cs typeface="Times New Roman" panose="02020603050405020304" pitchFamily="18" charset="0"/>
              </a:rPr>
              <a:t>The </a:t>
            </a:r>
            <a:r>
              <a:rPr lang="en-IN" dirty="0">
                <a:solidFill>
                  <a:schemeClr val="accent1">
                    <a:lumMod val="50000"/>
                  </a:schemeClr>
                </a:solidFill>
                <a:latin typeface="Times New Roman" panose="02020603050405020304" pitchFamily="18" charset="0"/>
                <a:cs typeface="Times New Roman" panose="02020603050405020304" pitchFamily="18" charset="0"/>
              </a:rPr>
              <a:t>details of how </a:t>
            </a:r>
            <a:r>
              <a:rPr lang="en-IN" dirty="0" smtClean="0">
                <a:solidFill>
                  <a:schemeClr val="accent1">
                    <a:lumMod val="50000"/>
                  </a:schemeClr>
                </a:solidFill>
                <a:latin typeface="Times New Roman" panose="02020603050405020304" pitchFamily="18" charset="0"/>
                <a:cs typeface="Times New Roman" panose="02020603050405020304" pitchFamily="18" charset="0"/>
              </a:rPr>
              <a:t>the Unique </a:t>
            </a:r>
            <a:r>
              <a:rPr lang="en-IN" dirty="0">
                <a:solidFill>
                  <a:schemeClr val="accent1">
                    <a:lumMod val="50000"/>
                  </a:schemeClr>
                </a:solidFill>
                <a:latin typeface="Times New Roman" panose="02020603050405020304" pitchFamily="18" charset="0"/>
                <a:cs typeface="Times New Roman" panose="02020603050405020304" pitchFamily="18" charset="0"/>
              </a:rPr>
              <a:t>ID Management fulfils these needs are detailed in the use-case </a:t>
            </a:r>
            <a:r>
              <a:rPr lang="en-IN" dirty="0" smtClean="0">
                <a:solidFill>
                  <a:schemeClr val="accent1">
                    <a:lumMod val="50000"/>
                  </a:schemeClr>
                </a:solidFill>
                <a:latin typeface="Times New Roman" panose="02020603050405020304" pitchFamily="18" charset="0"/>
                <a:cs typeface="Times New Roman" panose="02020603050405020304" pitchFamily="18" charset="0"/>
              </a:rPr>
              <a:t>and supplementary </a:t>
            </a:r>
            <a:r>
              <a:rPr lang="en-IN" dirty="0">
                <a:solidFill>
                  <a:schemeClr val="accent1">
                    <a:lumMod val="50000"/>
                  </a:schemeClr>
                </a:solidFill>
                <a:latin typeface="Times New Roman" panose="02020603050405020304" pitchFamily="18" charset="0"/>
                <a:cs typeface="Times New Roman" panose="02020603050405020304" pitchFamily="18" charset="0"/>
              </a:rPr>
              <a:t>specifications.</a:t>
            </a:r>
          </a:p>
        </p:txBody>
      </p:sp>
    </p:spTree>
    <p:extLst>
      <p:ext uri="{BB962C8B-B14F-4D97-AF65-F5344CB8AC3E}">
        <p14:creationId xmlns:p14="http://schemas.microsoft.com/office/powerpoint/2010/main" val="416869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5532" y="430197"/>
            <a:ext cx="4631845" cy="769441"/>
          </a:xfrm>
          <a:prstGeom prst="rect">
            <a:avLst/>
          </a:prstGeom>
          <a:noFill/>
        </p:spPr>
        <p:txBody>
          <a:bodyPr wrap="none" lIns="91440" tIns="45720" rIns="91440" bIns="45720">
            <a:spAutoFit/>
          </a:bodyPr>
          <a:lstStyle/>
          <a:p>
            <a:pPr algn="ctr"/>
            <a:r>
              <a:rPr lang="en-US" sz="4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Purpose and Scope</a:t>
            </a:r>
            <a:endParaRPr lang="en-US" sz="4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TextBox 2"/>
          <p:cNvSpPr txBox="1"/>
          <p:nvPr/>
        </p:nvSpPr>
        <p:spPr>
          <a:xfrm>
            <a:off x="643944" y="1481070"/>
            <a:ext cx="10998557" cy="4339650"/>
          </a:xfrm>
          <a:prstGeom prst="rect">
            <a:avLst/>
          </a:prstGeom>
          <a:noFill/>
        </p:spPr>
        <p:txBody>
          <a:bodyPr wrap="square" rtlCol="0">
            <a:spAutoFit/>
          </a:bodyPr>
          <a:lstStyle/>
          <a:p>
            <a:pPr algn="just">
              <a:lnSpc>
                <a:spcPct val="150000"/>
              </a:lnSpc>
            </a:pPr>
            <a:r>
              <a:rPr lang="en-IN" sz="2000" b="1" dirty="0" smtClean="0">
                <a:solidFill>
                  <a:schemeClr val="accent1">
                    <a:lumMod val="50000"/>
                  </a:schemeClr>
                </a:solidFill>
                <a:latin typeface="Times New Roman" panose="02020603050405020304" pitchFamily="18" charset="0"/>
                <a:cs typeface="Times New Roman" panose="02020603050405020304" pitchFamily="18" charset="0"/>
              </a:rPr>
              <a:t>Purpose</a:t>
            </a:r>
          </a:p>
          <a:p>
            <a:pPr algn="just">
              <a:lnSpc>
                <a:spcPct val="150000"/>
              </a:lnSpc>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dirty="0">
                <a:solidFill>
                  <a:schemeClr val="accent1">
                    <a:lumMod val="50000"/>
                  </a:schemeClr>
                </a:solidFill>
                <a:latin typeface="Times New Roman" panose="02020603050405020304" pitchFamily="18" charset="0"/>
                <a:cs typeface="Times New Roman" panose="02020603050405020304" pitchFamily="18" charset="0"/>
              </a:rPr>
              <a:t>The purpose of this Unique ID Management System is to provide a unique id for </a:t>
            </a:r>
            <a:r>
              <a:rPr lang="en-IN" dirty="0" smtClean="0">
                <a:solidFill>
                  <a:schemeClr val="accent1">
                    <a:lumMod val="50000"/>
                  </a:schemeClr>
                </a:solidFill>
                <a:latin typeface="Times New Roman" panose="02020603050405020304" pitchFamily="18" charset="0"/>
                <a:cs typeface="Times New Roman" panose="02020603050405020304" pitchFamily="18" charset="0"/>
              </a:rPr>
              <a:t>the participants </a:t>
            </a:r>
            <a:r>
              <a:rPr lang="en-IN" dirty="0">
                <a:solidFill>
                  <a:schemeClr val="accent1">
                    <a:lumMod val="50000"/>
                  </a:schemeClr>
                </a:solidFill>
                <a:latin typeface="Times New Roman" panose="02020603050405020304" pitchFamily="18" charset="0"/>
                <a:cs typeface="Times New Roman" panose="02020603050405020304" pitchFamily="18" charset="0"/>
              </a:rPr>
              <a:t>who are all registered for the event. This will avoid the chaos </a:t>
            </a:r>
            <a:r>
              <a:rPr lang="en-IN" dirty="0" smtClean="0">
                <a:solidFill>
                  <a:schemeClr val="accent1">
                    <a:lumMod val="50000"/>
                  </a:schemeClr>
                </a:solidFill>
                <a:latin typeface="Times New Roman" panose="02020603050405020304" pitchFamily="18" charset="0"/>
                <a:cs typeface="Times New Roman" panose="02020603050405020304" pitchFamily="18" charset="0"/>
              </a:rPr>
              <a:t>while participation</a:t>
            </a:r>
            <a:r>
              <a:rPr lang="en-IN" dirty="0">
                <a:solidFill>
                  <a:schemeClr val="accent1">
                    <a:lumMod val="50000"/>
                  </a:schemeClr>
                </a:solidFill>
                <a:latin typeface="Times New Roman" panose="02020603050405020304" pitchFamily="18" charset="0"/>
                <a:cs typeface="Times New Roman" panose="02020603050405020304" pitchFamily="18" charset="0"/>
              </a:rPr>
              <a:t>.</a:t>
            </a:r>
          </a:p>
          <a:p>
            <a:pPr algn="just">
              <a:lnSpc>
                <a:spcPct val="150000"/>
              </a:lnSpc>
            </a:pPr>
            <a:endParaRPr lang="en-IN" dirty="0" smtClean="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sz="2000" b="1" dirty="0" smtClean="0">
                <a:solidFill>
                  <a:schemeClr val="accent1">
                    <a:lumMod val="50000"/>
                  </a:schemeClr>
                </a:solidFill>
                <a:latin typeface="Times New Roman" panose="02020603050405020304" pitchFamily="18" charset="0"/>
                <a:cs typeface="Times New Roman" panose="02020603050405020304" pitchFamily="18" charset="0"/>
              </a:rPr>
              <a:t>Scope</a:t>
            </a:r>
          </a:p>
          <a:p>
            <a:pPr algn="just">
              <a:lnSpc>
                <a:spcPct val="150000"/>
              </a:lnSpc>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dirty="0" smtClean="0">
                <a:solidFill>
                  <a:schemeClr val="accent1">
                    <a:lumMod val="50000"/>
                  </a:schemeClr>
                </a:solidFill>
                <a:latin typeface="Times New Roman" panose="02020603050405020304" pitchFamily="18" charset="0"/>
                <a:cs typeface="Times New Roman" panose="02020603050405020304" pitchFamily="18" charset="0"/>
              </a:rPr>
              <a:t>The </a:t>
            </a:r>
            <a:r>
              <a:rPr lang="en-IN" dirty="0">
                <a:solidFill>
                  <a:schemeClr val="accent1">
                    <a:lumMod val="50000"/>
                  </a:schemeClr>
                </a:solidFill>
                <a:latin typeface="Times New Roman" panose="02020603050405020304" pitchFamily="18" charset="0"/>
                <a:cs typeface="Times New Roman" panose="02020603050405020304" pitchFamily="18" charset="0"/>
              </a:rPr>
              <a:t>Unique ID Management System is useful in gathering information </a:t>
            </a:r>
            <a:r>
              <a:rPr lang="en-IN" dirty="0" smtClean="0">
                <a:solidFill>
                  <a:schemeClr val="accent1">
                    <a:lumMod val="50000"/>
                  </a:schemeClr>
                </a:solidFill>
                <a:latin typeface="Times New Roman" panose="02020603050405020304" pitchFamily="18" charset="0"/>
                <a:cs typeface="Times New Roman" panose="02020603050405020304" pitchFamily="18" charset="0"/>
              </a:rPr>
              <a:t>regarding the </a:t>
            </a:r>
            <a:r>
              <a:rPr lang="en-IN" dirty="0">
                <a:solidFill>
                  <a:schemeClr val="accent1">
                    <a:lumMod val="50000"/>
                  </a:schemeClr>
                </a:solidFill>
                <a:latin typeface="Times New Roman" panose="02020603050405020304" pitchFamily="18" charset="0"/>
                <a:cs typeface="Times New Roman" panose="02020603050405020304" pitchFamily="18" charset="0"/>
              </a:rPr>
              <a:t>participants and authenticating them to participate in events for which </a:t>
            </a:r>
            <a:r>
              <a:rPr lang="en-IN" dirty="0" smtClean="0">
                <a:solidFill>
                  <a:schemeClr val="accent1">
                    <a:lumMod val="50000"/>
                  </a:schemeClr>
                </a:solidFill>
                <a:latin typeface="Times New Roman" panose="02020603050405020304" pitchFamily="18" charset="0"/>
                <a:cs typeface="Times New Roman" panose="02020603050405020304" pitchFamily="18" charset="0"/>
              </a:rPr>
              <a:t>they have </a:t>
            </a:r>
            <a:r>
              <a:rPr lang="en-IN" dirty="0">
                <a:solidFill>
                  <a:schemeClr val="accent1">
                    <a:lumMod val="50000"/>
                  </a:schemeClr>
                </a:solidFill>
                <a:latin typeface="Times New Roman" panose="02020603050405020304" pitchFamily="18" charset="0"/>
                <a:cs typeface="Times New Roman" panose="02020603050405020304" pitchFamily="18" charset="0"/>
              </a:rPr>
              <a:t>registered.</a:t>
            </a:r>
          </a:p>
          <a:p>
            <a:pPr marL="285750" indent="-285750" algn="just">
              <a:lnSpc>
                <a:spcPct val="150000"/>
              </a:lnSpc>
              <a:buFont typeface="Wingdings" panose="05000000000000000000" pitchFamily="2" charset="2"/>
              <a:buChar char="ü"/>
            </a:pPr>
            <a:r>
              <a:rPr lang="en-IN" dirty="0" smtClean="0">
                <a:solidFill>
                  <a:schemeClr val="accent1">
                    <a:lumMod val="50000"/>
                  </a:schemeClr>
                </a:solidFill>
                <a:latin typeface="Times New Roman" panose="02020603050405020304" pitchFamily="18" charset="0"/>
                <a:cs typeface="Times New Roman" panose="02020603050405020304" pitchFamily="18" charset="0"/>
              </a:rPr>
              <a:t>It </a:t>
            </a:r>
            <a:r>
              <a:rPr lang="en-IN" dirty="0">
                <a:solidFill>
                  <a:schemeClr val="accent1">
                    <a:lumMod val="50000"/>
                  </a:schemeClr>
                </a:solidFill>
                <a:latin typeface="Times New Roman" panose="02020603050405020304" pitchFamily="18" charset="0"/>
                <a:cs typeface="Times New Roman" panose="02020603050405020304" pitchFamily="18" charset="0"/>
              </a:rPr>
              <a:t>also helps volunteers to confirm the authentication of the participants.</a:t>
            </a:r>
          </a:p>
        </p:txBody>
      </p:sp>
    </p:spTree>
    <p:extLst>
      <p:ext uri="{BB962C8B-B14F-4D97-AF65-F5344CB8AC3E}">
        <p14:creationId xmlns:p14="http://schemas.microsoft.com/office/powerpoint/2010/main" val="316574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739" y="288529"/>
            <a:ext cx="4794967" cy="769441"/>
          </a:xfrm>
          <a:prstGeom prst="rect">
            <a:avLst/>
          </a:prstGeom>
          <a:noFill/>
        </p:spPr>
        <p:txBody>
          <a:bodyPr wrap="none" lIns="91440" tIns="45720" rIns="91440" bIns="45720">
            <a:spAutoFit/>
          </a:bodyPr>
          <a:lstStyle/>
          <a:p>
            <a:pPr algn="ctr"/>
            <a:r>
              <a:rPr lang="en-US" sz="4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User Characteristics</a:t>
            </a:r>
          </a:p>
        </p:txBody>
      </p:sp>
      <p:sp>
        <p:nvSpPr>
          <p:cNvPr id="3" name="TextBox 2"/>
          <p:cNvSpPr txBox="1"/>
          <p:nvPr/>
        </p:nvSpPr>
        <p:spPr>
          <a:xfrm>
            <a:off x="682580" y="1416676"/>
            <a:ext cx="10586434" cy="29510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IN" dirty="0" smtClean="0">
                <a:solidFill>
                  <a:schemeClr val="accent1">
                    <a:lumMod val="50000"/>
                  </a:schemeClr>
                </a:solidFill>
                <a:latin typeface="Times New Roman" panose="02020603050405020304" pitchFamily="18" charset="0"/>
                <a:cs typeface="Times New Roman" panose="02020603050405020304" pitchFamily="18" charset="0"/>
              </a:rPr>
              <a:t>The </a:t>
            </a:r>
            <a:r>
              <a:rPr lang="en-IN" dirty="0">
                <a:solidFill>
                  <a:schemeClr val="accent1">
                    <a:lumMod val="50000"/>
                  </a:schemeClr>
                </a:solidFill>
                <a:latin typeface="Times New Roman" panose="02020603050405020304" pitchFamily="18" charset="0"/>
                <a:cs typeface="Times New Roman" panose="02020603050405020304" pitchFamily="18" charset="0"/>
              </a:rPr>
              <a:t>system will be used by the participants for registration and by the in charge of </a:t>
            </a:r>
            <a:r>
              <a:rPr lang="en-IN" dirty="0" smtClean="0">
                <a:solidFill>
                  <a:schemeClr val="accent1">
                    <a:lumMod val="50000"/>
                  </a:schemeClr>
                </a:solidFill>
                <a:latin typeface="Times New Roman" panose="02020603050405020304" pitchFamily="18" charset="0"/>
                <a:cs typeface="Times New Roman" panose="02020603050405020304" pitchFamily="18" charset="0"/>
              </a:rPr>
              <a:t>the event</a:t>
            </a:r>
            <a:r>
              <a:rPr lang="en-IN" dirty="0">
                <a:solidFill>
                  <a:schemeClr val="accent1">
                    <a:lumMod val="50000"/>
                  </a:schemeClr>
                </a:solidFill>
                <a:latin typeface="Times New Roman" panose="02020603050405020304" pitchFamily="18" charset="0"/>
                <a:cs typeface="Times New Roman" panose="02020603050405020304" pitchFamily="18" charset="0"/>
              </a:rPr>
              <a:t>, they could be a staff or students. The user should have basic knowledge </a:t>
            </a:r>
            <a:r>
              <a:rPr lang="en-IN" dirty="0" smtClean="0">
                <a:solidFill>
                  <a:schemeClr val="accent1">
                    <a:lumMod val="50000"/>
                  </a:schemeClr>
                </a:solidFill>
                <a:latin typeface="Times New Roman" panose="02020603050405020304" pitchFamily="18" charset="0"/>
                <a:cs typeface="Times New Roman" panose="02020603050405020304" pitchFamily="18" charset="0"/>
              </a:rPr>
              <a:t>about using </a:t>
            </a:r>
            <a:r>
              <a:rPr lang="en-IN" dirty="0">
                <a:solidFill>
                  <a:schemeClr val="accent1">
                    <a:lumMod val="50000"/>
                  </a:schemeClr>
                </a:solidFill>
                <a:latin typeface="Times New Roman" panose="02020603050405020304" pitchFamily="18" charset="0"/>
                <a:cs typeface="Times New Roman" panose="02020603050405020304" pitchFamily="18" charset="0"/>
              </a:rPr>
              <a:t>the system</a:t>
            </a:r>
            <a:r>
              <a:rPr lang="en-IN" dirty="0" smtClean="0">
                <a:solidFill>
                  <a:schemeClr val="accent1">
                    <a:lumMod val="50000"/>
                  </a:schemeClr>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ü"/>
            </a:pPr>
            <a:r>
              <a:rPr lang="en-IN" dirty="0" smtClean="0">
                <a:solidFill>
                  <a:schemeClr val="accent1">
                    <a:lumMod val="50000"/>
                  </a:schemeClr>
                </a:solidFill>
                <a:latin typeface="Times New Roman" panose="02020603050405020304" pitchFamily="18" charset="0"/>
                <a:cs typeface="Times New Roman" panose="02020603050405020304" pitchFamily="18" charset="0"/>
              </a:rPr>
              <a:t>The </a:t>
            </a:r>
            <a:r>
              <a:rPr lang="en-IN" dirty="0">
                <a:solidFill>
                  <a:schemeClr val="accent1">
                    <a:lumMod val="50000"/>
                  </a:schemeClr>
                </a:solidFill>
                <a:latin typeface="Times New Roman" panose="02020603050405020304" pitchFamily="18" charset="0"/>
                <a:cs typeface="Times New Roman" panose="02020603050405020304" pitchFamily="18" charset="0"/>
              </a:rPr>
              <a:t>volunteer checks the unique ID of the participant and permits them </a:t>
            </a:r>
            <a:r>
              <a:rPr lang="en-IN" dirty="0" smtClean="0">
                <a:solidFill>
                  <a:schemeClr val="accent1">
                    <a:lumMod val="50000"/>
                  </a:schemeClr>
                </a:solidFill>
                <a:latin typeface="Times New Roman" panose="02020603050405020304" pitchFamily="18" charset="0"/>
                <a:cs typeface="Times New Roman" panose="02020603050405020304" pitchFamily="18" charset="0"/>
              </a:rPr>
              <a:t>to participate </a:t>
            </a:r>
            <a:r>
              <a:rPr lang="en-IN" dirty="0">
                <a:solidFill>
                  <a:schemeClr val="accent1">
                    <a:lumMod val="50000"/>
                  </a:schemeClr>
                </a:solidFill>
                <a:latin typeface="Times New Roman" panose="02020603050405020304" pitchFamily="18" charset="0"/>
                <a:cs typeface="Times New Roman" panose="02020603050405020304" pitchFamily="18" charset="0"/>
              </a:rPr>
              <a:t>in the event.</a:t>
            </a:r>
          </a:p>
          <a:p>
            <a:pPr marL="285750" indent="-285750" algn="just">
              <a:lnSpc>
                <a:spcPct val="150000"/>
              </a:lnSpc>
              <a:buFont typeface="Wingdings" panose="05000000000000000000" pitchFamily="2" charset="2"/>
              <a:buChar char="ü"/>
            </a:pPr>
            <a:r>
              <a:rPr lang="en-IN" dirty="0" smtClean="0">
                <a:solidFill>
                  <a:schemeClr val="accent1">
                    <a:lumMod val="50000"/>
                  </a:schemeClr>
                </a:solidFill>
                <a:latin typeface="Times New Roman" panose="02020603050405020304" pitchFamily="18" charset="0"/>
                <a:cs typeface="Times New Roman" panose="02020603050405020304" pitchFamily="18" charset="0"/>
              </a:rPr>
              <a:t>The </a:t>
            </a:r>
            <a:r>
              <a:rPr lang="en-IN" dirty="0">
                <a:solidFill>
                  <a:schemeClr val="accent1">
                    <a:lumMod val="50000"/>
                  </a:schemeClr>
                </a:solidFill>
                <a:latin typeface="Times New Roman" panose="02020603050405020304" pitchFamily="18" charset="0"/>
                <a:cs typeface="Times New Roman" panose="02020603050405020304" pitchFamily="18" charset="0"/>
              </a:rPr>
              <a:t>admin maintains the system and checks if there is any change to be made.</a:t>
            </a:r>
          </a:p>
          <a:p>
            <a:pPr marL="285750" indent="-285750" algn="just">
              <a:lnSpc>
                <a:spcPct val="150000"/>
              </a:lnSpc>
              <a:buFont typeface="Wingdings" panose="05000000000000000000" pitchFamily="2" charset="2"/>
              <a:buChar char="ü"/>
            </a:pPr>
            <a:r>
              <a:rPr lang="en-IN" dirty="0" smtClean="0">
                <a:solidFill>
                  <a:schemeClr val="accent1">
                    <a:lumMod val="50000"/>
                  </a:schemeClr>
                </a:solidFill>
                <a:latin typeface="Times New Roman" panose="02020603050405020304" pitchFamily="18" charset="0"/>
                <a:cs typeface="Times New Roman" panose="02020603050405020304" pitchFamily="18" charset="0"/>
              </a:rPr>
              <a:t>The </a:t>
            </a:r>
            <a:r>
              <a:rPr lang="en-IN" dirty="0">
                <a:solidFill>
                  <a:schemeClr val="accent1">
                    <a:lumMod val="50000"/>
                  </a:schemeClr>
                </a:solidFill>
                <a:latin typeface="Times New Roman" panose="02020603050405020304" pitchFamily="18" charset="0"/>
                <a:cs typeface="Times New Roman" panose="02020603050405020304" pitchFamily="18" charset="0"/>
              </a:rPr>
              <a:t>participant registers for the events and with the unique ID provided to </a:t>
            </a:r>
            <a:r>
              <a:rPr lang="en-IN" dirty="0" smtClean="0">
                <a:solidFill>
                  <a:schemeClr val="accent1">
                    <a:lumMod val="50000"/>
                  </a:schemeClr>
                </a:solidFill>
                <a:latin typeface="Times New Roman" panose="02020603050405020304" pitchFamily="18" charset="0"/>
                <a:cs typeface="Times New Roman" panose="02020603050405020304" pitchFamily="18" charset="0"/>
              </a:rPr>
              <a:t>them participate </a:t>
            </a:r>
            <a:r>
              <a:rPr lang="en-IN" dirty="0">
                <a:solidFill>
                  <a:schemeClr val="accent1">
                    <a:lumMod val="50000"/>
                  </a:schemeClr>
                </a:solidFill>
                <a:latin typeface="Times New Roman" panose="02020603050405020304" pitchFamily="18" charset="0"/>
                <a:cs typeface="Times New Roman" panose="02020603050405020304" pitchFamily="18" charset="0"/>
              </a:rPr>
              <a:t>in the events they have registered.</a:t>
            </a:r>
          </a:p>
          <a:p>
            <a:pPr marL="285750" indent="-285750" algn="just">
              <a:lnSpc>
                <a:spcPct val="150000"/>
              </a:lnSpc>
              <a:buFont typeface="Wingdings" panose="05000000000000000000" pitchFamily="2" charset="2"/>
              <a:buChar char="ü"/>
            </a:pPr>
            <a:r>
              <a:rPr lang="en-IN" dirty="0" smtClean="0">
                <a:solidFill>
                  <a:schemeClr val="accent1">
                    <a:lumMod val="50000"/>
                  </a:schemeClr>
                </a:solidFill>
                <a:latin typeface="Times New Roman" panose="02020603050405020304" pitchFamily="18" charset="0"/>
                <a:cs typeface="Times New Roman" panose="02020603050405020304" pitchFamily="18" charset="0"/>
              </a:rPr>
              <a:t>The </a:t>
            </a:r>
            <a:r>
              <a:rPr lang="en-IN" dirty="0">
                <a:solidFill>
                  <a:schemeClr val="accent1">
                    <a:lumMod val="50000"/>
                  </a:schemeClr>
                </a:solidFill>
                <a:latin typeface="Times New Roman" panose="02020603050405020304" pitchFamily="18" charset="0"/>
                <a:cs typeface="Times New Roman" panose="02020603050405020304" pitchFamily="18" charset="0"/>
              </a:rPr>
              <a:t>system creates a unique ID using the information provided by the </a:t>
            </a:r>
            <a:r>
              <a:rPr lang="en-IN" dirty="0" smtClean="0">
                <a:solidFill>
                  <a:schemeClr val="accent1">
                    <a:lumMod val="50000"/>
                  </a:schemeClr>
                </a:solidFill>
                <a:latin typeface="Times New Roman" panose="02020603050405020304" pitchFamily="18" charset="0"/>
                <a:cs typeface="Times New Roman" panose="02020603050405020304" pitchFamily="18" charset="0"/>
              </a:rPr>
              <a:t>participant while </a:t>
            </a:r>
            <a:r>
              <a:rPr lang="en-IN" dirty="0">
                <a:solidFill>
                  <a:schemeClr val="accent1">
                    <a:lumMod val="50000"/>
                  </a:schemeClr>
                </a:solidFill>
                <a:latin typeface="Times New Roman" panose="02020603050405020304" pitchFamily="18" charset="0"/>
                <a:cs typeface="Times New Roman" panose="02020603050405020304" pitchFamily="18" charset="0"/>
              </a:rPr>
              <a:t>registration.</a:t>
            </a:r>
          </a:p>
        </p:txBody>
      </p:sp>
    </p:spTree>
    <p:extLst>
      <p:ext uri="{BB962C8B-B14F-4D97-AF65-F5344CB8AC3E}">
        <p14:creationId xmlns:p14="http://schemas.microsoft.com/office/powerpoint/2010/main" val="406488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352" y="352924"/>
            <a:ext cx="6044603" cy="769441"/>
          </a:xfrm>
          <a:prstGeom prst="rect">
            <a:avLst/>
          </a:prstGeom>
          <a:noFill/>
        </p:spPr>
        <p:txBody>
          <a:bodyPr wrap="none" lIns="91440" tIns="45720" rIns="91440" bIns="45720">
            <a:spAutoFit/>
          </a:bodyPr>
          <a:lstStyle/>
          <a:p>
            <a:pPr algn="ctr"/>
            <a:r>
              <a:rPr lang="en-US" sz="4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Functional Requirements</a:t>
            </a:r>
          </a:p>
        </p:txBody>
      </p:sp>
      <p:sp>
        <p:nvSpPr>
          <p:cNvPr id="3" name="TextBox 2"/>
          <p:cNvSpPr txBox="1"/>
          <p:nvPr/>
        </p:nvSpPr>
        <p:spPr>
          <a:xfrm>
            <a:off x="450761" y="1841679"/>
            <a:ext cx="10303098" cy="2585323"/>
          </a:xfrm>
          <a:prstGeom prst="rect">
            <a:avLst/>
          </a:prstGeom>
          <a:noFill/>
        </p:spPr>
        <p:txBody>
          <a:bodyPr wrap="square" rtlCol="0">
            <a:spAutoFit/>
          </a:bodyPr>
          <a:lstStyle/>
          <a:p>
            <a:pPr algn="just">
              <a:lnSpc>
                <a:spcPct val="150000"/>
              </a:lnSpc>
            </a:pPr>
            <a:r>
              <a:rPr lang="en-IN" b="1" dirty="0">
                <a:solidFill>
                  <a:schemeClr val="accent2">
                    <a:lumMod val="50000"/>
                  </a:schemeClr>
                </a:solidFill>
                <a:latin typeface="Times New Roman" panose="02020603050405020304" pitchFamily="18" charset="0"/>
                <a:cs typeface="Times New Roman" panose="02020603050405020304" pitchFamily="18" charset="0"/>
              </a:rPr>
              <a:t>User Login</a:t>
            </a:r>
            <a:r>
              <a:rPr lang="en-IN" dirty="0">
                <a:solidFill>
                  <a:schemeClr val="accent2">
                    <a:lumMod val="50000"/>
                  </a:schemeClr>
                </a:solidFill>
                <a:latin typeface="Times New Roman" panose="02020603050405020304" pitchFamily="18" charset="0"/>
                <a:cs typeface="Times New Roman" panose="02020603050405020304" pitchFamily="18" charset="0"/>
              </a:rPr>
              <a:t>: Every user can login and access their information page</a:t>
            </a:r>
            <a:r>
              <a:rPr lang="en-IN" dirty="0" smtClean="0">
                <a:solidFill>
                  <a:schemeClr val="accent2">
                    <a:lumMod val="50000"/>
                  </a:schemeClr>
                </a:solidFill>
                <a:latin typeface="Times New Roman" panose="02020603050405020304" pitchFamily="18" charset="0"/>
                <a:cs typeface="Times New Roman" panose="02020603050405020304" pitchFamily="18" charset="0"/>
              </a:rPr>
              <a:t>.</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b="1" dirty="0" smtClean="0">
                <a:solidFill>
                  <a:schemeClr val="accent2">
                    <a:lumMod val="50000"/>
                  </a:schemeClr>
                </a:solidFill>
                <a:latin typeface="Times New Roman" panose="02020603050405020304" pitchFamily="18" charset="0"/>
                <a:cs typeface="Times New Roman" panose="02020603050405020304" pitchFamily="18" charset="0"/>
              </a:rPr>
              <a:t>Security</a:t>
            </a:r>
            <a:r>
              <a:rPr lang="en-IN" dirty="0">
                <a:solidFill>
                  <a:schemeClr val="accent2">
                    <a:lumMod val="50000"/>
                  </a:schemeClr>
                </a:solidFill>
                <a:latin typeface="Times New Roman" panose="02020603050405020304" pitchFamily="18" charset="0"/>
                <a:cs typeface="Times New Roman" panose="02020603050405020304" pitchFamily="18" charset="0"/>
              </a:rPr>
              <a:t>: Any registered participant can access only his/her information. The </a:t>
            </a:r>
            <a:r>
              <a:rPr lang="en-IN" dirty="0" smtClean="0">
                <a:solidFill>
                  <a:schemeClr val="accent2">
                    <a:lumMod val="50000"/>
                  </a:schemeClr>
                </a:solidFill>
                <a:latin typeface="Times New Roman" panose="02020603050405020304" pitchFamily="18" charset="0"/>
                <a:cs typeface="Times New Roman" panose="02020603050405020304" pitchFamily="18" charset="0"/>
              </a:rPr>
              <a:t>staff and </a:t>
            </a:r>
            <a:r>
              <a:rPr lang="en-IN" dirty="0">
                <a:solidFill>
                  <a:schemeClr val="accent2">
                    <a:lumMod val="50000"/>
                  </a:schemeClr>
                </a:solidFill>
                <a:latin typeface="Times New Roman" panose="02020603050405020304" pitchFamily="18" charset="0"/>
                <a:cs typeface="Times New Roman" panose="02020603050405020304" pitchFamily="18" charset="0"/>
              </a:rPr>
              <a:t>volunteer can access all the information.</a:t>
            </a:r>
          </a:p>
          <a:p>
            <a:pPr algn="just">
              <a:lnSpc>
                <a:spcPct val="150000"/>
              </a:lnSpc>
            </a:pPr>
            <a:r>
              <a:rPr lang="en-IN" b="1" dirty="0" smtClean="0">
                <a:solidFill>
                  <a:schemeClr val="accent2">
                    <a:lumMod val="50000"/>
                  </a:schemeClr>
                </a:solidFill>
                <a:latin typeface="Times New Roman" panose="02020603050405020304" pitchFamily="18" charset="0"/>
                <a:cs typeface="Times New Roman" panose="02020603050405020304" pitchFamily="18" charset="0"/>
              </a:rPr>
              <a:t>Admin</a:t>
            </a:r>
            <a:r>
              <a:rPr lang="en-IN" dirty="0">
                <a:solidFill>
                  <a:schemeClr val="accent2">
                    <a:lumMod val="50000"/>
                  </a:schemeClr>
                </a:solidFill>
                <a:latin typeface="Times New Roman" panose="02020603050405020304" pitchFamily="18" charset="0"/>
                <a:cs typeface="Times New Roman" panose="02020603050405020304" pitchFamily="18" charset="0"/>
              </a:rPr>
              <a:t>: Admin can modify the entire coding and structure of the system.</a:t>
            </a:r>
          </a:p>
          <a:p>
            <a:pPr algn="just">
              <a:lnSpc>
                <a:spcPct val="150000"/>
              </a:lnSpc>
            </a:pPr>
            <a:r>
              <a:rPr lang="en-IN" b="1" dirty="0" smtClean="0">
                <a:solidFill>
                  <a:schemeClr val="accent2">
                    <a:lumMod val="50000"/>
                  </a:schemeClr>
                </a:solidFill>
                <a:latin typeface="Times New Roman" panose="02020603050405020304" pitchFamily="18" charset="0"/>
                <a:cs typeface="Times New Roman" panose="02020603050405020304" pitchFamily="18" charset="0"/>
              </a:rPr>
              <a:t>Sending </a:t>
            </a:r>
            <a:r>
              <a:rPr lang="en-IN" b="1" dirty="0">
                <a:solidFill>
                  <a:schemeClr val="accent2">
                    <a:lumMod val="50000"/>
                  </a:schemeClr>
                </a:solidFill>
                <a:latin typeface="Times New Roman" panose="02020603050405020304" pitchFamily="18" charset="0"/>
                <a:cs typeface="Times New Roman" panose="02020603050405020304" pitchFamily="18" charset="0"/>
              </a:rPr>
              <a:t>Email</a:t>
            </a:r>
            <a:r>
              <a:rPr lang="en-IN" dirty="0">
                <a:solidFill>
                  <a:schemeClr val="accent2">
                    <a:lumMod val="50000"/>
                  </a:schemeClr>
                </a:solidFill>
                <a:latin typeface="Times New Roman" panose="02020603050405020304" pitchFamily="18" charset="0"/>
                <a:cs typeface="Times New Roman" panose="02020603050405020304" pitchFamily="18" charset="0"/>
              </a:rPr>
              <a:t>: An email will be sent to the registered users which contains </a:t>
            </a:r>
            <a:r>
              <a:rPr lang="en-IN" dirty="0" smtClean="0">
                <a:solidFill>
                  <a:schemeClr val="accent2">
                    <a:lumMod val="50000"/>
                  </a:schemeClr>
                </a:solidFill>
                <a:latin typeface="Times New Roman" panose="02020603050405020304" pitchFamily="18" charset="0"/>
                <a:cs typeface="Times New Roman" panose="02020603050405020304" pitchFamily="18" charset="0"/>
              </a:rPr>
              <a:t>the confirmation </a:t>
            </a:r>
            <a:r>
              <a:rPr lang="en-IN" dirty="0">
                <a:solidFill>
                  <a:schemeClr val="accent2">
                    <a:lumMod val="50000"/>
                  </a:schemeClr>
                </a:solidFill>
                <a:latin typeface="Times New Roman" panose="02020603050405020304" pitchFamily="18" charset="0"/>
                <a:cs typeface="Times New Roman" panose="02020603050405020304" pitchFamily="18" charset="0"/>
              </a:rPr>
              <a:t>report for their registration.</a:t>
            </a:r>
          </a:p>
        </p:txBody>
      </p:sp>
    </p:spTree>
    <p:extLst>
      <p:ext uri="{BB962C8B-B14F-4D97-AF65-F5344CB8AC3E}">
        <p14:creationId xmlns:p14="http://schemas.microsoft.com/office/powerpoint/2010/main" val="3168602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2772"/>
            <a:ext cx="7195560" cy="769441"/>
          </a:xfrm>
          <a:prstGeom prst="rect">
            <a:avLst/>
          </a:prstGeom>
          <a:noFill/>
        </p:spPr>
        <p:txBody>
          <a:bodyPr wrap="none" lIns="91440" tIns="45720" rIns="91440" bIns="45720">
            <a:spAutoFit/>
          </a:bodyPr>
          <a:lstStyle/>
          <a:p>
            <a:pPr algn="ctr"/>
            <a:r>
              <a:rPr lang="en-US" sz="4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Non-Functional Requirements</a:t>
            </a:r>
            <a:endParaRPr lang="en-US" sz="4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TextBox 3"/>
          <p:cNvSpPr txBox="1"/>
          <p:nvPr/>
        </p:nvSpPr>
        <p:spPr>
          <a:xfrm>
            <a:off x="334851" y="1442434"/>
            <a:ext cx="10380372" cy="3416320"/>
          </a:xfrm>
          <a:prstGeom prst="rect">
            <a:avLst/>
          </a:prstGeom>
          <a:noFill/>
        </p:spPr>
        <p:txBody>
          <a:bodyPr wrap="square" rtlCol="0">
            <a:spAutoFit/>
          </a:bodyPr>
          <a:lstStyle/>
          <a:p>
            <a:pPr algn="just">
              <a:lnSpc>
                <a:spcPct val="150000"/>
              </a:lnSpc>
            </a:pPr>
            <a:r>
              <a:rPr lang="en-IN" b="1" i="1" dirty="0">
                <a:solidFill>
                  <a:schemeClr val="accent2">
                    <a:lumMod val="50000"/>
                  </a:schemeClr>
                </a:solidFill>
                <a:latin typeface="Times New Roman" panose="02020603050405020304" pitchFamily="18" charset="0"/>
                <a:cs typeface="Times New Roman" panose="02020603050405020304" pitchFamily="18" charset="0"/>
              </a:rPr>
              <a:t>Performance</a:t>
            </a:r>
          </a:p>
          <a:p>
            <a:pPr algn="just">
              <a:lnSpc>
                <a:spcPct val="150000"/>
              </a:lnSpc>
            </a:pPr>
            <a:r>
              <a:rPr lang="en-IN" dirty="0">
                <a:solidFill>
                  <a:schemeClr val="accent2">
                    <a:lumMod val="50000"/>
                  </a:schemeClr>
                </a:solidFill>
                <a:latin typeface="Times New Roman" panose="02020603050405020304" pitchFamily="18" charset="0"/>
                <a:cs typeface="Times New Roman" panose="02020603050405020304" pitchFamily="18" charset="0"/>
              </a:rPr>
              <a:t>The system must be interactive and the delays involved must be less .So in every </a:t>
            </a:r>
            <a:r>
              <a:rPr lang="en-IN" dirty="0" smtClean="0">
                <a:solidFill>
                  <a:schemeClr val="accent2">
                    <a:lumMod val="50000"/>
                  </a:schemeClr>
                </a:solidFill>
                <a:latin typeface="Times New Roman" panose="02020603050405020304" pitchFamily="18" charset="0"/>
                <a:cs typeface="Times New Roman" panose="02020603050405020304" pitchFamily="18" charset="0"/>
              </a:rPr>
              <a:t>action response of </a:t>
            </a:r>
            <a:r>
              <a:rPr lang="en-IN" dirty="0">
                <a:solidFill>
                  <a:schemeClr val="accent2">
                    <a:lumMod val="50000"/>
                  </a:schemeClr>
                </a:solidFill>
                <a:latin typeface="Times New Roman" panose="02020603050405020304" pitchFamily="18" charset="0"/>
                <a:cs typeface="Times New Roman" panose="02020603050405020304" pitchFamily="18" charset="0"/>
              </a:rPr>
              <a:t>the system, there are no immediate delays.</a:t>
            </a:r>
          </a:p>
          <a:p>
            <a:pPr algn="just">
              <a:lnSpc>
                <a:spcPct val="150000"/>
              </a:lnSpc>
            </a:pPr>
            <a:r>
              <a:rPr lang="en-IN" b="1" i="1" dirty="0" smtClean="0">
                <a:solidFill>
                  <a:schemeClr val="accent2">
                    <a:lumMod val="50000"/>
                  </a:schemeClr>
                </a:solidFill>
                <a:latin typeface="Times New Roman" panose="02020603050405020304" pitchFamily="18" charset="0"/>
                <a:cs typeface="Times New Roman" panose="02020603050405020304" pitchFamily="18" charset="0"/>
              </a:rPr>
              <a:t>Safety</a:t>
            </a:r>
            <a:endParaRPr lang="en-IN" b="1" i="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dirty="0">
                <a:solidFill>
                  <a:schemeClr val="accent2">
                    <a:lumMod val="50000"/>
                  </a:schemeClr>
                </a:solidFill>
                <a:latin typeface="Times New Roman" panose="02020603050405020304" pitchFamily="18" charset="0"/>
                <a:cs typeface="Times New Roman" panose="02020603050405020304" pitchFamily="18" charset="0"/>
              </a:rPr>
              <a:t>Information transmission should be securely transmitted to server without any changes </a:t>
            </a:r>
            <a:r>
              <a:rPr lang="en-IN" dirty="0" smtClean="0">
                <a:solidFill>
                  <a:schemeClr val="accent2">
                    <a:lumMod val="50000"/>
                  </a:schemeClr>
                </a:solidFill>
                <a:latin typeface="Times New Roman" panose="02020603050405020304" pitchFamily="18" charset="0"/>
                <a:cs typeface="Times New Roman" panose="02020603050405020304" pitchFamily="18" charset="0"/>
              </a:rPr>
              <a:t>in information</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b="1" i="1" dirty="0" smtClean="0">
                <a:solidFill>
                  <a:schemeClr val="accent2">
                    <a:lumMod val="50000"/>
                  </a:schemeClr>
                </a:solidFill>
                <a:latin typeface="Times New Roman" panose="02020603050405020304" pitchFamily="18" charset="0"/>
                <a:cs typeface="Times New Roman" panose="02020603050405020304" pitchFamily="18" charset="0"/>
              </a:rPr>
              <a:t>Reliability</a:t>
            </a:r>
            <a:endParaRPr lang="en-IN" b="1" i="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dirty="0">
                <a:solidFill>
                  <a:schemeClr val="accent2">
                    <a:lumMod val="50000"/>
                  </a:schemeClr>
                </a:solidFill>
                <a:latin typeface="Times New Roman" panose="02020603050405020304" pitchFamily="18" charset="0"/>
                <a:cs typeface="Times New Roman" panose="02020603050405020304" pitchFamily="18" charset="0"/>
              </a:rPr>
              <a:t>As the system provides the right tools for discussion, problem solving it must be </a:t>
            </a:r>
            <a:r>
              <a:rPr lang="en-IN" dirty="0" smtClean="0">
                <a:solidFill>
                  <a:schemeClr val="accent2">
                    <a:lumMod val="50000"/>
                  </a:schemeClr>
                </a:solidFill>
                <a:latin typeface="Times New Roman" panose="02020603050405020304" pitchFamily="18" charset="0"/>
                <a:cs typeface="Times New Roman" panose="02020603050405020304" pitchFamily="18" charset="0"/>
              </a:rPr>
              <a:t>made sure </a:t>
            </a:r>
            <a:r>
              <a:rPr lang="en-IN" dirty="0">
                <a:solidFill>
                  <a:schemeClr val="accent2">
                    <a:lumMod val="50000"/>
                  </a:schemeClr>
                </a:solidFill>
                <a:latin typeface="Times New Roman" panose="02020603050405020304" pitchFamily="18" charset="0"/>
                <a:cs typeface="Times New Roman" panose="02020603050405020304" pitchFamily="18" charset="0"/>
              </a:rPr>
              <a:t>that the system is reliable in its operations and for securing the sensitive details.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51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44" y="314287"/>
            <a:ext cx="7162025"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Software System Attributes</a:t>
            </a:r>
          </a:p>
        </p:txBody>
      </p:sp>
      <p:sp>
        <p:nvSpPr>
          <p:cNvPr id="3" name="TextBox 2"/>
          <p:cNvSpPr txBox="1"/>
          <p:nvPr/>
        </p:nvSpPr>
        <p:spPr>
          <a:xfrm>
            <a:off x="296214" y="1854558"/>
            <a:ext cx="11075831" cy="3831818"/>
          </a:xfrm>
          <a:prstGeom prst="rect">
            <a:avLst/>
          </a:prstGeom>
          <a:noFill/>
        </p:spPr>
        <p:txBody>
          <a:bodyPr wrap="square" rtlCol="0">
            <a:spAutoFit/>
          </a:bodyPr>
          <a:lstStyle/>
          <a:p>
            <a:pPr algn="just">
              <a:lnSpc>
                <a:spcPct val="150000"/>
              </a:lnSpc>
            </a:pPr>
            <a:r>
              <a:rPr lang="en-IN" b="1" i="1" dirty="0">
                <a:solidFill>
                  <a:schemeClr val="accent2">
                    <a:lumMod val="50000"/>
                  </a:schemeClr>
                </a:solidFill>
                <a:latin typeface="Times New Roman" panose="02020603050405020304" pitchFamily="18" charset="0"/>
                <a:cs typeface="Times New Roman" panose="02020603050405020304" pitchFamily="18" charset="0"/>
              </a:rPr>
              <a:t>Availability</a:t>
            </a:r>
          </a:p>
          <a:p>
            <a:pPr algn="just">
              <a:lnSpc>
                <a:spcPct val="150000"/>
              </a:lnSpc>
            </a:pPr>
            <a:r>
              <a:rPr lang="en-IN" dirty="0">
                <a:solidFill>
                  <a:schemeClr val="accent2">
                    <a:lumMod val="50000"/>
                  </a:schemeClr>
                </a:solidFill>
                <a:latin typeface="Times New Roman" panose="02020603050405020304" pitchFamily="18" charset="0"/>
                <a:cs typeface="Times New Roman" panose="02020603050405020304" pitchFamily="18" charset="0"/>
              </a:rPr>
              <a:t>If the internet service gets disrupted while sending information to the server, </a:t>
            </a:r>
            <a:r>
              <a:rPr lang="en-IN" dirty="0" smtClean="0">
                <a:solidFill>
                  <a:schemeClr val="accent2">
                    <a:lumMod val="50000"/>
                  </a:schemeClr>
                </a:solidFill>
                <a:latin typeface="Times New Roman" panose="02020603050405020304" pitchFamily="18" charset="0"/>
                <a:cs typeface="Times New Roman" panose="02020603050405020304" pitchFamily="18" charset="0"/>
              </a:rPr>
              <a:t>the information </a:t>
            </a:r>
            <a:r>
              <a:rPr lang="en-IN" dirty="0">
                <a:solidFill>
                  <a:schemeClr val="accent2">
                    <a:lumMod val="50000"/>
                  </a:schemeClr>
                </a:solidFill>
                <a:latin typeface="Times New Roman" panose="02020603050405020304" pitchFamily="18" charset="0"/>
                <a:cs typeface="Times New Roman" panose="02020603050405020304" pitchFamily="18" charset="0"/>
              </a:rPr>
              <a:t>can be sent again for verification.</a:t>
            </a:r>
          </a:p>
          <a:p>
            <a:pPr algn="just">
              <a:lnSpc>
                <a:spcPct val="150000"/>
              </a:lnSpc>
            </a:pPr>
            <a:r>
              <a:rPr lang="en-IN" b="1" i="1" dirty="0" smtClean="0">
                <a:solidFill>
                  <a:schemeClr val="accent2">
                    <a:lumMod val="50000"/>
                  </a:schemeClr>
                </a:solidFill>
                <a:latin typeface="Times New Roman" panose="02020603050405020304" pitchFamily="18" charset="0"/>
                <a:cs typeface="Times New Roman" panose="02020603050405020304" pitchFamily="18" charset="0"/>
              </a:rPr>
              <a:t>Security</a:t>
            </a:r>
            <a:endParaRPr lang="en-IN" b="1" i="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dirty="0">
                <a:solidFill>
                  <a:schemeClr val="accent2">
                    <a:lumMod val="50000"/>
                  </a:schemeClr>
                </a:solidFill>
                <a:latin typeface="Times New Roman" panose="02020603050405020304" pitchFamily="18" charset="0"/>
                <a:cs typeface="Times New Roman" panose="02020603050405020304" pitchFamily="18" charset="0"/>
              </a:rPr>
              <a:t>The main security concern is for users account hence proper login mechanism should </a:t>
            </a:r>
            <a:r>
              <a:rPr lang="en-IN" dirty="0" smtClean="0">
                <a:solidFill>
                  <a:schemeClr val="accent2">
                    <a:lumMod val="50000"/>
                  </a:schemeClr>
                </a:solidFill>
                <a:latin typeface="Times New Roman" panose="02020603050405020304" pitchFamily="18" charset="0"/>
                <a:cs typeface="Times New Roman" panose="02020603050405020304" pitchFamily="18" charset="0"/>
              </a:rPr>
              <a:t>be used </a:t>
            </a:r>
            <a:r>
              <a:rPr lang="en-IN" dirty="0">
                <a:solidFill>
                  <a:schemeClr val="accent2">
                    <a:lumMod val="50000"/>
                  </a:schemeClr>
                </a:solidFill>
                <a:latin typeface="Times New Roman" panose="02020603050405020304" pitchFamily="18" charset="0"/>
                <a:cs typeface="Times New Roman" panose="02020603050405020304" pitchFamily="18" charset="0"/>
              </a:rPr>
              <a:t>to avoid hacking. Hence, security is provided from unwanted use of recognition software.</a:t>
            </a:r>
          </a:p>
          <a:p>
            <a:pPr algn="just">
              <a:lnSpc>
                <a:spcPct val="150000"/>
              </a:lnSpc>
            </a:pPr>
            <a:r>
              <a:rPr lang="en-IN" b="1" i="1" dirty="0" smtClean="0">
                <a:solidFill>
                  <a:schemeClr val="accent2">
                    <a:lumMod val="50000"/>
                  </a:schemeClr>
                </a:solidFill>
                <a:latin typeface="Times New Roman" panose="02020603050405020304" pitchFamily="18" charset="0"/>
                <a:cs typeface="Times New Roman" panose="02020603050405020304" pitchFamily="18" charset="0"/>
              </a:rPr>
              <a:t>Usability</a:t>
            </a:r>
            <a:endParaRPr lang="en-IN" b="1" i="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IN" dirty="0">
                <a:solidFill>
                  <a:schemeClr val="accent2">
                    <a:lumMod val="50000"/>
                  </a:schemeClr>
                </a:solidFill>
                <a:latin typeface="Times New Roman" panose="02020603050405020304" pitchFamily="18" charset="0"/>
                <a:cs typeface="Times New Roman" panose="02020603050405020304" pitchFamily="18" charset="0"/>
              </a:rPr>
              <a:t>As the system is easy to handle and navigates in the most expected way with no </a:t>
            </a:r>
            <a:r>
              <a:rPr lang="en-IN" dirty="0" smtClean="0">
                <a:solidFill>
                  <a:schemeClr val="accent2">
                    <a:lumMod val="50000"/>
                  </a:schemeClr>
                </a:solidFill>
                <a:latin typeface="Times New Roman" panose="02020603050405020304" pitchFamily="18" charset="0"/>
                <a:cs typeface="Times New Roman" panose="02020603050405020304" pitchFamily="18" charset="0"/>
              </a:rPr>
              <a:t>delays. In </a:t>
            </a:r>
            <a:r>
              <a:rPr lang="en-IN" dirty="0">
                <a:solidFill>
                  <a:schemeClr val="accent2">
                    <a:lumMod val="50000"/>
                  </a:schemeClr>
                </a:solidFill>
                <a:latin typeface="Times New Roman" panose="02020603050405020304" pitchFamily="18" charset="0"/>
                <a:cs typeface="Times New Roman" panose="02020603050405020304" pitchFamily="18" charset="0"/>
              </a:rPr>
              <a:t>that case the system program reacts accordingly and transverses quickly between its states.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9143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58</TotalTime>
  <Words>812</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Nandita</dc:creator>
  <cp:lastModifiedBy>Nandita</cp:lastModifiedBy>
  <cp:revision>10</cp:revision>
  <dcterms:created xsi:type="dcterms:W3CDTF">2016-03-31T06:24:52Z</dcterms:created>
  <dcterms:modified xsi:type="dcterms:W3CDTF">2016-03-31T12:23:40Z</dcterms:modified>
</cp:coreProperties>
</file>