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9" r:id="rId2"/>
    <p:sldId id="270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7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46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22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16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78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5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9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06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25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80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89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2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5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1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4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2173-0940-4CF0-B283-BFF2CD9B0DC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A1C93-64DE-484C-939A-3518401C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65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EB1D-4B5F-F3E3-1D7B-E5F13C89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IBM HR Analytics Employee Attrition &amp; Performance</a:t>
            </a:r>
            <a:endParaRPr lang="en-IN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82E26-C6EF-5CAD-B9C9-91F116BB3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Disclaimer: This analytics is performed using a fictional data set created by IBM data scientists.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65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004B1-81F8-5EE3-BE9C-3910529F4B06}"/>
              </a:ext>
            </a:extLst>
          </p:cNvPr>
          <p:cNvSpPr/>
          <p:nvPr/>
        </p:nvSpPr>
        <p:spPr>
          <a:xfrm>
            <a:off x="5196114" y="0"/>
            <a:ext cx="899886" cy="68652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DEF38-5AE5-C5ED-68FB-B4D541ABC37C}"/>
              </a:ext>
            </a:extLst>
          </p:cNvPr>
          <p:cNvSpPr txBox="1"/>
          <p:nvPr/>
        </p:nvSpPr>
        <p:spPr>
          <a:xfrm>
            <a:off x="692151" y="752373"/>
            <a:ext cx="4373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Calculate the turnover rate (percentage of employees who have left) for each job role (JobRole).</a:t>
            </a: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2A8AA-984C-4435-9336-1FD5DD0AC89D}"/>
              </a:ext>
            </a:extLst>
          </p:cNvPr>
          <p:cNvSpPr txBox="1"/>
          <p:nvPr/>
        </p:nvSpPr>
        <p:spPr>
          <a:xfrm>
            <a:off x="6769326" y="752372"/>
            <a:ext cx="4861118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Identify employees whose 'Monthly Income' is within 15% of the maximum 'Monthly Income' in their respective 'Job Role'</a:t>
            </a: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76A3B-E310-396A-41A4-DB71EAC5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8" y="1938157"/>
            <a:ext cx="4801987" cy="2333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2718F3-AFD0-EBB6-BA2A-B268C60C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67" y="4470659"/>
            <a:ext cx="3824707" cy="2244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37A666-D519-0ABA-4057-41239D7F5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99" y="4542097"/>
            <a:ext cx="4486901" cy="1543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AE455D-4B38-345E-B791-C9CB9838C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019" y="1938157"/>
            <a:ext cx="5487613" cy="206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83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004B1-81F8-5EE3-BE9C-3910529F4B06}"/>
              </a:ext>
            </a:extLst>
          </p:cNvPr>
          <p:cNvSpPr/>
          <p:nvPr/>
        </p:nvSpPr>
        <p:spPr>
          <a:xfrm>
            <a:off x="5196114" y="0"/>
            <a:ext cx="899886" cy="68652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DEF38-5AE5-C5ED-68FB-B4D541ABC37C}"/>
              </a:ext>
            </a:extLst>
          </p:cNvPr>
          <p:cNvSpPr txBox="1"/>
          <p:nvPr/>
        </p:nvSpPr>
        <p:spPr>
          <a:xfrm>
            <a:off x="692151" y="752373"/>
            <a:ext cx="4373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Pivot the data to display average 'Job Satisfaction', 'Environment Satisfaction', and 'Relationship Satisfaction' for each 'Marital Status'.</a:t>
            </a: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2A8AA-984C-4435-9336-1FD5DD0AC89D}"/>
              </a:ext>
            </a:extLst>
          </p:cNvPr>
          <p:cNvSpPr txBox="1"/>
          <p:nvPr/>
        </p:nvSpPr>
        <p:spPr>
          <a:xfrm>
            <a:off x="7126514" y="752372"/>
            <a:ext cx="4373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Calculate the average 'Monthly Income' for employees based on their 'Education Field', grouped into categories ('STEM', 'Business', 'Arts', etc.).</a:t>
            </a: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EF36B-0FD2-3A8C-C089-AF9F9191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1" y="3989568"/>
            <a:ext cx="4051573" cy="825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B0A684-73F1-D843-D6F3-367530C2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1" y="2250106"/>
            <a:ext cx="4696480" cy="12503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07D9F-E8D9-6E77-D175-850B53673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704" y="4886258"/>
            <a:ext cx="3210373" cy="1219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D54E09-8B75-40AA-514C-5F7D9C1FE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704" y="2250106"/>
            <a:ext cx="468695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98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004B1-81F8-5EE3-BE9C-3910529F4B06}"/>
              </a:ext>
            </a:extLst>
          </p:cNvPr>
          <p:cNvSpPr/>
          <p:nvPr/>
        </p:nvSpPr>
        <p:spPr>
          <a:xfrm>
            <a:off x="5196114" y="0"/>
            <a:ext cx="899886" cy="68652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2A8AA-984C-4435-9336-1FD5DD0AC89D}"/>
              </a:ext>
            </a:extLst>
          </p:cNvPr>
          <p:cNvSpPr txBox="1"/>
          <p:nvPr/>
        </p:nvSpPr>
        <p:spPr>
          <a:xfrm>
            <a:off x="6883626" y="1838222"/>
            <a:ext cx="43733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ell MT" panose="02020503060305020303" pitchFamily="18" charset="0"/>
              </a:rPr>
              <a:t>THANK YOU</a:t>
            </a:r>
            <a:endParaRPr lang="en-IN" sz="8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59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EB1D-4B5F-F3E3-1D7B-E5F13C893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112" y="385763"/>
            <a:ext cx="9315450" cy="1185338"/>
          </a:xfrm>
        </p:spPr>
        <p:txBody>
          <a:bodyPr>
            <a:normAutofit/>
          </a:bodyPr>
          <a:lstStyle/>
          <a:p>
            <a:r>
              <a:rPr lang="en-US" sz="3600" cap="none" dirty="0"/>
              <a:t>Here are some snippets of schema for reference</a:t>
            </a:r>
            <a:endParaRPr lang="en-IN" sz="3600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83400-C72C-FF60-11B6-ABC93400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1876329"/>
            <a:ext cx="2420674" cy="1881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089E6-1009-2D82-E306-499F4B2E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38" y="1879640"/>
            <a:ext cx="2586162" cy="3769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8EC9AE-E8B7-7307-FBEE-0B0886300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15" y="1879640"/>
            <a:ext cx="2646811" cy="3769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3D6AB-3BA0-B295-9DB7-3DA21C16E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641" y="1876328"/>
            <a:ext cx="2928555" cy="6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5901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EB3FCC-8863-6F7A-3808-33B745198CE4}"/>
              </a:ext>
            </a:extLst>
          </p:cNvPr>
          <p:cNvSpPr txBox="1"/>
          <p:nvPr/>
        </p:nvSpPr>
        <p:spPr>
          <a:xfrm>
            <a:off x="6845944" y="2227052"/>
            <a:ext cx="524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ll MT" panose="02020503060305020303" pitchFamily="18" charset="0"/>
              </a:rPr>
              <a:t>BASIC SQL QUERIES</a:t>
            </a:r>
            <a:endParaRPr lang="en-IN" sz="5400" dirty="0">
              <a:latin typeface="Bell MT" panose="020205030603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8A3FEC-9278-330D-E906-BA1279AAFAF9}"/>
              </a:ext>
            </a:extLst>
          </p:cNvPr>
          <p:cNvSpPr/>
          <p:nvPr/>
        </p:nvSpPr>
        <p:spPr>
          <a:xfrm>
            <a:off x="5196114" y="0"/>
            <a:ext cx="899886" cy="68652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004B1-81F8-5EE3-BE9C-3910529F4B06}"/>
              </a:ext>
            </a:extLst>
          </p:cNvPr>
          <p:cNvSpPr/>
          <p:nvPr/>
        </p:nvSpPr>
        <p:spPr>
          <a:xfrm>
            <a:off x="5196114" y="0"/>
            <a:ext cx="899886" cy="68652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38571-C3A6-FB32-C5BD-1F611DA0582E}"/>
              </a:ext>
            </a:extLst>
          </p:cNvPr>
          <p:cNvSpPr txBox="1"/>
          <p:nvPr/>
        </p:nvSpPr>
        <p:spPr>
          <a:xfrm>
            <a:off x="6918779" y="694316"/>
            <a:ext cx="4663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What is the average age of employees in the company?</a:t>
            </a: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65109-384D-FF2D-F8C7-68569E17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668" y="1874564"/>
            <a:ext cx="4900747" cy="707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EAF93-B847-32E4-FCAC-2EBA8EFD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779" y="3232759"/>
            <a:ext cx="2176037" cy="918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1FCDD-C134-1FA8-5F93-EE24E7BE0705}"/>
              </a:ext>
            </a:extLst>
          </p:cNvPr>
          <p:cNvSpPr txBox="1"/>
          <p:nvPr/>
        </p:nvSpPr>
        <p:spPr>
          <a:xfrm>
            <a:off x="909554" y="694316"/>
            <a:ext cx="405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How many employees are there for each 'Job Role'?</a:t>
            </a: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99FBC-37BC-C87D-77C1-2E607C6E6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55" y="1874564"/>
            <a:ext cx="4244610" cy="1057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93C362-B032-7CC2-3CFA-ACB8349ED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55" y="3228712"/>
            <a:ext cx="4170446" cy="28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6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004B1-81F8-5EE3-BE9C-3910529F4B06}"/>
              </a:ext>
            </a:extLst>
          </p:cNvPr>
          <p:cNvSpPr/>
          <p:nvPr/>
        </p:nvSpPr>
        <p:spPr>
          <a:xfrm>
            <a:off x="5196114" y="0"/>
            <a:ext cx="899886" cy="68652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E64E8-D8DB-9905-5936-F0E8BC477836}"/>
              </a:ext>
            </a:extLst>
          </p:cNvPr>
          <p:cNvSpPr txBox="1"/>
          <p:nvPr/>
        </p:nvSpPr>
        <p:spPr>
          <a:xfrm>
            <a:off x="692151" y="752373"/>
            <a:ext cx="4373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Show the number of employees who have left the company (Attrition = 'Yes').</a:t>
            </a: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A2408-1C45-852D-5BE2-6ACCA8A1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1" y="2315189"/>
            <a:ext cx="4153497" cy="776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6FBA64-B2FE-DEE6-22CB-2D3392AB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1" y="3638696"/>
            <a:ext cx="2373375" cy="1224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CD770-F515-E23B-6B70-AF62F1CAF691}"/>
              </a:ext>
            </a:extLst>
          </p:cNvPr>
          <p:cNvSpPr txBox="1"/>
          <p:nvPr/>
        </p:nvSpPr>
        <p:spPr>
          <a:xfrm>
            <a:off x="7126514" y="749666"/>
            <a:ext cx="4373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How many employees are in each department?</a:t>
            </a: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2B9CB-6BB6-93B2-B339-7D33C33AF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514" y="2315189"/>
            <a:ext cx="4931039" cy="1150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E92E15-AD13-4BF3-B9D8-364EB899F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514" y="4111083"/>
            <a:ext cx="4018054" cy="11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06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004B1-81F8-5EE3-BE9C-3910529F4B06}"/>
              </a:ext>
            </a:extLst>
          </p:cNvPr>
          <p:cNvSpPr/>
          <p:nvPr/>
        </p:nvSpPr>
        <p:spPr>
          <a:xfrm>
            <a:off x="5196114" y="0"/>
            <a:ext cx="899886" cy="68652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73315-0F1A-B10D-0C42-090194208545}"/>
              </a:ext>
            </a:extLst>
          </p:cNvPr>
          <p:cNvSpPr txBox="1"/>
          <p:nvPr/>
        </p:nvSpPr>
        <p:spPr>
          <a:xfrm>
            <a:off x="6642744" y="1588423"/>
            <a:ext cx="524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ll MT" panose="02020503060305020303" pitchFamily="18" charset="0"/>
              </a:rPr>
              <a:t>MODERATE LEVEL SQL QUERIES</a:t>
            </a:r>
            <a:endParaRPr lang="en-IN" sz="5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53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004B1-81F8-5EE3-BE9C-3910529F4B06}"/>
              </a:ext>
            </a:extLst>
          </p:cNvPr>
          <p:cNvSpPr/>
          <p:nvPr/>
        </p:nvSpPr>
        <p:spPr>
          <a:xfrm>
            <a:off x="5196114" y="0"/>
            <a:ext cx="899886" cy="68652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8D81F-20D5-57B3-9B8A-B0C9FB986422}"/>
              </a:ext>
            </a:extLst>
          </p:cNvPr>
          <p:cNvSpPr txBox="1"/>
          <p:nvPr/>
        </p:nvSpPr>
        <p:spPr>
          <a:xfrm>
            <a:off x="692151" y="752373"/>
            <a:ext cx="4373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What is the distribution of employees across different education fields (EducationField)?</a:t>
            </a: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D2A0-3909-79B9-DA4C-B5AC26117F26}"/>
              </a:ext>
            </a:extLst>
          </p:cNvPr>
          <p:cNvSpPr txBox="1"/>
          <p:nvPr/>
        </p:nvSpPr>
        <p:spPr>
          <a:xfrm>
            <a:off x="6959601" y="752373"/>
            <a:ext cx="4373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Create a new column 'Age Group' categorizing employees as 'Young' (&lt;= 30), 'Middle-aged' (31-50), and 'Senior' (&gt; 50) . (Limit 10)</a:t>
            </a: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7D7C3-968E-1B43-1902-ACC675C4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1" y="2138308"/>
            <a:ext cx="4179888" cy="1193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4C213-FA05-4B3B-9AAE-6EE4F055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3871913"/>
            <a:ext cx="4242327" cy="2233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BF6CCF-BDF6-D5A7-D73E-44B0E133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1" y="2138308"/>
            <a:ext cx="4098924" cy="1804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BB741D-8410-43FC-A753-2DBE62385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00" y="4083768"/>
            <a:ext cx="3398837" cy="24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004B1-81F8-5EE3-BE9C-3910529F4B06}"/>
              </a:ext>
            </a:extLst>
          </p:cNvPr>
          <p:cNvSpPr/>
          <p:nvPr/>
        </p:nvSpPr>
        <p:spPr>
          <a:xfrm>
            <a:off x="5196114" y="0"/>
            <a:ext cx="899886" cy="68652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1AEAA-CE92-E238-06B0-12E3FEF12C26}"/>
              </a:ext>
            </a:extLst>
          </p:cNvPr>
          <p:cNvSpPr txBox="1"/>
          <p:nvPr/>
        </p:nvSpPr>
        <p:spPr>
          <a:xfrm>
            <a:off x="692151" y="752373"/>
            <a:ext cx="4373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Calculate the average monthly income (MonthlyIncome) of employees of each department for each level.</a:t>
            </a: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E1195-FF0D-1905-9077-8DA1360F4224}"/>
              </a:ext>
            </a:extLst>
          </p:cNvPr>
          <p:cNvSpPr txBox="1"/>
          <p:nvPr/>
        </p:nvSpPr>
        <p:spPr>
          <a:xfrm>
            <a:off x="7126514" y="752372"/>
            <a:ext cx="4373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Calculate the retention rate (percentage of employees who have 'Attrition' as 'No').</a:t>
            </a: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0219D-22F9-9286-9BA8-B8586F40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3" y="1938271"/>
            <a:ext cx="4601497" cy="1490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D412B-E094-7A5D-6787-056BAF5F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3" y="3750347"/>
            <a:ext cx="3381847" cy="2060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3984B-76D1-69C1-8876-B4DC215FA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13" y="5810865"/>
            <a:ext cx="3381847" cy="857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5722D0-1E3B-1F34-216D-83E8ECDF0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044" y="1980887"/>
            <a:ext cx="5840885" cy="847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CFF96-05B5-B41A-4E23-441A503FC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618" y="3610113"/>
            <a:ext cx="2279182" cy="6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57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004B1-81F8-5EE3-BE9C-3910529F4B06}"/>
              </a:ext>
            </a:extLst>
          </p:cNvPr>
          <p:cNvSpPr/>
          <p:nvPr/>
        </p:nvSpPr>
        <p:spPr>
          <a:xfrm>
            <a:off x="5196114" y="0"/>
            <a:ext cx="899886" cy="68652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2C423-75D0-1587-26B6-7BBAA5C99AE9}"/>
              </a:ext>
            </a:extLst>
          </p:cNvPr>
          <p:cNvSpPr txBox="1"/>
          <p:nvPr/>
        </p:nvSpPr>
        <p:spPr>
          <a:xfrm>
            <a:off x="6642744" y="1588423"/>
            <a:ext cx="524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ll MT" panose="02020503060305020303" pitchFamily="18" charset="0"/>
              </a:rPr>
              <a:t>ADVANCED LEVEL SQL QUERIES</a:t>
            </a:r>
            <a:endParaRPr lang="en-IN" sz="5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24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315</TotalTime>
  <Words>253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Bell MT</vt:lpstr>
      <vt:lpstr>Century Gothic</vt:lpstr>
      <vt:lpstr>Vapor Trail</vt:lpstr>
      <vt:lpstr>IBM HR Analytics Employee Attrition &amp; Performance</vt:lpstr>
      <vt:lpstr>Here are some snippets of schema for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Nandita Patra</dc:creator>
  <cp:lastModifiedBy>Nandita Patra</cp:lastModifiedBy>
  <cp:revision>19</cp:revision>
  <dcterms:created xsi:type="dcterms:W3CDTF">2024-08-18T07:37:13Z</dcterms:created>
  <dcterms:modified xsi:type="dcterms:W3CDTF">2024-10-07T15:58:52Z</dcterms:modified>
</cp:coreProperties>
</file>