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xfrm>
            <a:off x="23558499" y="1246072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orridor of an open-air stone building under a pink and purple sky"/>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Black and white close-up of a curved roof"/>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Low angle view of a metal spiral staircas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Futuristic, white corridor with shadow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Curved, white arches on a grey reflective floor"/>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Low angle view of a tall building with mirrored glass windows"/>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Partial view of a ceiling with wood panelling"/>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Y : NANDITHA .L"/>
          <p:cNvSpPr txBox="1"/>
          <p:nvPr>
            <p:ph type="subTitle" sz="quarter" idx="1"/>
          </p:nvPr>
        </p:nvSpPr>
        <p:spPr>
          <a:prstGeom prst="rect">
            <a:avLst/>
          </a:prstGeom>
        </p:spPr>
        <p:txBody>
          <a:bodyPr/>
          <a:lstStyle/>
          <a:p>
            <a:pPr/>
            <a:r>
              <a:t>BY : NANDITHA .L </a:t>
            </a:r>
          </a:p>
        </p:txBody>
      </p:sp>
      <p:sp>
        <p:nvSpPr>
          <p:cNvPr id="172" name="PARTIALLY OBSERVABLE GAMES"/>
          <p:cNvSpPr txBox="1"/>
          <p:nvPr>
            <p:ph type="ctrTitle"/>
          </p:nvPr>
        </p:nvSpPr>
        <p:spPr>
          <a:prstGeom prst="rect">
            <a:avLst/>
          </a:prstGeom>
        </p:spPr>
        <p:txBody>
          <a:bodyPr/>
          <a:lstStyle/>
          <a:p>
            <a:pPr/>
            <a:r>
              <a:t>PARTIALLY OBSERVABLE GAMES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Partially Observable Games…"/>
          <p:cNvSpPr txBox="1"/>
          <p:nvPr>
            <p:ph type="body" idx="1"/>
          </p:nvPr>
        </p:nvSpPr>
        <p:spPr>
          <a:xfrm>
            <a:off x="711245" y="623847"/>
            <a:ext cx="21971001" cy="7353301"/>
          </a:xfrm>
          <a:prstGeom prst="rect">
            <a:avLst/>
          </a:prstGeom>
        </p:spPr>
        <p:txBody>
          <a:bodyPr/>
          <a:lstStyle/>
          <a:p>
            <a:pPr>
              <a:defRPr spc="-150" sz="3000">
                <a:latin typeface="Arial Unicode MS"/>
                <a:ea typeface="Arial Unicode MS"/>
                <a:cs typeface="Arial Unicode MS"/>
                <a:sym typeface="Arial Unicode MS"/>
              </a:defRPr>
            </a:pPr>
            <a:r>
              <a:rPr u="sng"/>
              <a:t>Partially Observable Games</a:t>
            </a:r>
            <a:r>
              <a:t>  </a:t>
            </a:r>
          </a:p>
          <a:p>
            <a:pPr>
              <a:defRPr spc="-150" sz="3000">
                <a:latin typeface="Arial Unicode MS"/>
                <a:ea typeface="Arial Unicode MS"/>
                <a:cs typeface="Arial Unicode MS"/>
                <a:sym typeface="Arial Unicode MS"/>
              </a:defRPr>
            </a:pPr>
            <a:r>
              <a:t>A game is partially observable when players have limited visibility or incomplete information about the game state. This means that players do not know everything happening in the game, such as their opponent’s strategy, hidden cards, or unseen areas of the board.</a:t>
            </a:r>
          </a:p>
          <a:p>
            <a:pPr>
              <a:defRPr spc="-150" sz="3000">
                <a:latin typeface="Arial Unicode MS"/>
                <a:ea typeface="Arial Unicode MS"/>
                <a:cs typeface="Arial Unicode MS"/>
                <a:sym typeface="Arial Unicode MS"/>
              </a:defRPr>
            </a:pPr>
          </a:p>
          <a:p>
            <a:pPr>
              <a:defRPr spc="-150" sz="3000">
                <a:latin typeface="Arial Unicode MS"/>
                <a:ea typeface="Arial Unicode MS"/>
                <a:cs typeface="Arial Unicode MS"/>
                <a:sym typeface="Arial Unicode MS"/>
              </a:defRPr>
            </a:pPr>
            <a:r>
              <a:t>In contrast, fully observable games (like Chess and Checkers) allow all players to have complete knowledge of the game state.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OF PARTIALLY OBSERVABLE GAM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55600">
              <a:spcBef>
                <a:spcPts val="4700"/>
              </a:spcBef>
              <a:defRPr b="1" sz="4000">
                <a:latin typeface="Graphik"/>
                <a:ea typeface="Graphik"/>
                <a:cs typeface="Graphik"/>
                <a:sym typeface="Graphik"/>
              </a:defRPr>
            </a:lvl1pPr>
          </a:lstStyle>
          <a:p>
            <a:pPr/>
            <a:r>
              <a:t>OF PARTIALLY OBSERVABLE GAMES </a:t>
            </a:r>
          </a:p>
        </p:txBody>
      </p:sp>
      <p:sp>
        <p:nvSpPr>
          <p:cNvPr id="177" name="KEY FEATURES"/>
          <p:cNvSpPr txBox="1"/>
          <p:nvPr>
            <p:ph type="title"/>
          </p:nvPr>
        </p:nvSpPr>
        <p:spPr>
          <a:prstGeom prst="rect">
            <a:avLst/>
          </a:prstGeom>
        </p:spPr>
        <p:txBody>
          <a:bodyPr/>
          <a:lstStyle>
            <a:lvl1pPr defTabSz="2316479">
              <a:defRPr spc="-95" sz="9500"/>
            </a:lvl1pPr>
          </a:lstStyle>
          <a:p>
            <a:pPr/>
            <a:r>
              <a:t>KEY FEATURES </a:t>
            </a:r>
          </a:p>
        </p:txBody>
      </p:sp>
      <p:sp>
        <p:nvSpPr>
          <p:cNvPr id="178" name="Uncertainity…"/>
          <p:cNvSpPr txBox="1"/>
          <p:nvPr>
            <p:ph type="body" idx="1"/>
          </p:nvPr>
        </p:nvSpPr>
        <p:spPr>
          <a:prstGeom prst="rect">
            <a:avLst/>
          </a:prstGeom>
        </p:spPr>
        <p:txBody>
          <a:bodyPr/>
          <a:lstStyle/>
          <a:p>
            <a:pPr/>
            <a:r>
              <a:t>Uncertainity</a:t>
            </a:r>
          </a:p>
          <a:p>
            <a:pPr/>
            <a:r>
              <a:t>Beleif states</a:t>
            </a:r>
          </a:p>
          <a:p>
            <a:pPr/>
            <a:r>
              <a:t>Hidden Information</a:t>
            </a:r>
          </a:p>
          <a:p>
            <a:pPr/>
            <a:r>
              <a:t>History and Inference</a:t>
            </a:r>
          </a:p>
          <a:p>
            <a:pPr/>
            <a:r>
              <a:t>Imperfect observability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Examples of Partially Observable Games…"/>
          <p:cNvSpPr txBox="1"/>
          <p:nvPr>
            <p:ph type="body" idx="1"/>
          </p:nvPr>
        </p:nvSpPr>
        <p:spPr>
          <a:xfrm>
            <a:off x="1206500" y="3665852"/>
            <a:ext cx="21971001" cy="8256012"/>
          </a:xfrm>
          <a:prstGeom prst="rect">
            <a:avLst/>
          </a:prstGeom>
        </p:spPr>
        <p:txBody>
          <a:bodyPr/>
          <a:lstStyle/>
          <a:p>
            <a:pPr marL="0" indent="0">
              <a:buSzTx/>
              <a:buNone/>
              <a:defRPr b="1">
                <a:latin typeface="Graphik"/>
                <a:ea typeface="Graphik"/>
                <a:cs typeface="Graphik"/>
                <a:sym typeface="Graphik"/>
              </a:defRPr>
            </a:pPr>
            <a:r>
              <a:t>Examples of Partially Observable Games</a:t>
            </a:r>
          </a:p>
          <a:p>
            <a:pPr/>
            <a:r>
              <a:t>Subway surfers</a:t>
            </a:r>
          </a:p>
          <a:p>
            <a:pPr/>
            <a:r>
              <a:t>Angry birds 2</a:t>
            </a:r>
          </a:p>
          <a:p>
            <a:pPr/>
            <a:r>
              <a:t>Temple run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Decision-Making in Partially Observable Games…"/>
          <p:cNvSpPr txBox="1"/>
          <p:nvPr>
            <p:ph type="body" idx="1"/>
          </p:nvPr>
        </p:nvSpPr>
        <p:spPr>
          <a:xfrm>
            <a:off x="1206499" y="2354884"/>
            <a:ext cx="21971001" cy="8256012"/>
          </a:xfrm>
          <a:prstGeom prst="rect">
            <a:avLst/>
          </a:prstGeom>
        </p:spPr>
        <p:txBody>
          <a:bodyPr/>
          <a:lstStyle/>
          <a:p>
            <a:pPr lvl="3" marL="0" indent="1371600">
              <a:buSzTx/>
              <a:buNone/>
              <a:defRPr b="1" u="sng">
                <a:latin typeface="Graphik"/>
                <a:ea typeface="Graphik"/>
                <a:cs typeface="Graphik"/>
                <a:sym typeface="Graphik"/>
              </a:defRPr>
            </a:pPr>
            <a:r>
              <a:t>Decision-Making in Partially Observable Games</a:t>
            </a:r>
          </a:p>
          <a:p>
            <a:pPr/>
          </a:p>
          <a:p>
            <a:pPr marL="0" indent="0">
              <a:buSzTx/>
              <a:buNone/>
            </a:pPr>
            <a:r>
              <a:t>1. </a:t>
            </a:r>
            <a:r>
              <a:rPr b="1">
                <a:latin typeface="Graphik"/>
                <a:ea typeface="Graphik"/>
                <a:cs typeface="Graphik"/>
                <a:sym typeface="Graphik"/>
              </a:rPr>
              <a:t>Belief State Representation</a:t>
            </a:r>
          </a:p>
          <a:p>
            <a:pPr/>
            <a:r>
              <a:t>	Players rely on experience and pattern recognition to anticipate obstacles.</a:t>
            </a:r>
          </a:p>
          <a:p>
            <a:pPr/>
            <a:r>
              <a:t>	Example: If a train appears, the player guesses that another obstacle might be nearby.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4" name="Decision-Making in Partially Observable Games…"/>
          <p:cNvSpPr txBox="1"/>
          <p:nvPr>
            <p:ph type="body" idx="1"/>
          </p:nvPr>
        </p:nvSpPr>
        <p:spPr>
          <a:xfrm>
            <a:off x="1206500" y="2238354"/>
            <a:ext cx="21971000" cy="8256011"/>
          </a:xfrm>
          <a:prstGeom prst="rect">
            <a:avLst/>
          </a:prstGeom>
        </p:spPr>
        <p:txBody>
          <a:bodyPr/>
          <a:lstStyle/>
          <a:p>
            <a:pPr lvl="3" marL="0" indent="1316736" defTabSz="341375">
              <a:spcBef>
                <a:spcPts val="4500"/>
              </a:spcBef>
              <a:buSzTx/>
              <a:buNone/>
              <a:defRPr b="1" sz="3839" u="sng">
                <a:latin typeface="Graphik"/>
                <a:ea typeface="Graphik"/>
                <a:cs typeface="Graphik"/>
                <a:sym typeface="Graphik"/>
              </a:defRPr>
            </a:pPr>
            <a:r>
              <a:t>Decision-Making in Partially Observable Games</a:t>
            </a:r>
          </a:p>
          <a:p>
            <a:pPr marL="438911" indent="-438911" defTabSz="341375">
              <a:spcBef>
                <a:spcPts val="4500"/>
              </a:spcBef>
              <a:defRPr sz="3839"/>
            </a:pPr>
          </a:p>
          <a:p>
            <a:pPr marL="0" indent="0" defTabSz="341375">
              <a:spcBef>
                <a:spcPts val="4500"/>
              </a:spcBef>
              <a:buSzTx/>
              <a:buNone/>
              <a:defRPr sz="3839"/>
            </a:pPr>
            <a:r>
              <a:t>2. </a:t>
            </a:r>
            <a:r>
              <a:rPr b="1">
                <a:latin typeface="Graphik"/>
                <a:ea typeface="Graphik"/>
                <a:cs typeface="Graphik"/>
                <a:sym typeface="Graphik"/>
              </a:rPr>
              <a:t>Partially Observable Markov Decision Processes (POMDPs)</a:t>
            </a:r>
          </a:p>
          <a:p>
            <a:pPr marL="0" indent="0" defTabSz="341375">
              <a:spcBef>
                <a:spcPts val="4500"/>
              </a:spcBef>
              <a:buSzTx/>
              <a:buNone/>
              <a:defRPr sz="3839"/>
            </a:pPr>
            <a:r>
              <a:t>	•	The game follows a sequence of unpredictable events where players make decisions based on what they see.</a:t>
            </a:r>
          </a:p>
          <a:p>
            <a:pPr marL="0" indent="0" defTabSz="341375">
              <a:spcBef>
                <a:spcPts val="4500"/>
              </a:spcBef>
              <a:buSzTx/>
              <a:buNone/>
              <a:defRPr sz="3839"/>
            </a:pPr>
            <a:r>
              <a:t>	•	Example: A player sees a power-up ahead but must decide quickly whether to take it or dodge an obstacle instead.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6" name="Decision-Making in Partially Observable Games…"/>
          <p:cNvSpPr txBox="1"/>
          <p:nvPr>
            <p:ph type="body" idx="1"/>
          </p:nvPr>
        </p:nvSpPr>
        <p:spPr>
          <a:xfrm>
            <a:off x="1206500" y="1859630"/>
            <a:ext cx="21971001" cy="8256011"/>
          </a:xfrm>
          <a:prstGeom prst="rect">
            <a:avLst/>
          </a:prstGeom>
        </p:spPr>
        <p:txBody>
          <a:bodyPr/>
          <a:lstStyle/>
          <a:p>
            <a:pPr lvl="3" marL="0" indent="1165860" defTabSz="302260">
              <a:spcBef>
                <a:spcPts val="3900"/>
              </a:spcBef>
              <a:buSzTx/>
              <a:buNone/>
              <a:defRPr b="1" sz="3400" u="sng">
                <a:latin typeface="Graphik"/>
                <a:ea typeface="Graphik"/>
                <a:cs typeface="Graphik"/>
                <a:sym typeface="Graphik"/>
              </a:defRPr>
            </a:pPr>
            <a:r>
              <a:t>Decision-Making in Partially Observable Games</a:t>
            </a:r>
          </a:p>
          <a:p>
            <a:pPr marL="388620" indent="-388620" defTabSz="302260">
              <a:spcBef>
                <a:spcPts val="3900"/>
              </a:spcBef>
              <a:defRPr sz="3400"/>
            </a:pPr>
          </a:p>
          <a:p>
            <a:pPr marL="0" indent="0" defTabSz="302260">
              <a:spcBef>
                <a:spcPts val="3900"/>
              </a:spcBef>
              <a:buSzTx/>
              <a:buNone/>
              <a:defRPr sz="3400"/>
            </a:pPr>
          </a:p>
          <a:p>
            <a:pPr marL="0" indent="0" defTabSz="302260">
              <a:spcBef>
                <a:spcPts val="3900"/>
              </a:spcBef>
              <a:buSzTx/>
              <a:buNone/>
              <a:defRPr b="1" sz="3400">
                <a:latin typeface="Graphik"/>
                <a:ea typeface="Graphik"/>
                <a:cs typeface="Graphik"/>
                <a:sym typeface="Graphik"/>
              </a:defRPr>
            </a:pPr>
            <a:r>
              <a:t>3. Monte Carlo Tree Search (MCTS) for Decision Making</a:t>
            </a:r>
          </a:p>
          <a:p>
            <a:pPr marL="0" indent="0" defTabSz="302260">
              <a:spcBef>
                <a:spcPts val="3900"/>
              </a:spcBef>
              <a:buSzTx/>
              <a:buNone/>
              <a:defRPr sz="3400"/>
            </a:pPr>
            <a:r>
              <a:t>	•	AI algorithms in Subway Surfers simulate different future possibilities to determine the best action.</a:t>
            </a:r>
          </a:p>
          <a:p>
            <a:pPr marL="0" indent="0" defTabSz="302260">
              <a:spcBef>
                <a:spcPts val="3900"/>
              </a:spcBef>
              <a:buSzTx/>
              <a:buNone/>
              <a:defRPr sz="3400"/>
            </a:pPr>
            <a:r>
              <a:t>	•	Example: The game’s AI dynamically adjusts obstacle difficulty based on the player’s past performance.</a:t>
            </a:r>
          </a:p>
          <a:p>
            <a:pPr marL="0" indent="0" defTabSz="302260">
              <a:spcBef>
                <a:spcPts val="3900"/>
              </a:spcBef>
              <a:buSzTx/>
              <a:buNone/>
              <a:defRPr sz="3400"/>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8" name="4. Game-Theoretic Approaches…"/>
          <p:cNvSpPr txBox="1"/>
          <p:nvPr>
            <p:ph type="body" idx="1"/>
          </p:nvPr>
        </p:nvSpPr>
        <p:spPr>
          <a:xfrm>
            <a:off x="1002571" y="2380403"/>
            <a:ext cx="21971001" cy="8256011"/>
          </a:xfrm>
          <a:prstGeom prst="rect">
            <a:avLst/>
          </a:prstGeom>
        </p:spPr>
        <p:txBody>
          <a:bodyPr/>
          <a:lstStyle/>
          <a:p>
            <a:pPr marL="182880" indent="-182880" defTabSz="142239">
              <a:spcBef>
                <a:spcPts val="1800"/>
              </a:spcBef>
              <a:defRPr sz="1600"/>
            </a:pPr>
          </a:p>
          <a:p>
            <a:pPr marL="0" indent="0" defTabSz="142239">
              <a:spcBef>
                <a:spcPts val="1800"/>
              </a:spcBef>
              <a:buSzTx/>
              <a:buNone/>
              <a:defRPr sz="1600"/>
            </a:pPr>
          </a:p>
          <a:p>
            <a:pPr marL="0" indent="0" defTabSz="142239">
              <a:spcBef>
                <a:spcPts val="1800"/>
              </a:spcBef>
              <a:buSzTx/>
              <a:buNone/>
              <a:defRPr b="1" sz="3080">
                <a:latin typeface="Graphik"/>
                <a:ea typeface="Graphik"/>
                <a:cs typeface="Graphik"/>
                <a:sym typeface="Graphik"/>
              </a:defRPr>
            </a:pPr>
            <a:r>
              <a:t>4. Game-Theoretic Approaches</a:t>
            </a:r>
          </a:p>
          <a:p>
            <a:pPr marL="0" indent="0" defTabSz="142239">
              <a:spcBef>
                <a:spcPts val="1800"/>
              </a:spcBef>
              <a:buSzTx/>
              <a:buNone/>
              <a:defRPr sz="3080"/>
            </a:pPr>
          </a:p>
          <a:p>
            <a:pPr marL="0" indent="0" defTabSz="142239">
              <a:spcBef>
                <a:spcPts val="1800"/>
              </a:spcBef>
              <a:buSzTx/>
              <a:buNone/>
              <a:defRPr b="1" sz="3080">
                <a:latin typeface="Graphik"/>
                <a:ea typeface="Graphik"/>
                <a:cs typeface="Graphik"/>
                <a:sym typeface="Graphik"/>
              </a:defRPr>
            </a:pPr>
            <a:r>
              <a:t>Bayesian Games (Opponent Modeling in AI)</a:t>
            </a:r>
          </a:p>
          <a:p>
            <a:pPr marL="0" indent="0" defTabSz="142239">
              <a:spcBef>
                <a:spcPts val="1800"/>
              </a:spcBef>
              <a:buSzTx/>
              <a:buNone/>
              <a:defRPr sz="3080"/>
            </a:pPr>
            <a:r>
              <a:t>	•	The game adapts difficulty based on the player’s performance.</a:t>
            </a:r>
          </a:p>
          <a:p>
            <a:pPr marL="0" indent="0" defTabSz="142239">
              <a:spcBef>
                <a:spcPts val="1800"/>
              </a:spcBef>
              <a:buSzTx/>
              <a:buNone/>
              <a:defRPr sz="3080"/>
            </a:pPr>
            <a:r>
              <a:t>	•	Example: If a player survives for a long time, the AI increases the speed or obstacle density.</a:t>
            </a:r>
          </a:p>
          <a:p>
            <a:pPr marL="0" indent="0" defTabSz="142239">
              <a:spcBef>
                <a:spcPts val="1800"/>
              </a:spcBef>
              <a:buSzTx/>
              <a:buNone/>
              <a:defRPr sz="3080"/>
            </a:pPr>
          </a:p>
          <a:p>
            <a:pPr marL="0" indent="0" defTabSz="142239">
              <a:spcBef>
                <a:spcPts val="1800"/>
              </a:spcBef>
              <a:buSzTx/>
              <a:buNone/>
              <a:defRPr b="1" sz="3080">
                <a:latin typeface="Graphik"/>
                <a:ea typeface="Graphik"/>
                <a:cs typeface="Graphik"/>
                <a:sym typeface="Graphik"/>
              </a:defRPr>
            </a:pPr>
            <a:r>
              <a:t>Counterfactual Reasoning (What If Scenarios)</a:t>
            </a:r>
          </a:p>
          <a:p>
            <a:pPr marL="0" indent="0" defTabSz="142239">
              <a:spcBef>
                <a:spcPts val="1800"/>
              </a:spcBef>
              <a:buSzTx/>
              <a:buNone/>
              <a:defRPr sz="3080"/>
            </a:pPr>
            <a:r>
              <a:t>	•	Players think about alternate outcomes and adjust their strategy.</a:t>
            </a:r>
          </a:p>
          <a:p>
            <a:pPr marL="0" indent="0" defTabSz="142239">
              <a:spcBef>
                <a:spcPts val="1800"/>
              </a:spcBef>
              <a:buSzTx/>
              <a:buNone/>
              <a:defRPr sz="3080"/>
            </a:pPr>
            <a:r>
              <a:t>	•	Example: If a player crashes into a train, they might remember to switch lanes earlier next time.</a:t>
            </a:r>
          </a:p>
          <a:p>
            <a:pPr marL="0" indent="0" defTabSz="142239">
              <a:spcBef>
                <a:spcPts val="1800"/>
              </a:spcBef>
              <a:buSzTx/>
              <a:buNone/>
              <a:defRPr sz="1600"/>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0" name="Applications of Partially Observable Games in AI and Real-World Systems…"/>
          <p:cNvSpPr txBox="1"/>
          <p:nvPr>
            <p:ph type="body" idx="1"/>
          </p:nvPr>
        </p:nvSpPr>
        <p:spPr>
          <a:xfrm>
            <a:off x="1148234" y="603313"/>
            <a:ext cx="23398613" cy="11077096"/>
          </a:xfrm>
          <a:prstGeom prst="rect">
            <a:avLst/>
          </a:prstGeom>
        </p:spPr>
        <p:txBody>
          <a:bodyPr/>
          <a:lstStyle/>
          <a:p>
            <a:pPr marL="182880" indent="-182880" defTabSz="142239">
              <a:spcBef>
                <a:spcPts val="1800"/>
              </a:spcBef>
              <a:defRPr sz="1600"/>
            </a:pPr>
          </a:p>
          <a:p>
            <a:pPr marL="0" indent="0" defTabSz="142239">
              <a:spcBef>
                <a:spcPts val="1800"/>
              </a:spcBef>
              <a:buSzTx/>
              <a:buNone/>
              <a:defRPr sz="1600"/>
            </a:pPr>
          </a:p>
          <a:p>
            <a:pPr marL="0" indent="0" defTabSz="142239">
              <a:spcBef>
                <a:spcPts val="1800"/>
              </a:spcBef>
              <a:buSzTx/>
              <a:buNone/>
              <a:defRPr b="1" sz="3080" u="sng">
                <a:latin typeface="Graphik"/>
                <a:ea typeface="Graphik"/>
                <a:cs typeface="Graphik"/>
                <a:sym typeface="Graphik"/>
              </a:defRPr>
            </a:pPr>
            <a:r>
              <a:t>Applications of Partially Observable Games in AI and Real-World Systems</a:t>
            </a:r>
          </a:p>
          <a:p>
            <a:pPr marL="0" indent="0" defTabSz="142239">
              <a:spcBef>
                <a:spcPts val="1800"/>
              </a:spcBef>
              <a:buSzTx/>
              <a:buNone/>
              <a:defRPr b="1" sz="3080">
                <a:latin typeface="Graphik"/>
                <a:ea typeface="Graphik"/>
                <a:cs typeface="Graphik"/>
                <a:sym typeface="Graphik"/>
              </a:defRPr>
            </a:pPr>
            <a:r>
              <a:t>	1.	Endless Runner Game AI (Subway Surfers, Temple Run)</a:t>
            </a:r>
          </a:p>
          <a:p>
            <a:pPr marL="0" indent="0" defTabSz="142239">
              <a:spcBef>
                <a:spcPts val="1800"/>
              </a:spcBef>
              <a:buSzTx/>
              <a:buNone/>
              <a:defRPr sz="3080"/>
            </a:pPr>
            <a:r>
              <a:t>	•	AI predicts the best path for players to take.</a:t>
            </a:r>
          </a:p>
          <a:p>
            <a:pPr marL="0" indent="0" defTabSz="142239">
              <a:spcBef>
                <a:spcPts val="1800"/>
              </a:spcBef>
              <a:buSzTx/>
              <a:buNone/>
              <a:defRPr sz="3080"/>
            </a:pPr>
            <a:r>
              <a:t>	•	The game adjusts difficulty based on player skill.</a:t>
            </a:r>
          </a:p>
          <a:p>
            <a:pPr marL="0" indent="0" defTabSz="142239">
              <a:spcBef>
                <a:spcPts val="1800"/>
              </a:spcBef>
              <a:buSzTx/>
              <a:buNone/>
              <a:defRPr sz="3080"/>
            </a:pPr>
            <a:r>
              <a:t>	</a:t>
            </a:r>
            <a:r>
              <a:rPr b="1">
                <a:latin typeface="Graphik"/>
                <a:ea typeface="Graphik"/>
                <a:cs typeface="Graphik"/>
                <a:sym typeface="Graphik"/>
              </a:rPr>
              <a:t>2.	Self-Driving Cars</a:t>
            </a:r>
          </a:p>
          <a:p>
            <a:pPr marL="0" indent="0" defTabSz="142239">
              <a:spcBef>
                <a:spcPts val="1800"/>
              </a:spcBef>
              <a:buSzTx/>
              <a:buNone/>
              <a:defRPr sz="3080"/>
            </a:pPr>
            <a:r>
              <a:t>	•	Like Subway Surfers, self-driving cars cannot see everything at once.</a:t>
            </a:r>
          </a:p>
          <a:p>
            <a:pPr marL="0" indent="0" defTabSz="142239">
              <a:spcBef>
                <a:spcPts val="1800"/>
              </a:spcBef>
              <a:buSzTx/>
              <a:buNone/>
              <a:defRPr sz="3080"/>
            </a:pPr>
            <a:r>
              <a:t>	•	They must predict road conditions based on limited sensor data.</a:t>
            </a:r>
          </a:p>
          <a:p>
            <a:pPr marL="0" indent="0" defTabSz="142239">
              <a:spcBef>
                <a:spcPts val="1800"/>
              </a:spcBef>
              <a:buSzTx/>
              <a:buNone/>
              <a:defRPr b="1" sz="3080">
                <a:latin typeface="Graphik"/>
                <a:ea typeface="Graphik"/>
                <a:cs typeface="Graphik"/>
                <a:sym typeface="Graphik"/>
              </a:defRPr>
            </a:pPr>
            <a:r>
              <a:t>	3.	Autonomous Robots</a:t>
            </a:r>
          </a:p>
          <a:p>
            <a:pPr marL="0" indent="0" defTabSz="142239">
              <a:spcBef>
                <a:spcPts val="1800"/>
              </a:spcBef>
              <a:buSzTx/>
              <a:buNone/>
              <a:defRPr sz="3080"/>
            </a:pPr>
            <a:r>
              <a:t>	•	Robots use partial information to navigate environments.</a:t>
            </a:r>
          </a:p>
          <a:p>
            <a:pPr marL="0" indent="0" defTabSz="142239">
              <a:spcBef>
                <a:spcPts val="1800"/>
              </a:spcBef>
              <a:buSzTx/>
              <a:buNone/>
              <a:defRPr sz="3080"/>
            </a:pPr>
            <a:r>
              <a:t>	•	Example: A warehouse robot moves around obstacles without seeing the entire floor plan.</a:t>
            </a:r>
          </a:p>
          <a:p>
            <a:pPr marL="0" indent="0" defTabSz="142239">
              <a:spcBef>
                <a:spcPts val="1800"/>
              </a:spcBef>
              <a:buSzTx/>
              <a:buNone/>
              <a:defRPr b="1" sz="3080">
                <a:latin typeface="Graphik"/>
                <a:ea typeface="Graphik"/>
                <a:cs typeface="Graphik"/>
                <a:sym typeface="Graphik"/>
              </a:defRPr>
            </a:pPr>
            <a:r>
              <a:t>	4.	Stock Market Predictions</a:t>
            </a:r>
          </a:p>
          <a:p>
            <a:pPr marL="0" indent="0" defTabSz="142239">
              <a:spcBef>
                <a:spcPts val="1800"/>
              </a:spcBef>
              <a:buSzTx/>
              <a:buNone/>
              <a:defRPr sz="3080"/>
            </a:pPr>
            <a:r>
              <a:t>	•	Traders do not have full knowledge of future stock prices.</a:t>
            </a:r>
          </a:p>
          <a:p>
            <a:pPr marL="0" indent="0" defTabSz="142239">
              <a:spcBef>
                <a:spcPts val="1800"/>
              </a:spcBef>
              <a:buSzTx/>
              <a:buNone/>
              <a:defRPr sz="3080"/>
            </a:pPr>
            <a:r>
              <a:t>	•	They use pattern recognition and probability to make investment decisions.</a:t>
            </a:r>
          </a:p>
          <a:p>
            <a:pPr marL="0" indent="0" defTabSz="142239">
              <a:spcBef>
                <a:spcPts val="1800"/>
              </a:spcBef>
              <a:buSzTx/>
              <a:buNone/>
              <a:defRPr sz="1600"/>
            </a:pPr>
          </a:p>
          <a:p>
            <a:pPr marL="0" indent="0" defTabSz="142239">
              <a:spcBef>
                <a:spcPts val="1800"/>
              </a:spcBef>
              <a:buSzTx/>
              <a:buNone/>
              <a:defRPr sz="176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