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70" r:id="rId6"/>
    <p:sldId id="271" r:id="rId7"/>
    <p:sldId id="272" r:id="rId8"/>
    <p:sldId id="262" r:id="rId9"/>
    <p:sldId id="268" r:id="rId10"/>
    <p:sldId id="269" r:id="rId11"/>
    <p:sldId id="273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0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309023-AF2B-4043-B228-F191CADC9BB1}" type="datetimeFigureOut">
              <a:rPr lang="en-IN" smtClean="0"/>
              <a:t>01-02-2019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54517F-9C19-4E9A-AB98-AA89BD9F1D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7562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01-02-2019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6675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01-02-2019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5356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01-02-2019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7597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36469" y="640080"/>
            <a:ext cx="9313817" cy="856138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9" y="1854926"/>
            <a:ext cx="11168742" cy="4344261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09-06-2016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Investment Case Study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/>
              <a:t>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5848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01-02-2019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0441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01-02-2019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6578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01-02-2019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5587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01-02-2019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3476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01-02-2019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9458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7424"/>
            <a:ext cx="3933825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2891" y="987425"/>
            <a:ext cx="6182497" cy="487362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01-02-2019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4558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7424"/>
            <a:ext cx="3933825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01-02-2019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6360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8278" y="705802"/>
            <a:ext cx="9181075" cy="9848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018FE-C8D6-4A9C-A702-41F1E0C1C452}" type="datetimeFigureOut">
              <a:rPr lang="en-IN" smtClean="0"/>
              <a:t>01-02-2019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Investment Case Study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1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9353" y="325938"/>
            <a:ext cx="1446786" cy="3798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535" b="100000" l="0" r="100000">
                        <a14:foregroundMark x1="19244" y1="37433" x2="19244" y2="37433"/>
                        <a14:foregroundMark x1="31959" y1="47059" x2="31959" y2="47059"/>
                        <a14:foregroundMark x1="19931" y1="64171" x2="19931" y2="64171"/>
                        <a14:foregroundMark x1="28179" y1="70053" x2="28179" y2="70053"/>
                        <a14:foregroundMark x1="42612" y1="71123" x2="42612" y2="71123"/>
                        <a14:foregroundMark x1="55326" y1="65775" x2="55326" y2="65775"/>
                        <a14:foregroundMark x1="61856" y1="66845" x2="61856" y2="66845"/>
                        <a14:foregroundMark x1="37113" y1="24599" x2="37113" y2="24599"/>
                        <a14:foregroundMark x1="34708" y1="11765" x2="34708" y2="11765"/>
                        <a14:foregroundMark x1="23711" y1="11765" x2="23711" y2="11765"/>
                        <a14:foregroundMark x1="23711" y1="22995" x2="23711" y2="22995"/>
                        <a14:foregroundMark x1="39863" y1="40107" x2="39863" y2="40107"/>
                        <a14:foregroundMark x1="26460" y1="47059" x2="26460" y2="470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766"/>
            <a:ext cx="1268279" cy="815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534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91478" y="344557"/>
            <a:ext cx="9144000" cy="3193774"/>
          </a:xfrm>
        </p:spPr>
        <p:txBody>
          <a:bodyPr>
            <a:normAutofit/>
          </a:bodyPr>
          <a:lstStyle/>
          <a:p>
            <a:r>
              <a:rPr lang="en-IN" sz="2800" dirty="0"/>
              <a:t>INVESTMENT CASE STUDY </a:t>
            </a:r>
            <a:br>
              <a:rPr lang="en-IN" sz="2800" dirty="0"/>
            </a:br>
            <a:br>
              <a:rPr lang="en-IN" sz="2800" dirty="0"/>
            </a:br>
            <a:r>
              <a:rPr lang="en-IN" sz="2800" dirty="0"/>
              <a:t>SUBMISSION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8442" y="4793845"/>
            <a:ext cx="6138856" cy="1531917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IN" sz="1200" dirty="0"/>
              <a:t> </a:t>
            </a:r>
            <a:r>
              <a:rPr lang="en-IN" sz="1800" dirty="0"/>
              <a:t>Group Name: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IN" sz="1800" dirty="0"/>
              <a:t> </a:t>
            </a:r>
            <a:r>
              <a:rPr lang="en-IN" sz="1800" dirty="0" err="1"/>
              <a:t>Abhijith</a:t>
            </a:r>
            <a:r>
              <a:rPr lang="en-IN" sz="1800" dirty="0"/>
              <a:t> NV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IN" sz="1800" dirty="0"/>
              <a:t> Srividya Ravichandran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IN" sz="1800" dirty="0"/>
              <a:t> </a:t>
            </a:r>
            <a:r>
              <a:rPr lang="en-IN" sz="1800" dirty="0" err="1"/>
              <a:t>Nanditha</a:t>
            </a:r>
            <a:r>
              <a:rPr lang="en-IN" sz="1800" dirty="0"/>
              <a:t> GN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IN" sz="1800" dirty="0"/>
              <a:t> Krishnan Raghupathi</a:t>
            </a:r>
          </a:p>
          <a:p>
            <a:pPr marL="457200" indent="-457200" algn="l">
              <a:buFont typeface="+mj-lt"/>
              <a:buAutoNum type="arabicPeriod"/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414739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/>
          <a:lstStyle/>
          <a:p>
            <a:r>
              <a:rPr lang="en-IN" b="1" dirty="0"/>
              <a:t> </a:t>
            </a:r>
            <a:r>
              <a:rPr lang="en-IN" sz="2800" b="1" dirty="0"/>
              <a:t>Plot 3 – # of investments across countries and sectors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8359589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1400" dirty="0"/>
              <a:t> Put down our inferences after analysis &amp; observations from the excel sheet and the 3 plots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9ED24FB-F1DF-43A2-A28A-E1B9714DF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949" y="800336"/>
            <a:ext cx="11168742" cy="856138"/>
          </a:xfrm>
        </p:spPr>
        <p:txBody>
          <a:bodyPr>
            <a:normAutofit/>
          </a:bodyPr>
          <a:lstStyle/>
          <a:p>
            <a:r>
              <a:rPr lang="en-IN" sz="3600" b="1" dirty="0"/>
              <a:t>Summarization	</a:t>
            </a:r>
          </a:p>
        </p:txBody>
      </p:sp>
    </p:spTree>
    <p:extLst>
      <p:ext uri="{BB962C8B-B14F-4D97-AF65-F5344CB8AC3E}">
        <p14:creationId xmlns:p14="http://schemas.microsoft.com/office/powerpoint/2010/main" val="33451178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1400" dirty="0"/>
              <a:t>Put down our investment recommendations to the CEO of Spark Funds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B26C5FD-2A30-48F0-AFAE-E61E67137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949" y="800336"/>
            <a:ext cx="11168742" cy="856138"/>
          </a:xfrm>
        </p:spPr>
        <p:txBody>
          <a:bodyPr>
            <a:normAutofit/>
          </a:bodyPr>
          <a:lstStyle/>
          <a:p>
            <a:r>
              <a:rPr lang="en-IN" sz="3600" b="1" dirty="0"/>
              <a:t>Conclusions	</a:t>
            </a:r>
          </a:p>
        </p:txBody>
      </p:sp>
    </p:spTree>
    <p:extLst>
      <p:ext uri="{BB962C8B-B14F-4D97-AF65-F5344CB8AC3E}">
        <p14:creationId xmlns:p14="http://schemas.microsoft.com/office/powerpoint/2010/main" val="1399706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Identify the best sectors, countries and suitable investment type for making investments</a:t>
            </a:r>
          </a:p>
          <a:p>
            <a:endParaRPr lang="en-IN" dirty="0"/>
          </a:p>
          <a:p>
            <a:r>
              <a:rPr lang="en-IN" dirty="0"/>
              <a:t>Provide recommendations to the CEO of Spark Funds on the best sectors, countries and companies that Spark Funds should invest in</a:t>
            </a:r>
          </a:p>
          <a:p>
            <a:endParaRPr lang="en-IN" dirty="0"/>
          </a:p>
          <a:p>
            <a:r>
              <a:rPr lang="en-IN" dirty="0"/>
              <a:t>Ensure that the recommendations are aligned with the following constraints</a:t>
            </a:r>
          </a:p>
          <a:p>
            <a:pPr lvl="1"/>
            <a:r>
              <a:rPr lang="en-IN" sz="2000" dirty="0"/>
              <a:t>Investment round should be in the range of  $5 to $15 million</a:t>
            </a:r>
          </a:p>
          <a:p>
            <a:pPr lvl="1"/>
            <a:r>
              <a:rPr lang="en-IN" sz="2000" dirty="0"/>
              <a:t>Companies should be in English-speaking countries</a:t>
            </a:r>
          </a:p>
          <a:p>
            <a:pPr lvl="1"/>
            <a:r>
              <a:rPr lang="en-IN" sz="2000" dirty="0"/>
              <a:t>Investments should be in where others are also investing</a:t>
            </a:r>
          </a:p>
          <a:p>
            <a:endParaRPr lang="en-IN" sz="18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04949" y="800336"/>
            <a:ext cx="11168742" cy="856138"/>
          </a:xfrm>
        </p:spPr>
        <p:txBody>
          <a:bodyPr>
            <a:normAutofit/>
          </a:bodyPr>
          <a:lstStyle/>
          <a:p>
            <a:r>
              <a:rPr lang="en-IN" sz="3600" b="1" dirty="0"/>
              <a:t>Key Objectives	</a:t>
            </a:r>
          </a:p>
        </p:txBody>
      </p:sp>
    </p:spTree>
    <p:extLst>
      <p:ext uri="{BB962C8B-B14F-4D97-AF65-F5344CB8AC3E}">
        <p14:creationId xmlns:p14="http://schemas.microsoft.com/office/powerpoint/2010/main" val="3869754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/>
          <a:lstStyle/>
          <a:p>
            <a:r>
              <a:rPr lang="en-IN" sz="2800" b="1" dirty="0"/>
              <a:t>Process Workflow</a:t>
            </a:r>
            <a:endParaRPr lang="en-IN" sz="2800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699CFA2-ED1E-42B7-A259-764412F7379A}"/>
              </a:ext>
            </a:extLst>
          </p:cNvPr>
          <p:cNvSpPr/>
          <p:nvPr/>
        </p:nvSpPr>
        <p:spPr>
          <a:xfrm>
            <a:off x="518474" y="1913641"/>
            <a:ext cx="2705493" cy="1018095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Business Understanding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375B7C8-7191-4A87-B756-27EFABDA21D9}"/>
              </a:ext>
            </a:extLst>
          </p:cNvPr>
          <p:cNvSpPr/>
          <p:nvPr/>
        </p:nvSpPr>
        <p:spPr>
          <a:xfrm>
            <a:off x="4592425" y="1913640"/>
            <a:ext cx="2705493" cy="1018095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 Understanding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39ECC65-2216-4FA9-913D-E28F6418516C}"/>
              </a:ext>
            </a:extLst>
          </p:cNvPr>
          <p:cNvCxnSpPr>
            <a:stCxn id="4" idx="3"/>
            <a:endCxn id="6" idx="1"/>
          </p:cNvCxnSpPr>
          <p:nvPr/>
        </p:nvCxnSpPr>
        <p:spPr>
          <a:xfrm flipV="1">
            <a:off x="3223967" y="2422688"/>
            <a:ext cx="1368458" cy="1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A115E60-AEB0-48AB-B337-E1E4AB310384}"/>
              </a:ext>
            </a:extLst>
          </p:cNvPr>
          <p:cNvSpPr/>
          <p:nvPr/>
        </p:nvSpPr>
        <p:spPr>
          <a:xfrm>
            <a:off x="8666376" y="1913639"/>
            <a:ext cx="2705493" cy="1018095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 Preparation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D2B2FF3-DD92-4550-A987-E4774DC55861}"/>
              </a:ext>
            </a:extLst>
          </p:cNvPr>
          <p:cNvCxnSpPr/>
          <p:nvPr/>
        </p:nvCxnSpPr>
        <p:spPr>
          <a:xfrm flipV="1">
            <a:off x="7297918" y="2422685"/>
            <a:ext cx="1368458" cy="1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CEBC9DA-DEA4-43B1-88B3-87C1BBA37FC6}"/>
              </a:ext>
            </a:extLst>
          </p:cNvPr>
          <p:cNvSpPr/>
          <p:nvPr/>
        </p:nvSpPr>
        <p:spPr>
          <a:xfrm>
            <a:off x="8686696" y="4352039"/>
            <a:ext cx="2705493" cy="1018095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 Analysis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43FBABE-158E-4671-8A71-79CAF22F4AC4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>
            <a:off x="10019123" y="2931734"/>
            <a:ext cx="20320" cy="1420305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C23DBB3B-BAA3-402B-8CE9-9E31EA9D41A4}"/>
              </a:ext>
            </a:extLst>
          </p:cNvPr>
          <p:cNvSpPr/>
          <p:nvPr/>
        </p:nvSpPr>
        <p:spPr>
          <a:xfrm>
            <a:off x="4584569" y="4352038"/>
            <a:ext cx="2705493" cy="1018095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Summarization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C746399-5716-441E-8670-AF49D8A7CAB2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7297918" y="4861087"/>
            <a:ext cx="1388778" cy="0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C81FBEF1-794B-4866-B8B9-8FEE240457E6}"/>
              </a:ext>
            </a:extLst>
          </p:cNvPr>
          <p:cNvSpPr/>
          <p:nvPr/>
        </p:nvSpPr>
        <p:spPr>
          <a:xfrm>
            <a:off x="502761" y="4352038"/>
            <a:ext cx="2705493" cy="1018095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Conclusions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63DD716-BB57-4C4F-82E7-FF363AEADDAC}"/>
              </a:ext>
            </a:extLst>
          </p:cNvPr>
          <p:cNvCxnSpPr>
            <a:cxnSpLocks/>
          </p:cNvCxnSpPr>
          <p:nvPr/>
        </p:nvCxnSpPr>
        <p:spPr>
          <a:xfrm flipH="1">
            <a:off x="3223967" y="4845372"/>
            <a:ext cx="1388778" cy="0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8598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9" y="1854926"/>
            <a:ext cx="11168742" cy="469827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sz="2400" b="1" dirty="0"/>
              <a:t>Business Objective</a:t>
            </a:r>
          </a:p>
          <a:p>
            <a:r>
              <a:rPr lang="en-IN" sz="2400" dirty="0"/>
              <a:t>Provide insights to the CEO of Spark Funds on the current global trends in investments across sectors</a:t>
            </a:r>
          </a:p>
          <a:p>
            <a:endParaRPr lang="en-IN" sz="2400" dirty="0"/>
          </a:p>
          <a:p>
            <a:r>
              <a:rPr lang="en-IN" sz="2400" dirty="0"/>
              <a:t>Provide recommendations to the CEO on the sectors, countries and companies that are best suited for making investments</a:t>
            </a:r>
          </a:p>
          <a:p>
            <a:pPr marL="0" indent="0">
              <a:buNone/>
            </a:pPr>
            <a:endParaRPr lang="en-IN" sz="2400" dirty="0"/>
          </a:p>
          <a:p>
            <a:r>
              <a:rPr lang="en-IN" sz="2400" dirty="0"/>
              <a:t>Recommendations should be aligned with the following constraints</a:t>
            </a:r>
          </a:p>
          <a:p>
            <a:pPr lvl="1"/>
            <a:r>
              <a:rPr lang="en-IN" sz="2000" dirty="0"/>
              <a:t>Investments should be in the range of $5 to $15 million per round</a:t>
            </a:r>
          </a:p>
          <a:p>
            <a:pPr lvl="1"/>
            <a:r>
              <a:rPr lang="en-IN" sz="2000" dirty="0"/>
              <a:t>Investments should be only in English-speaking countries</a:t>
            </a:r>
          </a:p>
          <a:p>
            <a:pPr lvl="1"/>
            <a:endParaRPr lang="en-IN" sz="2000" dirty="0"/>
          </a:p>
          <a:p>
            <a:r>
              <a:rPr lang="en-IN" sz="2400" dirty="0"/>
              <a:t>Recommendations should be aligned with Spark Funds strategy of investing where others are also investing</a:t>
            </a:r>
          </a:p>
          <a:p>
            <a:endParaRPr lang="en-IN" sz="20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9ED24FB-F1DF-43A2-A28A-E1B9714DF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949" y="800336"/>
            <a:ext cx="11168742" cy="856138"/>
          </a:xfrm>
        </p:spPr>
        <p:txBody>
          <a:bodyPr>
            <a:normAutofit/>
          </a:bodyPr>
          <a:lstStyle/>
          <a:p>
            <a:r>
              <a:rPr lang="en-IN" sz="3600" b="1" dirty="0"/>
              <a:t>Business Understanding	</a:t>
            </a:r>
          </a:p>
        </p:txBody>
      </p:sp>
    </p:spTree>
    <p:extLst>
      <p:ext uri="{BB962C8B-B14F-4D97-AF65-F5344CB8AC3E}">
        <p14:creationId xmlns:p14="http://schemas.microsoft.com/office/powerpoint/2010/main" val="3095347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9" y="1377126"/>
            <a:ext cx="11168742" cy="530312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1600" b="1" dirty="0"/>
              <a:t>Data Sources</a:t>
            </a:r>
          </a:p>
          <a:p>
            <a:r>
              <a:rPr lang="en-IN" sz="1600" b="1" dirty="0"/>
              <a:t>companies</a:t>
            </a:r>
            <a:r>
              <a:rPr lang="en-IN" sz="1600" dirty="0"/>
              <a:t> - Companies data extracted from crunchbase.com</a:t>
            </a:r>
          </a:p>
          <a:p>
            <a:r>
              <a:rPr lang="en-IN" sz="1600" b="1" dirty="0"/>
              <a:t>rounds2</a:t>
            </a:r>
            <a:r>
              <a:rPr lang="en-IN" sz="1600" dirty="0"/>
              <a:t> - Details of funding rounds for companies for crunchbase.com</a:t>
            </a:r>
          </a:p>
          <a:p>
            <a:r>
              <a:rPr lang="en-IN" sz="1600" b="1" dirty="0"/>
              <a:t>mapping</a:t>
            </a:r>
            <a:r>
              <a:rPr lang="en-IN" sz="1600" dirty="0"/>
              <a:t> - Sector classification that maps the various investment categories into 8 broad sectors</a:t>
            </a:r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r>
              <a:rPr lang="en-IN" sz="1600" b="1" dirty="0"/>
              <a:t>High level view of data</a:t>
            </a:r>
          </a:p>
          <a:p>
            <a:r>
              <a:rPr lang="en-IN" sz="1600" dirty="0"/>
              <a:t>No. of unique companies in rounds2: 66368</a:t>
            </a:r>
          </a:p>
          <a:p>
            <a:r>
              <a:rPr lang="en-IN" sz="1600" dirty="0"/>
              <a:t>No. of unique companies in companies: 66368</a:t>
            </a:r>
          </a:p>
          <a:p>
            <a:r>
              <a:rPr lang="en-IN" sz="1600" dirty="0"/>
              <a:t>Unique key for each company in companies data : permalink</a:t>
            </a:r>
          </a:p>
          <a:p>
            <a:r>
              <a:rPr lang="en-IN" sz="1600" dirty="0"/>
              <a:t>rounds2 and companies do not contain any unmatched companies</a:t>
            </a:r>
          </a:p>
          <a:p>
            <a:r>
              <a:rPr lang="en-IN" sz="1600" dirty="0"/>
              <a:t>Merged data (round2 + companies) contains 114949 observations</a:t>
            </a:r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r>
              <a:rPr lang="en-IN" sz="1600" b="1" dirty="0"/>
              <a:t>Data Quality</a:t>
            </a:r>
          </a:p>
          <a:p>
            <a:r>
              <a:rPr lang="en-IN" sz="1600" dirty="0"/>
              <a:t>Encoding issues exist in permalink column of companies data source and </a:t>
            </a:r>
            <a:r>
              <a:rPr lang="en-IN" sz="1600" dirty="0" err="1"/>
              <a:t>company_permalink</a:t>
            </a:r>
            <a:r>
              <a:rPr lang="en-IN" sz="1600" dirty="0"/>
              <a:t> column of rounds2 data source</a:t>
            </a:r>
          </a:p>
          <a:p>
            <a:r>
              <a:rPr lang="en-IN" sz="1600" dirty="0"/>
              <a:t>Few categories in mapping data source had 0 instead of the string ‘</a:t>
            </a:r>
            <a:r>
              <a:rPr lang="en-IN" sz="1600" dirty="0" err="1"/>
              <a:t>na</a:t>
            </a:r>
            <a:r>
              <a:rPr lang="en-IN" sz="1600" dirty="0"/>
              <a:t>’</a:t>
            </a:r>
          </a:p>
          <a:p>
            <a:r>
              <a:rPr lang="en-IN" sz="1600" dirty="0"/>
              <a:t>Some categories in the companies data source were not there in the mapping data source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9ED24FB-F1DF-43A2-A28A-E1B9714DF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949" y="708162"/>
            <a:ext cx="11168742" cy="668964"/>
          </a:xfrm>
        </p:spPr>
        <p:txBody>
          <a:bodyPr>
            <a:normAutofit/>
          </a:bodyPr>
          <a:lstStyle/>
          <a:p>
            <a:r>
              <a:rPr lang="en-IN" sz="3200" b="1" dirty="0"/>
              <a:t>Data </a:t>
            </a:r>
            <a:r>
              <a:rPr lang="en-IN" sz="2800" b="1" dirty="0"/>
              <a:t>Understanding</a:t>
            </a:r>
            <a:r>
              <a:rPr lang="en-IN" sz="3200" b="1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442211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1600" b="1" dirty="0"/>
              <a:t>Missing value treatment</a:t>
            </a:r>
          </a:p>
          <a:p>
            <a:pPr lvl="1"/>
            <a:r>
              <a:rPr lang="en-IN" sz="1600" dirty="0" err="1"/>
              <a:t>raised_amount_usd</a:t>
            </a:r>
            <a:r>
              <a:rPr lang="en-IN" sz="1600" dirty="0"/>
              <a:t> column in the rounds2 data, which is required in the analysis, had a lot of null values</a:t>
            </a:r>
          </a:p>
          <a:p>
            <a:pPr lvl="1"/>
            <a:r>
              <a:rPr lang="en-IN" sz="1600" dirty="0"/>
              <a:t>Two possible approaches</a:t>
            </a:r>
          </a:p>
          <a:p>
            <a:pPr lvl="2"/>
            <a:r>
              <a:rPr lang="en-IN" sz="1600" dirty="0"/>
              <a:t>Approach 1 – Remove the rows with null values for </a:t>
            </a:r>
            <a:r>
              <a:rPr lang="en-IN" sz="1600" dirty="0" err="1"/>
              <a:t>raised_amount_usd</a:t>
            </a:r>
            <a:endParaRPr lang="en-IN" sz="1600" dirty="0"/>
          </a:p>
          <a:p>
            <a:pPr lvl="2"/>
            <a:r>
              <a:rPr lang="en-IN" sz="1600" dirty="0"/>
              <a:t>Approach 2 -  Update all the null values for </a:t>
            </a:r>
            <a:r>
              <a:rPr lang="en-IN" sz="1600" dirty="0" err="1"/>
              <a:t>raised_amount_usd</a:t>
            </a:r>
            <a:r>
              <a:rPr lang="en-IN" sz="1600" dirty="0"/>
              <a:t> column with the 75% percentile value	</a:t>
            </a:r>
            <a:r>
              <a:rPr lang="en-IN" sz="1200" b="1" dirty="0"/>
              <a:t>	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9ED24FB-F1DF-43A2-A28A-E1B9714DF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949" y="800336"/>
            <a:ext cx="11168742" cy="856138"/>
          </a:xfrm>
        </p:spPr>
        <p:txBody>
          <a:bodyPr>
            <a:normAutofit/>
          </a:bodyPr>
          <a:lstStyle/>
          <a:p>
            <a:r>
              <a:rPr lang="en-IN" sz="3600" b="1" dirty="0"/>
              <a:t>Data Preparation	</a:t>
            </a:r>
          </a:p>
        </p:txBody>
      </p:sp>
    </p:spTree>
    <p:extLst>
      <p:ext uri="{BB962C8B-B14F-4D97-AF65-F5344CB8AC3E}">
        <p14:creationId xmlns:p14="http://schemas.microsoft.com/office/powerpoint/2010/main" val="623357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600" dirty="0"/>
              <a:t>Tables from the excel sheet ?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9ED24FB-F1DF-43A2-A28A-E1B9714DF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949" y="800336"/>
            <a:ext cx="11168742" cy="856138"/>
          </a:xfrm>
        </p:spPr>
        <p:txBody>
          <a:bodyPr>
            <a:normAutofit/>
          </a:bodyPr>
          <a:lstStyle/>
          <a:p>
            <a:r>
              <a:rPr lang="en-IN" sz="3600" b="1" dirty="0"/>
              <a:t>Data Analysis	</a:t>
            </a:r>
          </a:p>
        </p:txBody>
      </p:sp>
    </p:spTree>
    <p:extLst>
      <p:ext uri="{BB962C8B-B14F-4D97-AF65-F5344CB8AC3E}">
        <p14:creationId xmlns:p14="http://schemas.microsoft.com/office/powerpoint/2010/main" val="7085600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/>
          <a:lstStyle/>
          <a:p>
            <a:r>
              <a:rPr lang="en-IN" b="1" dirty="0"/>
              <a:t> </a:t>
            </a:r>
            <a:r>
              <a:rPr lang="en-IN" sz="2800" b="1" dirty="0"/>
              <a:t>Plot 1 – Investments across funding types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7398568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/>
          <a:lstStyle/>
          <a:p>
            <a:r>
              <a:rPr lang="en-IN" b="1" dirty="0"/>
              <a:t> </a:t>
            </a:r>
            <a:r>
              <a:rPr lang="en-IN" sz="2800" b="1" dirty="0"/>
              <a:t>Plot 2 – Venture funding investments across countries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4159264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388</TotalTime>
  <Words>468</Words>
  <Application>Microsoft Office PowerPoint</Application>
  <PresentationFormat>Widescreen</PresentationFormat>
  <Paragraphs>65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Times New Roman</vt:lpstr>
      <vt:lpstr>Office Theme</vt:lpstr>
      <vt:lpstr>INVESTMENT CASE STUDY   SUBMISSION </vt:lpstr>
      <vt:lpstr>Key Objectives </vt:lpstr>
      <vt:lpstr>Process Workflow</vt:lpstr>
      <vt:lpstr>Business Understanding </vt:lpstr>
      <vt:lpstr>Data Understanding </vt:lpstr>
      <vt:lpstr>Data Preparation </vt:lpstr>
      <vt:lpstr>Data Analysis </vt:lpstr>
      <vt:lpstr> Plot 1 – Investments across funding types</vt:lpstr>
      <vt:lpstr> Plot 2 – Venture funding investments across countries</vt:lpstr>
      <vt:lpstr> Plot 3 – # of investments across countries and sectors</vt:lpstr>
      <vt:lpstr>Summarization </vt:lpstr>
      <vt:lpstr>Conclusions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Investment Case Study  Submission</dc:title>
  <dc:creator>Chiranjeev</dc:creator>
  <cp:lastModifiedBy>Raghupathi, Krishnan</cp:lastModifiedBy>
  <cp:revision>53</cp:revision>
  <dcterms:created xsi:type="dcterms:W3CDTF">2016-06-09T08:16:28Z</dcterms:created>
  <dcterms:modified xsi:type="dcterms:W3CDTF">2019-02-01T08:49:22Z</dcterms:modified>
</cp:coreProperties>
</file>