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76" r:id="rId4"/>
    <p:sldId id="283" r:id="rId5"/>
    <p:sldId id="285" r:id="rId6"/>
    <p:sldId id="284" r:id="rId7"/>
    <p:sldId id="258" r:id="rId8"/>
    <p:sldId id="286" r:id="rId9"/>
    <p:sldId id="259" r:id="rId10"/>
    <p:sldId id="287" r:id="rId11"/>
    <p:sldId id="28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454"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EF1B1446-69BC-47C4-8514-F150AA28F0EA}">
      <dgm:prSet phldrT="[Text]" custT="1"/>
      <dgm:spPr/>
      <dgm:t>
        <a:bodyPr/>
        <a:lstStyle/>
        <a:p>
          <a:r>
            <a:rPr lang="en-US" sz="2000" dirty="0" smtClean="0"/>
            <a:t>Available column</a:t>
          </a:r>
          <a:endParaRPr lang="en-US" sz="2000" dirty="0"/>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smtClean="0"/>
            <a:t>Reason</a:t>
          </a:r>
          <a:endParaRPr lang="en-US" sz="1600" dirty="0"/>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smtClean="0"/>
            <a:t>DTI Bin</a:t>
          </a:r>
          <a:endParaRPr lang="en-US" sz="1400" dirty="0"/>
        </a:p>
      </dgm:t>
    </dgm:pt>
    <dgm:pt modelId="{86B8F369-2BAD-44A2-B061-A58F77A3D914}">
      <dgm:prSet phldrT="[Text]" custT="1"/>
      <dgm:spPr/>
      <dgm:t>
        <a:bodyPr/>
        <a:lstStyle/>
        <a:p>
          <a:r>
            <a:rPr lang="en-US" sz="1800" dirty="0" smtClean="0"/>
            <a:t>Derived Columns</a:t>
          </a:r>
          <a:endParaRPr lang="en-US" sz="1800" dirty="0"/>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smtClean="0"/>
            <a:t>DTI</a:t>
          </a:r>
          <a:endParaRPr lang="en-US" sz="1400" dirty="0"/>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smtClean="0"/>
            <a:t>To understand patterns by specific categories</a:t>
          </a:r>
          <a:endParaRPr lang="en-US" sz="1200" dirty="0"/>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4A9D639A-18EB-43A3-9E6C-966481711B33}">
      <dgm:prSet phldrT="[Text]" custT="1"/>
      <dgm:spPr/>
      <dgm:t>
        <a:bodyPr/>
        <a:lstStyle/>
        <a:p>
          <a:r>
            <a:rPr lang="en-US" sz="1400" dirty="0" smtClean="0"/>
            <a:t>Revolving Utilization</a:t>
          </a:r>
          <a:endParaRPr lang="en-US" sz="1400" dirty="0"/>
        </a:p>
      </dgm:t>
    </dgm:pt>
    <dgm:pt modelId="{7F968EA3-C2C9-47DF-945E-1A6F1E259885}" type="parTrans" cxnId="{854D128F-8789-413A-A294-715FABDD1119}">
      <dgm:prSet/>
      <dgm:spPr/>
      <dgm:t>
        <a:bodyPr/>
        <a:lstStyle/>
        <a:p>
          <a:endParaRPr lang="en-US"/>
        </a:p>
      </dgm:t>
    </dgm:pt>
    <dgm:pt modelId="{F9550CE1-1AE7-485B-BC91-02771481EFF6}" type="sibTrans" cxnId="{854D128F-8789-413A-A294-715FABDD1119}">
      <dgm:prSet/>
      <dgm:spPr/>
      <dgm:t>
        <a:bodyPr/>
        <a:lstStyle/>
        <a:p>
          <a:endParaRPr lang="en-US"/>
        </a:p>
      </dgm:t>
    </dgm:pt>
    <dgm:pt modelId="{78939EBB-1C96-4E36-B0FE-829E192333B6}">
      <dgm:prSet phldrT="[Text]" custT="1"/>
      <dgm:spPr/>
      <dgm:t>
        <a:bodyPr/>
        <a:lstStyle/>
        <a:p>
          <a:r>
            <a:rPr lang="en-US" sz="1400" dirty="0" smtClean="0"/>
            <a:t>Interest rate</a:t>
          </a:r>
          <a:endParaRPr lang="en-US" sz="1400" dirty="0"/>
        </a:p>
      </dgm:t>
    </dgm:pt>
    <dgm:pt modelId="{3FD27A03-F7A2-431E-97D5-04010645A050}" type="parTrans" cxnId="{407E0AC5-EA5E-4C56-8632-700DD14F3FC2}">
      <dgm:prSet/>
      <dgm:spPr/>
      <dgm:t>
        <a:bodyPr/>
        <a:lstStyle/>
        <a:p>
          <a:endParaRPr lang="en-US"/>
        </a:p>
      </dgm:t>
    </dgm:pt>
    <dgm:pt modelId="{B2D72634-189B-483C-965D-2E37C9A85657}" type="sibTrans" cxnId="{407E0AC5-EA5E-4C56-8632-700DD14F3FC2}">
      <dgm:prSet/>
      <dgm:spPr/>
      <dgm:t>
        <a:bodyPr/>
        <a:lstStyle/>
        <a:p>
          <a:endParaRPr lang="en-US"/>
        </a:p>
      </dgm:t>
    </dgm:pt>
    <dgm:pt modelId="{31E364CA-B981-4057-A779-A996CA2F34B2}">
      <dgm:prSet phldrT="[Text]" custT="1"/>
      <dgm:spPr/>
      <dgm:t>
        <a:bodyPr/>
        <a:lstStyle/>
        <a:p>
          <a:r>
            <a:rPr lang="en-US" sz="1400" dirty="0" smtClean="0"/>
            <a:t>Revolving Utilization</a:t>
          </a:r>
          <a:endParaRPr lang="en-US" sz="1400" dirty="0"/>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ED1CF0BA-E2DE-4DA7-946A-14214A8680F9}">
      <dgm:prSet custT="1"/>
      <dgm:spPr/>
      <dgm:t>
        <a:bodyPr/>
        <a:lstStyle/>
        <a:p>
          <a:r>
            <a:rPr lang="en-US" sz="1400" dirty="0" smtClean="0"/>
            <a:t>Interest rate</a:t>
          </a:r>
          <a:endParaRPr lang="en-US" sz="1400" dirty="0"/>
        </a:p>
      </dgm:t>
    </dgm:pt>
    <dgm:pt modelId="{8CA5FFB9-6664-4FA8-813A-395D0BC99AA5}" type="parTrans" cxnId="{F8929C62-CF7A-466B-9A8C-05B721052F36}">
      <dgm:prSet/>
      <dgm:spPr/>
      <dgm:t>
        <a:bodyPr/>
        <a:lstStyle/>
        <a:p>
          <a:endParaRPr lang="en-US"/>
        </a:p>
      </dgm:t>
    </dgm:pt>
    <dgm:pt modelId="{80BE054C-6C31-48B2-A46A-7273F69CC5A5}" type="sibTrans" cxnId="{F8929C62-CF7A-466B-9A8C-05B721052F36}">
      <dgm:prSet/>
      <dgm:spPr/>
      <dgm:t>
        <a:bodyPr/>
        <a:lstStyle/>
        <a:p>
          <a:endParaRPr lang="en-US"/>
        </a:p>
      </dgm:t>
    </dgm:pt>
    <dgm:pt modelId="{7D301E9D-EBE8-4637-A01D-BB538FC5E50B}" type="pres">
      <dgm:prSet presAssocID="{260ED0EC-3CE0-4CED-A9DE-21D7404BDCD0}" presName="Name0" presStyleCnt="0">
        <dgm:presLayoutVars>
          <dgm:dir/>
          <dgm:resizeHandles val="exact"/>
        </dgm:presLayoutVars>
      </dgm:prSet>
      <dgm:spPr/>
      <dgm:t>
        <a:bodyPr/>
        <a:lstStyle/>
        <a:p>
          <a:endParaRPr lang="en-US"/>
        </a:p>
      </dgm:t>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t>
        <a:bodyPr/>
        <a:lstStyle/>
        <a:p>
          <a:endParaRPr lang="en-US"/>
        </a:p>
      </dgm:t>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t>
        <a:bodyPr/>
        <a:lstStyle/>
        <a:p>
          <a:endParaRPr lang="en-US"/>
        </a:p>
      </dgm:t>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t>
        <a:bodyPr/>
        <a:lstStyle/>
        <a:p>
          <a:endParaRPr lang="en-US"/>
        </a:p>
      </dgm:t>
    </dgm:pt>
  </dgm:ptLst>
  <dgm:cxnLst>
    <dgm:cxn modelId="{6B332801-2428-4431-84A6-351E5BB1B875}" type="presOf" srcId="{C22126E4-D9D6-4406-A97E-8721897B7987}" destId="{2038D8A7-44D1-4F6C-96B1-E9C5DB2ECD20}" srcOrd="0" destOrd="1" presId="urn:microsoft.com/office/officeart/2005/8/layout/chevronAccent+Icon"/>
    <dgm:cxn modelId="{89754CB2-798E-4FF8-91A4-6433A8F09D0E}" type="presOf" srcId="{31E364CA-B981-4057-A779-A996CA2F34B2}" destId="{58A6145A-6296-47E3-BC97-C07C29E364BC}" srcOrd="0" destOrd="2"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375D9F00-A4E3-4DDB-88BE-A02D0F0266CC}" srcId="{260ED0EC-3CE0-4CED-A9DE-21D7404BDCD0}" destId="{86B8F369-2BAD-44A2-B061-A58F77A3D914}" srcOrd="1" destOrd="0" parTransId="{17AC7101-8587-49E1-8062-06B18423A11C}" sibTransId="{C15E0D35-8EE1-43BE-99E2-026621475164}"/>
    <dgm:cxn modelId="{FFEBB1A7-4574-4D8F-BDE4-B687D415FB8A}" srcId="{EF1B1446-69BC-47C4-8514-F150AA28F0EA}" destId="{C22126E4-D9D6-4406-A97E-8721897B7987}" srcOrd="0" destOrd="0" parTransId="{15D43299-0801-4844-A658-D850E193BD3D}" sibTransId="{482582C1-E0E5-485A-B66A-91E58EE6C971}"/>
    <dgm:cxn modelId="{71545CF0-566C-4C30-BEF2-EB1AF8B6747C}" srcId="{86B8F369-2BAD-44A2-B061-A58F77A3D914}" destId="{F30F06E4-DC9C-4F09-ADAB-0A909D4BB14D}" srcOrd="0" destOrd="0" parTransId="{F73A12B3-C849-420B-978A-C2E42D7C7834}" sibTransId="{66928491-A25A-4754-8622-7431AE382D31}"/>
    <dgm:cxn modelId="{CA5079AA-19BF-40ED-BE5A-F56E59647B37}" srcId="{81D1BB8B-FAA6-4D95-9961-8D6FAA4CE46E}" destId="{FF8DEC90-0BB5-4CC5-B690-76CE4C123E1A}" srcOrd="0" destOrd="0" parTransId="{1F5C6231-86D9-4E19-8845-56D2221D5474}" sibTransId="{F38A8B1D-D1B7-4CB8-8223-9A37A9884A8F}"/>
    <dgm:cxn modelId="{F60B8966-7C8C-4407-A0C3-6E3925D16A82}" type="presOf" srcId="{F30F06E4-DC9C-4F09-ADAB-0A909D4BB14D}" destId="{58A6145A-6296-47E3-BC97-C07C29E364BC}" srcOrd="0" destOrd="1" presId="urn:microsoft.com/office/officeart/2005/8/layout/chevronAccent+Icon"/>
    <dgm:cxn modelId="{3C561A1E-D16C-4848-A12F-509C6BA03CB3}" type="presOf" srcId="{ED1CF0BA-E2DE-4DA7-946A-14214A8680F9}" destId="{58A6145A-6296-47E3-BC97-C07C29E364BC}" srcOrd="0" destOrd="3" presId="urn:microsoft.com/office/officeart/2005/8/layout/chevronAccent+Icon"/>
    <dgm:cxn modelId="{7B2A5F76-A6DB-4AB4-BAE4-A6976238A83F}" type="presOf" srcId="{EF1B1446-69BC-47C4-8514-F150AA28F0EA}" destId="{2038D8A7-44D1-4F6C-96B1-E9C5DB2ECD20}" srcOrd="0" destOrd="0" presId="urn:microsoft.com/office/officeart/2005/8/layout/chevronAccent+Icon"/>
    <dgm:cxn modelId="{6C1CF68E-7E78-40D5-8D7E-F72754F60CEF}" type="presOf" srcId="{4A9D639A-18EB-43A3-9E6C-966481711B33}" destId="{2038D8A7-44D1-4F6C-96B1-E9C5DB2ECD20}" srcOrd="0" destOrd="2" presId="urn:microsoft.com/office/officeart/2005/8/layout/chevronAccent+Icon"/>
    <dgm:cxn modelId="{F8929C62-CF7A-466B-9A8C-05B721052F36}" srcId="{86B8F369-2BAD-44A2-B061-A58F77A3D914}" destId="{ED1CF0BA-E2DE-4DA7-946A-14214A8680F9}" srcOrd="2" destOrd="0" parTransId="{8CA5FFB9-6664-4FA8-813A-395D0BC99AA5}" sibTransId="{80BE054C-6C31-48B2-A46A-7273F69CC5A5}"/>
    <dgm:cxn modelId="{D4C0733D-68A9-4B86-AC7B-AD40D4D60DF6}" srcId="{260ED0EC-3CE0-4CED-A9DE-21D7404BDCD0}" destId="{EF1B1446-69BC-47C4-8514-F150AA28F0EA}" srcOrd="0" destOrd="0" parTransId="{7C22C5F4-35E8-4AD7-8731-9D394C041A22}" sibTransId="{7F856221-4F2B-4CA4-B600-9543E5A308DE}"/>
    <dgm:cxn modelId="{CC1B06E5-17F1-4AB9-A456-5A0AE6E4F5FE}" type="presOf" srcId="{260ED0EC-3CE0-4CED-A9DE-21D7404BDCD0}" destId="{7D301E9D-EBE8-4637-A01D-BB538FC5E50B}" srcOrd="0" destOrd="0" presId="urn:microsoft.com/office/officeart/2005/8/layout/chevronAccent+Icon"/>
    <dgm:cxn modelId="{940607AB-4675-4257-9C0D-80C7D67DAB18}" srcId="{260ED0EC-3CE0-4CED-A9DE-21D7404BDCD0}" destId="{81D1BB8B-FAA6-4D95-9961-8D6FAA4CE46E}" srcOrd="2" destOrd="0" parTransId="{370B0C6A-D786-4B69-B009-B7650CAD43ED}" sibTransId="{41B71C27-8B5C-40A4-8634-7AC27047E0E4}"/>
    <dgm:cxn modelId="{23315F2E-1438-493A-B0F0-47AFBD37827F}" type="presOf" srcId="{78939EBB-1C96-4E36-B0FE-829E192333B6}" destId="{2038D8A7-44D1-4F6C-96B1-E9C5DB2ECD20}" srcOrd="0" destOrd="3" presId="urn:microsoft.com/office/officeart/2005/8/layout/chevronAccent+Icon"/>
    <dgm:cxn modelId="{24D3B892-5992-45F1-9BF6-7EC3C08C4476}" type="presOf" srcId="{86B8F369-2BAD-44A2-B061-A58F77A3D914}" destId="{58A6145A-6296-47E3-BC97-C07C29E364BC}" srcOrd="0" destOrd="0" presId="urn:microsoft.com/office/officeart/2005/8/layout/chevronAccent+Icon"/>
    <dgm:cxn modelId="{EA60E505-4B26-4BC5-A132-A1C5A3B167B4}" type="presOf" srcId="{81D1BB8B-FAA6-4D95-9961-8D6FAA4CE46E}" destId="{B107831F-CEBB-41D5-95CB-0396851292DD}" srcOrd="0" destOrd="0" presId="urn:microsoft.com/office/officeart/2005/8/layout/chevronAccent+Icon"/>
    <dgm:cxn modelId="{854D128F-8789-413A-A294-715FABDD1119}" srcId="{EF1B1446-69BC-47C4-8514-F150AA28F0EA}" destId="{4A9D639A-18EB-43A3-9E6C-966481711B33}" srcOrd="1" destOrd="0" parTransId="{7F968EA3-C2C9-47DF-945E-1A6F1E259885}" sibTransId="{F9550CE1-1AE7-485B-BC91-02771481EFF6}"/>
    <dgm:cxn modelId="{407E0AC5-EA5E-4C56-8632-700DD14F3FC2}" srcId="{EF1B1446-69BC-47C4-8514-F150AA28F0EA}" destId="{78939EBB-1C96-4E36-B0FE-829E192333B6}" srcOrd="2" destOrd="0" parTransId="{3FD27A03-F7A2-431E-97D5-04010645A050}" sibTransId="{B2D72634-189B-483C-965D-2E37C9A85657}"/>
    <dgm:cxn modelId="{E2F960E4-743C-4ECB-B80A-F721AFE7E072}" type="presOf" srcId="{FF8DEC90-0BB5-4CC5-B690-76CE4C123E1A}" destId="{B107831F-CEBB-41D5-95CB-0396851292DD}" srcOrd="0" destOrd="1" presId="urn:microsoft.com/office/officeart/2005/8/layout/chevronAccent+Icon"/>
    <dgm:cxn modelId="{0E023CB3-98AE-4B85-9551-431FA1AD5DA3}" type="presParOf" srcId="{7D301E9D-EBE8-4637-A01D-BB538FC5E50B}" destId="{8D36B8EE-95BD-42E9-97E4-C76FF1BEC880}" srcOrd="0" destOrd="0" presId="urn:microsoft.com/office/officeart/2005/8/layout/chevronAccent+Icon"/>
    <dgm:cxn modelId="{C74D6C2B-9426-4A43-8A6F-8D7A324726A4}" type="presParOf" srcId="{8D36B8EE-95BD-42E9-97E4-C76FF1BEC880}" destId="{3B66FC59-1B17-4256-BC4A-69EBCA3E6787}" srcOrd="0" destOrd="0" presId="urn:microsoft.com/office/officeart/2005/8/layout/chevronAccent+Icon"/>
    <dgm:cxn modelId="{7AE9414F-E5CB-4CBA-BC6F-6EA12785ECB4}" type="presParOf" srcId="{8D36B8EE-95BD-42E9-97E4-C76FF1BEC880}" destId="{2038D8A7-44D1-4F6C-96B1-E9C5DB2ECD20}" srcOrd="1" destOrd="0" presId="urn:microsoft.com/office/officeart/2005/8/layout/chevronAccent+Icon"/>
    <dgm:cxn modelId="{AA694874-58B3-41F0-A479-2EB5E8C417E4}" type="presParOf" srcId="{7D301E9D-EBE8-4637-A01D-BB538FC5E50B}" destId="{BBB44E7E-AB3E-4D92-871E-B292ADB76B47}" srcOrd="1" destOrd="0" presId="urn:microsoft.com/office/officeart/2005/8/layout/chevronAccent+Icon"/>
    <dgm:cxn modelId="{67F27BCD-F1EA-4AEB-8FF8-A55965A757E0}" type="presParOf" srcId="{7D301E9D-EBE8-4637-A01D-BB538FC5E50B}" destId="{5FFFD53B-4C2E-4F7C-96F7-FC9F197EAFE0}" srcOrd="2" destOrd="0" presId="urn:microsoft.com/office/officeart/2005/8/layout/chevronAccent+Icon"/>
    <dgm:cxn modelId="{F2A18A9C-4D50-4B78-B34F-FBB0DC236280}" type="presParOf" srcId="{5FFFD53B-4C2E-4F7C-96F7-FC9F197EAFE0}" destId="{51531E4D-7BAC-4397-A3C0-7B12FBC5010C}" srcOrd="0" destOrd="0" presId="urn:microsoft.com/office/officeart/2005/8/layout/chevronAccent+Icon"/>
    <dgm:cxn modelId="{8563E95B-D383-4E71-A6E2-CC31AD600551}" type="presParOf" srcId="{5FFFD53B-4C2E-4F7C-96F7-FC9F197EAFE0}" destId="{58A6145A-6296-47E3-BC97-C07C29E364BC}" srcOrd="1" destOrd="0" presId="urn:microsoft.com/office/officeart/2005/8/layout/chevronAccent+Icon"/>
    <dgm:cxn modelId="{32A40D7A-79A5-4485-AD35-ABA4795071A4}" type="presParOf" srcId="{7D301E9D-EBE8-4637-A01D-BB538FC5E50B}" destId="{EA368C30-64A2-47E9-941D-4C1C0539C4AC}" srcOrd="3" destOrd="0" presId="urn:microsoft.com/office/officeart/2005/8/layout/chevronAccent+Icon"/>
    <dgm:cxn modelId="{15D62407-EEFD-44C1-82AA-0EC6D420852A}" type="presParOf" srcId="{7D301E9D-EBE8-4637-A01D-BB538FC5E50B}" destId="{D3DE9953-9BF6-4750-A4A1-DDC58D5B5A2A}" srcOrd="4" destOrd="0" presId="urn:microsoft.com/office/officeart/2005/8/layout/chevronAccent+Icon"/>
    <dgm:cxn modelId="{0E61124F-B13A-404B-B1E1-66A3F31308A4}" type="presParOf" srcId="{D3DE9953-9BF6-4750-A4A1-DDC58D5B5A2A}" destId="{3A457D63-83D2-4ABC-9F16-B3ECA7C24D62}" srcOrd="0" destOrd="0" presId="urn:microsoft.com/office/officeart/2005/8/layout/chevronAccent+Icon"/>
    <dgm:cxn modelId="{EFA9AF14-FCA6-44E3-A149-5AA013F49229}" type="presParOf" srcId="{D3DE9953-9BF6-4750-A4A1-DDC58D5B5A2A}" destId="{B107831F-CEBB-41D5-95CB-0396851292DD}"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041154-F0B5-4CBD-A6DD-E0EFB8D014E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74B8CC8-94C2-40B2-8B16-226A635FDB2E}">
      <dgm:prSet phldrT="[Text]"/>
      <dgm:spPr>
        <a:solidFill>
          <a:schemeClr val="accent1">
            <a:lumMod val="60000"/>
            <a:lumOff val="40000"/>
          </a:schemeClr>
        </a:solidFill>
      </dgm:spPr>
      <dgm:t>
        <a:bodyPr/>
        <a:lstStyle/>
        <a:p>
          <a:pPr algn="l"/>
          <a:r>
            <a:rPr lang="en-US" dirty="0" smtClean="0"/>
            <a:t>Idle time and Trip duration are higher in the morning due to peak hours and lack of flights</a:t>
          </a:r>
          <a:endParaRPr lang="en-US" dirty="0"/>
        </a:p>
      </dgm:t>
    </dgm:pt>
    <dgm:pt modelId="{6D17835A-FE69-4A43-94A1-A0BAAA172FC5}" type="parTrans" cxnId="{F69D03B9-A598-4C25-A351-2197B1D12AC0}">
      <dgm:prSet/>
      <dgm:spPr/>
      <dgm:t>
        <a:bodyPr/>
        <a:lstStyle/>
        <a:p>
          <a:endParaRPr lang="en-US"/>
        </a:p>
      </dgm:t>
    </dgm:pt>
    <dgm:pt modelId="{AD8CC473-C8FB-40CF-AE2F-4DC96737587F}" type="sibTrans" cxnId="{F69D03B9-A598-4C25-A351-2197B1D12AC0}">
      <dgm:prSet/>
      <dgm:spPr/>
      <dgm:t>
        <a:bodyPr/>
        <a:lstStyle/>
        <a:p>
          <a:endParaRPr lang="en-US"/>
        </a:p>
      </dgm:t>
    </dgm:pt>
    <dgm:pt modelId="{79299D3B-EE87-40C6-830C-068B540B7E07}">
      <dgm:prSet phldrT="[Text]"/>
      <dgm:spPr>
        <a:solidFill>
          <a:schemeClr val="accent1">
            <a:lumMod val="75000"/>
          </a:schemeClr>
        </a:solidFill>
      </dgm:spPr>
      <dgm:t>
        <a:bodyPr/>
        <a:lstStyle/>
        <a:p>
          <a:pPr algn="l"/>
          <a:r>
            <a:rPr lang="en-US" dirty="0" smtClean="0"/>
            <a:t>Higher cancellations</a:t>
          </a:r>
          <a:endParaRPr lang="en-US" dirty="0"/>
        </a:p>
      </dgm:t>
    </dgm:pt>
    <dgm:pt modelId="{8080858D-49E0-4698-B567-0FAB52965F9A}" type="parTrans" cxnId="{69FF5B19-2C17-49C7-818B-06F4E8CCB19F}">
      <dgm:prSet/>
      <dgm:spPr/>
      <dgm:t>
        <a:bodyPr/>
        <a:lstStyle/>
        <a:p>
          <a:endParaRPr lang="en-US"/>
        </a:p>
      </dgm:t>
    </dgm:pt>
    <dgm:pt modelId="{5AB5BABC-897C-450F-9521-43B086FCB8AC}" type="sibTrans" cxnId="{69FF5B19-2C17-49C7-818B-06F4E8CCB19F}">
      <dgm:prSet/>
      <dgm:spPr/>
      <dgm:t>
        <a:bodyPr/>
        <a:lstStyle/>
        <a:p>
          <a:endParaRPr lang="en-US"/>
        </a:p>
      </dgm:t>
    </dgm:pt>
    <dgm:pt modelId="{6571444D-1E06-44E8-ABF4-5EC377577174}">
      <dgm:prSet phldrT="[Text]"/>
      <dgm:spPr>
        <a:solidFill>
          <a:schemeClr val="accent2">
            <a:lumMod val="60000"/>
            <a:lumOff val="40000"/>
          </a:schemeClr>
        </a:solidFill>
      </dgm:spPr>
      <dgm:t>
        <a:bodyPr/>
        <a:lstStyle/>
        <a:p>
          <a:pPr algn="l"/>
          <a:r>
            <a:rPr lang="en-US" dirty="0" smtClean="0"/>
            <a:t>Evening, Night and late night cars availability at airport is an issue because drivers are moving towards city</a:t>
          </a:r>
          <a:endParaRPr lang="en-US" dirty="0"/>
        </a:p>
      </dgm:t>
    </dgm:pt>
    <dgm:pt modelId="{F3B846BD-3D51-4CC2-B0D9-F5ADB274E2A0}" type="parTrans" cxnId="{6EA343EB-4CD3-49DA-8205-50744B566761}">
      <dgm:prSet/>
      <dgm:spPr/>
      <dgm:t>
        <a:bodyPr/>
        <a:lstStyle/>
        <a:p>
          <a:endParaRPr lang="en-US"/>
        </a:p>
      </dgm:t>
    </dgm:pt>
    <dgm:pt modelId="{EAE8AC85-36E8-4A1A-9D8A-DED9FEF958B7}" type="sibTrans" cxnId="{6EA343EB-4CD3-49DA-8205-50744B566761}">
      <dgm:prSet/>
      <dgm:spPr/>
      <dgm:t>
        <a:bodyPr/>
        <a:lstStyle/>
        <a:p>
          <a:endParaRPr lang="en-US"/>
        </a:p>
      </dgm:t>
    </dgm:pt>
    <dgm:pt modelId="{665B8820-E5D6-4421-A892-5BC573708853}">
      <dgm:prSet phldrT="[Text]"/>
      <dgm:spPr>
        <a:solidFill>
          <a:schemeClr val="accent2">
            <a:lumMod val="75000"/>
          </a:schemeClr>
        </a:solidFill>
      </dgm:spPr>
      <dgm:t>
        <a:bodyPr/>
        <a:lstStyle/>
        <a:p>
          <a:pPr algn="l"/>
          <a:r>
            <a:rPr lang="en-US" dirty="0" smtClean="0"/>
            <a:t>Huge supply demand gap at airports</a:t>
          </a:r>
          <a:endParaRPr lang="en-US" dirty="0"/>
        </a:p>
      </dgm:t>
    </dgm:pt>
    <dgm:pt modelId="{2DB81970-C5DD-4AE2-86EC-33039910C0CB}" type="parTrans" cxnId="{A349FC8A-7633-444E-8E30-28600BE81252}">
      <dgm:prSet/>
      <dgm:spPr/>
      <dgm:t>
        <a:bodyPr/>
        <a:lstStyle/>
        <a:p>
          <a:endParaRPr lang="en-US"/>
        </a:p>
      </dgm:t>
    </dgm:pt>
    <dgm:pt modelId="{A54F562E-A39F-44A7-AB3E-F5142D8E4C86}" type="sibTrans" cxnId="{A349FC8A-7633-444E-8E30-28600BE81252}">
      <dgm:prSet/>
      <dgm:spPr/>
      <dgm:t>
        <a:bodyPr/>
        <a:lstStyle/>
        <a:p>
          <a:endParaRPr lang="en-US"/>
        </a:p>
      </dgm:t>
    </dgm:pt>
    <dgm:pt modelId="{8A48A12A-C404-4020-824E-D49F89E14C71}">
      <dgm:prSet phldrT="[Text]" custT="1"/>
      <dgm:spPr>
        <a:solidFill>
          <a:schemeClr val="accent6">
            <a:lumMod val="75000"/>
          </a:schemeClr>
        </a:solidFill>
      </dgm:spPr>
      <dgm:t>
        <a:bodyPr/>
        <a:lstStyle/>
        <a:p>
          <a:pPr algn="ctr"/>
          <a:r>
            <a:rPr lang="en-US" sz="1600" b="1" u="sng" dirty="0" smtClean="0"/>
            <a:t>Recommendations</a:t>
          </a:r>
          <a:endParaRPr lang="en-US" sz="1500" b="1" u="sng" dirty="0" smtClean="0"/>
        </a:p>
        <a:p>
          <a:pPr algn="l"/>
          <a:r>
            <a:rPr lang="en-US" sz="1500" dirty="0" smtClean="0"/>
            <a:t>1) Idle time needs to be solved by incentivizing the drivers who wait at airport</a:t>
          </a:r>
        </a:p>
        <a:p>
          <a:pPr algn="l"/>
          <a:r>
            <a:rPr lang="en-US" sz="1500" dirty="0" smtClean="0"/>
            <a:t>2) Dedicate airport cabs with bit premium rates could be made available from airport during Evening, night and late night hours</a:t>
          </a:r>
          <a:endParaRPr lang="en-US" sz="1500" dirty="0"/>
        </a:p>
      </dgm:t>
    </dgm:pt>
    <dgm:pt modelId="{58EE057A-5814-47FB-A983-1A71B5DF6146}" type="parTrans" cxnId="{FEFC195D-7D82-4279-91D7-F2EE6263D475}">
      <dgm:prSet/>
      <dgm:spPr/>
      <dgm:t>
        <a:bodyPr/>
        <a:lstStyle/>
        <a:p>
          <a:endParaRPr lang="en-US"/>
        </a:p>
      </dgm:t>
    </dgm:pt>
    <dgm:pt modelId="{88FC3478-113E-4C59-853B-80F01AF6397E}" type="sibTrans" cxnId="{FEFC195D-7D82-4279-91D7-F2EE6263D475}">
      <dgm:prSet/>
      <dgm:spPr/>
      <dgm:t>
        <a:bodyPr/>
        <a:lstStyle/>
        <a:p>
          <a:endParaRPr lang="en-US"/>
        </a:p>
      </dgm:t>
    </dgm:pt>
    <dgm:pt modelId="{0B13829F-2664-40EA-9E51-82B319FC310B}" type="pres">
      <dgm:prSet presAssocID="{DC041154-F0B5-4CBD-A6DD-E0EFB8D014E4}" presName="diagram" presStyleCnt="0">
        <dgm:presLayoutVars>
          <dgm:dir/>
          <dgm:resizeHandles val="exact"/>
        </dgm:presLayoutVars>
      </dgm:prSet>
      <dgm:spPr/>
      <dgm:t>
        <a:bodyPr/>
        <a:lstStyle/>
        <a:p>
          <a:endParaRPr lang="en-US"/>
        </a:p>
      </dgm:t>
    </dgm:pt>
    <dgm:pt modelId="{5754AB50-5138-46A7-BC39-0EBB17175FDF}" type="pres">
      <dgm:prSet presAssocID="{174B8CC8-94C2-40B2-8B16-226A635FDB2E}" presName="node" presStyleLbl="node1" presStyleIdx="0" presStyleCnt="5">
        <dgm:presLayoutVars>
          <dgm:bulletEnabled val="1"/>
        </dgm:presLayoutVars>
      </dgm:prSet>
      <dgm:spPr/>
      <dgm:t>
        <a:bodyPr/>
        <a:lstStyle/>
        <a:p>
          <a:endParaRPr lang="en-US"/>
        </a:p>
      </dgm:t>
    </dgm:pt>
    <dgm:pt modelId="{91FAAA92-CFFD-4A17-9BDE-C2F2F93833D8}" type="pres">
      <dgm:prSet presAssocID="{AD8CC473-C8FB-40CF-AE2F-4DC96737587F}" presName="sibTrans" presStyleCnt="0"/>
      <dgm:spPr/>
    </dgm:pt>
    <dgm:pt modelId="{7D36522F-69F4-4621-8D51-D2DC07DBF2E6}" type="pres">
      <dgm:prSet presAssocID="{79299D3B-EE87-40C6-830C-068B540B7E07}" presName="node" presStyleLbl="node1" presStyleIdx="1" presStyleCnt="5">
        <dgm:presLayoutVars>
          <dgm:bulletEnabled val="1"/>
        </dgm:presLayoutVars>
      </dgm:prSet>
      <dgm:spPr/>
      <dgm:t>
        <a:bodyPr/>
        <a:lstStyle/>
        <a:p>
          <a:endParaRPr lang="en-US"/>
        </a:p>
      </dgm:t>
    </dgm:pt>
    <dgm:pt modelId="{ABAA7878-B847-4D4B-95D1-267AACAF39B3}" type="pres">
      <dgm:prSet presAssocID="{5AB5BABC-897C-450F-9521-43B086FCB8AC}" presName="sibTrans" presStyleCnt="0"/>
      <dgm:spPr/>
    </dgm:pt>
    <dgm:pt modelId="{A5AABAE6-CC5D-4404-92AE-8BE2E3E60A76}" type="pres">
      <dgm:prSet presAssocID="{6571444D-1E06-44E8-ABF4-5EC377577174}" presName="node" presStyleLbl="node1" presStyleIdx="2" presStyleCnt="5">
        <dgm:presLayoutVars>
          <dgm:bulletEnabled val="1"/>
        </dgm:presLayoutVars>
      </dgm:prSet>
      <dgm:spPr/>
      <dgm:t>
        <a:bodyPr/>
        <a:lstStyle/>
        <a:p>
          <a:endParaRPr lang="en-US"/>
        </a:p>
      </dgm:t>
    </dgm:pt>
    <dgm:pt modelId="{792753AE-53A2-4D03-B393-8599116D964A}" type="pres">
      <dgm:prSet presAssocID="{EAE8AC85-36E8-4A1A-9D8A-DED9FEF958B7}" presName="sibTrans" presStyleCnt="0"/>
      <dgm:spPr/>
    </dgm:pt>
    <dgm:pt modelId="{13E42E5F-4EB9-4DD4-A050-E1CF14CA3B85}" type="pres">
      <dgm:prSet presAssocID="{665B8820-E5D6-4421-A892-5BC573708853}" presName="node" presStyleLbl="node1" presStyleIdx="3" presStyleCnt="5" custLinFactNeighborY="356">
        <dgm:presLayoutVars>
          <dgm:bulletEnabled val="1"/>
        </dgm:presLayoutVars>
      </dgm:prSet>
      <dgm:spPr/>
      <dgm:t>
        <a:bodyPr/>
        <a:lstStyle/>
        <a:p>
          <a:endParaRPr lang="en-US"/>
        </a:p>
      </dgm:t>
    </dgm:pt>
    <dgm:pt modelId="{8D739B1B-1B2D-41F5-868E-32BB1D1D212A}" type="pres">
      <dgm:prSet presAssocID="{A54F562E-A39F-44A7-AB3E-F5142D8E4C86}" presName="sibTrans" presStyleCnt="0"/>
      <dgm:spPr/>
    </dgm:pt>
    <dgm:pt modelId="{44D47586-5AE1-4FC3-B194-168E1BD7FB2A}" type="pres">
      <dgm:prSet presAssocID="{8A48A12A-C404-4020-824E-D49F89E14C71}" presName="node" presStyleLbl="node1" presStyleIdx="4" presStyleCnt="5" custScaleX="169485">
        <dgm:presLayoutVars>
          <dgm:bulletEnabled val="1"/>
        </dgm:presLayoutVars>
      </dgm:prSet>
      <dgm:spPr/>
      <dgm:t>
        <a:bodyPr/>
        <a:lstStyle/>
        <a:p>
          <a:endParaRPr lang="en-US"/>
        </a:p>
      </dgm:t>
    </dgm:pt>
  </dgm:ptLst>
  <dgm:cxnLst>
    <dgm:cxn modelId="{F69D03B9-A598-4C25-A351-2197B1D12AC0}" srcId="{DC041154-F0B5-4CBD-A6DD-E0EFB8D014E4}" destId="{174B8CC8-94C2-40B2-8B16-226A635FDB2E}" srcOrd="0" destOrd="0" parTransId="{6D17835A-FE69-4A43-94A1-A0BAAA172FC5}" sibTransId="{AD8CC473-C8FB-40CF-AE2F-4DC96737587F}"/>
    <dgm:cxn modelId="{0A235294-CA4D-491B-9C48-B95E4967D986}" type="presOf" srcId="{6571444D-1E06-44E8-ABF4-5EC377577174}" destId="{A5AABAE6-CC5D-4404-92AE-8BE2E3E60A76}" srcOrd="0" destOrd="0" presId="urn:microsoft.com/office/officeart/2005/8/layout/default"/>
    <dgm:cxn modelId="{A572336C-6DF6-40D8-AF93-030A5E337995}" type="presOf" srcId="{665B8820-E5D6-4421-A892-5BC573708853}" destId="{13E42E5F-4EB9-4DD4-A050-E1CF14CA3B85}" srcOrd="0" destOrd="0" presId="urn:microsoft.com/office/officeart/2005/8/layout/default"/>
    <dgm:cxn modelId="{6EA343EB-4CD3-49DA-8205-50744B566761}" srcId="{DC041154-F0B5-4CBD-A6DD-E0EFB8D014E4}" destId="{6571444D-1E06-44E8-ABF4-5EC377577174}" srcOrd="2" destOrd="0" parTransId="{F3B846BD-3D51-4CC2-B0D9-F5ADB274E2A0}" sibTransId="{EAE8AC85-36E8-4A1A-9D8A-DED9FEF958B7}"/>
    <dgm:cxn modelId="{8F1622E0-5B5E-4AD2-85FB-518D064A8F42}" type="presOf" srcId="{79299D3B-EE87-40C6-830C-068B540B7E07}" destId="{7D36522F-69F4-4621-8D51-D2DC07DBF2E6}" srcOrd="0" destOrd="0" presId="urn:microsoft.com/office/officeart/2005/8/layout/default"/>
    <dgm:cxn modelId="{ABC3AC4C-66DF-4464-9ADE-9E9894D91A0A}" type="presOf" srcId="{8A48A12A-C404-4020-824E-D49F89E14C71}" destId="{44D47586-5AE1-4FC3-B194-168E1BD7FB2A}" srcOrd="0" destOrd="0" presId="urn:microsoft.com/office/officeart/2005/8/layout/default"/>
    <dgm:cxn modelId="{FEFC195D-7D82-4279-91D7-F2EE6263D475}" srcId="{DC041154-F0B5-4CBD-A6DD-E0EFB8D014E4}" destId="{8A48A12A-C404-4020-824E-D49F89E14C71}" srcOrd="4" destOrd="0" parTransId="{58EE057A-5814-47FB-A983-1A71B5DF6146}" sibTransId="{88FC3478-113E-4C59-853B-80F01AF6397E}"/>
    <dgm:cxn modelId="{FA9D9C92-8C52-46C0-A11A-FD19B1084A86}" type="presOf" srcId="{174B8CC8-94C2-40B2-8B16-226A635FDB2E}" destId="{5754AB50-5138-46A7-BC39-0EBB17175FDF}" srcOrd="0" destOrd="0" presId="urn:microsoft.com/office/officeart/2005/8/layout/default"/>
    <dgm:cxn modelId="{9B390E42-FB9A-45DC-9BDB-0570FB572F73}" type="presOf" srcId="{DC041154-F0B5-4CBD-A6DD-E0EFB8D014E4}" destId="{0B13829F-2664-40EA-9E51-82B319FC310B}" srcOrd="0" destOrd="0" presId="urn:microsoft.com/office/officeart/2005/8/layout/default"/>
    <dgm:cxn modelId="{69FF5B19-2C17-49C7-818B-06F4E8CCB19F}" srcId="{DC041154-F0B5-4CBD-A6DD-E0EFB8D014E4}" destId="{79299D3B-EE87-40C6-830C-068B540B7E07}" srcOrd="1" destOrd="0" parTransId="{8080858D-49E0-4698-B567-0FAB52965F9A}" sibTransId="{5AB5BABC-897C-450F-9521-43B086FCB8AC}"/>
    <dgm:cxn modelId="{A349FC8A-7633-444E-8E30-28600BE81252}" srcId="{DC041154-F0B5-4CBD-A6DD-E0EFB8D014E4}" destId="{665B8820-E5D6-4421-A892-5BC573708853}" srcOrd="3" destOrd="0" parTransId="{2DB81970-C5DD-4AE2-86EC-33039910C0CB}" sibTransId="{A54F562E-A39F-44A7-AB3E-F5142D8E4C86}"/>
    <dgm:cxn modelId="{8278575B-B113-4B1E-9796-C9CB89F4726F}" type="presParOf" srcId="{0B13829F-2664-40EA-9E51-82B319FC310B}" destId="{5754AB50-5138-46A7-BC39-0EBB17175FDF}" srcOrd="0" destOrd="0" presId="urn:microsoft.com/office/officeart/2005/8/layout/default"/>
    <dgm:cxn modelId="{4D2CDA41-E2ED-47C6-ABD6-8A6C43EAD703}" type="presParOf" srcId="{0B13829F-2664-40EA-9E51-82B319FC310B}" destId="{91FAAA92-CFFD-4A17-9BDE-C2F2F93833D8}" srcOrd="1" destOrd="0" presId="urn:microsoft.com/office/officeart/2005/8/layout/default"/>
    <dgm:cxn modelId="{50A24BAF-7751-4C1D-ABEF-5B5685EFA2DD}" type="presParOf" srcId="{0B13829F-2664-40EA-9E51-82B319FC310B}" destId="{7D36522F-69F4-4621-8D51-D2DC07DBF2E6}" srcOrd="2" destOrd="0" presId="urn:microsoft.com/office/officeart/2005/8/layout/default"/>
    <dgm:cxn modelId="{EA9B8CDE-741D-457B-8230-7741D5B43BAB}" type="presParOf" srcId="{0B13829F-2664-40EA-9E51-82B319FC310B}" destId="{ABAA7878-B847-4D4B-95D1-267AACAF39B3}" srcOrd="3" destOrd="0" presId="urn:microsoft.com/office/officeart/2005/8/layout/default"/>
    <dgm:cxn modelId="{0DB89CFA-3B88-4876-B8CD-1EF4BCABCA7B}" type="presParOf" srcId="{0B13829F-2664-40EA-9E51-82B319FC310B}" destId="{A5AABAE6-CC5D-4404-92AE-8BE2E3E60A76}" srcOrd="4" destOrd="0" presId="urn:microsoft.com/office/officeart/2005/8/layout/default"/>
    <dgm:cxn modelId="{01FE2E2F-E075-464A-A75D-A4FB468E9413}" type="presParOf" srcId="{0B13829F-2664-40EA-9E51-82B319FC310B}" destId="{792753AE-53A2-4D03-B393-8599116D964A}" srcOrd="5" destOrd="0" presId="urn:microsoft.com/office/officeart/2005/8/layout/default"/>
    <dgm:cxn modelId="{1245EB10-2941-40C4-B209-9CB1C01536AC}" type="presParOf" srcId="{0B13829F-2664-40EA-9E51-82B319FC310B}" destId="{13E42E5F-4EB9-4DD4-A050-E1CF14CA3B85}" srcOrd="6" destOrd="0" presId="urn:microsoft.com/office/officeart/2005/8/layout/default"/>
    <dgm:cxn modelId="{A17EF706-E1F6-41D1-AB04-90913E5ED2E8}" type="presParOf" srcId="{0B13829F-2664-40EA-9E51-82B319FC310B}" destId="{8D739B1B-1B2D-41F5-868E-32BB1D1D212A}" srcOrd="7" destOrd="0" presId="urn:microsoft.com/office/officeart/2005/8/layout/default"/>
    <dgm:cxn modelId="{834E6122-8F02-4368-8C5E-90C853003577}" type="presParOf" srcId="{0B13829F-2664-40EA-9E51-82B319FC310B}" destId="{44D47586-5AE1-4FC3-B194-168E1BD7FB2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Available column</a:t>
          </a:r>
          <a:endParaRPr lang="en-US" sz="2000" kern="1200" dirty="0"/>
        </a:p>
        <a:p>
          <a:pPr marL="114300" lvl="1" indent="-114300" algn="l" defTabSz="622300">
            <a:lnSpc>
              <a:spcPct val="90000"/>
            </a:lnSpc>
            <a:spcBef>
              <a:spcPct val="0"/>
            </a:spcBef>
            <a:spcAft>
              <a:spcPct val="15000"/>
            </a:spcAft>
            <a:buChar char="••"/>
          </a:pPr>
          <a:r>
            <a:rPr lang="en-US" sz="1400" kern="1200" dirty="0" smtClean="0"/>
            <a:t>DTI</a:t>
          </a:r>
          <a:endParaRPr lang="en-US" sz="1400" kern="1200" dirty="0"/>
        </a:p>
        <a:p>
          <a:pPr marL="114300" lvl="1" indent="-114300" algn="l" defTabSz="622300">
            <a:lnSpc>
              <a:spcPct val="90000"/>
            </a:lnSpc>
            <a:spcBef>
              <a:spcPct val="0"/>
            </a:spcBef>
            <a:spcAft>
              <a:spcPct val="15000"/>
            </a:spcAft>
            <a:buChar char="••"/>
          </a:pPr>
          <a:r>
            <a:rPr lang="en-US" sz="1400" kern="1200" dirty="0" smtClean="0"/>
            <a:t>Revolving Utilization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Interest rate</a:t>
          </a:r>
          <a:endParaRPr lang="en-US" sz="1400" kern="1200" dirty="0"/>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kern="1200" dirty="0" smtClean="0"/>
            <a:t>Derived Columns</a:t>
          </a:r>
          <a:endParaRPr lang="en-US" sz="1800" kern="1200" dirty="0"/>
        </a:p>
        <a:p>
          <a:pPr marL="114300" lvl="1" indent="-114300" algn="l" defTabSz="622300">
            <a:lnSpc>
              <a:spcPct val="90000"/>
            </a:lnSpc>
            <a:spcBef>
              <a:spcPct val="0"/>
            </a:spcBef>
            <a:spcAft>
              <a:spcPct val="15000"/>
            </a:spcAft>
            <a:buChar char="••"/>
          </a:pPr>
          <a:r>
            <a:rPr lang="en-US" sz="1400" kern="1200" dirty="0" smtClean="0"/>
            <a:t>DTI Bin</a:t>
          </a:r>
          <a:endParaRPr lang="en-US" sz="1400" kern="1200" dirty="0"/>
        </a:p>
        <a:p>
          <a:pPr marL="114300" lvl="1" indent="-114300" algn="l" defTabSz="622300">
            <a:lnSpc>
              <a:spcPct val="90000"/>
            </a:lnSpc>
            <a:spcBef>
              <a:spcPct val="0"/>
            </a:spcBef>
            <a:spcAft>
              <a:spcPct val="15000"/>
            </a:spcAft>
            <a:buChar char="••"/>
          </a:pPr>
          <a:r>
            <a:rPr lang="en-US" sz="1400" kern="1200" dirty="0" smtClean="0"/>
            <a:t>Revolving Utilization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Interest rate</a:t>
          </a:r>
          <a:endParaRPr lang="en-US" sz="1400" kern="1200" dirty="0"/>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en-US" sz="1600" kern="1200" dirty="0" smtClean="0"/>
            <a:t>Reason</a:t>
          </a:r>
          <a:endParaRPr lang="en-US" sz="1600" kern="1200" dirty="0"/>
        </a:p>
        <a:p>
          <a:pPr marL="114300" lvl="1" indent="-114300" algn="l" defTabSz="533400">
            <a:lnSpc>
              <a:spcPct val="90000"/>
            </a:lnSpc>
            <a:spcBef>
              <a:spcPct val="0"/>
            </a:spcBef>
            <a:spcAft>
              <a:spcPct val="15000"/>
            </a:spcAft>
            <a:buChar char="••"/>
          </a:pPr>
          <a:r>
            <a:rPr lang="en-US" sz="1200" kern="1200" dirty="0" smtClean="0"/>
            <a:t>To understand patterns by specific categories</a:t>
          </a:r>
          <a:endParaRPr lang="en-US" sz="1200" kern="1200" dirty="0"/>
        </a:p>
      </dsp:txBody>
      <dsp:txXfrm>
        <a:off x="8432769" y="752082"/>
        <a:ext cx="2694001" cy="1336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AB50-5138-46A7-BC39-0EBB17175FDF}">
      <dsp:nvSpPr>
        <dsp:cNvPr id="0" name=""/>
        <dsp:cNvSpPr/>
      </dsp:nvSpPr>
      <dsp:spPr>
        <a:xfrm>
          <a:off x="1443296" y="986"/>
          <a:ext cx="3120266" cy="1872160"/>
        </a:xfrm>
        <a:prstGeom prst="rec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Idle time and Trip duration are higher in the morning due to peak hours and lack of flights</a:t>
          </a:r>
          <a:endParaRPr lang="en-US" sz="2400" kern="1200" dirty="0"/>
        </a:p>
      </dsp:txBody>
      <dsp:txXfrm>
        <a:off x="1443296" y="986"/>
        <a:ext cx="3120266" cy="1872160"/>
      </dsp:txXfrm>
    </dsp:sp>
    <dsp:sp modelId="{7D36522F-69F4-4621-8D51-D2DC07DBF2E6}">
      <dsp:nvSpPr>
        <dsp:cNvPr id="0" name=""/>
        <dsp:cNvSpPr/>
      </dsp:nvSpPr>
      <dsp:spPr>
        <a:xfrm>
          <a:off x="4875589" y="986"/>
          <a:ext cx="3120266" cy="1872160"/>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Higher cancellations</a:t>
          </a:r>
          <a:endParaRPr lang="en-US" sz="2400" kern="1200" dirty="0"/>
        </a:p>
      </dsp:txBody>
      <dsp:txXfrm>
        <a:off x="4875589" y="986"/>
        <a:ext cx="3120266" cy="1872160"/>
      </dsp:txXfrm>
    </dsp:sp>
    <dsp:sp modelId="{A5AABAE6-CC5D-4404-92AE-8BE2E3E60A76}">
      <dsp:nvSpPr>
        <dsp:cNvPr id="0" name=""/>
        <dsp:cNvSpPr/>
      </dsp:nvSpPr>
      <dsp:spPr>
        <a:xfrm>
          <a:off x="1443296" y="2185172"/>
          <a:ext cx="3120266" cy="1872160"/>
        </a:xfrm>
        <a:prstGeom prst="rect">
          <a:avLst/>
        </a:prstGeom>
        <a:solidFill>
          <a:schemeClr val="accent2">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Evening, Night and late night cars availability at airport is an issue because drivers are moving towards city</a:t>
          </a:r>
          <a:endParaRPr lang="en-US" sz="2400" kern="1200" dirty="0"/>
        </a:p>
      </dsp:txBody>
      <dsp:txXfrm>
        <a:off x="1443296" y="2185172"/>
        <a:ext cx="3120266" cy="1872160"/>
      </dsp:txXfrm>
    </dsp:sp>
    <dsp:sp modelId="{13E42E5F-4EB9-4DD4-A050-E1CF14CA3B85}">
      <dsp:nvSpPr>
        <dsp:cNvPr id="0" name=""/>
        <dsp:cNvSpPr/>
      </dsp:nvSpPr>
      <dsp:spPr>
        <a:xfrm>
          <a:off x="4875589" y="2191837"/>
          <a:ext cx="3120266" cy="1872160"/>
        </a:xfrm>
        <a:prstGeom prst="rect">
          <a:avLst/>
        </a:prstGeom>
        <a:solidFill>
          <a:schemeClr val="accent2">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Huge supply demand gap at airports</a:t>
          </a:r>
          <a:endParaRPr lang="en-US" sz="2400" kern="1200" dirty="0"/>
        </a:p>
      </dsp:txBody>
      <dsp:txXfrm>
        <a:off x="4875589" y="2191837"/>
        <a:ext cx="3120266" cy="1872160"/>
      </dsp:txXfrm>
    </dsp:sp>
    <dsp:sp modelId="{44D47586-5AE1-4FC3-B194-168E1BD7FB2A}">
      <dsp:nvSpPr>
        <dsp:cNvPr id="0" name=""/>
        <dsp:cNvSpPr/>
      </dsp:nvSpPr>
      <dsp:spPr>
        <a:xfrm>
          <a:off x="2075384" y="4369359"/>
          <a:ext cx="5288384" cy="1872160"/>
        </a:xfrm>
        <a:prstGeom prst="rect">
          <a:avLst/>
        </a:prstGeom>
        <a:solidFill>
          <a:schemeClr val="accent6">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Recommendations</a:t>
          </a:r>
          <a:endParaRPr lang="en-US" sz="1500" b="1" u="sng" kern="1200" dirty="0" smtClean="0"/>
        </a:p>
        <a:p>
          <a:pPr lvl="0" algn="l" defTabSz="711200">
            <a:lnSpc>
              <a:spcPct val="90000"/>
            </a:lnSpc>
            <a:spcBef>
              <a:spcPct val="0"/>
            </a:spcBef>
            <a:spcAft>
              <a:spcPct val="35000"/>
            </a:spcAft>
          </a:pPr>
          <a:r>
            <a:rPr lang="en-US" sz="1500" kern="1200" dirty="0" smtClean="0"/>
            <a:t>1) Idle time needs to be solved by incentivizing the drivers who wait at airport</a:t>
          </a:r>
        </a:p>
        <a:p>
          <a:pPr lvl="0" algn="l" defTabSz="711200">
            <a:lnSpc>
              <a:spcPct val="90000"/>
            </a:lnSpc>
            <a:spcBef>
              <a:spcPct val="0"/>
            </a:spcBef>
            <a:spcAft>
              <a:spcPct val="35000"/>
            </a:spcAft>
          </a:pPr>
          <a:r>
            <a:rPr lang="en-US" sz="1500" kern="1200" dirty="0" smtClean="0"/>
            <a:t>2) Dedicate airport cabs with bit premium rates could be made available from airport during Evening, night and late night hours</a:t>
          </a:r>
          <a:endParaRPr lang="en-US" sz="1500" kern="1200" dirty="0"/>
        </a:p>
      </dsp:txBody>
      <dsp:txXfrm>
        <a:off x="2075384" y="4369359"/>
        <a:ext cx="5288384" cy="1872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Loan Default </a:t>
            </a:r>
            <a:r>
              <a:rPr lang="en-IN" sz="2800" dirty="0" err="1" smtClean="0"/>
              <a:t>Gramener</a:t>
            </a:r>
            <a:r>
              <a:rPr lang="en-IN" sz="2800" dirty="0" smtClean="0"/>
              <a:t> Case Study</a:t>
            </a:r>
            <a:r>
              <a:rPr lang="en-IN" sz="2800" dirty="0" smtClean="0"/>
              <a:t/>
            </a:r>
            <a:br>
              <a:rPr lang="en-IN" sz="2800" dirty="0" smtClean="0"/>
            </a:br>
            <a:r>
              <a:rPr lang="en-IN" sz="2800" dirty="0" smtClean="0"/>
              <a:t> </a:t>
            </a:r>
            <a:endParaRPr lang="en-IN" sz="2800" dirty="0"/>
          </a:p>
        </p:txBody>
      </p:sp>
      <p:sp>
        <p:nvSpPr>
          <p:cNvPr id="4" name="Subtitle 3"/>
          <p:cNvSpPr>
            <a:spLocks noGrp="1"/>
          </p:cNvSpPr>
          <p:nvPr>
            <p:ph type="subTitle" idx="1"/>
          </p:nvPr>
        </p:nvSpPr>
        <p:spPr>
          <a:xfrm>
            <a:off x="1524000" y="3602038"/>
            <a:ext cx="9144000" cy="560609"/>
          </a:xfrm>
        </p:spPr>
        <p:txBody>
          <a:bodyPr/>
          <a:lstStyle/>
          <a:p>
            <a:r>
              <a:rPr lang="en-IN" dirty="0" smtClean="0"/>
              <a:t>SUBMISSION</a:t>
            </a:r>
            <a:endParaRPr lang="en-US" dirty="0"/>
          </a:p>
        </p:txBody>
      </p:sp>
      <p:sp>
        <p:nvSpPr>
          <p:cNvPr id="5" name="Subtitle 3"/>
          <p:cNvSpPr txBox="1">
            <a:spLocks/>
          </p:cNvSpPr>
          <p:nvPr/>
        </p:nvSpPr>
        <p:spPr>
          <a:xfrm>
            <a:off x="682256" y="4801744"/>
            <a:ext cx="3177363" cy="1535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dirty="0" smtClean="0"/>
              <a:t>Team</a:t>
            </a:r>
          </a:p>
          <a:p>
            <a:pPr marL="285750" indent="-285750" algn="l">
              <a:buFont typeface="Arial" panose="020B0604020202020204" pitchFamily="34" charset="0"/>
              <a:buChar char="•"/>
            </a:pPr>
            <a:r>
              <a:rPr lang="en-IN" sz="1400" dirty="0" smtClean="0"/>
              <a:t>Krishnan R</a:t>
            </a:r>
            <a:r>
              <a:rPr lang="en-US" sz="1400" dirty="0" err="1" smtClean="0"/>
              <a:t>aghupati</a:t>
            </a:r>
            <a:endParaRPr lang="en-US" sz="1400" dirty="0" smtClean="0"/>
          </a:p>
          <a:p>
            <a:pPr marL="285750" indent="-285750" algn="l">
              <a:buFont typeface="Arial" panose="020B0604020202020204" pitchFamily="34" charset="0"/>
              <a:buChar char="•"/>
            </a:pPr>
            <a:r>
              <a:rPr lang="en-US" sz="1400" dirty="0" err="1" smtClean="0"/>
              <a:t>Nandita</a:t>
            </a:r>
            <a:r>
              <a:rPr lang="en-US" sz="1400" dirty="0" smtClean="0"/>
              <a:t> GN</a:t>
            </a:r>
          </a:p>
          <a:p>
            <a:pPr marL="285750" indent="-285750" algn="l">
              <a:buFont typeface="Arial" panose="020B0604020202020204" pitchFamily="34" charset="0"/>
              <a:buChar char="•"/>
            </a:pPr>
            <a:r>
              <a:rPr lang="en-US" sz="1400" dirty="0" err="1" smtClean="0"/>
              <a:t>Srividya</a:t>
            </a:r>
            <a:r>
              <a:rPr lang="en-US" sz="1400" dirty="0" smtClean="0"/>
              <a:t> </a:t>
            </a:r>
            <a:r>
              <a:rPr lang="en-US" sz="1400" dirty="0" err="1" smtClean="0"/>
              <a:t>Ravichandran</a:t>
            </a:r>
            <a:endParaRPr lang="en-US" sz="1400" dirty="0" smtClean="0"/>
          </a:p>
          <a:p>
            <a:pPr marL="285750" indent="-285750" algn="l">
              <a:buFont typeface="Arial" panose="020B0604020202020204" pitchFamily="34" charset="0"/>
              <a:buChar char="•"/>
            </a:pPr>
            <a:r>
              <a:rPr lang="en-US" sz="1400" dirty="0" smtClean="0"/>
              <a:t>Abhijith N V</a:t>
            </a:r>
            <a:endParaRPr lang="en-IN" sz="1400" dirty="0" smtClean="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Loan purpose impact</a:t>
            </a:r>
            <a:endParaRPr lang="en-IN" sz="3600" b="1" dirty="0"/>
          </a:p>
        </p:txBody>
      </p:sp>
      <p:sp>
        <p:nvSpPr>
          <p:cNvPr id="9" name="TextBox 8"/>
          <p:cNvSpPr txBox="1"/>
          <p:nvPr/>
        </p:nvSpPr>
        <p:spPr>
          <a:xfrm>
            <a:off x="8091377" y="1562986"/>
            <a:ext cx="3949995" cy="3323987"/>
          </a:xfrm>
          <a:prstGeom prst="rect">
            <a:avLst/>
          </a:prstGeom>
          <a:noFill/>
        </p:spPr>
        <p:txBody>
          <a:bodyPr wrap="square" rtlCol="0">
            <a:spAutoFit/>
          </a:bodyPr>
          <a:lstStyle/>
          <a:p>
            <a:pPr>
              <a:lnSpc>
                <a:spcPct val="150000"/>
              </a:lnSpc>
            </a:pPr>
            <a:r>
              <a:rPr lang="en-US" sz="1400" b="1" u="sng" dirty="0" smtClean="0"/>
              <a:t>Observations:</a:t>
            </a:r>
            <a:r>
              <a:rPr lang="en-US" sz="1400" dirty="0" smtClean="0"/>
              <a:t> </a:t>
            </a:r>
          </a:p>
          <a:p>
            <a:pPr marL="285750" indent="-285750">
              <a:lnSpc>
                <a:spcPct val="150000"/>
              </a:lnSpc>
              <a:buFont typeface="Wingdings" panose="05000000000000000000" pitchFamily="2" charset="2"/>
              <a:buChar char="Ø"/>
            </a:pPr>
            <a:r>
              <a:rPr lang="en-US" sz="1400" dirty="0" smtClean="0"/>
              <a:t>Debt consolidation has the highest loan applications are for</a:t>
            </a:r>
          </a:p>
          <a:p>
            <a:pPr marL="285750" indent="-285750">
              <a:lnSpc>
                <a:spcPct val="150000"/>
              </a:lnSpc>
              <a:buFont typeface="Wingdings" panose="05000000000000000000" pitchFamily="2" charset="2"/>
              <a:buChar char="Ø"/>
            </a:pPr>
            <a:r>
              <a:rPr lang="en-US" sz="1400" dirty="0" smtClean="0"/>
              <a:t>Small Business has the highest default percentage followed by renewal energy</a:t>
            </a:r>
          </a:p>
          <a:p>
            <a:pPr>
              <a:lnSpc>
                <a:spcPct val="150000"/>
              </a:lnSpc>
            </a:pPr>
            <a:r>
              <a:rPr lang="en-US" sz="1400" b="1" u="sng" dirty="0" smtClean="0"/>
              <a:t>Inferences</a:t>
            </a:r>
            <a:r>
              <a:rPr lang="en-US" sz="1400" b="1" u="sng" dirty="0" smtClean="0"/>
              <a:t>:</a:t>
            </a:r>
            <a:r>
              <a:rPr lang="en-US" sz="1400" dirty="0" smtClean="0"/>
              <a:t> </a:t>
            </a:r>
          </a:p>
          <a:p>
            <a:pPr marL="285750" indent="-285750">
              <a:lnSpc>
                <a:spcPct val="150000"/>
              </a:lnSpc>
              <a:buFont typeface="Wingdings" panose="05000000000000000000" pitchFamily="2" charset="2"/>
              <a:buChar char="Ø"/>
            </a:pPr>
            <a:r>
              <a:rPr lang="en-US" sz="1400" dirty="0" smtClean="0"/>
              <a:t>People take loan with better </a:t>
            </a:r>
            <a:r>
              <a:rPr lang="en-US" sz="1400" dirty="0" smtClean="0"/>
              <a:t>rate to consolidate their loans</a:t>
            </a:r>
            <a:endParaRPr lang="en-US" sz="1400" dirty="0" smtClean="0"/>
          </a:p>
          <a:p>
            <a:pPr marL="285750" indent="-285750">
              <a:lnSpc>
                <a:spcPct val="150000"/>
              </a:lnSpc>
              <a:buFont typeface="Wingdings" panose="05000000000000000000" pitchFamily="2" charset="2"/>
              <a:buChar char="Ø"/>
            </a:pPr>
            <a:r>
              <a:rPr lang="en-US" sz="1400" dirty="0" smtClean="0"/>
              <a:t>Small business have high risk of failure, hence loan default is also quite high</a:t>
            </a:r>
            <a:endParaRPr lang="en-US" sz="1400" dirty="0"/>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1768223"/>
            <a:ext cx="7294381" cy="4416552"/>
          </a:xfrm>
          <a:prstGeom prst="rect">
            <a:avLst/>
          </a:prstGeom>
        </p:spPr>
      </p:pic>
    </p:spTree>
    <p:extLst>
      <p:ext uri="{BB962C8B-B14F-4D97-AF65-F5344CB8AC3E}">
        <p14:creationId xmlns:p14="http://schemas.microsoft.com/office/powerpoint/2010/main" val="423991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Loan purpose impact</a:t>
            </a:r>
            <a:endParaRPr lang="en-IN" sz="3600" b="1" dirty="0"/>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smtClean="0"/>
              <a:t>Observations:</a:t>
            </a:r>
            <a:r>
              <a:rPr lang="en-US" sz="1400" dirty="0" smtClean="0"/>
              <a:t> </a:t>
            </a:r>
          </a:p>
          <a:p>
            <a:pPr marL="285750" indent="-285750">
              <a:lnSpc>
                <a:spcPct val="150000"/>
              </a:lnSpc>
              <a:buFont typeface="Wingdings" panose="05000000000000000000" pitchFamily="2" charset="2"/>
              <a:buChar char="Ø"/>
            </a:pPr>
            <a:r>
              <a:rPr lang="en-US" sz="1400" dirty="0" smtClean="0"/>
              <a:t>Highest loans are given without any  applications verification</a:t>
            </a:r>
          </a:p>
          <a:p>
            <a:pPr marL="285750" indent="-285750">
              <a:lnSpc>
                <a:spcPct val="150000"/>
              </a:lnSpc>
              <a:buFont typeface="Wingdings" panose="05000000000000000000" pitchFamily="2" charset="2"/>
              <a:buChar char="Ø"/>
            </a:pPr>
            <a:r>
              <a:rPr lang="en-US" sz="1400" dirty="0" smtClean="0"/>
              <a:t>Verified loans have the highest default percentage</a:t>
            </a:r>
          </a:p>
          <a:p>
            <a:pPr>
              <a:lnSpc>
                <a:spcPct val="150000"/>
              </a:lnSpc>
            </a:pPr>
            <a:r>
              <a:rPr lang="en-US" sz="1400" b="1" u="sng" dirty="0" smtClean="0"/>
              <a:t>Inferences</a:t>
            </a:r>
            <a:r>
              <a:rPr lang="en-US" sz="1400" b="1" u="sng" dirty="0" smtClean="0"/>
              <a:t>:</a:t>
            </a:r>
            <a:r>
              <a:rPr lang="en-US" sz="1400" dirty="0" smtClean="0"/>
              <a:t> </a:t>
            </a:r>
          </a:p>
          <a:p>
            <a:pPr marL="285750" indent="-285750">
              <a:lnSpc>
                <a:spcPct val="150000"/>
              </a:lnSpc>
              <a:buFont typeface="Wingdings" panose="05000000000000000000" pitchFamily="2" charset="2"/>
              <a:buChar char="Ø"/>
            </a:pPr>
            <a:r>
              <a:rPr lang="en-US" sz="1400" dirty="0" smtClean="0"/>
              <a:t>Verification process need to be relooked into to see what are </a:t>
            </a:r>
            <a:r>
              <a:rPr lang="en-US" sz="1400" smtClean="0"/>
              <a:t>the reasons </a:t>
            </a:r>
            <a:r>
              <a:rPr lang="en-US" sz="1400" dirty="0" smtClean="0"/>
              <a:t>for default </a:t>
            </a:r>
            <a:r>
              <a:rPr lang="en-US" sz="1400" dirty="0" err="1" smtClean="0"/>
              <a:t>een</a:t>
            </a:r>
            <a:r>
              <a:rPr lang="en-US" sz="1400" dirty="0" smtClean="0"/>
              <a:t> after verification</a:t>
            </a:r>
            <a:endParaRPr lang="en-US" sz="1400" dirty="0"/>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35" y="2003894"/>
            <a:ext cx="7296912" cy="3677577"/>
          </a:xfrm>
          <a:prstGeom prst="rect">
            <a:avLst/>
          </a:prstGeom>
        </p:spPr>
      </p:pic>
    </p:spTree>
    <p:extLst>
      <p:ext uri="{BB962C8B-B14F-4D97-AF65-F5344CB8AC3E}">
        <p14:creationId xmlns:p14="http://schemas.microsoft.com/office/powerpoint/2010/main" val="1627963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708162"/>
            <a:ext cx="11168742" cy="668964"/>
          </a:xfrm>
        </p:spPr>
        <p:txBody>
          <a:bodyPr>
            <a:normAutofit/>
          </a:bodyPr>
          <a:lstStyle/>
          <a:p>
            <a:r>
              <a:rPr lang="en-IN" sz="3200" b="1" dirty="0" smtClean="0"/>
              <a:t>Conclusions</a:t>
            </a:r>
            <a:endParaRPr lang="en-IN" sz="3200" b="1" dirty="0"/>
          </a:p>
        </p:txBody>
      </p:sp>
      <p:graphicFrame>
        <p:nvGraphicFramePr>
          <p:cNvPr id="4" name="Diagram 3"/>
          <p:cNvGraphicFramePr/>
          <p:nvPr>
            <p:extLst>
              <p:ext uri="{D42A27DB-BD31-4B8C-83A1-F6EECF244321}">
                <p14:modId xmlns:p14="http://schemas.microsoft.com/office/powerpoint/2010/main" val="3889744648"/>
              </p:ext>
            </p:extLst>
          </p:nvPr>
        </p:nvGraphicFramePr>
        <p:xfrm>
          <a:off x="1649383" y="468777"/>
          <a:ext cx="9439153" cy="6242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2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60713"/>
            <a:ext cx="11168742" cy="4344261"/>
          </a:xfrm>
        </p:spPr>
        <p:txBody>
          <a:bodyPr>
            <a:normAutofit/>
          </a:bodyPr>
          <a:lstStyle/>
          <a:p>
            <a:r>
              <a:rPr lang="en-IN" dirty="0"/>
              <a:t>Identify </a:t>
            </a:r>
            <a:r>
              <a:rPr lang="en-IN" dirty="0" smtClean="0"/>
              <a:t>driving </a:t>
            </a:r>
            <a:r>
              <a:rPr lang="en-IN" dirty="0" smtClean="0"/>
              <a:t>factors that influence loan default</a:t>
            </a:r>
          </a:p>
          <a:p>
            <a:endParaRPr lang="en-IN" dirty="0" smtClean="0"/>
          </a:p>
          <a:p>
            <a:r>
              <a:rPr lang="en-IN" dirty="0" smtClean="0"/>
              <a:t>Identify driver variables which are a strong indicators of default</a:t>
            </a:r>
            <a:endParaRPr lang="en-IN" dirty="0"/>
          </a:p>
          <a:p>
            <a:endParaRPr lang="en-IN" dirty="0"/>
          </a:p>
          <a:p>
            <a:r>
              <a:rPr lang="en-IN" dirty="0" smtClean="0"/>
              <a:t>Ensure </a:t>
            </a:r>
            <a:r>
              <a:rPr lang="en-IN" dirty="0"/>
              <a:t>that the </a:t>
            </a:r>
            <a:r>
              <a:rPr lang="en-IN" dirty="0" smtClean="0"/>
              <a:t>hypothesis/analyses are</a:t>
            </a:r>
            <a:endParaRPr lang="en-IN" dirty="0"/>
          </a:p>
          <a:p>
            <a:pPr lvl="1"/>
            <a:r>
              <a:rPr lang="en-IN" sz="2000" dirty="0" smtClean="0"/>
              <a:t>Data driven</a:t>
            </a:r>
          </a:p>
          <a:p>
            <a:pPr lvl="1"/>
            <a:r>
              <a:rPr lang="en-IN" sz="2000" dirty="0" smtClean="0"/>
              <a:t>Explained through visualizations</a:t>
            </a:r>
          </a:p>
          <a:p>
            <a:pPr lvl="1"/>
            <a:r>
              <a:rPr lang="en-IN" sz="2000" dirty="0" smtClean="0"/>
              <a:t>Inferences are made based on correct trends</a:t>
            </a:r>
            <a:endParaRPr lang="en-IN" sz="2000" dirty="0"/>
          </a:p>
          <a:p>
            <a:endParaRPr lang="en-IN" sz="1800" dirty="0"/>
          </a:p>
        </p:txBody>
      </p:sp>
      <p:sp>
        <p:nvSpPr>
          <p:cNvPr id="5" name="Title 1"/>
          <p:cNvSpPr>
            <a:spLocks noGrp="1"/>
          </p:cNvSpPr>
          <p:nvPr>
            <p:ph type="title"/>
          </p:nvPr>
        </p:nvSpPr>
        <p:spPr>
          <a:xfrm>
            <a:off x="404949" y="800336"/>
            <a:ext cx="11168742" cy="856138"/>
          </a:xfrm>
        </p:spPr>
        <p:txBody>
          <a:bodyPr>
            <a:normAutofit/>
          </a:bodyPr>
          <a:lstStyle/>
          <a:p>
            <a:r>
              <a:rPr lang="en-IN" sz="3600" b="1" dirty="0"/>
              <a:t>Key Objectives	</a:t>
            </a: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18168"/>
            <a:ext cx="11168742" cy="4381020"/>
          </a:xfrm>
        </p:spPr>
        <p:txBody>
          <a:bodyPr>
            <a:normAutofit/>
          </a:bodyPr>
          <a:lstStyle/>
          <a:p>
            <a:pPr algn="just">
              <a:lnSpc>
                <a:spcPct val="150000"/>
              </a:lnSpc>
            </a:pPr>
            <a:r>
              <a:rPr lang="en-US" sz="2400" dirty="0" smtClean="0"/>
              <a:t>Loan </a:t>
            </a:r>
            <a:r>
              <a:rPr lang="en-US" sz="2400" dirty="0"/>
              <a:t>data for all loans issued through the time period 2007 </a:t>
            </a:r>
            <a:r>
              <a:rPr lang="en-US" sz="2400" dirty="0" smtClean="0"/>
              <a:t>to 2011from lending club</a:t>
            </a:r>
          </a:p>
          <a:p>
            <a:pPr algn="just">
              <a:lnSpc>
                <a:spcPct val="150000"/>
              </a:lnSpc>
            </a:pPr>
            <a:r>
              <a:rPr lang="en-US" sz="2400" dirty="0" smtClean="0"/>
              <a:t>Loans rejected by lending club data is not available in the data set</a:t>
            </a:r>
          </a:p>
          <a:p>
            <a:pPr algn="just">
              <a:lnSpc>
                <a:spcPct val="150000"/>
              </a:lnSpc>
            </a:pPr>
            <a:r>
              <a:rPr lang="en-US" sz="2400" dirty="0" smtClean="0"/>
              <a:t>Loans have 3 statuses</a:t>
            </a:r>
          </a:p>
          <a:p>
            <a:pPr lvl="1" algn="just">
              <a:lnSpc>
                <a:spcPct val="150000"/>
              </a:lnSpc>
            </a:pPr>
            <a:r>
              <a:rPr lang="en-US" sz="2000" dirty="0" smtClean="0"/>
              <a:t>Fully Paid – Loans that are closed</a:t>
            </a:r>
          </a:p>
          <a:p>
            <a:pPr lvl="1" algn="just">
              <a:lnSpc>
                <a:spcPct val="150000"/>
              </a:lnSpc>
            </a:pPr>
            <a:r>
              <a:rPr lang="en-US" sz="2000" dirty="0" smtClean="0"/>
              <a:t>Current – Ongoing loans</a:t>
            </a:r>
          </a:p>
          <a:p>
            <a:pPr lvl="1" algn="just">
              <a:lnSpc>
                <a:spcPct val="150000"/>
              </a:lnSpc>
            </a:pPr>
            <a:r>
              <a:rPr lang="en-US" sz="2000" dirty="0" smtClean="0"/>
              <a:t>Charged Off – Loans that are defaulted by the customers</a:t>
            </a:r>
            <a:endParaRPr lang="en-IN" sz="2000" dirty="0" smtClean="0"/>
          </a:p>
          <a:p>
            <a:r>
              <a:rPr lang="en-IN" sz="2400" dirty="0" smtClean="0"/>
              <a:t>Few key columns and our understanding of those columns are listed in the next slide</a:t>
            </a:r>
            <a:endParaRPr lang="en-IN" sz="2400" dirty="0" smtClean="0"/>
          </a:p>
        </p:txBody>
      </p:sp>
      <p:sp>
        <p:nvSpPr>
          <p:cNvPr id="5" name="Title 1"/>
          <p:cNvSpPr>
            <a:spLocks noGrp="1"/>
          </p:cNvSpPr>
          <p:nvPr>
            <p:ph type="title"/>
          </p:nvPr>
        </p:nvSpPr>
        <p:spPr>
          <a:xfrm>
            <a:off x="404949" y="800336"/>
            <a:ext cx="11168742" cy="856138"/>
          </a:xfrm>
        </p:spPr>
        <p:txBody>
          <a:bodyPr>
            <a:normAutofit/>
          </a:bodyPr>
          <a:lstStyle/>
          <a:p>
            <a:r>
              <a:rPr lang="en-IN" sz="3600" b="1" dirty="0" smtClean="0"/>
              <a:t>What Data we have</a:t>
            </a:r>
            <a:r>
              <a:rPr lang="en-IN" sz="3600" b="1" dirty="0"/>
              <a:t>	</a:t>
            </a:r>
          </a:p>
        </p:txBody>
      </p:sp>
    </p:spTree>
    <p:extLst>
      <p:ext uri="{BB962C8B-B14F-4D97-AF65-F5344CB8AC3E}">
        <p14:creationId xmlns:p14="http://schemas.microsoft.com/office/powerpoint/2010/main" val="207479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613075"/>
              </p:ext>
            </p:extLst>
          </p:nvPr>
        </p:nvGraphicFramePr>
        <p:xfrm>
          <a:off x="505044" y="855404"/>
          <a:ext cx="11355574" cy="5605784"/>
        </p:xfrm>
        <a:graphic>
          <a:graphicData uri="http://schemas.openxmlformats.org/drawingml/2006/table">
            <a:tbl>
              <a:tblPr>
                <a:tableStyleId>{5C22544A-7EE6-4342-B048-85BDC9FD1C3A}</a:tableStyleId>
              </a:tblPr>
              <a:tblGrid>
                <a:gridCol w="2103519"/>
                <a:gridCol w="9252055"/>
              </a:tblGrid>
              <a:tr h="271158">
                <a:tc>
                  <a:txBody>
                    <a:bodyPr/>
                    <a:lstStyle/>
                    <a:p>
                      <a:pPr algn="ctr" fontAlgn="b"/>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smtClean="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 Explanation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71158">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collections_12_mths_ex_med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Number of collections in 12 months excluding medical collections. Can be ignored, mostly NA/0 values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3927">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funded_amnt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Amount that was funded by the investors. In few cases this will be lesser than the Loan Amount, the remianing amount is problably lent by LC dirctly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Rate on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last_pymnt_amnt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total payment amount received. This will be 0 for Charged off</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month payment was received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7625">
                <a:tc>
                  <a:txBody>
                    <a:bodyPr/>
                    <a:lstStyle/>
                    <a:p>
                      <a:pPr algn="l" fontAlgn="b"/>
                      <a:r>
                        <a:rPr lang="en-US" sz="1100" u="none" strike="noStrike">
                          <a:effectLst/>
                          <a:latin typeface="Times New Roman" panose="02020603050405020304" pitchFamily="18" charset="0"/>
                          <a:cs typeface="Times New Roman" panose="02020603050405020304" pitchFamily="18" charset="0"/>
                        </a:rPr>
                        <a:t>loan_status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Current status of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mths_since_last_major_derog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most recent 90-day or worse rating</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mths_since_last_record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the last (derogatory) public  records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6050">
                <a:tc>
                  <a:txBody>
                    <a:bodyPr/>
                    <a:lstStyle/>
                    <a:p>
                      <a:pPr algn="l" fontAlgn="b"/>
                      <a:r>
                        <a:rPr lang="en-US" sz="1100" u="none" strike="noStrike">
                          <a:effectLst/>
                          <a:latin typeface="Times New Roman" panose="02020603050405020304" pitchFamily="18" charset="0"/>
                          <a:cs typeface="Times New Roman" panose="02020603050405020304" pitchFamily="18" charset="0"/>
                        </a:rPr>
                        <a:t>open_acc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number of open credit lines in the borrower's credit file. Ranges from 2 - 44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out_prncp_inv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Remaining outstanding principal for portion of total amount funded by investors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8419">
                <a:tc>
                  <a:txBody>
                    <a:bodyPr/>
                    <a:lstStyle/>
                    <a:p>
                      <a:pPr algn="l" fontAlgn="b"/>
                      <a:r>
                        <a:rPr lang="en-US" sz="1100" u="none" strike="noStrike">
                          <a:effectLst/>
                          <a:latin typeface="Times New Roman" panose="02020603050405020304" pitchFamily="18" charset="0"/>
                          <a:cs typeface="Times New Roman" panose="02020603050405020304" pitchFamily="18" charset="0"/>
                        </a:rPr>
                        <a:t>pub_rec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Number of derogatory public </a:t>
                      </a:r>
                      <a:r>
                        <a:rPr lang="en-US" sz="1100" u="none" strike="noStrike" dirty="0" err="1">
                          <a:effectLst/>
                          <a:latin typeface="Times New Roman" panose="02020603050405020304" pitchFamily="18" charset="0"/>
                          <a:cs typeface="Times New Roman" panose="02020603050405020304" pitchFamily="18" charset="0"/>
                        </a:rPr>
                        <a:t>records.Another</a:t>
                      </a:r>
                      <a:r>
                        <a:rPr lang="en-US" sz="1100" u="none" strike="noStrike" dirty="0">
                          <a:effectLst/>
                          <a:latin typeface="Times New Roman" panose="02020603050405020304" pitchFamily="18" charset="0"/>
                          <a:cs typeface="Times New Roman" panose="02020603050405020304" pitchFamily="18" charset="0"/>
                        </a:rPr>
                        <a:t> piece of data Lending Club provides is the number of public records on file. This is pulled from the credit report, so don’t confuse it with criminal public records. Credit report public records are things like bankruptcy, foreclosure, tax liens, and past-due child support.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recoveries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Recovery after </a:t>
                      </a:r>
                      <a:r>
                        <a:rPr lang="en-US" sz="1100" u="none" strike="noStrike" dirty="0" err="1">
                          <a:effectLst/>
                          <a:latin typeface="Times New Roman" panose="02020603050405020304" pitchFamily="18" charset="0"/>
                          <a:cs typeface="Times New Roman" panose="02020603050405020304" pitchFamily="18" charset="0"/>
                        </a:rPr>
                        <a:t>defauls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6265">
                <a:tc>
                  <a:txBody>
                    <a:bodyPr/>
                    <a:lstStyle/>
                    <a:p>
                      <a:pPr algn="l" fontAlgn="b"/>
                      <a:r>
                        <a:rPr lang="en-US" sz="1100" u="none" strike="noStrike">
                          <a:effectLst/>
                          <a:latin typeface="Times New Roman" panose="02020603050405020304" pitchFamily="18" charset="0"/>
                          <a:cs typeface="Times New Roman" panose="02020603050405020304" pitchFamily="18" charset="0"/>
                        </a:rPr>
                        <a:t>revol_util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Revolving line utilization rate, or the amount of credit the borrower is using relative to all available revolving credit.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478">
                <a:tc>
                  <a:txBody>
                    <a:bodyPr/>
                    <a:lstStyle/>
                    <a:p>
                      <a:pPr algn="l" fontAlgn="b"/>
                      <a:r>
                        <a:rPr lang="en-US" sz="1100" u="none" strike="noStrike">
                          <a:effectLst/>
                          <a:latin typeface="Times New Roman" panose="02020603050405020304" pitchFamily="18" charset="0"/>
                          <a:cs typeface="Times New Roman" panose="02020603050405020304" pitchFamily="18" charset="0"/>
                        </a:rPr>
                        <a:t>sub_grade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majority of loans is either graded as B or C — together these correspond to more than 50% of the loan </a:t>
                      </a:r>
                      <a:r>
                        <a:rPr lang="en-US" sz="1100" u="none" strike="noStrike" dirty="0" err="1">
                          <a:effectLst/>
                          <a:latin typeface="Times New Roman" panose="02020603050405020304" pitchFamily="18" charset="0"/>
                          <a:cs typeface="Times New Roman" panose="02020603050405020304" pitchFamily="18" charset="0"/>
                        </a:rPr>
                        <a:t>population.While</a:t>
                      </a:r>
                      <a:r>
                        <a:rPr lang="en-US" sz="1100" u="none" strike="noStrike" dirty="0">
                          <a:effectLst/>
                          <a:latin typeface="Times New Roman" panose="02020603050405020304" pitchFamily="18" charset="0"/>
                          <a:cs typeface="Times New Roman" panose="02020603050405020304" pitchFamily="18" charset="0"/>
                        </a:rPr>
                        <a:t> there is a considerable amount of A graded or “prime” loans (~17%), there is a small amount of G graded, or “uncollectible” loans (~0,06%).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389">
                <a:tc>
                  <a:txBody>
                    <a:bodyPr/>
                    <a:lstStyle/>
                    <a:p>
                      <a:pPr algn="l" fontAlgn="b"/>
                      <a:r>
                        <a:rPr lang="en-US" sz="1100" u="none" strike="noStrike">
                          <a:effectLst/>
                          <a:latin typeface="Times New Roman" panose="02020603050405020304" pitchFamily="18" charset="0"/>
                          <a:cs typeface="Times New Roman" panose="02020603050405020304" pitchFamily="18" charset="0"/>
                        </a:rPr>
                        <a:t>term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loan term</a:t>
                      </a:r>
                      <a:r>
                        <a:rPr lang="en-US" sz="1100" u="none" strike="noStrike" dirty="0" smtClean="0">
                          <a:effectLst/>
                          <a:latin typeface="Times New Roman" panose="02020603050405020304" pitchFamily="18" charset="0"/>
                          <a:cs typeface="Times New Roman" panose="02020603050405020304" pitchFamily="18" charset="0"/>
                        </a:rPr>
                        <a:t>. Only </a:t>
                      </a:r>
                      <a:r>
                        <a:rPr lang="en-US" sz="1100" u="none" strike="noStrike" dirty="0">
                          <a:effectLst/>
                          <a:latin typeface="Times New Roman" panose="02020603050405020304" pitchFamily="18" charset="0"/>
                          <a:cs typeface="Times New Roman" panose="02020603050405020304" pitchFamily="18" charset="0"/>
                        </a:rPr>
                        <a:t>2 term is available 36 months and 60 months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total_pymnt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Payments received to date for total amount funded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total_rec_int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received to date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9177">
                <a:tc>
                  <a:txBody>
                    <a:bodyPr/>
                    <a:lstStyle/>
                    <a:p>
                      <a:pPr algn="l" fontAlgn="b"/>
                      <a:r>
                        <a:rPr lang="en-US" sz="1100" u="none" strike="noStrike">
                          <a:effectLst/>
                          <a:latin typeface="Times New Roman" panose="02020603050405020304" pitchFamily="18" charset="0"/>
                          <a:cs typeface="Times New Roman" panose="02020603050405020304" pitchFamily="18" charset="0"/>
                        </a:rPr>
                        <a:t>verification_status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Not verified, Verified (by LC) and Source verified are the options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50234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0846913"/>
              </p:ext>
            </p:extLst>
          </p:nvPr>
        </p:nvGraphicFramePr>
        <p:xfrm>
          <a:off x="505044" y="1701208"/>
          <a:ext cx="11355574" cy="2472073"/>
        </p:xfrm>
        <a:graphic>
          <a:graphicData uri="http://schemas.openxmlformats.org/drawingml/2006/table">
            <a:tbl>
              <a:tblPr>
                <a:tableStyleId>{5C22544A-7EE6-4342-B048-85BDC9FD1C3A}</a:tableStyleId>
              </a:tblPr>
              <a:tblGrid>
                <a:gridCol w="2103519"/>
                <a:gridCol w="9252055"/>
              </a:tblGrid>
              <a:tr h="230245">
                <a:tc>
                  <a:txBody>
                    <a:bodyPr/>
                    <a:lstStyle/>
                    <a:p>
                      <a:pPr algn="ctr" fontAlgn="b"/>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smtClean="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 Explanation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219990">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earliest_cr_line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Converted tot date time. Correcting dates</a:t>
                      </a:r>
                      <a:r>
                        <a:rPr lang="en-US" sz="1100" b="0" i="0" u="none" strike="noStrike" baseline="0" dirty="0" smtClean="0">
                          <a:solidFill>
                            <a:srgbClr val="000000"/>
                          </a:solidFill>
                          <a:effectLst/>
                          <a:latin typeface="Times New Roman" panose="02020603050405020304" pitchFamily="18" charset="0"/>
                          <a:cs typeface="Times New Roman" panose="02020603050405020304" pitchFamily="18" charset="0"/>
                        </a:rPr>
                        <a:t> in future to 1900 dates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issue_d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smtClean="0">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last_credit_pull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smtClean="0">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last_pymnt_d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smtClean="0">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next_pymnt_d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dti</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smtClean="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458">
                <a:tc>
                  <a:txBody>
                    <a:bodyPr/>
                    <a:lstStyle/>
                    <a:p>
                      <a:pPr algn="l" fontAlgn="b"/>
                      <a:r>
                        <a:rPr lang="en-US" sz="1100" b="0" i="0" u="none" strike="noStrike" dirty="0" err="1" smtClean="0">
                          <a:solidFill>
                            <a:srgbClr val="000000"/>
                          </a:solidFill>
                          <a:effectLst/>
                          <a:latin typeface="Times New Roman" panose="02020603050405020304" pitchFamily="18" charset="0"/>
                          <a:cs typeface="Times New Roman" panose="02020603050405020304" pitchFamily="18" charset="0"/>
                        </a:rPr>
                        <a:t>revolv_util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smtClean="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itle 1"/>
          <p:cNvSpPr>
            <a:spLocks noGrp="1"/>
          </p:cNvSpPr>
          <p:nvPr>
            <p:ph type="title"/>
          </p:nvPr>
        </p:nvSpPr>
        <p:spPr>
          <a:xfrm>
            <a:off x="404949" y="800336"/>
            <a:ext cx="11168742" cy="856138"/>
          </a:xfrm>
        </p:spPr>
        <p:txBody>
          <a:bodyPr>
            <a:normAutofit/>
          </a:bodyPr>
          <a:lstStyle/>
          <a:p>
            <a:r>
              <a:rPr lang="en-IN" sz="3600" b="1" dirty="0" smtClean="0"/>
              <a:t>Data </a:t>
            </a:r>
            <a:r>
              <a:rPr lang="en-IN" sz="3600" b="1" dirty="0" smtClean="0"/>
              <a:t>cleaning</a:t>
            </a:r>
            <a:r>
              <a:rPr lang="en-IN" sz="3600" b="1" dirty="0"/>
              <a:t>	</a:t>
            </a:r>
          </a:p>
        </p:txBody>
      </p:sp>
    </p:spTree>
    <p:extLst>
      <p:ext uri="{BB962C8B-B14F-4D97-AF65-F5344CB8AC3E}">
        <p14:creationId xmlns:p14="http://schemas.microsoft.com/office/powerpoint/2010/main" val="2754628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00336"/>
            <a:ext cx="11168742" cy="856138"/>
          </a:xfrm>
        </p:spPr>
        <p:txBody>
          <a:bodyPr>
            <a:normAutofit/>
          </a:bodyPr>
          <a:lstStyle/>
          <a:p>
            <a:r>
              <a:rPr lang="en-IN" sz="3600" b="1" dirty="0" smtClean="0"/>
              <a:t>Data we derived</a:t>
            </a:r>
            <a:r>
              <a:rPr lang="en-IN" sz="3600" b="1" dirty="0"/>
              <a:t>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46486111"/>
              </p:ext>
            </p:extLst>
          </p:nvPr>
        </p:nvGraphicFramePr>
        <p:xfrm>
          <a:off x="473038" y="1740187"/>
          <a:ext cx="11169650" cy="2597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50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78557" y="2194623"/>
            <a:ext cx="9144000" cy="3193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smtClean="0"/>
              <a:t>Analyses &amp; Hypothesis</a:t>
            </a:r>
            <a:br>
              <a:rPr lang="en-IN" sz="2800" dirty="0" smtClean="0"/>
            </a:br>
            <a:r>
              <a:rPr lang="en-IN" sz="2800" dirty="0" smtClean="0"/>
              <a:t> </a:t>
            </a:r>
            <a:endParaRPr lang="en-IN" sz="2800" dirty="0"/>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Rate of interest impact</a:t>
            </a:r>
            <a:endParaRPr lang="en-IN" sz="3600" b="1" dirty="0"/>
          </a:p>
        </p:txBody>
      </p:sp>
      <p:sp>
        <p:nvSpPr>
          <p:cNvPr id="9" name="TextBox 8"/>
          <p:cNvSpPr txBox="1"/>
          <p:nvPr/>
        </p:nvSpPr>
        <p:spPr>
          <a:xfrm>
            <a:off x="8091377" y="1562986"/>
            <a:ext cx="3949995" cy="3647152"/>
          </a:xfrm>
          <a:prstGeom prst="rect">
            <a:avLst/>
          </a:prstGeom>
          <a:noFill/>
        </p:spPr>
        <p:txBody>
          <a:bodyPr wrap="square" rtlCol="0">
            <a:spAutoFit/>
          </a:bodyPr>
          <a:lstStyle/>
          <a:p>
            <a:pPr>
              <a:lnSpc>
                <a:spcPct val="150000"/>
              </a:lnSpc>
            </a:pPr>
            <a:r>
              <a:rPr lang="en-US" sz="1400" b="1" u="sng" dirty="0" smtClean="0"/>
              <a:t>Observations:</a:t>
            </a:r>
            <a:r>
              <a:rPr lang="en-US" sz="1400" dirty="0" smtClean="0"/>
              <a:t> </a:t>
            </a:r>
          </a:p>
          <a:p>
            <a:pPr marL="285750" indent="-285750">
              <a:lnSpc>
                <a:spcPct val="150000"/>
              </a:lnSpc>
              <a:buFont typeface="Wingdings" panose="05000000000000000000" pitchFamily="2" charset="2"/>
              <a:buChar char="Ø"/>
            </a:pPr>
            <a:r>
              <a:rPr lang="en-US" sz="1400" dirty="0" smtClean="0"/>
              <a:t>Rate of interes</a:t>
            </a:r>
            <a:r>
              <a:rPr lang="en-US" sz="1400" dirty="0" smtClean="0"/>
              <a:t>t for fully paid is consistently lower </a:t>
            </a:r>
            <a:r>
              <a:rPr lang="en-US" sz="1400" dirty="0" err="1" smtClean="0"/>
              <a:t>vompared</a:t>
            </a:r>
            <a:r>
              <a:rPr lang="en-US" sz="1400" dirty="0" smtClean="0"/>
              <a:t> to charged off/default over the years</a:t>
            </a:r>
          </a:p>
          <a:p>
            <a:pPr marL="285750" indent="-285750">
              <a:lnSpc>
                <a:spcPct val="150000"/>
              </a:lnSpc>
              <a:buFont typeface="Wingdings" panose="05000000000000000000" pitchFamily="2" charset="2"/>
              <a:buChar char="Ø"/>
            </a:pPr>
            <a:r>
              <a:rPr lang="en-US" sz="1400" dirty="0" smtClean="0"/>
              <a:t>Post 2010 the gap is significantly higher</a:t>
            </a:r>
            <a:endParaRPr lang="en-US" sz="1400" dirty="0" smtClean="0"/>
          </a:p>
          <a:p>
            <a:pPr>
              <a:lnSpc>
                <a:spcPct val="150000"/>
              </a:lnSpc>
            </a:pPr>
            <a:r>
              <a:rPr lang="en-US" sz="1400" b="1" u="sng" dirty="0" smtClean="0"/>
              <a:t>Inferences:</a:t>
            </a:r>
            <a:r>
              <a:rPr lang="en-US" sz="1400" dirty="0" smtClean="0"/>
              <a:t> </a:t>
            </a:r>
          </a:p>
          <a:p>
            <a:pPr marL="285750" indent="-285750">
              <a:lnSpc>
                <a:spcPct val="150000"/>
              </a:lnSpc>
              <a:buFont typeface="Wingdings" panose="05000000000000000000" pitchFamily="2" charset="2"/>
              <a:buChar char="Ø"/>
            </a:pPr>
            <a:r>
              <a:rPr lang="en-US" sz="1400" dirty="0" smtClean="0"/>
              <a:t>Higher rate of interest are guided by high risky loans</a:t>
            </a:r>
          </a:p>
          <a:p>
            <a:pPr marL="285750" indent="-285750">
              <a:lnSpc>
                <a:spcPct val="150000"/>
              </a:lnSpc>
              <a:buFont typeface="Wingdings" panose="05000000000000000000" pitchFamily="2" charset="2"/>
              <a:buChar char="Ø"/>
            </a:pPr>
            <a:r>
              <a:rPr lang="en-US" sz="1400" dirty="0" smtClean="0"/>
              <a:t>People with lower grades tend to get higher rate of interest</a:t>
            </a:r>
          </a:p>
          <a:p>
            <a:pPr marL="285750" indent="-285750">
              <a:lnSpc>
                <a:spcPct val="150000"/>
              </a:lnSpc>
              <a:buFont typeface="Wingdings" panose="05000000000000000000" pitchFamily="2" charset="2"/>
              <a:buChar char="Ø"/>
            </a:pPr>
            <a:r>
              <a:rPr lang="en-US" sz="1400" dirty="0" smtClean="0"/>
              <a:t>This risk factor leads to charged off</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1976"/>
            <a:ext cx="7403384" cy="5544879"/>
          </a:xfrm>
          <a:prstGeom prst="rect">
            <a:avLst/>
          </a:prstGeom>
        </p:spPr>
      </p:pic>
    </p:spTree>
    <p:extLst>
      <p:ext uri="{BB962C8B-B14F-4D97-AF65-F5344CB8AC3E}">
        <p14:creationId xmlns:p14="http://schemas.microsoft.com/office/powerpoint/2010/main" val="3608566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Home ownership impact</a:t>
            </a:r>
            <a:endParaRPr lang="en-IN" sz="3600" b="1" dirty="0"/>
          </a:p>
        </p:txBody>
      </p:sp>
      <p:sp>
        <p:nvSpPr>
          <p:cNvPr id="9" name="TextBox 8"/>
          <p:cNvSpPr txBox="1"/>
          <p:nvPr/>
        </p:nvSpPr>
        <p:spPr>
          <a:xfrm>
            <a:off x="8091377" y="1562986"/>
            <a:ext cx="3949995" cy="4939814"/>
          </a:xfrm>
          <a:prstGeom prst="rect">
            <a:avLst/>
          </a:prstGeom>
          <a:noFill/>
        </p:spPr>
        <p:txBody>
          <a:bodyPr wrap="square" rtlCol="0">
            <a:spAutoFit/>
          </a:bodyPr>
          <a:lstStyle/>
          <a:p>
            <a:pPr>
              <a:lnSpc>
                <a:spcPct val="150000"/>
              </a:lnSpc>
            </a:pPr>
            <a:r>
              <a:rPr lang="en-US" sz="1400" b="1" u="sng" dirty="0" smtClean="0"/>
              <a:t>Observations:</a:t>
            </a:r>
            <a:r>
              <a:rPr lang="en-US" sz="1400" dirty="0" smtClean="0"/>
              <a:t> </a:t>
            </a:r>
          </a:p>
          <a:p>
            <a:pPr marL="285750" indent="-285750">
              <a:lnSpc>
                <a:spcPct val="150000"/>
              </a:lnSpc>
              <a:buFont typeface="Wingdings" panose="05000000000000000000" pitchFamily="2" charset="2"/>
              <a:buChar char="Ø"/>
            </a:pPr>
            <a:r>
              <a:rPr lang="en-US" sz="1400" dirty="0" smtClean="0"/>
              <a:t>Mortgage and rent have the highest loans given</a:t>
            </a:r>
          </a:p>
          <a:p>
            <a:pPr marL="285750" indent="-285750">
              <a:lnSpc>
                <a:spcPct val="150000"/>
              </a:lnSpc>
              <a:buFont typeface="Wingdings" panose="05000000000000000000" pitchFamily="2" charset="2"/>
              <a:buChar char="Ø"/>
            </a:pPr>
            <a:r>
              <a:rPr lang="en-US" sz="1400" dirty="0"/>
              <a:t>Between </a:t>
            </a:r>
            <a:r>
              <a:rPr lang="en-US" sz="1400" dirty="0" smtClean="0"/>
              <a:t>mortgage, rent and own, </a:t>
            </a:r>
            <a:r>
              <a:rPr lang="en-US" sz="1400" dirty="0"/>
              <a:t>rented </a:t>
            </a:r>
            <a:r>
              <a:rPr lang="en-US" sz="1400" dirty="0" smtClean="0"/>
              <a:t>and own home owners tend </a:t>
            </a:r>
            <a:r>
              <a:rPr lang="en-US" sz="1400" dirty="0"/>
              <a:t>to default </a:t>
            </a:r>
            <a:r>
              <a:rPr lang="en-US" sz="1400" dirty="0" smtClean="0"/>
              <a:t>more compared to Mortgage</a:t>
            </a:r>
            <a:endParaRPr lang="en-US" sz="1400" dirty="0"/>
          </a:p>
          <a:p>
            <a:pPr marL="285750" indent="-285750">
              <a:lnSpc>
                <a:spcPct val="150000"/>
              </a:lnSpc>
              <a:buFont typeface="Wingdings" panose="05000000000000000000" pitchFamily="2" charset="2"/>
              <a:buChar char="Ø"/>
            </a:pPr>
            <a:r>
              <a:rPr lang="en-US" sz="1400" dirty="0" smtClean="0"/>
              <a:t>Although not many loans under others, it has a significant percentage of loan defaulting (&gt;20%)</a:t>
            </a:r>
          </a:p>
          <a:p>
            <a:pPr>
              <a:lnSpc>
                <a:spcPct val="150000"/>
              </a:lnSpc>
            </a:pPr>
            <a:r>
              <a:rPr lang="en-US" sz="1400" b="1" u="sng" dirty="0" smtClean="0"/>
              <a:t>Inferences</a:t>
            </a:r>
            <a:r>
              <a:rPr lang="en-US" sz="1400" b="1" u="sng" dirty="0" smtClean="0"/>
              <a:t>:</a:t>
            </a:r>
            <a:r>
              <a:rPr lang="en-US" sz="1400" dirty="0" smtClean="0"/>
              <a:t> </a:t>
            </a:r>
          </a:p>
          <a:p>
            <a:pPr marL="285750" indent="-285750">
              <a:lnSpc>
                <a:spcPct val="150000"/>
              </a:lnSpc>
              <a:buFont typeface="Wingdings" panose="05000000000000000000" pitchFamily="2" charset="2"/>
              <a:buChar char="Ø"/>
            </a:pPr>
            <a:r>
              <a:rPr lang="en-US" sz="1400" dirty="0" smtClean="0"/>
              <a:t>Others is an undefined category, need more data to understand why it has more defaults</a:t>
            </a:r>
          </a:p>
          <a:p>
            <a:pPr marL="285750" indent="-285750">
              <a:lnSpc>
                <a:spcPct val="150000"/>
              </a:lnSpc>
              <a:buFont typeface="Wingdings" panose="05000000000000000000" pitchFamily="2" charset="2"/>
              <a:buChar char="Ø"/>
            </a:pPr>
            <a:r>
              <a:rPr lang="en-US" sz="1400" dirty="0" smtClean="0"/>
              <a:t>Mortgage has lower percentage of default. Since mortgage is a major loan and any default on other loan will increase the </a:t>
            </a:r>
            <a:r>
              <a:rPr lang="en-US" sz="1400" dirty="0" err="1" smtClean="0"/>
              <a:t>RoI</a:t>
            </a:r>
            <a:r>
              <a:rPr lang="en-US" sz="1400" dirty="0" smtClean="0"/>
              <a:t> or loan </a:t>
            </a:r>
            <a:r>
              <a:rPr lang="en-US" sz="1400" dirty="0" err="1" smtClean="0"/>
              <a:t>categrory</a:t>
            </a:r>
            <a:r>
              <a:rPr lang="en-US" sz="1400" dirty="0" smtClean="0"/>
              <a:t>, hence Mortgage owners tends to pay back and have a less risk of </a:t>
            </a:r>
            <a:r>
              <a:rPr lang="en-US" sz="1400" dirty="0" err="1" smtClean="0"/>
              <a:t>efaulting</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46" y="1656474"/>
            <a:ext cx="7028652" cy="4414717"/>
          </a:xfrm>
          <a:prstGeom prst="rect">
            <a:avLst/>
          </a:prstGeom>
        </p:spPr>
      </p:pic>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1278</TotalTime>
  <Words>825</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Loan Default Gramener Case Study  </vt:lpstr>
      <vt:lpstr>Key Objectives </vt:lpstr>
      <vt:lpstr>What Data we have </vt:lpstr>
      <vt:lpstr>PowerPoint Presentation</vt:lpstr>
      <vt:lpstr>Data cleaning </vt:lpstr>
      <vt:lpstr>Data we derived </vt:lpstr>
      <vt:lpstr>PowerPoint Presentation</vt:lpstr>
      <vt:lpstr>Rate of interest impact</vt:lpstr>
      <vt:lpstr>Home ownership impact</vt:lpstr>
      <vt:lpstr>Loan purpose impact</vt:lpstr>
      <vt:lpstr>Loan purpose impact</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Abhijith Nittor</cp:lastModifiedBy>
  <cp:revision>146</cp:revision>
  <dcterms:created xsi:type="dcterms:W3CDTF">2016-06-09T08:16:28Z</dcterms:created>
  <dcterms:modified xsi:type="dcterms:W3CDTF">2019-03-31T10:52:18Z</dcterms:modified>
</cp:coreProperties>
</file>