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6" r:id="rId4"/>
    <p:sldId id="283" r:id="rId5"/>
    <p:sldId id="285" r:id="rId6"/>
    <p:sldId id="284" r:id="rId7"/>
    <p:sldId id="258" r:id="rId8"/>
    <p:sldId id="289" r:id="rId9"/>
    <p:sldId id="286" r:id="rId10"/>
    <p:sldId id="290" r:id="rId11"/>
    <p:sldId id="291" r:id="rId12"/>
    <p:sldId id="287" r:id="rId13"/>
    <p:sldId id="259" r:id="rId14"/>
    <p:sldId id="28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86835" autoAdjust="0"/>
  </p:normalViewPr>
  <p:slideViewPr>
    <p:cSldViewPr snapToGrid="0">
      <p:cViewPr varScale="1">
        <p:scale>
          <a:sx n="63" d="100"/>
          <a:sy n="63" d="100"/>
        </p:scale>
        <p:origin x="790" y="2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ED0EC-3CE0-4CED-A9DE-21D7404BDCD0}" type="doc">
      <dgm:prSet loTypeId="urn:microsoft.com/office/officeart/2005/8/layout/chevronAccent+Icon" loCatId="officeonline" qsTypeId="urn:microsoft.com/office/officeart/2005/8/quickstyle/simple1" qsCatId="simple" csTypeId="urn:microsoft.com/office/officeart/2005/8/colors/accent1_2" csCatId="accent1" phldr="1"/>
      <dgm:spPr/>
      <dgm:t>
        <a:bodyPr/>
        <a:lstStyle/>
        <a:p>
          <a:endParaRPr lang="en-US"/>
        </a:p>
      </dgm:t>
    </dgm:pt>
    <dgm:pt modelId="{EF1B1446-69BC-47C4-8514-F150AA28F0EA}">
      <dgm:prSet phldrT="[Text]" custT="1"/>
      <dgm:spPr/>
      <dgm:t>
        <a:bodyPr/>
        <a:lstStyle/>
        <a:p>
          <a:r>
            <a:rPr lang="en-US" sz="2000" dirty="0"/>
            <a:t>Available column</a:t>
          </a:r>
        </a:p>
      </dgm:t>
    </dgm:pt>
    <dgm:pt modelId="{7C22C5F4-35E8-4AD7-8731-9D394C041A22}" type="parTrans" cxnId="{D4C0733D-68A9-4B86-AC7B-AD40D4D60DF6}">
      <dgm:prSet/>
      <dgm:spPr/>
      <dgm:t>
        <a:bodyPr/>
        <a:lstStyle/>
        <a:p>
          <a:endParaRPr lang="en-US"/>
        </a:p>
      </dgm:t>
    </dgm:pt>
    <dgm:pt modelId="{7F856221-4F2B-4CA4-B600-9543E5A308DE}" type="sibTrans" cxnId="{D4C0733D-68A9-4B86-AC7B-AD40D4D60DF6}">
      <dgm:prSet/>
      <dgm:spPr/>
      <dgm:t>
        <a:bodyPr/>
        <a:lstStyle/>
        <a:p>
          <a:endParaRPr lang="en-US"/>
        </a:p>
      </dgm:t>
    </dgm:pt>
    <dgm:pt modelId="{81D1BB8B-FAA6-4D95-9961-8D6FAA4CE46E}">
      <dgm:prSet phldrT="[Text]" custT="1"/>
      <dgm:spPr/>
      <dgm:t>
        <a:bodyPr/>
        <a:lstStyle/>
        <a:p>
          <a:r>
            <a:rPr lang="en-US" sz="1600" dirty="0"/>
            <a:t>Reason</a:t>
          </a:r>
        </a:p>
      </dgm:t>
    </dgm:pt>
    <dgm:pt modelId="{370B0C6A-D786-4B69-B009-B7650CAD43ED}" type="parTrans" cxnId="{940607AB-4675-4257-9C0D-80C7D67DAB18}">
      <dgm:prSet/>
      <dgm:spPr/>
      <dgm:t>
        <a:bodyPr/>
        <a:lstStyle/>
        <a:p>
          <a:endParaRPr lang="en-US"/>
        </a:p>
      </dgm:t>
    </dgm:pt>
    <dgm:pt modelId="{41B71C27-8B5C-40A4-8634-7AC27047E0E4}" type="sibTrans" cxnId="{940607AB-4675-4257-9C0D-80C7D67DAB18}">
      <dgm:prSet/>
      <dgm:spPr/>
      <dgm:t>
        <a:bodyPr/>
        <a:lstStyle/>
        <a:p>
          <a:endParaRPr lang="en-US"/>
        </a:p>
      </dgm:t>
    </dgm:pt>
    <dgm:pt modelId="{F30F06E4-DC9C-4F09-ADAB-0A909D4BB14D}">
      <dgm:prSet phldrT="[Text]" custT="1"/>
      <dgm:spPr/>
      <dgm:t>
        <a:bodyPr/>
        <a:lstStyle/>
        <a:p>
          <a:r>
            <a:rPr lang="en-US" sz="1400" dirty="0"/>
            <a:t>DTI Bin</a:t>
          </a:r>
        </a:p>
      </dgm:t>
    </dgm:pt>
    <dgm:pt modelId="{86B8F369-2BAD-44A2-B061-A58F77A3D914}">
      <dgm:prSet phldrT="[Text]" custT="1"/>
      <dgm:spPr/>
      <dgm:t>
        <a:bodyPr/>
        <a:lstStyle/>
        <a:p>
          <a:r>
            <a:rPr lang="en-US" sz="1800" dirty="0"/>
            <a:t>Derived Columns</a:t>
          </a:r>
        </a:p>
      </dgm:t>
    </dgm:pt>
    <dgm:pt modelId="{C15E0D35-8EE1-43BE-99E2-026621475164}" type="sibTrans" cxnId="{375D9F00-A4E3-4DDB-88BE-A02D0F0266CC}">
      <dgm:prSet/>
      <dgm:spPr/>
      <dgm:t>
        <a:bodyPr/>
        <a:lstStyle/>
        <a:p>
          <a:endParaRPr lang="en-US"/>
        </a:p>
      </dgm:t>
    </dgm:pt>
    <dgm:pt modelId="{17AC7101-8587-49E1-8062-06B18423A11C}" type="parTrans" cxnId="{375D9F00-A4E3-4DDB-88BE-A02D0F0266CC}">
      <dgm:prSet/>
      <dgm:spPr/>
      <dgm:t>
        <a:bodyPr/>
        <a:lstStyle/>
        <a:p>
          <a:endParaRPr lang="en-US"/>
        </a:p>
      </dgm:t>
    </dgm:pt>
    <dgm:pt modelId="{66928491-A25A-4754-8622-7431AE382D31}" type="sibTrans" cxnId="{71545CF0-566C-4C30-BEF2-EB1AF8B6747C}">
      <dgm:prSet/>
      <dgm:spPr/>
      <dgm:t>
        <a:bodyPr/>
        <a:lstStyle/>
        <a:p>
          <a:endParaRPr lang="en-US"/>
        </a:p>
      </dgm:t>
    </dgm:pt>
    <dgm:pt modelId="{F73A12B3-C849-420B-978A-C2E42D7C7834}" type="parTrans" cxnId="{71545CF0-566C-4C30-BEF2-EB1AF8B6747C}">
      <dgm:prSet/>
      <dgm:spPr/>
      <dgm:t>
        <a:bodyPr/>
        <a:lstStyle/>
        <a:p>
          <a:endParaRPr lang="en-US"/>
        </a:p>
      </dgm:t>
    </dgm:pt>
    <dgm:pt modelId="{C22126E4-D9D6-4406-A97E-8721897B7987}">
      <dgm:prSet phldrT="[Text]" custT="1"/>
      <dgm:spPr/>
      <dgm:t>
        <a:bodyPr/>
        <a:lstStyle/>
        <a:p>
          <a:r>
            <a:rPr lang="en-US" sz="1400" dirty="0"/>
            <a:t>DTI</a:t>
          </a:r>
        </a:p>
      </dgm:t>
    </dgm:pt>
    <dgm:pt modelId="{482582C1-E0E5-485A-B66A-91E58EE6C971}" type="sibTrans" cxnId="{FFEBB1A7-4574-4D8F-BDE4-B687D415FB8A}">
      <dgm:prSet/>
      <dgm:spPr/>
      <dgm:t>
        <a:bodyPr/>
        <a:lstStyle/>
        <a:p>
          <a:endParaRPr lang="en-US"/>
        </a:p>
      </dgm:t>
    </dgm:pt>
    <dgm:pt modelId="{15D43299-0801-4844-A658-D850E193BD3D}" type="parTrans" cxnId="{FFEBB1A7-4574-4D8F-BDE4-B687D415FB8A}">
      <dgm:prSet/>
      <dgm:spPr/>
      <dgm:t>
        <a:bodyPr/>
        <a:lstStyle/>
        <a:p>
          <a:endParaRPr lang="en-US"/>
        </a:p>
      </dgm:t>
    </dgm:pt>
    <dgm:pt modelId="{FF8DEC90-0BB5-4CC5-B690-76CE4C123E1A}">
      <dgm:prSet phldrT="[Text]" custT="1"/>
      <dgm:spPr/>
      <dgm:t>
        <a:bodyPr/>
        <a:lstStyle/>
        <a:p>
          <a:r>
            <a:rPr lang="en-US" sz="1200" dirty="0"/>
            <a:t>To understand patterns by </a:t>
          </a:r>
          <a:r>
            <a:rPr lang="en-US" sz="1200" dirty="0" smtClean="0"/>
            <a:t>specific bins</a:t>
          </a:r>
          <a:endParaRPr lang="en-US" sz="1200" dirty="0"/>
        </a:p>
      </dgm:t>
    </dgm:pt>
    <dgm:pt modelId="{1F5C6231-86D9-4E19-8845-56D2221D5474}" type="parTrans" cxnId="{CA5079AA-19BF-40ED-BE5A-F56E59647B37}">
      <dgm:prSet/>
      <dgm:spPr/>
      <dgm:t>
        <a:bodyPr/>
        <a:lstStyle/>
        <a:p>
          <a:endParaRPr lang="en-US"/>
        </a:p>
      </dgm:t>
    </dgm:pt>
    <dgm:pt modelId="{F38A8B1D-D1B7-4CB8-8223-9A37A9884A8F}" type="sibTrans" cxnId="{CA5079AA-19BF-40ED-BE5A-F56E59647B37}">
      <dgm:prSet/>
      <dgm:spPr/>
      <dgm:t>
        <a:bodyPr/>
        <a:lstStyle/>
        <a:p>
          <a:endParaRPr lang="en-US"/>
        </a:p>
      </dgm:t>
    </dgm:pt>
    <dgm:pt modelId="{4A9D639A-18EB-43A3-9E6C-966481711B33}">
      <dgm:prSet phldrT="[Text]" custT="1"/>
      <dgm:spPr/>
      <dgm:t>
        <a:bodyPr/>
        <a:lstStyle/>
        <a:p>
          <a:r>
            <a:rPr lang="en-US" sz="1400" dirty="0"/>
            <a:t>Revolving Utilization</a:t>
          </a:r>
        </a:p>
      </dgm:t>
    </dgm:pt>
    <dgm:pt modelId="{7F968EA3-C2C9-47DF-945E-1A6F1E259885}" type="parTrans" cxnId="{854D128F-8789-413A-A294-715FABDD1119}">
      <dgm:prSet/>
      <dgm:spPr/>
      <dgm:t>
        <a:bodyPr/>
        <a:lstStyle/>
        <a:p>
          <a:endParaRPr lang="en-US"/>
        </a:p>
      </dgm:t>
    </dgm:pt>
    <dgm:pt modelId="{F9550CE1-1AE7-485B-BC91-02771481EFF6}" type="sibTrans" cxnId="{854D128F-8789-413A-A294-715FABDD1119}">
      <dgm:prSet/>
      <dgm:spPr/>
      <dgm:t>
        <a:bodyPr/>
        <a:lstStyle/>
        <a:p>
          <a:endParaRPr lang="en-US"/>
        </a:p>
      </dgm:t>
    </dgm:pt>
    <dgm:pt modelId="{78939EBB-1C96-4E36-B0FE-829E192333B6}">
      <dgm:prSet phldrT="[Text]" custT="1"/>
      <dgm:spPr/>
      <dgm:t>
        <a:bodyPr/>
        <a:lstStyle/>
        <a:p>
          <a:r>
            <a:rPr lang="en-US" sz="1400" dirty="0"/>
            <a:t>Interest rate</a:t>
          </a:r>
        </a:p>
      </dgm:t>
    </dgm:pt>
    <dgm:pt modelId="{3FD27A03-F7A2-431E-97D5-04010645A050}" type="parTrans" cxnId="{407E0AC5-EA5E-4C56-8632-700DD14F3FC2}">
      <dgm:prSet/>
      <dgm:spPr/>
      <dgm:t>
        <a:bodyPr/>
        <a:lstStyle/>
        <a:p>
          <a:endParaRPr lang="en-US"/>
        </a:p>
      </dgm:t>
    </dgm:pt>
    <dgm:pt modelId="{B2D72634-189B-483C-965D-2E37C9A85657}" type="sibTrans" cxnId="{407E0AC5-EA5E-4C56-8632-700DD14F3FC2}">
      <dgm:prSet/>
      <dgm:spPr/>
      <dgm:t>
        <a:bodyPr/>
        <a:lstStyle/>
        <a:p>
          <a:endParaRPr lang="en-US"/>
        </a:p>
      </dgm:t>
    </dgm:pt>
    <dgm:pt modelId="{31E364CA-B981-4057-A779-A996CA2F34B2}">
      <dgm:prSet phldrT="[Text]" custT="1"/>
      <dgm:spPr/>
      <dgm:t>
        <a:bodyPr/>
        <a:lstStyle/>
        <a:p>
          <a:r>
            <a:rPr lang="en-US" sz="1400" dirty="0"/>
            <a:t>Revolving Utilization</a:t>
          </a:r>
        </a:p>
      </dgm:t>
    </dgm:pt>
    <dgm:pt modelId="{0426EFB4-46D2-40AE-9C56-D1D4B923FDE6}" type="parTrans" cxnId="{CDA9D7E9-97D4-4E02-9257-FD7463CBF676}">
      <dgm:prSet/>
      <dgm:spPr/>
      <dgm:t>
        <a:bodyPr/>
        <a:lstStyle/>
        <a:p>
          <a:endParaRPr lang="en-US"/>
        </a:p>
      </dgm:t>
    </dgm:pt>
    <dgm:pt modelId="{A155A401-493D-4ACE-B747-12CE40125C05}" type="sibTrans" cxnId="{CDA9D7E9-97D4-4E02-9257-FD7463CBF676}">
      <dgm:prSet/>
      <dgm:spPr/>
      <dgm:t>
        <a:bodyPr/>
        <a:lstStyle/>
        <a:p>
          <a:endParaRPr lang="en-US"/>
        </a:p>
      </dgm:t>
    </dgm:pt>
    <dgm:pt modelId="{ED1CF0BA-E2DE-4DA7-946A-14214A8680F9}">
      <dgm:prSet custT="1"/>
      <dgm:spPr/>
      <dgm:t>
        <a:bodyPr/>
        <a:lstStyle/>
        <a:p>
          <a:r>
            <a:rPr lang="en-US" sz="1400" dirty="0"/>
            <a:t>Interest rate</a:t>
          </a:r>
        </a:p>
      </dgm:t>
    </dgm:pt>
    <dgm:pt modelId="{8CA5FFB9-6664-4FA8-813A-395D0BC99AA5}" type="parTrans" cxnId="{F8929C62-CF7A-466B-9A8C-05B721052F36}">
      <dgm:prSet/>
      <dgm:spPr/>
      <dgm:t>
        <a:bodyPr/>
        <a:lstStyle/>
        <a:p>
          <a:endParaRPr lang="en-US"/>
        </a:p>
      </dgm:t>
    </dgm:pt>
    <dgm:pt modelId="{80BE054C-6C31-48B2-A46A-7273F69CC5A5}" type="sibTrans" cxnId="{F8929C62-CF7A-466B-9A8C-05B721052F36}">
      <dgm:prSet/>
      <dgm:spPr/>
      <dgm:t>
        <a:bodyPr/>
        <a:lstStyle/>
        <a:p>
          <a:endParaRPr lang="en-US"/>
        </a:p>
      </dgm:t>
    </dgm:pt>
    <dgm:pt modelId="{7D301E9D-EBE8-4637-A01D-BB538FC5E50B}" type="pres">
      <dgm:prSet presAssocID="{260ED0EC-3CE0-4CED-A9DE-21D7404BDCD0}" presName="Name0" presStyleCnt="0">
        <dgm:presLayoutVars>
          <dgm:dir/>
          <dgm:resizeHandles val="exact"/>
        </dgm:presLayoutVars>
      </dgm:prSet>
      <dgm:spPr/>
      <dgm:t>
        <a:bodyPr/>
        <a:lstStyle/>
        <a:p>
          <a:endParaRPr lang="en-US"/>
        </a:p>
      </dgm:t>
    </dgm:pt>
    <dgm:pt modelId="{8D36B8EE-95BD-42E9-97E4-C76FF1BEC880}" type="pres">
      <dgm:prSet presAssocID="{EF1B1446-69BC-47C4-8514-F150AA28F0EA}" presName="composite" presStyleCnt="0"/>
      <dgm:spPr/>
    </dgm:pt>
    <dgm:pt modelId="{3B66FC59-1B17-4256-BC4A-69EBCA3E6787}" type="pres">
      <dgm:prSet presAssocID="{EF1B1446-69BC-47C4-8514-F150AA28F0EA}" presName="bgChev" presStyleLbl="node1" presStyleIdx="0" presStyleCnt="3"/>
      <dgm:spPr/>
    </dgm:pt>
    <dgm:pt modelId="{2038D8A7-44D1-4F6C-96B1-E9C5DB2ECD20}" type="pres">
      <dgm:prSet presAssocID="{EF1B1446-69BC-47C4-8514-F150AA28F0EA}" presName="txNode" presStyleLbl="fgAcc1" presStyleIdx="0" presStyleCnt="3">
        <dgm:presLayoutVars>
          <dgm:bulletEnabled val="1"/>
        </dgm:presLayoutVars>
      </dgm:prSet>
      <dgm:spPr/>
      <dgm:t>
        <a:bodyPr/>
        <a:lstStyle/>
        <a:p>
          <a:endParaRPr lang="en-US"/>
        </a:p>
      </dgm:t>
    </dgm:pt>
    <dgm:pt modelId="{BBB44E7E-AB3E-4D92-871E-B292ADB76B47}" type="pres">
      <dgm:prSet presAssocID="{7F856221-4F2B-4CA4-B600-9543E5A308DE}" presName="compositeSpace" presStyleCnt="0"/>
      <dgm:spPr/>
    </dgm:pt>
    <dgm:pt modelId="{5FFFD53B-4C2E-4F7C-96F7-FC9F197EAFE0}" type="pres">
      <dgm:prSet presAssocID="{86B8F369-2BAD-44A2-B061-A58F77A3D914}" presName="composite" presStyleCnt="0"/>
      <dgm:spPr/>
    </dgm:pt>
    <dgm:pt modelId="{51531E4D-7BAC-4397-A3C0-7B12FBC5010C}" type="pres">
      <dgm:prSet presAssocID="{86B8F369-2BAD-44A2-B061-A58F77A3D914}" presName="bgChev" presStyleLbl="node1" presStyleIdx="1" presStyleCnt="3"/>
      <dgm:spPr/>
    </dgm:pt>
    <dgm:pt modelId="{58A6145A-6296-47E3-BC97-C07C29E364BC}" type="pres">
      <dgm:prSet presAssocID="{86B8F369-2BAD-44A2-B061-A58F77A3D914}" presName="txNode" presStyleLbl="fgAcc1" presStyleIdx="1" presStyleCnt="3">
        <dgm:presLayoutVars>
          <dgm:bulletEnabled val="1"/>
        </dgm:presLayoutVars>
      </dgm:prSet>
      <dgm:spPr/>
      <dgm:t>
        <a:bodyPr/>
        <a:lstStyle/>
        <a:p>
          <a:endParaRPr lang="en-US"/>
        </a:p>
      </dgm:t>
    </dgm:pt>
    <dgm:pt modelId="{EA368C30-64A2-47E9-941D-4C1C0539C4AC}" type="pres">
      <dgm:prSet presAssocID="{C15E0D35-8EE1-43BE-99E2-026621475164}" presName="compositeSpace" presStyleCnt="0"/>
      <dgm:spPr/>
    </dgm:pt>
    <dgm:pt modelId="{D3DE9953-9BF6-4750-A4A1-DDC58D5B5A2A}" type="pres">
      <dgm:prSet presAssocID="{81D1BB8B-FAA6-4D95-9961-8D6FAA4CE46E}" presName="composite" presStyleCnt="0"/>
      <dgm:spPr/>
    </dgm:pt>
    <dgm:pt modelId="{3A457D63-83D2-4ABC-9F16-B3ECA7C24D62}" type="pres">
      <dgm:prSet presAssocID="{81D1BB8B-FAA6-4D95-9961-8D6FAA4CE46E}" presName="bgChev" presStyleLbl="node1" presStyleIdx="2" presStyleCnt="3"/>
      <dgm:spPr/>
    </dgm:pt>
    <dgm:pt modelId="{B107831F-CEBB-41D5-95CB-0396851292DD}" type="pres">
      <dgm:prSet presAssocID="{81D1BB8B-FAA6-4D95-9961-8D6FAA4CE46E}" presName="txNode" presStyleLbl="fgAcc1" presStyleIdx="2" presStyleCnt="3" custScaleY="111805">
        <dgm:presLayoutVars>
          <dgm:bulletEnabled val="1"/>
        </dgm:presLayoutVars>
      </dgm:prSet>
      <dgm:spPr/>
      <dgm:t>
        <a:bodyPr/>
        <a:lstStyle/>
        <a:p>
          <a:endParaRPr lang="en-US"/>
        </a:p>
      </dgm:t>
    </dgm:pt>
  </dgm:ptLst>
  <dgm:cxnLst>
    <dgm:cxn modelId="{6B332801-2428-4431-84A6-351E5BB1B875}" type="presOf" srcId="{C22126E4-D9D6-4406-A97E-8721897B7987}" destId="{2038D8A7-44D1-4F6C-96B1-E9C5DB2ECD20}" srcOrd="0" destOrd="1" presId="urn:microsoft.com/office/officeart/2005/8/layout/chevronAccent+Icon"/>
    <dgm:cxn modelId="{CDA9D7E9-97D4-4E02-9257-FD7463CBF676}" srcId="{86B8F369-2BAD-44A2-B061-A58F77A3D914}" destId="{31E364CA-B981-4057-A779-A996CA2F34B2}" srcOrd="1" destOrd="0" parTransId="{0426EFB4-46D2-40AE-9C56-D1D4B923FDE6}" sibTransId="{A155A401-493D-4ACE-B747-12CE40125C05}"/>
    <dgm:cxn modelId="{89754CB2-798E-4FF8-91A4-6433A8F09D0E}" type="presOf" srcId="{31E364CA-B981-4057-A779-A996CA2F34B2}" destId="{58A6145A-6296-47E3-BC97-C07C29E364BC}" srcOrd="0" destOrd="2" presId="urn:microsoft.com/office/officeart/2005/8/layout/chevronAccent+Icon"/>
    <dgm:cxn modelId="{375D9F00-A4E3-4DDB-88BE-A02D0F0266CC}" srcId="{260ED0EC-3CE0-4CED-A9DE-21D7404BDCD0}" destId="{86B8F369-2BAD-44A2-B061-A58F77A3D914}" srcOrd="1" destOrd="0" parTransId="{17AC7101-8587-49E1-8062-06B18423A11C}" sibTransId="{C15E0D35-8EE1-43BE-99E2-026621475164}"/>
    <dgm:cxn modelId="{FFEBB1A7-4574-4D8F-BDE4-B687D415FB8A}" srcId="{EF1B1446-69BC-47C4-8514-F150AA28F0EA}" destId="{C22126E4-D9D6-4406-A97E-8721897B7987}" srcOrd="0" destOrd="0" parTransId="{15D43299-0801-4844-A658-D850E193BD3D}" sibTransId="{482582C1-E0E5-485A-B66A-91E58EE6C971}"/>
    <dgm:cxn modelId="{71545CF0-566C-4C30-BEF2-EB1AF8B6747C}" srcId="{86B8F369-2BAD-44A2-B061-A58F77A3D914}" destId="{F30F06E4-DC9C-4F09-ADAB-0A909D4BB14D}" srcOrd="0" destOrd="0" parTransId="{F73A12B3-C849-420B-978A-C2E42D7C7834}" sibTransId="{66928491-A25A-4754-8622-7431AE382D31}"/>
    <dgm:cxn modelId="{CA5079AA-19BF-40ED-BE5A-F56E59647B37}" srcId="{81D1BB8B-FAA6-4D95-9961-8D6FAA4CE46E}" destId="{FF8DEC90-0BB5-4CC5-B690-76CE4C123E1A}" srcOrd="0" destOrd="0" parTransId="{1F5C6231-86D9-4E19-8845-56D2221D5474}" sibTransId="{F38A8B1D-D1B7-4CB8-8223-9A37A9884A8F}"/>
    <dgm:cxn modelId="{F60B8966-7C8C-4407-A0C3-6E3925D16A82}" type="presOf" srcId="{F30F06E4-DC9C-4F09-ADAB-0A909D4BB14D}" destId="{58A6145A-6296-47E3-BC97-C07C29E364BC}" srcOrd="0" destOrd="1" presId="urn:microsoft.com/office/officeart/2005/8/layout/chevronAccent+Icon"/>
    <dgm:cxn modelId="{3C561A1E-D16C-4848-A12F-509C6BA03CB3}" type="presOf" srcId="{ED1CF0BA-E2DE-4DA7-946A-14214A8680F9}" destId="{58A6145A-6296-47E3-BC97-C07C29E364BC}" srcOrd="0" destOrd="3" presId="urn:microsoft.com/office/officeart/2005/8/layout/chevronAccent+Icon"/>
    <dgm:cxn modelId="{7B2A5F76-A6DB-4AB4-BAE4-A6976238A83F}" type="presOf" srcId="{EF1B1446-69BC-47C4-8514-F150AA28F0EA}" destId="{2038D8A7-44D1-4F6C-96B1-E9C5DB2ECD20}" srcOrd="0" destOrd="0" presId="urn:microsoft.com/office/officeart/2005/8/layout/chevronAccent+Icon"/>
    <dgm:cxn modelId="{6C1CF68E-7E78-40D5-8D7E-F72754F60CEF}" type="presOf" srcId="{4A9D639A-18EB-43A3-9E6C-966481711B33}" destId="{2038D8A7-44D1-4F6C-96B1-E9C5DB2ECD20}" srcOrd="0" destOrd="2" presId="urn:microsoft.com/office/officeart/2005/8/layout/chevronAccent+Icon"/>
    <dgm:cxn modelId="{F8929C62-CF7A-466B-9A8C-05B721052F36}" srcId="{86B8F369-2BAD-44A2-B061-A58F77A3D914}" destId="{ED1CF0BA-E2DE-4DA7-946A-14214A8680F9}" srcOrd="2" destOrd="0" parTransId="{8CA5FFB9-6664-4FA8-813A-395D0BC99AA5}" sibTransId="{80BE054C-6C31-48B2-A46A-7273F69CC5A5}"/>
    <dgm:cxn modelId="{D4C0733D-68A9-4B86-AC7B-AD40D4D60DF6}" srcId="{260ED0EC-3CE0-4CED-A9DE-21D7404BDCD0}" destId="{EF1B1446-69BC-47C4-8514-F150AA28F0EA}" srcOrd="0" destOrd="0" parTransId="{7C22C5F4-35E8-4AD7-8731-9D394C041A22}" sibTransId="{7F856221-4F2B-4CA4-B600-9543E5A308DE}"/>
    <dgm:cxn modelId="{CC1B06E5-17F1-4AB9-A456-5A0AE6E4F5FE}" type="presOf" srcId="{260ED0EC-3CE0-4CED-A9DE-21D7404BDCD0}" destId="{7D301E9D-EBE8-4637-A01D-BB538FC5E50B}" srcOrd="0" destOrd="0" presId="urn:microsoft.com/office/officeart/2005/8/layout/chevronAccent+Icon"/>
    <dgm:cxn modelId="{940607AB-4675-4257-9C0D-80C7D67DAB18}" srcId="{260ED0EC-3CE0-4CED-A9DE-21D7404BDCD0}" destId="{81D1BB8B-FAA6-4D95-9961-8D6FAA4CE46E}" srcOrd="2" destOrd="0" parTransId="{370B0C6A-D786-4B69-B009-B7650CAD43ED}" sibTransId="{41B71C27-8B5C-40A4-8634-7AC27047E0E4}"/>
    <dgm:cxn modelId="{23315F2E-1438-493A-B0F0-47AFBD37827F}" type="presOf" srcId="{78939EBB-1C96-4E36-B0FE-829E192333B6}" destId="{2038D8A7-44D1-4F6C-96B1-E9C5DB2ECD20}" srcOrd="0" destOrd="3" presId="urn:microsoft.com/office/officeart/2005/8/layout/chevronAccent+Icon"/>
    <dgm:cxn modelId="{24D3B892-5992-45F1-9BF6-7EC3C08C4476}" type="presOf" srcId="{86B8F369-2BAD-44A2-B061-A58F77A3D914}" destId="{58A6145A-6296-47E3-BC97-C07C29E364BC}" srcOrd="0" destOrd="0" presId="urn:microsoft.com/office/officeart/2005/8/layout/chevronAccent+Icon"/>
    <dgm:cxn modelId="{EA60E505-4B26-4BC5-A132-A1C5A3B167B4}" type="presOf" srcId="{81D1BB8B-FAA6-4D95-9961-8D6FAA4CE46E}" destId="{B107831F-CEBB-41D5-95CB-0396851292DD}" srcOrd="0" destOrd="0" presId="urn:microsoft.com/office/officeart/2005/8/layout/chevronAccent+Icon"/>
    <dgm:cxn modelId="{854D128F-8789-413A-A294-715FABDD1119}" srcId="{EF1B1446-69BC-47C4-8514-F150AA28F0EA}" destId="{4A9D639A-18EB-43A3-9E6C-966481711B33}" srcOrd="1" destOrd="0" parTransId="{7F968EA3-C2C9-47DF-945E-1A6F1E259885}" sibTransId="{F9550CE1-1AE7-485B-BC91-02771481EFF6}"/>
    <dgm:cxn modelId="{407E0AC5-EA5E-4C56-8632-700DD14F3FC2}" srcId="{EF1B1446-69BC-47C4-8514-F150AA28F0EA}" destId="{78939EBB-1C96-4E36-B0FE-829E192333B6}" srcOrd="2" destOrd="0" parTransId="{3FD27A03-F7A2-431E-97D5-04010645A050}" sibTransId="{B2D72634-189B-483C-965D-2E37C9A85657}"/>
    <dgm:cxn modelId="{E2F960E4-743C-4ECB-B80A-F721AFE7E072}" type="presOf" srcId="{FF8DEC90-0BB5-4CC5-B690-76CE4C123E1A}" destId="{B107831F-CEBB-41D5-95CB-0396851292DD}" srcOrd="0" destOrd="1" presId="urn:microsoft.com/office/officeart/2005/8/layout/chevronAccent+Icon"/>
    <dgm:cxn modelId="{0E023CB3-98AE-4B85-9551-431FA1AD5DA3}" type="presParOf" srcId="{7D301E9D-EBE8-4637-A01D-BB538FC5E50B}" destId="{8D36B8EE-95BD-42E9-97E4-C76FF1BEC880}" srcOrd="0" destOrd="0" presId="urn:microsoft.com/office/officeart/2005/8/layout/chevronAccent+Icon"/>
    <dgm:cxn modelId="{C74D6C2B-9426-4A43-8A6F-8D7A324726A4}" type="presParOf" srcId="{8D36B8EE-95BD-42E9-97E4-C76FF1BEC880}" destId="{3B66FC59-1B17-4256-BC4A-69EBCA3E6787}" srcOrd="0" destOrd="0" presId="urn:microsoft.com/office/officeart/2005/8/layout/chevronAccent+Icon"/>
    <dgm:cxn modelId="{7AE9414F-E5CB-4CBA-BC6F-6EA12785ECB4}" type="presParOf" srcId="{8D36B8EE-95BD-42E9-97E4-C76FF1BEC880}" destId="{2038D8A7-44D1-4F6C-96B1-E9C5DB2ECD20}" srcOrd="1" destOrd="0" presId="urn:microsoft.com/office/officeart/2005/8/layout/chevronAccent+Icon"/>
    <dgm:cxn modelId="{AA694874-58B3-41F0-A479-2EB5E8C417E4}" type="presParOf" srcId="{7D301E9D-EBE8-4637-A01D-BB538FC5E50B}" destId="{BBB44E7E-AB3E-4D92-871E-B292ADB76B47}" srcOrd="1" destOrd="0" presId="urn:microsoft.com/office/officeart/2005/8/layout/chevronAccent+Icon"/>
    <dgm:cxn modelId="{67F27BCD-F1EA-4AEB-8FF8-A55965A757E0}" type="presParOf" srcId="{7D301E9D-EBE8-4637-A01D-BB538FC5E50B}" destId="{5FFFD53B-4C2E-4F7C-96F7-FC9F197EAFE0}" srcOrd="2" destOrd="0" presId="urn:microsoft.com/office/officeart/2005/8/layout/chevronAccent+Icon"/>
    <dgm:cxn modelId="{F2A18A9C-4D50-4B78-B34F-FBB0DC236280}" type="presParOf" srcId="{5FFFD53B-4C2E-4F7C-96F7-FC9F197EAFE0}" destId="{51531E4D-7BAC-4397-A3C0-7B12FBC5010C}" srcOrd="0" destOrd="0" presId="urn:microsoft.com/office/officeart/2005/8/layout/chevronAccent+Icon"/>
    <dgm:cxn modelId="{8563E95B-D383-4E71-A6E2-CC31AD600551}" type="presParOf" srcId="{5FFFD53B-4C2E-4F7C-96F7-FC9F197EAFE0}" destId="{58A6145A-6296-47E3-BC97-C07C29E364BC}" srcOrd="1" destOrd="0" presId="urn:microsoft.com/office/officeart/2005/8/layout/chevronAccent+Icon"/>
    <dgm:cxn modelId="{32A40D7A-79A5-4485-AD35-ABA4795071A4}" type="presParOf" srcId="{7D301E9D-EBE8-4637-A01D-BB538FC5E50B}" destId="{EA368C30-64A2-47E9-941D-4C1C0539C4AC}" srcOrd="3" destOrd="0" presId="urn:microsoft.com/office/officeart/2005/8/layout/chevronAccent+Icon"/>
    <dgm:cxn modelId="{15D62407-EEFD-44C1-82AA-0EC6D420852A}" type="presParOf" srcId="{7D301E9D-EBE8-4637-A01D-BB538FC5E50B}" destId="{D3DE9953-9BF6-4750-A4A1-DDC58D5B5A2A}" srcOrd="4" destOrd="0" presId="urn:microsoft.com/office/officeart/2005/8/layout/chevronAccent+Icon"/>
    <dgm:cxn modelId="{0E61124F-B13A-404B-B1E1-66A3F31308A4}" type="presParOf" srcId="{D3DE9953-9BF6-4750-A4A1-DDC58D5B5A2A}" destId="{3A457D63-83D2-4ABC-9F16-B3ECA7C24D62}" srcOrd="0" destOrd="0" presId="urn:microsoft.com/office/officeart/2005/8/layout/chevronAccent+Icon"/>
    <dgm:cxn modelId="{EFA9AF14-FCA6-44E3-A149-5AA013F49229}" type="presParOf" srcId="{D3DE9953-9BF6-4750-A4A1-DDC58D5B5A2A}" destId="{B107831F-CEBB-41D5-95CB-0396851292DD}"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0ED0EC-3CE0-4CED-A9DE-21D7404BDCD0}" type="doc">
      <dgm:prSet loTypeId="urn:microsoft.com/office/officeart/2005/8/layout/chevronAccent+Icon" loCatId="officeonline" qsTypeId="urn:microsoft.com/office/officeart/2005/8/quickstyle/simple1" qsCatId="simple" csTypeId="urn:microsoft.com/office/officeart/2005/8/colors/accent2_2" csCatId="accent2" phldr="1"/>
      <dgm:spPr/>
      <dgm:t>
        <a:bodyPr/>
        <a:lstStyle/>
        <a:p>
          <a:endParaRPr lang="en-US"/>
        </a:p>
      </dgm:t>
    </dgm:pt>
    <dgm:pt modelId="{EF1B1446-69BC-47C4-8514-F150AA28F0EA}">
      <dgm:prSet phldrT="[Text]" custT="1"/>
      <dgm:spPr/>
      <dgm:t>
        <a:bodyPr/>
        <a:lstStyle/>
        <a:p>
          <a:r>
            <a:rPr lang="en-US" sz="2000" dirty="0"/>
            <a:t>Available column</a:t>
          </a:r>
        </a:p>
      </dgm:t>
    </dgm:pt>
    <dgm:pt modelId="{7C22C5F4-35E8-4AD7-8731-9D394C041A22}" type="parTrans" cxnId="{D4C0733D-68A9-4B86-AC7B-AD40D4D60DF6}">
      <dgm:prSet/>
      <dgm:spPr/>
      <dgm:t>
        <a:bodyPr/>
        <a:lstStyle/>
        <a:p>
          <a:endParaRPr lang="en-US"/>
        </a:p>
      </dgm:t>
    </dgm:pt>
    <dgm:pt modelId="{7F856221-4F2B-4CA4-B600-9543E5A308DE}" type="sibTrans" cxnId="{D4C0733D-68A9-4B86-AC7B-AD40D4D60DF6}">
      <dgm:prSet/>
      <dgm:spPr/>
      <dgm:t>
        <a:bodyPr/>
        <a:lstStyle/>
        <a:p>
          <a:endParaRPr lang="en-US"/>
        </a:p>
      </dgm:t>
    </dgm:pt>
    <dgm:pt modelId="{81D1BB8B-FAA6-4D95-9961-8D6FAA4CE46E}">
      <dgm:prSet phldrT="[Text]" custT="1"/>
      <dgm:spPr/>
      <dgm:t>
        <a:bodyPr/>
        <a:lstStyle/>
        <a:p>
          <a:r>
            <a:rPr lang="en-US" sz="1600" dirty="0"/>
            <a:t>Reason</a:t>
          </a:r>
        </a:p>
      </dgm:t>
    </dgm:pt>
    <dgm:pt modelId="{370B0C6A-D786-4B69-B009-B7650CAD43ED}" type="parTrans" cxnId="{940607AB-4675-4257-9C0D-80C7D67DAB18}">
      <dgm:prSet/>
      <dgm:spPr/>
      <dgm:t>
        <a:bodyPr/>
        <a:lstStyle/>
        <a:p>
          <a:endParaRPr lang="en-US"/>
        </a:p>
      </dgm:t>
    </dgm:pt>
    <dgm:pt modelId="{41B71C27-8B5C-40A4-8634-7AC27047E0E4}" type="sibTrans" cxnId="{940607AB-4675-4257-9C0D-80C7D67DAB18}">
      <dgm:prSet/>
      <dgm:spPr/>
      <dgm:t>
        <a:bodyPr/>
        <a:lstStyle/>
        <a:p>
          <a:endParaRPr lang="en-US"/>
        </a:p>
      </dgm:t>
    </dgm:pt>
    <dgm:pt modelId="{F30F06E4-DC9C-4F09-ADAB-0A909D4BB14D}">
      <dgm:prSet phldrT="[Text]" custT="1"/>
      <dgm:spPr/>
      <dgm:t>
        <a:bodyPr/>
        <a:lstStyle/>
        <a:p>
          <a:r>
            <a:rPr lang="en-US" sz="1400" dirty="0" smtClean="0"/>
            <a:t>Annual Income Bin</a:t>
          </a:r>
          <a:endParaRPr lang="en-US" sz="1400" dirty="0"/>
        </a:p>
      </dgm:t>
    </dgm:pt>
    <dgm:pt modelId="{86B8F369-2BAD-44A2-B061-A58F77A3D914}">
      <dgm:prSet phldrT="[Text]" custT="1"/>
      <dgm:spPr/>
      <dgm:t>
        <a:bodyPr/>
        <a:lstStyle/>
        <a:p>
          <a:r>
            <a:rPr lang="en-US" sz="1800" dirty="0"/>
            <a:t>Derived Columns</a:t>
          </a:r>
        </a:p>
      </dgm:t>
    </dgm:pt>
    <dgm:pt modelId="{C15E0D35-8EE1-43BE-99E2-026621475164}" type="sibTrans" cxnId="{375D9F00-A4E3-4DDB-88BE-A02D0F0266CC}">
      <dgm:prSet/>
      <dgm:spPr/>
      <dgm:t>
        <a:bodyPr/>
        <a:lstStyle/>
        <a:p>
          <a:endParaRPr lang="en-US"/>
        </a:p>
      </dgm:t>
    </dgm:pt>
    <dgm:pt modelId="{17AC7101-8587-49E1-8062-06B18423A11C}" type="parTrans" cxnId="{375D9F00-A4E3-4DDB-88BE-A02D0F0266CC}">
      <dgm:prSet/>
      <dgm:spPr/>
      <dgm:t>
        <a:bodyPr/>
        <a:lstStyle/>
        <a:p>
          <a:endParaRPr lang="en-US"/>
        </a:p>
      </dgm:t>
    </dgm:pt>
    <dgm:pt modelId="{66928491-A25A-4754-8622-7431AE382D31}" type="sibTrans" cxnId="{71545CF0-566C-4C30-BEF2-EB1AF8B6747C}">
      <dgm:prSet/>
      <dgm:spPr/>
      <dgm:t>
        <a:bodyPr/>
        <a:lstStyle/>
        <a:p>
          <a:endParaRPr lang="en-US"/>
        </a:p>
      </dgm:t>
    </dgm:pt>
    <dgm:pt modelId="{F73A12B3-C849-420B-978A-C2E42D7C7834}" type="parTrans" cxnId="{71545CF0-566C-4C30-BEF2-EB1AF8B6747C}">
      <dgm:prSet/>
      <dgm:spPr/>
      <dgm:t>
        <a:bodyPr/>
        <a:lstStyle/>
        <a:p>
          <a:endParaRPr lang="en-US"/>
        </a:p>
      </dgm:t>
    </dgm:pt>
    <dgm:pt modelId="{C22126E4-D9D6-4406-A97E-8721897B7987}">
      <dgm:prSet phldrT="[Text]" custT="1"/>
      <dgm:spPr/>
      <dgm:t>
        <a:bodyPr/>
        <a:lstStyle/>
        <a:p>
          <a:r>
            <a:rPr lang="en-US" sz="1400" dirty="0" smtClean="0"/>
            <a:t>Annual Income</a:t>
          </a:r>
          <a:endParaRPr lang="en-US" sz="1400" dirty="0"/>
        </a:p>
      </dgm:t>
    </dgm:pt>
    <dgm:pt modelId="{482582C1-E0E5-485A-B66A-91E58EE6C971}" type="sibTrans" cxnId="{FFEBB1A7-4574-4D8F-BDE4-B687D415FB8A}">
      <dgm:prSet/>
      <dgm:spPr/>
      <dgm:t>
        <a:bodyPr/>
        <a:lstStyle/>
        <a:p>
          <a:endParaRPr lang="en-US"/>
        </a:p>
      </dgm:t>
    </dgm:pt>
    <dgm:pt modelId="{15D43299-0801-4844-A658-D850E193BD3D}" type="parTrans" cxnId="{FFEBB1A7-4574-4D8F-BDE4-B687D415FB8A}">
      <dgm:prSet/>
      <dgm:spPr/>
      <dgm:t>
        <a:bodyPr/>
        <a:lstStyle/>
        <a:p>
          <a:endParaRPr lang="en-US"/>
        </a:p>
      </dgm:t>
    </dgm:pt>
    <dgm:pt modelId="{FF8DEC90-0BB5-4CC5-B690-76CE4C123E1A}">
      <dgm:prSet phldrT="[Text]" custT="1"/>
      <dgm:spPr/>
      <dgm:t>
        <a:bodyPr/>
        <a:lstStyle/>
        <a:p>
          <a:r>
            <a:rPr lang="en-US" sz="1200" dirty="0" smtClean="0"/>
            <a:t>Annual Income bins to understand </a:t>
          </a:r>
          <a:r>
            <a:rPr lang="en-US" sz="1200" dirty="0"/>
            <a:t>patterns by </a:t>
          </a:r>
          <a:r>
            <a:rPr lang="en-US" sz="1200" dirty="0" smtClean="0"/>
            <a:t>specific bins</a:t>
          </a:r>
          <a:endParaRPr lang="en-US" sz="1200" dirty="0"/>
        </a:p>
      </dgm:t>
    </dgm:pt>
    <dgm:pt modelId="{1F5C6231-86D9-4E19-8845-56D2221D5474}" type="parTrans" cxnId="{CA5079AA-19BF-40ED-BE5A-F56E59647B37}">
      <dgm:prSet/>
      <dgm:spPr/>
      <dgm:t>
        <a:bodyPr/>
        <a:lstStyle/>
        <a:p>
          <a:endParaRPr lang="en-US"/>
        </a:p>
      </dgm:t>
    </dgm:pt>
    <dgm:pt modelId="{F38A8B1D-D1B7-4CB8-8223-9A37A9884A8F}" type="sibTrans" cxnId="{CA5079AA-19BF-40ED-BE5A-F56E59647B37}">
      <dgm:prSet/>
      <dgm:spPr/>
      <dgm:t>
        <a:bodyPr/>
        <a:lstStyle/>
        <a:p>
          <a:endParaRPr lang="en-US"/>
        </a:p>
      </dgm:t>
    </dgm:pt>
    <dgm:pt modelId="{31E364CA-B981-4057-A779-A996CA2F34B2}">
      <dgm:prSet phldrT="[Text]" custT="1"/>
      <dgm:spPr/>
      <dgm:t>
        <a:bodyPr/>
        <a:lstStyle/>
        <a:p>
          <a:r>
            <a:rPr lang="en-US" sz="1400" dirty="0" smtClean="0"/>
            <a:t>Loan Default</a:t>
          </a:r>
          <a:endParaRPr lang="en-US" sz="1400" dirty="0"/>
        </a:p>
      </dgm:t>
    </dgm:pt>
    <dgm:pt modelId="{0426EFB4-46D2-40AE-9C56-D1D4B923FDE6}" type="parTrans" cxnId="{CDA9D7E9-97D4-4E02-9257-FD7463CBF676}">
      <dgm:prSet/>
      <dgm:spPr/>
      <dgm:t>
        <a:bodyPr/>
        <a:lstStyle/>
        <a:p>
          <a:endParaRPr lang="en-US"/>
        </a:p>
      </dgm:t>
    </dgm:pt>
    <dgm:pt modelId="{A155A401-493D-4ACE-B747-12CE40125C05}" type="sibTrans" cxnId="{CDA9D7E9-97D4-4E02-9257-FD7463CBF676}">
      <dgm:prSet/>
      <dgm:spPr/>
      <dgm:t>
        <a:bodyPr/>
        <a:lstStyle/>
        <a:p>
          <a:endParaRPr lang="en-US"/>
        </a:p>
      </dgm:t>
    </dgm:pt>
    <dgm:pt modelId="{F5212BBA-779A-46BB-9A61-AAC29A260A75}">
      <dgm:prSet phldrT="[Text]" custT="1"/>
      <dgm:spPr/>
      <dgm:t>
        <a:bodyPr/>
        <a:lstStyle/>
        <a:p>
          <a:r>
            <a:rPr lang="en-US" sz="1400" dirty="0" smtClean="0"/>
            <a:t>Loan Status	</a:t>
          </a:r>
          <a:endParaRPr lang="en-US" sz="1400" dirty="0"/>
        </a:p>
      </dgm:t>
    </dgm:pt>
    <dgm:pt modelId="{D95FEF63-7E47-4BCE-9B13-64CF192CF975}" type="parTrans" cxnId="{42AC1BAB-5B19-4C47-B5F1-C9B841F1DB2E}">
      <dgm:prSet/>
      <dgm:spPr/>
      <dgm:t>
        <a:bodyPr/>
        <a:lstStyle/>
        <a:p>
          <a:endParaRPr lang="en-US"/>
        </a:p>
      </dgm:t>
    </dgm:pt>
    <dgm:pt modelId="{E7DCE3BD-D517-4CDA-A3E4-108813FD5D13}" type="sibTrans" cxnId="{42AC1BAB-5B19-4C47-B5F1-C9B841F1DB2E}">
      <dgm:prSet/>
      <dgm:spPr/>
      <dgm:t>
        <a:bodyPr/>
        <a:lstStyle/>
        <a:p>
          <a:endParaRPr lang="en-US"/>
        </a:p>
      </dgm:t>
    </dgm:pt>
    <dgm:pt modelId="{1D125DE1-7771-4E8C-B2B6-21F2C0D9C2F5}">
      <dgm:prSet phldrT="[Text]" custT="1"/>
      <dgm:spPr/>
      <dgm:t>
        <a:bodyPr/>
        <a:lstStyle/>
        <a:p>
          <a:r>
            <a:rPr lang="en-US" sz="1200" dirty="0" smtClean="0"/>
            <a:t>Loan Default will have 1 for Charged Off and 0 for Fully Paid and Current. This will help in aggregating data</a:t>
          </a:r>
          <a:endParaRPr lang="en-US" sz="1200" dirty="0"/>
        </a:p>
      </dgm:t>
    </dgm:pt>
    <dgm:pt modelId="{F21DB5E3-F568-49D7-A531-C28513B38106}" type="parTrans" cxnId="{51BF79CB-7D8B-43FC-8780-04B5D1E7A40B}">
      <dgm:prSet/>
      <dgm:spPr/>
    </dgm:pt>
    <dgm:pt modelId="{E7969BA0-B8D1-471E-996C-BB5B65201A7C}" type="sibTrans" cxnId="{51BF79CB-7D8B-43FC-8780-04B5D1E7A40B}">
      <dgm:prSet/>
      <dgm:spPr/>
    </dgm:pt>
    <dgm:pt modelId="{7D301E9D-EBE8-4637-A01D-BB538FC5E50B}" type="pres">
      <dgm:prSet presAssocID="{260ED0EC-3CE0-4CED-A9DE-21D7404BDCD0}" presName="Name0" presStyleCnt="0">
        <dgm:presLayoutVars>
          <dgm:dir/>
          <dgm:resizeHandles val="exact"/>
        </dgm:presLayoutVars>
      </dgm:prSet>
      <dgm:spPr/>
      <dgm:t>
        <a:bodyPr/>
        <a:lstStyle/>
        <a:p>
          <a:endParaRPr lang="en-US"/>
        </a:p>
      </dgm:t>
    </dgm:pt>
    <dgm:pt modelId="{8D36B8EE-95BD-42E9-97E4-C76FF1BEC880}" type="pres">
      <dgm:prSet presAssocID="{EF1B1446-69BC-47C4-8514-F150AA28F0EA}" presName="composite" presStyleCnt="0"/>
      <dgm:spPr/>
      <dgm:t>
        <a:bodyPr/>
        <a:lstStyle/>
        <a:p>
          <a:endParaRPr lang="en-US"/>
        </a:p>
      </dgm:t>
    </dgm:pt>
    <dgm:pt modelId="{3B66FC59-1B17-4256-BC4A-69EBCA3E6787}" type="pres">
      <dgm:prSet presAssocID="{EF1B1446-69BC-47C4-8514-F150AA28F0EA}" presName="bgChev" presStyleLbl="node1" presStyleIdx="0" presStyleCnt="3"/>
      <dgm:spPr/>
      <dgm:t>
        <a:bodyPr/>
        <a:lstStyle/>
        <a:p>
          <a:endParaRPr lang="en-US"/>
        </a:p>
      </dgm:t>
    </dgm:pt>
    <dgm:pt modelId="{2038D8A7-44D1-4F6C-96B1-E9C5DB2ECD20}" type="pres">
      <dgm:prSet presAssocID="{EF1B1446-69BC-47C4-8514-F150AA28F0EA}" presName="txNode" presStyleLbl="fgAcc1" presStyleIdx="0" presStyleCnt="3">
        <dgm:presLayoutVars>
          <dgm:bulletEnabled val="1"/>
        </dgm:presLayoutVars>
      </dgm:prSet>
      <dgm:spPr/>
      <dgm:t>
        <a:bodyPr/>
        <a:lstStyle/>
        <a:p>
          <a:endParaRPr lang="en-US"/>
        </a:p>
      </dgm:t>
    </dgm:pt>
    <dgm:pt modelId="{BBB44E7E-AB3E-4D92-871E-B292ADB76B47}" type="pres">
      <dgm:prSet presAssocID="{7F856221-4F2B-4CA4-B600-9543E5A308DE}" presName="compositeSpace" presStyleCnt="0"/>
      <dgm:spPr/>
      <dgm:t>
        <a:bodyPr/>
        <a:lstStyle/>
        <a:p>
          <a:endParaRPr lang="en-US"/>
        </a:p>
      </dgm:t>
    </dgm:pt>
    <dgm:pt modelId="{5FFFD53B-4C2E-4F7C-96F7-FC9F197EAFE0}" type="pres">
      <dgm:prSet presAssocID="{86B8F369-2BAD-44A2-B061-A58F77A3D914}" presName="composite" presStyleCnt="0"/>
      <dgm:spPr/>
      <dgm:t>
        <a:bodyPr/>
        <a:lstStyle/>
        <a:p>
          <a:endParaRPr lang="en-US"/>
        </a:p>
      </dgm:t>
    </dgm:pt>
    <dgm:pt modelId="{51531E4D-7BAC-4397-A3C0-7B12FBC5010C}" type="pres">
      <dgm:prSet presAssocID="{86B8F369-2BAD-44A2-B061-A58F77A3D914}" presName="bgChev" presStyleLbl="node1" presStyleIdx="1" presStyleCnt="3"/>
      <dgm:spPr/>
      <dgm:t>
        <a:bodyPr/>
        <a:lstStyle/>
        <a:p>
          <a:endParaRPr lang="en-US"/>
        </a:p>
      </dgm:t>
    </dgm:pt>
    <dgm:pt modelId="{58A6145A-6296-47E3-BC97-C07C29E364BC}" type="pres">
      <dgm:prSet presAssocID="{86B8F369-2BAD-44A2-B061-A58F77A3D914}" presName="txNode" presStyleLbl="fgAcc1" presStyleIdx="1" presStyleCnt="3">
        <dgm:presLayoutVars>
          <dgm:bulletEnabled val="1"/>
        </dgm:presLayoutVars>
      </dgm:prSet>
      <dgm:spPr/>
      <dgm:t>
        <a:bodyPr/>
        <a:lstStyle/>
        <a:p>
          <a:endParaRPr lang="en-US"/>
        </a:p>
      </dgm:t>
    </dgm:pt>
    <dgm:pt modelId="{EA368C30-64A2-47E9-941D-4C1C0539C4AC}" type="pres">
      <dgm:prSet presAssocID="{C15E0D35-8EE1-43BE-99E2-026621475164}" presName="compositeSpace" presStyleCnt="0"/>
      <dgm:spPr/>
      <dgm:t>
        <a:bodyPr/>
        <a:lstStyle/>
        <a:p>
          <a:endParaRPr lang="en-US"/>
        </a:p>
      </dgm:t>
    </dgm:pt>
    <dgm:pt modelId="{D3DE9953-9BF6-4750-A4A1-DDC58D5B5A2A}" type="pres">
      <dgm:prSet presAssocID="{81D1BB8B-FAA6-4D95-9961-8D6FAA4CE46E}" presName="composite" presStyleCnt="0"/>
      <dgm:spPr/>
      <dgm:t>
        <a:bodyPr/>
        <a:lstStyle/>
        <a:p>
          <a:endParaRPr lang="en-US"/>
        </a:p>
      </dgm:t>
    </dgm:pt>
    <dgm:pt modelId="{3A457D63-83D2-4ABC-9F16-B3ECA7C24D62}" type="pres">
      <dgm:prSet presAssocID="{81D1BB8B-FAA6-4D95-9961-8D6FAA4CE46E}" presName="bgChev" presStyleLbl="node1" presStyleIdx="2" presStyleCnt="3"/>
      <dgm:spPr/>
      <dgm:t>
        <a:bodyPr/>
        <a:lstStyle/>
        <a:p>
          <a:endParaRPr lang="en-US"/>
        </a:p>
      </dgm:t>
    </dgm:pt>
    <dgm:pt modelId="{B107831F-CEBB-41D5-95CB-0396851292DD}" type="pres">
      <dgm:prSet presAssocID="{81D1BB8B-FAA6-4D95-9961-8D6FAA4CE46E}" presName="txNode" presStyleLbl="fgAcc1" presStyleIdx="2" presStyleCnt="3" custScaleY="111805">
        <dgm:presLayoutVars>
          <dgm:bulletEnabled val="1"/>
        </dgm:presLayoutVars>
      </dgm:prSet>
      <dgm:spPr/>
      <dgm:t>
        <a:bodyPr/>
        <a:lstStyle/>
        <a:p>
          <a:endParaRPr lang="en-US"/>
        </a:p>
      </dgm:t>
    </dgm:pt>
  </dgm:ptLst>
  <dgm:cxnLst>
    <dgm:cxn modelId="{71545CF0-566C-4C30-BEF2-EB1AF8B6747C}" srcId="{86B8F369-2BAD-44A2-B061-A58F77A3D914}" destId="{F30F06E4-DC9C-4F09-ADAB-0A909D4BB14D}" srcOrd="0" destOrd="0" parTransId="{F73A12B3-C849-420B-978A-C2E42D7C7834}" sibTransId="{66928491-A25A-4754-8622-7431AE382D31}"/>
    <dgm:cxn modelId="{3016284C-82FE-4C4C-B1D2-96D4ABD04232}" type="presOf" srcId="{EF1B1446-69BC-47C4-8514-F150AA28F0EA}" destId="{2038D8A7-44D1-4F6C-96B1-E9C5DB2ECD20}" srcOrd="0" destOrd="0" presId="urn:microsoft.com/office/officeart/2005/8/layout/chevronAccent+Icon"/>
    <dgm:cxn modelId="{1613A132-5CD7-469D-B6F3-B8BEF2FC088E}" type="presOf" srcId="{260ED0EC-3CE0-4CED-A9DE-21D7404BDCD0}" destId="{7D301E9D-EBE8-4637-A01D-BB538FC5E50B}" srcOrd="0" destOrd="0" presId="urn:microsoft.com/office/officeart/2005/8/layout/chevronAccent+Icon"/>
    <dgm:cxn modelId="{D4C0733D-68A9-4B86-AC7B-AD40D4D60DF6}" srcId="{260ED0EC-3CE0-4CED-A9DE-21D7404BDCD0}" destId="{EF1B1446-69BC-47C4-8514-F150AA28F0EA}" srcOrd="0" destOrd="0" parTransId="{7C22C5F4-35E8-4AD7-8731-9D394C041A22}" sibTransId="{7F856221-4F2B-4CA4-B600-9543E5A308DE}"/>
    <dgm:cxn modelId="{51BF79CB-7D8B-43FC-8780-04B5D1E7A40B}" srcId="{81D1BB8B-FAA6-4D95-9961-8D6FAA4CE46E}" destId="{1D125DE1-7771-4E8C-B2B6-21F2C0D9C2F5}" srcOrd="1" destOrd="0" parTransId="{F21DB5E3-F568-49D7-A531-C28513B38106}" sibTransId="{E7969BA0-B8D1-471E-996C-BB5B65201A7C}"/>
    <dgm:cxn modelId="{8D148974-C0A9-4432-A920-9EF041C32694}" type="presOf" srcId="{C22126E4-D9D6-4406-A97E-8721897B7987}" destId="{2038D8A7-44D1-4F6C-96B1-E9C5DB2ECD20}" srcOrd="0" destOrd="1" presId="urn:microsoft.com/office/officeart/2005/8/layout/chevronAccent+Icon"/>
    <dgm:cxn modelId="{D16177CC-4D00-4EAF-8033-F0182D8FDD2A}" type="presOf" srcId="{F30F06E4-DC9C-4F09-ADAB-0A909D4BB14D}" destId="{58A6145A-6296-47E3-BC97-C07C29E364BC}" srcOrd="0" destOrd="1" presId="urn:microsoft.com/office/officeart/2005/8/layout/chevronAccent+Icon"/>
    <dgm:cxn modelId="{6E2D2096-5646-491E-9860-081842F19729}" type="presOf" srcId="{1D125DE1-7771-4E8C-B2B6-21F2C0D9C2F5}" destId="{B107831F-CEBB-41D5-95CB-0396851292DD}" srcOrd="0" destOrd="2" presId="urn:microsoft.com/office/officeart/2005/8/layout/chevronAccent+Icon"/>
    <dgm:cxn modelId="{E6EBCCB2-D91B-4A72-8B58-552EA26E149A}" type="presOf" srcId="{F5212BBA-779A-46BB-9A61-AAC29A260A75}" destId="{2038D8A7-44D1-4F6C-96B1-E9C5DB2ECD20}" srcOrd="0" destOrd="2" presId="urn:microsoft.com/office/officeart/2005/8/layout/chevronAccent+Icon"/>
    <dgm:cxn modelId="{CDA9D7E9-97D4-4E02-9257-FD7463CBF676}" srcId="{86B8F369-2BAD-44A2-B061-A58F77A3D914}" destId="{31E364CA-B981-4057-A779-A996CA2F34B2}" srcOrd="1" destOrd="0" parTransId="{0426EFB4-46D2-40AE-9C56-D1D4B923FDE6}" sibTransId="{A155A401-493D-4ACE-B747-12CE40125C05}"/>
    <dgm:cxn modelId="{CA5079AA-19BF-40ED-BE5A-F56E59647B37}" srcId="{81D1BB8B-FAA6-4D95-9961-8D6FAA4CE46E}" destId="{FF8DEC90-0BB5-4CC5-B690-76CE4C123E1A}" srcOrd="0" destOrd="0" parTransId="{1F5C6231-86D9-4E19-8845-56D2221D5474}" sibTransId="{F38A8B1D-D1B7-4CB8-8223-9A37A9884A8F}"/>
    <dgm:cxn modelId="{940607AB-4675-4257-9C0D-80C7D67DAB18}" srcId="{260ED0EC-3CE0-4CED-A9DE-21D7404BDCD0}" destId="{81D1BB8B-FAA6-4D95-9961-8D6FAA4CE46E}" srcOrd="2" destOrd="0" parTransId="{370B0C6A-D786-4B69-B009-B7650CAD43ED}" sibTransId="{41B71C27-8B5C-40A4-8634-7AC27047E0E4}"/>
    <dgm:cxn modelId="{981DD1B4-BCD7-4CF0-BC11-F0C858964C93}" type="presOf" srcId="{FF8DEC90-0BB5-4CC5-B690-76CE4C123E1A}" destId="{B107831F-CEBB-41D5-95CB-0396851292DD}" srcOrd="0" destOrd="1" presId="urn:microsoft.com/office/officeart/2005/8/layout/chevronAccent+Icon"/>
    <dgm:cxn modelId="{DEC225CE-AA36-4EFC-8411-5E730B3AFD7F}" type="presOf" srcId="{31E364CA-B981-4057-A779-A996CA2F34B2}" destId="{58A6145A-6296-47E3-BC97-C07C29E364BC}" srcOrd="0" destOrd="2" presId="urn:microsoft.com/office/officeart/2005/8/layout/chevronAccent+Icon"/>
    <dgm:cxn modelId="{375D9F00-A4E3-4DDB-88BE-A02D0F0266CC}" srcId="{260ED0EC-3CE0-4CED-A9DE-21D7404BDCD0}" destId="{86B8F369-2BAD-44A2-B061-A58F77A3D914}" srcOrd="1" destOrd="0" parTransId="{17AC7101-8587-49E1-8062-06B18423A11C}" sibTransId="{C15E0D35-8EE1-43BE-99E2-026621475164}"/>
    <dgm:cxn modelId="{ACBBED9C-C8D0-4FC6-8734-1D4B490E593F}" type="presOf" srcId="{86B8F369-2BAD-44A2-B061-A58F77A3D914}" destId="{58A6145A-6296-47E3-BC97-C07C29E364BC}" srcOrd="0" destOrd="0" presId="urn:microsoft.com/office/officeart/2005/8/layout/chevronAccent+Icon"/>
    <dgm:cxn modelId="{42AC1BAB-5B19-4C47-B5F1-C9B841F1DB2E}" srcId="{EF1B1446-69BC-47C4-8514-F150AA28F0EA}" destId="{F5212BBA-779A-46BB-9A61-AAC29A260A75}" srcOrd="1" destOrd="0" parTransId="{D95FEF63-7E47-4BCE-9B13-64CF192CF975}" sibTransId="{E7DCE3BD-D517-4CDA-A3E4-108813FD5D13}"/>
    <dgm:cxn modelId="{FFEBB1A7-4574-4D8F-BDE4-B687D415FB8A}" srcId="{EF1B1446-69BC-47C4-8514-F150AA28F0EA}" destId="{C22126E4-D9D6-4406-A97E-8721897B7987}" srcOrd="0" destOrd="0" parTransId="{15D43299-0801-4844-A658-D850E193BD3D}" sibTransId="{482582C1-E0E5-485A-B66A-91E58EE6C971}"/>
    <dgm:cxn modelId="{09C468C7-8FFA-45DD-9BAE-7F37E9F607D8}" type="presOf" srcId="{81D1BB8B-FAA6-4D95-9961-8D6FAA4CE46E}" destId="{B107831F-CEBB-41D5-95CB-0396851292DD}" srcOrd="0" destOrd="0" presId="urn:microsoft.com/office/officeart/2005/8/layout/chevronAccent+Icon"/>
    <dgm:cxn modelId="{535CDB2B-2A61-4E28-AEE6-6DCACAA03F96}" type="presParOf" srcId="{7D301E9D-EBE8-4637-A01D-BB538FC5E50B}" destId="{8D36B8EE-95BD-42E9-97E4-C76FF1BEC880}" srcOrd="0" destOrd="0" presId="urn:microsoft.com/office/officeart/2005/8/layout/chevronAccent+Icon"/>
    <dgm:cxn modelId="{C08B2D41-B79C-458C-BA10-D74550071C68}" type="presParOf" srcId="{8D36B8EE-95BD-42E9-97E4-C76FF1BEC880}" destId="{3B66FC59-1B17-4256-BC4A-69EBCA3E6787}" srcOrd="0" destOrd="0" presId="urn:microsoft.com/office/officeart/2005/8/layout/chevronAccent+Icon"/>
    <dgm:cxn modelId="{E2223627-FD27-4E20-92BE-D0C69FE74916}" type="presParOf" srcId="{8D36B8EE-95BD-42E9-97E4-C76FF1BEC880}" destId="{2038D8A7-44D1-4F6C-96B1-E9C5DB2ECD20}" srcOrd="1" destOrd="0" presId="urn:microsoft.com/office/officeart/2005/8/layout/chevronAccent+Icon"/>
    <dgm:cxn modelId="{514EDC78-AC77-4823-A212-55629A3FF466}" type="presParOf" srcId="{7D301E9D-EBE8-4637-A01D-BB538FC5E50B}" destId="{BBB44E7E-AB3E-4D92-871E-B292ADB76B47}" srcOrd="1" destOrd="0" presId="urn:microsoft.com/office/officeart/2005/8/layout/chevronAccent+Icon"/>
    <dgm:cxn modelId="{466A0757-D302-404E-AA30-5E7D13681999}" type="presParOf" srcId="{7D301E9D-EBE8-4637-A01D-BB538FC5E50B}" destId="{5FFFD53B-4C2E-4F7C-96F7-FC9F197EAFE0}" srcOrd="2" destOrd="0" presId="urn:microsoft.com/office/officeart/2005/8/layout/chevronAccent+Icon"/>
    <dgm:cxn modelId="{9BAD3423-C90A-426D-AD96-8AA331164664}" type="presParOf" srcId="{5FFFD53B-4C2E-4F7C-96F7-FC9F197EAFE0}" destId="{51531E4D-7BAC-4397-A3C0-7B12FBC5010C}" srcOrd="0" destOrd="0" presId="urn:microsoft.com/office/officeart/2005/8/layout/chevronAccent+Icon"/>
    <dgm:cxn modelId="{C85AD945-F4C2-4082-A24D-68E186DA919B}" type="presParOf" srcId="{5FFFD53B-4C2E-4F7C-96F7-FC9F197EAFE0}" destId="{58A6145A-6296-47E3-BC97-C07C29E364BC}" srcOrd="1" destOrd="0" presId="urn:microsoft.com/office/officeart/2005/8/layout/chevronAccent+Icon"/>
    <dgm:cxn modelId="{8596E51D-9450-40CF-B418-D1299ED47A27}" type="presParOf" srcId="{7D301E9D-EBE8-4637-A01D-BB538FC5E50B}" destId="{EA368C30-64A2-47E9-941D-4C1C0539C4AC}" srcOrd="3" destOrd="0" presId="urn:microsoft.com/office/officeart/2005/8/layout/chevronAccent+Icon"/>
    <dgm:cxn modelId="{DE692FCE-7A11-4474-BB63-1CCC3D820A2C}" type="presParOf" srcId="{7D301E9D-EBE8-4637-A01D-BB538FC5E50B}" destId="{D3DE9953-9BF6-4750-A4A1-DDC58D5B5A2A}" srcOrd="4" destOrd="0" presId="urn:microsoft.com/office/officeart/2005/8/layout/chevronAccent+Icon"/>
    <dgm:cxn modelId="{9DC45770-853A-468E-9C4E-6615679996FC}" type="presParOf" srcId="{D3DE9953-9BF6-4750-A4A1-DDC58D5B5A2A}" destId="{3A457D63-83D2-4ABC-9F16-B3ECA7C24D62}" srcOrd="0" destOrd="0" presId="urn:microsoft.com/office/officeart/2005/8/layout/chevronAccent+Icon"/>
    <dgm:cxn modelId="{35C2AB83-E367-43AD-9945-4778110A50A5}" type="presParOf" srcId="{D3DE9953-9BF6-4750-A4A1-DDC58D5B5A2A}" destId="{B107831F-CEBB-41D5-95CB-0396851292DD}" srcOrd="1" destOrd="0" presId="urn:microsoft.com/office/officeart/2005/8/layout/chevronAccent+Icon"/>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041154-F0B5-4CBD-A6DD-E0EFB8D014E4}"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174B8CC8-94C2-40B2-8B16-226A635FDB2E}">
      <dgm:prSet phldrT="[Text]"/>
      <dgm:spPr/>
      <dgm:t>
        <a:bodyPr/>
        <a:lstStyle/>
        <a:p>
          <a:pPr algn="l"/>
          <a:r>
            <a:rPr lang="en-US" dirty="0" smtClean="0"/>
            <a:t>Interest Rate</a:t>
          </a:r>
          <a:endParaRPr lang="en-US" dirty="0"/>
        </a:p>
      </dgm:t>
    </dgm:pt>
    <dgm:pt modelId="{6D17835A-FE69-4A43-94A1-A0BAAA172FC5}" type="parTrans" cxnId="{F69D03B9-A598-4C25-A351-2197B1D12AC0}">
      <dgm:prSet/>
      <dgm:spPr/>
      <dgm:t>
        <a:bodyPr/>
        <a:lstStyle/>
        <a:p>
          <a:endParaRPr lang="en-US"/>
        </a:p>
      </dgm:t>
    </dgm:pt>
    <dgm:pt modelId="{AD8CC473-C8FB-40CF-AE2F-4DC96737587F}" type="sibTrans" cxnId="{F69D03B9-A598-4C25-A351-2197B1D12AC0}">
      <dgm:prSet/>
      <dgm:spPr/>
      <dgm:t>
        <a:bodyPr/>
        <a:lstStyle/>
        <a:p>
          <a:endParaRPr lang="en-US"/>
        </a:p>
      </dgm:t>
    </dgm:pt>
    <dgm:pt modelId="{79299D3B-EE87-40C6-830C-068B540B7E07}">
      <dgm:prSet phldrT="[Text]"/>
      <dgm:spPr/>
      <dgm:t>
        <a:bodyPr/>
        <a:lstStyle/>
        <a:p>
          <a:pPr algn="l"/>
          <a:r>
            <a:rPr lang="en-US" dirty="0" smtClean="0"/>
            <a:t>DTI : Debt to Income Ratio</a:t>
          </a:r>
          <a:endParaRPr lang="en-US" dirty="0"/>
        </a:p>
      </dgm:t>
    </dgm:pt>
    <dgm:pt modelId="{8080858D-49E0-4698-B567-0FAB52965F9A}" type="parTrans" cxnId="{69FF5B19-2C17-49C7-818B-06F4E8CCB19F}">
      <dgm:prSet/>
      <dgm:spPr/>
      <dgm:t>
        <a:bodyPr/>
        <a:lstStyle/>
        <a:p>
          <a:endParaRPr lang="en-US"/>
        </a:p>
      </dgm:t>
    </dgm:pt>
    <dgm:pt modelId="{5AB5BABC-897C-450F-9521-43B086FCB8AC}" type="sibTrans" cxnId="{69FF5B19-2C17-49C7-818B-06F4E8CCB19F}">
      <dgm:prSet/>
      <dgm:spPr/>
      <dgm:t>
        <a:bodyPr/>
        <a:lstStyle/>
        <a:p>
          <a:endParaRPr lang="en-US"/>
        </a:p>
      </dgm:t>
    </dgm:pt>
    <dgm:pt modelId="{6571444D-1E06-44E8-ABF4-5EC377577174}">
      <dgm:prSet phldrT="[Text]"/>
      <dgm:spPr/>
      <dgm:t>
        <a:bodyPr/>
        <a:lstStyle/>
        <a:p>
          <a:pPr algn="l"/>
          <a:endParaRPr lang="en-US" dirty="0"/>
        </a:p>
      </dgm:t>
    </dgm:pt>
    <dgm:pt modelId="{F3B846BD-3D51-4CC2-B0D9-F5ADB274E2A0}" type="parTrans" cxnId="{6EA343EB-4CD3-49DA-8205-50744B566761}">
      <dgm:prSet/>
      <dgm:spPr/>
      <dgm:t>
        <a:bodyPr/>
        <a:lstStyle/>
        <a:p>
          <a:endParaRPr lang="en-US"/>
        </a:p>
      </dgm:t>
    </dgm:pt>
    <dgm:pt modelId="{EAE8AC85-36E8-4A1A-9D8A-DED9FEF958B7}" type="sibTrans" cxnId="{6EA343EB-4CD3-49DA-8205-50744B566761}">
      <dgm:prSet/>
      <dgm:spPr/>
      <dgm:t>
        <a:bodyPr/>
        <a:lstStyle/>
        <a:p>
          <a:endParaRPr lang="en-US"/>
        </a:p>
      </dgm:t>
    </dgm:pt>
    <dgm:pt modelId="{665B8820-E5D6-4421-A892-5BC573708853}">
      <dgm:prSet phldrT="[Text]"/>
      <dgm:spPr/>
      <dgm:t>
        <a:bodyPr/>
        <a:lstStyle/>
        <a:p>
          <a:pPr algn="l"/>
          <a:endParaRPr lang="en-US" dirty="0"/>
        </a:p>
      </dgm:t>
    </dgm:pt>
    <dgm:pt modelId="{2DB81970-C5DD-4AE2-86EC-33039910C0CB}" type="parTrans" cxnId="{A349FC8A-7633-444E-8E30-28600BE81252}">
      <dgm:prSet/>
      <dgm:spPr/>
      <dgm:t>
        <a:bodyPr/>
        <a:lstStyle/>
        <a:p>
          <a:endParaRPr lang="en-US"/>
        </a:p>
      </dgm:t>
    </dgm:pt>
    <dgm:pt modelId="{A54F562E-A39F-44A7-AB3E-F5142D8E4C86}" type="sibTrans" cxnId="{A349FC8A-7633-444E-8E30-28600BE81252}">
      <dgm:prSet/>
      <dgm:spPr/>
      <dgm:t>
        <a:bodyPr/>
        <a:lstStyle/>
        <a:p>
          <a:endParaRPr lang="en-US"/>
        </a:p>
      </dgm:t>
    </dgm:pt>
    <dgm:pt modelId="{8A48A12A-C404-4020-824E-D49F89E14C71}">
      <dgm:prSet phldrT="[Text]" custT="1"/>
      <dgm:spPr/>
      <dgm:t>
        <a:bodyPr/>
        <a:lstStyle/>
        <a:p>
          <a:pPr algn="ctr"/>
          <a:endParaRPr lang="en-US" sz="1500" dirty="0"/>
        </a:p>
      </dgm:t>
    </dgm:pt>
    <dgm:pt modelId="{58EE057A-5814-47FB-A983-1A71B5DF6146}" type="parTrans" cxnId="{FEFC195D-7D82-4279-91D7-F2EE6263D475}">
      <dgm:prSet/>
      <dgm:spPr/>
      <dgm:t>
        <a:bodyPr/>
        <a:lstStyle/>
        <a:p>
          <a:endParaRPr lang="en-US"/>
        </a:p>
      </dgm:t>
    </dgm:pt>
    <dgm:pt modelId="{88FC3478-113E-4C59-853B-80F01AF6397E}" type="sibTrans" cxnId="{FEFC195D-7D82-4279-91D7-F2EE6263D475}">
      <dgm:prSet/>
      <dgm:spPr/>
      <dgm:t>
        <a:bodyPr/>
        <a:lstStyle/>
        <a:p>
          <a:endParaRPr lang="en-US"/>
        </a:p>
      </dgm:t>
    </dgm:pt>
    <dgm:pt modelId="{AE2DEB4A-2365-4E73-A0D1-A63F32EAE477}">
      <dgm:prSet phldrT="[Text]"/>
      <dgm:spPr/>
      <dgm:t>
        <a:bodyPr/>
        <a:lstStyle/>
        <a:p>
          <a:pPr algn="l"/>
          <a:r>
            <a:rPr lang="en-US" dirty="0" smtClean="0"/>
            <a:t>Higher interest rates are having higher charged off</a:t>
          </a:r>
          <a:endParaRPr lang="en-US" dirty="0"/>
        </a:p>
      </dgm:t>
    </dgm:pt>
    <dgm:pt modelId="{14FA42E5-9026-4DD4-8D5B-73060AAA0839}" type="parTrans" cxnId="{C247A8E3-0EA0-46CE-B0A7-7AB72645B3C6}">
      <dgm:prSet/>
      <dgm:spPr/>
    </dgm:pt>
    <dgm:pt modelId="{72D6EB60-EAAE-456F-B6F9-CAFEF2668F45}" type="sibTrans" cxnId="{C247A8E3-0EA0-46CE-B0A7-7AB72645B3C6}">
      <dgm:prSet/>
      <dgm:spPr/>
    </dgm:pt>
    <dgm:pt modelId="{39923927-2CF6-425F-9428-E8701B7D480A}">
      <dgm:prSet phldrT="[Text]"/>
      <dgm:spPr/>
      <dgm:t>
        <a:bodyPr/>
        <a:lstStyle/>
        <a:p>
          <a:pPr algn="l"/>
          <a:r>
            <a:rPr lang="en-US" dirty="0" smtClean="0"/>
            <a:t>Since interest rates are derived by grades and subgrade, higher risk grades needs to be monitored for charged off</a:t>
          </a:r>
          <a:endParaRPr lang="en-US" dirty="0"/>
        </a:p>
      </dgm:t>
    </dgm:pt>
    <dgm:pt modelId="{51B98856-5E7F-4589-9690-54EEBA6525A3}" type="parTrans" cxnId="{B55F2DE8-F09A-4823-931C-449CEC430404}">
      <dgm:prSet/>
      <dgm:spPr/>
    </dgm:pt>
    <dgm:pt modelId="{E68AC9D6-C8AF-4468-BF0C-FA4DC915C412}" type="sibTrans" cxnId="{B55F2DE8-F09A-4823-931C-449CEC430404}">
      <dgm:prSet/>
      <dgm:spPr/>
    </dgm:pt>
    <dgm:pt modelId="{0D49AD60-F5D9-44CB-94F6-411467CAB09B}">
      <dgm:prSet phldrT="[Text]"/>
      <dgm:spPr/>
      <dgm:t>
        <a:bodyPr/>
        <a:lstStyle/>
        <a:p>
          <a:pPr algn="l"/>
          <a:endParaRPr lang="en-US" dirty="0"/>
        </a:p>
      </dgm:t>
    </dgm:pt>
    <dgm:pt modelId="{DBC4C1E3-A293-4514-AC96-E47FC5A43C7A}" type="parTrans" cxnId="{2D8BC0D7-DD76-4982-95D0-9672ACFDDF1C}">
      <dgm:prSet/>
      <dgm:spPr/>
    </dgm:pt>
    <dgm:pt modelId="{5E064BE7-F7E8-4BD5-83B6-23EAE85AC1EA}" type="sibTrans" cxnId="{2D8BC0D7-DD76-4982-95D0-9672ACFDDF1C}">
      <dgm:prSet/>
      <dgm:spPr/>
    </dgm:pt>
    <dgm:pt modelId="{2A5BC991-A0DF-4028-A53E-B370256924F1}" type="pres">
      <dgm:prSet presAssocID="{DC041154-F0B5-4CBD-A6DD-E0EFB8D014E4}" presName="Name0" presStyleCnt="0">
        <dgm:presLayoutVars>
          <dgm:dir/>
          <dgm:animLvl val="lvl"/>
          <dgm:resizeHandles val="exact"/>
        </dgm:presLayoutVars>
      </dgm:prSet>
      <dgm:spPr/>
      <dgm:t>
        <a:bodyPr/>
        <a:lstStyle/>
        <a:p>
          <a:endParaRPr lang="en-US"/>
        </a:p>
      </dgm:t>
    </dgm:pt>
    <dgm:pt modelId="{5A657AE5-0581-418D-8949-DD74DAA5B283}" type="pres">
      <dgm:prSet presAssocID="{174B8CC8-94C2-40B2-8B16-226A635FDB2E}" presName="linNode" presStyleCnt="0"/>
      <dgm:spPr/>
      <dgm:t>
        <a:bodyPr/>
        <a:lstStyle/>
        <a:p>
          <a:endParaRPr lang="en-US"/>
        </a:p>
      </dgm:t>
    </dgm:pt>
    <dgm:pt modelId="{361A6850-DD8F-45ED-909A-410C98CF1104}" type="pres">
      <dgm:prSet presAssocID="{174B8CC8-94C2-40B2-8B16-226A635FDB2E}" presName="parentText" presStyleLbl="node1" presStyleIdx="0" presStyleCnt="5">
        <dgm:presLayoutVars>
          <dgm:chMax val="1"/>
          <dgm:bulletEnabled val="1"/>
        </dgm:presLayoutVars>
      </dgm:prSet>
      <dgm:spPr/>
      <dgm:t>
        <a:bodyPr/>
        <a:lstStyle/>
        <a:p>
          <a:endParaRPr lang="en-US"/>
        </a:p>
      </dgm:t>
    </dgm:pt>
    <dgm:pt modelId="{62421612-7476-46E1-BB43-CDC2E7F24183}" type="pres">
      <dgm:prSet presAssocID="{174B8CC8-94C2-40B2-8B16-226A635FDB2E}" presName="descendantText" presStyleLbl="alignAccFollowNode1" presStyleIdx="0" presStyleCnt="2">
        <dgm:presLayoutVars>
          <dgm:bulletEnabled val="1"/>
        </dgm:presLayoutVars>
      </dgm:prSet>
      <dgm:spPr/>
      <dgm:t>
        <a:bodyPr/>
        <a:lstStyle/>
        <a:p>
          <a:endParaRPr lang="en-US"/>
        </a:p>
      </dgm:t>
    </dgm:pt>
    <dgm:pt modelId="{14418DF0-29E4-4BB7-8898-DC3E05D5FAA4}" type="pres">
      <dgm:prSet presAssocID="{AD8CC473-C8FB-40CF-AE2F-4DC96737587F}" presName="sp" presStyleCnt="0"/>
      <dgm:spPr/>
      <dgm:t>
        <a:bodyPr/>
        <a:lstStyle/>
        <a:p>
          <a:endParaRPr lang="en-US"/>
        </a:p>
      </dgm:t>
    </dgm:pt>
    <dgm:pt modelId="{675596C5-EADC-43E1-B13D-CA028EA69734}" type="pres">
      <dgm:prSet presAssocID="{79299D3B-EE87-40C6-830C-068B540B7E07}" presName="linNode" presStyleCnt="0"/>
      <dgm:spPr/>
      <dgm:t>
        <a:bodyPr/>
        <a:lstStyle/>
        <a:p>
          <a:endParaRPr lang="en-US"/>
        </a:p>
      </dgm:t>
    </dgm:pt>
    <dgm:pt modelId="{75543A78-F5F9-4A8D-9BA4-707BDC9E8C66}" type="pres">
      <dgm:prSet presAssocID="{79299D3B-EE87-40C6-830C-068B540B7E07}" presName="parentText" presStyleLbl="node1" presStyleIdx="1" presStyleCnt="5">
        <dgm:presLayoutVars>
          <dgm:chMax val="1"/>
          <dgm:bulletEnabled val="1"/>
        </dgm:presLayoutVars>
      </dgm:prSet>
      <dgm:spPr/>
      <dgm:t>
        <a:bodyPr/>
        <a:lstStyle/>
        <a:p>
          <a:endParaRPr lang="en-US"/>
        </a:p>
      </dgm:t>
    </dgm:pt>
    <dgm:pt modelId="{C5F5BA09-EE82-4C3C-ABBC-57E13534D0D4}" type="pres">
      <dgm:prSet presAssocID="{79299D3B-EE87-40C6-830C-068B540B7E07}" presName="descendantText" presStyleLbl="alignAccFollowNode1" presStyleIdx="1" presStyleCnt="2">
        <dgm:presLayoutVars>
          <dgm:bulletEnabled val="1"/>
        </dgm:presLayoutVars>
      </dgm:prSet>
      <dgm:spPr/>
      <dgm:t>
        <a:bodyPr/>
        <a:lstStyle/>
        <a:p>
          <a:endParaRPr lang="en-US"/>
        </a:p>
      </dgm:t>
    </dgm:pt>
    <dgm:pt modelId="{0E5208B5-169B-4C62-B0D0-65972256E679}" type="pres">
      <dgm:prSet presAssocID="{5AB5BABC-897C-450F-9521-43B086FCB8AC}" presName="sp" presStyleCnt="0"/>
      <dgm:spPr/>
      <dgm:t>
        <a:bodyPr/>
        <a:lstStyle/>
        <a:p>
          <a:endParaRPr lang="en-US"/>
        </a:p>
      </dgm:t>
    </dgm:pt>
    <dgm:pt modelId="{EE58F977-3BD8-443F-A521-C81E5FDC29E6}" type="pres">
      <dgm:prSet presAssocID="{6571444D-1E06-44E8-ABF4-5EC377577174}" presName="linNode" presStyleCnt="0"/>
      <dgm:spPr/>
      <dgm:t>
        <a:bodyPr/>
        <a:lstStyle/>
        <a:p>
          <a:endParaRPr lang="en-US"/>
        </a:p>
      </dgm:t>
    </dgm:pt>
    <dgm:pt modelId="{39307DE9-0198-4C5E-B84F-EC93D1A278FC}" type="pres">
      <dgm:prSet presAssocID="{6571444D-1E06-44E8-ABF4-5EC377577174}" presName="parentText" presStyleLbl="node1" presStyleIdx="2" presStyleCnt="5">
        <dgm:presLayoutVars>
          <dgm:chMax val="1"/>
          <dgm:bulletEnabled val="1"/>
        </dgm:presLayoutVars>
      </dgm:prSet>
      <dgm:spPr/>
      <dgm:t>
        <a:bodyPr/>
        <a:lstStyle/>
        <a:p>
          <a:endParaRPr lang="en-US"/>
        </a:p>
      </dgm:t>
    </dgm:pt>
    <dgm:pt modelId="{3868A8C3-0AF7-478B-ADD7-BA1B310A61A0}" type="pres">
      <dgm:prSet presAssocID="{EAE8AC85-36E8-4A1A-9D8A-DED9FEF958B7}" presName="sp" presStyleCnt="0"/>
      <dgm:spPr/>
      <dgm:t>
        <a:bodyPr/>
        <a:lstStyle/>
        <a:p>
          <a:endParaRPr lang="en-US"/>
        </a:p>
      </dgm:t>
    </dgm:pt>
    <dgm:pt modelId="{D85383AA-4CAC-4289-9330-251AB0F379C6}" type="pres">
      <dgm:prSet presAssocID="{665B8820-E5D6-4421-A892-5BC573708853}" presName="linNode" presStyleCnt="0"/>
      <dgm:spPr/>
      <dgm:t>
        <a:bodyPr/>
        <a:lstStyle/>
        <a:p>
          <a:endParaRPr lang="en-US"/>
        </a:p>
      </dgm:t>
    </dgm:pt>
    <dgm:pt modelId="{37484C98-9704-4D2D-8256-3FFF55592DD3}" type="pres">
      <dgm:prSet presAssocID="{665B8820-E5D6-4421-A892-5BC573708853}" presName="parentText" presStyleLbl="node1" presStyleIdx="3" presStyleCnt="5">
        <dgm:presLayoutVars>
          <dgm:chMax val="1"/>
          <dgm:bulletEnabled val="1"/>
        </dgm:presLayoutVars>
      </dgm:prSet>
      <dgm:spPr/>
      <dgm:t>
        <a:bodyPr/>
        <a:lstStyle/>
        <a:p>
          <a:endParaRPr lang="en-US"/>
        </a:p>
      </dgm:t>
    </dgm:pt>
    <dgm:pt modelId="{1AA79198-0E41-4BF7-B22D-C3BD913B2392}" type="pres">
      <dgm:prSet presAssocID="{A54F562E-A39F-44A7-AB3E-F5142D8E4C86}" presName="sp" presStyleCnt="0"/>
      <dgm:spPr/>
      <dgm:t>
        <a:bodyPr/>
        <a:lstStyle/>
        <a:p>
          <a:endParaRPr lang="en-US"/>
        </a:p>
      </dgm:t>
    </dgm:pt>
    <dgm:pt modelId="{6495288D-EC41-4ACD-9406-50260B3B5F25}" type="pres">
      <dgm:prSet presAssocID="{8A48A12A-C404-4020-824E-D49F89E14C71}" presName="linNode" presStyleCnt="0"/>
      <dgm:spPr/>
      <dgm:t>
        <a:bodyPr/>
        <a:lstStyle/>
        <a:p>
          <a:endParaRPr lang="en-US"/>
        </a:p>
      </dgm:t>
    </dgm:pt>
    <dgm:pt modelId="{358D7957-496C-44C8-872C-682A572E18A6}" type="pres">
      <dgm:prSet presAssocID="{8A48A12A-C404-4020-824E-D49F89E14C71}" presName="parentText" presStyleLbl="node1" presStyleIdx="4" presStyleCnt="5">
        <dgm:presLayoutVars>
          <dgm:chMax val="1"/>
          <dgm:bulletEnabled val="1"/>
        </dgm:presLayoutVars>
      </dgm:prSet>
      <dgm:spPr/>
      <dgm:t>
        <a:bodyPr/>
        <a:lstStyle/>
        <a:p>
          <a:endParaRPr lang="en-US"/>
        </a:p>
      </dgm:t>
    </dgm:pt>
  </dgm:ptLst>
  <dgm:cxnLst>
    <dgm:cxn modelId="{9791354C-3134-4447-A7D7-DFA2FC71DBA7}" type="presOf" srcId="{665B8820-E5D6-4421-A892-5BC573708853}" destId="{37484C98-9704-4D2D-8256-3FFF55592DD3}" srcOrd="0" destOrd="0" presId="urn:microsoft.com/office/officeart/2005/8/layout/vList5"/>
    <dgm:cxn modelId="{6EA343EB-4CD3-49DA-8205-50744B566761}" srcId="{DC041154-F0B5-4CBD-A6DD-E0EFB8D014E4}" destId="{6571444D-1E06-44E8-ABF4-5EC377577174}" srcOrd="2" destOrd="0" parTransId="{F3B846BD-3D51-4CC2-B0D9-F5ADB274E2A0}" sibTransId="{EAE8AC85-36E8-4A1A-9D8A-DED9FEF958B7}"/>
    <dgm:cxn modelId="{F69D03B9-A598-4C25-A351-2197B1D12AC0}" srcId="{DC041154-F0B5-4CBD-A6DD-E0EFB8D014E4}" destId="{174B8CC8-94C2-40B2-8B16-226A635FDB2E}" srcOrd="0" destOrd="0" parTransId="{6D17835A-FE69-4A43-94A1-A0BAAA172FC5}" sibTransId="{AD8CC473-C8FB-40CF-AE2F-4DC96737587F}"/>
    <dgm:cxn modelId="{B55F2DE8-F09A-4823-931C-449CEC430404}" srcId="{174B8CC8-94C2-40B2-8B16-226A635FDB2E}" destId="{39923927-2CF6-425F-9428-E8701B7D480A}" srcOrd="1" destOrd="0" parTransId="{51B98856-5E7F-4589-9690-54EEBA6525A3}" sibTransId="{E68AC9D6-C8AF-4468-BF0C-FA4DC915C412}"/>
    <dgm:cxn modelId="{4D59CFBD-01C6-4888-8244-5AF33DADBB65}" type="presOf" srcId="{AE2DEB4A-2365-4E73-A0D1-A63F32EAE477}" destId="{62421612-7476-46E1-BB43-CDC2E7F24183}" srcOrd="0" destOrd="0" presId="urn:microsoft.com/office/officeart/2005/8/layout/vList5"/>
    <dgm:cxn modelId="{A349FC8A-7633-444E-8E30-28600BE81252}" srcId="{DC041154-F0B5-4CBD-A6DD-E0EFB8D014E4}" destId="{665B8820-E5D6-4421-A892-5BC573708853}" srcOrd="3" destOrd="0" parTransId="{2DB81970-C5DD-4AE2-86EC-33039910C0CB}" sibTransId="{A54F562E-A39F-44A7-AB3E-F5142D8E4C86}"/>
    <dgm:cxn modelId="{B67E89B5-456C-4222-A7DA-23A6B2FD676E}" type="presOf" srcId="{DC041154-F0B5-4CBD-A6DD-E0EFB8D014E4}" destId="{2A5BC991-A0DF-4028-A53E-B370256924F1}" srcOrd="0" destOrd="0" presId="urn:microsoft.com/office/officeart/2005/8/layout/vList5"/>
    <dgm:cxn modelId="{69FF5B19-2C17-49C7-818B-06F4E8CCB19F}" srcId="{DC041154-F0B5-4CBD-A6DD-E0EFB8D014E4}" destId="{79299D3B-EE87-40C6-830C-068B540B7E07}" srcOrd="1" destOrd="0" parTransId="{8080858D-49E0-4698-B567-0FAB52965F9A}" sibTransId="{5AB5BABC-897C-450F-9521-43B086FCB8AC}"/>
    <dgm:cxn modelId="{37FA4C66-46B9-4BBE-8FC2-B66A4EBFF125}" type="presOf" srcId="{8A48A12A-C404-4020-824E-D49F89E14C71}" destId="{358D7957-496C-44C8-872C-682A572E18A6}" srcOrd="0" destOrd="0" presId="urn:microsoft.com/office/officeart/2005/8/layout/vList5"/>
    <dgm:cxn modelId="{596D1560-AFD4-4146-8719-39389DAF6229}" type="presOf" srcId="{79299D3B-EE87-40C6-830C-068B540B7E07}" destId="{75543A78-F5F9-4A8D-9BA4-707BDC9E8C66}" srcOrd="0" destOrd="0" presId="urn:microsoft.com/office/officeart/2005/8/layout/vList5"/>
    <dgm:cxn modelId="{C0C33343-7FF7-4A60-B8E8-313E5D76D488}" type="presOf" srcId="{174B8CC8-94C2-40B2-8B16-226A635FDB2E}" destId="{361A6850-DD8F-45ED-909A-410C98CF1104}" srcOrd="0" destOrd="0" presId="urn:microsoft.com/office/officeart/2005/8/layout/vList5"/>
    <dgm:cxn modelId="{8169F85B-EF6C-423D-B9BC-3DF342F9725E}" type="presOf" srcId="{39923927-2CF6-425F-9428-E8701B7D480A}" destId="{62421612-7476-46E1-BB43-CDC2E7F24183}" srcOrd="0" destOrd="1" presId="urn:microsoft.com/office/officeart/2005/8/layout/vList5"/>
    <dgm:cxn modelId="{C5F9A84F-5AF2-4B27-9D40-A7CC6A88C149}" type="presOf" srcId="{6571444D-1E06-44E8-ABF4-5EC377577174}" destId="{39307DE9-0198-4C5E-B84F-EC93D1A278FC}" srcOrd="0" destOrd="0" presId="urn:microsoft.com/office/officeart/2005/8/layout/vList5"/>
    <dgm:cxn modelId="{4B306CEA-0CFC-4E30-93FF-BCB4A3138208}" type="presOf" srcId="{0D49AD60-F5D9-44CB-94F6-411467CAB09B}" destId="{C5F5BA09-EE82-4C3C-ABBC-57E13534D0D4}" srcOrd="0" destOrd="0" presId="urn:microsoft.com/office/officeart/2005/8/layout/vList5"/>
    <dgm:cxn modelId="{C247A8E3-0EA0-46CE-B0A7-7AB72645B3C6}" srcId="{174B8CC8-94C2-40B2-8B16-226A635FDB2E}" destId="{AE2DEB4A-2365-4E73-A0D1-A63F32EAE477}" srcOrd="0" destOrd="0" parTransId="{14FA42E5-9026-4DD4-8D5B-73060AAA0839}" sibTransId="{72D6EB60-EAAE-456F-B6F9-CAFEF2668F45}"/>
    <dgm:cxn modelId="{2D8BC0D7-DD76-4982-95D0-9672ACFDDF1C}" srcId="{79299D3B-EE87-40C6-830C-068B540B7E07}" destId="{0D49AD60-F5D9-44CB-94F6-411467CAB09B}" srcOrd="0" destOrd="0" parTransId="{DBC4C1E3-A293-4514-AC96-E47FC5A43C7A}" sibTransId="{5E064BE7-F7E8-4BD5-83B6-23EAE85AC1EA}"/>
    <dgm:cxn modelId="{FEFC195D-7D82-4279-91D7-F2EE6263D475}" srcId="{DC041154-F0B5-4CBD-A6DD-E0EFB8D014E4}" destId="{8A48A12A-C404-4020-824E-D49F89E14C71}" srcOrd="4" destOrd="0" parTransId="{58EE057A-5814-47FB-A983-1A71B5DF6146}" sibTransId="{88FC3478-113E-4C59-853B-80F01AF6397E}"/>
    <dgm:cxn modelId="{7110EC6B-353B-4E1D-8446-90D426A61022}" type="presParOf" srcId="{2A5BC991-A0DF-4028-A53E-B370256924F1}" destId="{5A657AE5-0581-418D-8949-DD74DAA5B283}" srcOrd="0" destOrd="0" presId="urn:microsoft.com/office/officeart/2005/8/layout/vList5"/>
    <dgm:cxn modelId="{F78653D5-CD97-431F-9038-77A1EB147C14}" type="presParOf" srcId="{5A657AE5-0581-418D-8949-DD74DAA5B283}" destId="{361A6850-DD8F-45ED-909A-410C98CF1104}" srcOrd="0" destOrd="0" presId="urn:microsoft.com/office/officeart/2005/8/layout/vList5"/>
    <dgm:cxn modelId="{CD2FAD89-405A-4667-9E58-5CB9F8CC8868}" type="presParOf" srcId="{5A657AE5-0581-418D-8949-DD74DAA5B283}" destId="{62421612-7476-46E1-BB43-CDC2E7F24183}" srcOrd="1" destOrd="0" presId="urn:microsoft.com/office/officeart/2005/8/layout/vList5"/>
    <dgm:cxn modelId="{D593A2C3-C897-4880-AF4E-D8B9A3CB5E36}" type="presParOf" srcId="{2A5BC991-A0DF-4028-A53E-B370256924F1}" destId="{14418DF0-29E4-4BB7-8898-DC3E05D5FAA4}" srcOrd="1" destOrd="0" presId="urn:microsoft.com/office/officeart/2005/8/layout/vList5"/>
    <dgm:cxn modelId="{B9FD2E56-478A-41A2-91C5-0A8BE0E5B100}" type="presParOf" srcId="{2A5BC991-A0DF-4028-A53E-B370256924F1}" destId="{675596C5-EADC-43E1-B13D-CA028EA69734}" srcOrd="2" destOrd="0" presId="urn:microsoft.com/office/officeart/2005/8/layout/vList5"/>
    <dgm:cxn modelId="{46AB9BEC-BC45-4C1B-849A-E0A335AF7FAA}" type="presParOf" srcId="{675596C5-EADC-43E1-B13D-CA028EA69734}" destId="{75543A78-F5F9-4A8D-9BA4-707BDC9E8C66}" srcOrd="0" destOrd="0" presId="urn:microsoft.com/office/officeart/2005/8/layout/vList5"/>
    <dgm:cxn modelId="{B71C2294-90DD-41F7-BA5A-6A2038B74C6E}" type="presParOf" srcId="{675596C5-EADC-43E1-B13D-CA028EA69734}" destId="{C5F5BA09-EE82-4C3C-ABBC-57E13534D0D4}" srcOrd="1" destOrd="0" presId="urn:microsoft.com/office/officeart/2005/8/layout/vList5"/>
    <dgm:cxn modelId="{E04C5FA3-4F8D-423F-BEBE-9889F4271F55}" type="presParOf" srcId="{2A5BC991-A0DF-4028-A53E-B370256924F1}" destId="{0E5208B5-169B-4C62-B0D0-65972256E679}" srcOrd="3" destOrd="0" presId="urn:microsoft.com/office/officeart/2005/8/layout/vList5"/>
    <dgm:cxn modelId="{5D576C83-D695-4B63-94D8-16D435BBB100}" type="presParOf" srcId="{2A5BC991-A0DF-4028-A53E-B370256924F1}" destId="{EE58F977-3BD8-443F-A521-C81E5FDC29E6}" srcOrd="4" destOrd="0" presId="urn:microsoft.com/office/officeart/2005/8/layout/vList5"/>
    <dgm:cxn modelId="{639D766C-E1C2-4D3D-85D6-9BD90A19C582}" type="presParOf" srcId="{EE58F977-3BD8-443F-A521-C81E5FDC29E6}" destId="{39307DE9-0198-4C5E-B84F-EC93D1A278FC}" srcOrd="0" destOrd="0" presId="urn:microsoft.com/office/officeart/2005/8/layout/vList5"/>
    <dgm:cxn modelId="{30D37F43-AE0E-47D1-80B4-1B9650EBC8A7}" type="presParOf" srcId="{2A5BC991-A0DF-4028-A53E-B370256924F1}" destId="{3868A8C3-0AF7-478B-ADD7-BA1B310A61A0}" srcOrd="5" destOrd="0" presId="urn:microsoft.com/office/officeart/2005/8/layout/vList5"/>
    <dgm:cxn modelId="{7F29DD72-157A-465C-8F43-2F94B6CDDC4A}" type="presParOf" srcId="{2A5BC991-A0DF-4028-A53E-B370256924F1}" destId="{D85383AA-4CAC-4289-9330-251AB0F379C6}" srcOrd="6" destOrd="0" presId="urn:microsoft.com/office/officeart/2005/8/layout/vList5"/>
    <dgm:cxn modelId="{BAB2D35F-12BE-4F10-BC2E-A49D59860C84}" type="presParOf" srcId="{D85383AA-4CAC-4289-9330-251AB0F379C6}" destId="{37484C98-9704-4D2D-8256-3FFF55592DD3}" srcOrd="0" destOrd="0" presId="urn:microsoft.com/office/officeart/2005/8/layout/vList5"/>
    <dgm:cxn modelId="{98D9D5E1-A9DD-46F5-AD44-9DD38A10E43D}" type="presParOf" srcId="{2A5BC991-A0DF-4028-A53E-B370256924F1}" destId="{1AA79198-0E41-4BF7-B22D-C3BD913B2392}" srcOrd="7" destOrd="0" presId="urn:microsoft.com/office/officeart/2005/8/layout/vList5"/>
    <dgm:cxn modelId="{0B79D74A-20AE-4E2E-AE0C-27BE4A4B04DF}" type="presParOf" srcId="{2A5BC991-A0DF-4028-A53E-B370256924F1}" destId="{6495288D-EC41-4ACD-9406-50260B3B5F25}" srcOrd="8" destOrd="0" presId="urn:microsoft.com/office/officeart/2005/8/layout/vList5"/>
    <dgm:cxn modelId="{6B944D31-5F0B-4AF3-AD87-BDFBFBA7CFF5}" type="presParOf" srcId="{6495288D-EC41-4ACD-9406-50260B3B5F25}" destId="{358D7957-496C-44C8-872C-682A572E18A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6FC59-1B17-4256-BC4A-69EBCA3E6787}">
      <dsp:nvSpPr>
        <dsp:cNvPr id="0" name=""/>
        <dsp:cNvSpPr/>
      </dsp:nvSpPr>
      <dsp:spPr>
        <a:xfrm>
          <a:off x="1308" y="505544"/>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8D8A7-44D1-4F6C-96B1-E9C5DB2ECD20}">
      <dsp:nvSpPr>
        <dsp:cNvPr id="0" name=""/>
        <dsp:cNvSpPr/>
      </dsp:nvSpPr>
      <dsp:spPr>
        <a:xfrm>
          <a:off x="87830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a:t>Available column</a:t>
          </a:r>
        </a:p>
        <a:p>
          <a:pPr marL="114300" lvl="1" indent="-114300" algn="l" defTabSz="622300">
            <a:lnSpc>
              <a:spcPct val="90000"/>
            </a:lnSpc>
            <a:spcBef>
              <a:spcPct val="0"/>
            </a:spcBef>
            <a:spcAft>
              <a:spcPct val="15000"/>
            </a:spcAft>
            <a:buChar char="••"/>
          </a:pPr>
          <a:r>
            <a:rPr lang="en-US" sz="1400" kern="1200" dirty="0"/>
            <a:t>DTI</a:t>
          </a:r>
        </a:p>
        <a:p>
          <a:pPr marL="114300" lvl="1" indent="-114300" algn="l" defTabSz="622300">
            <a:lnSpc>
              <a:spcPct val="90000"/>
            </a:lnSpc>
            <a:spcBef>
              <a:spcPct val="0"/>
            </a:spcBef>
            <a:spcAft>
              <a:spcPct val="15000"/>
            </a:spcAft>
            <a:buChar char="••"/>
          </a:pPr>
          <a:r>
            <a:rPr lang="en-US" sz="1400" kern="1200" dirty="0"/>
            <a:t>Revolving Utilization</a:t>
          </a:r>
        </a:p>
        <a:p>
          <a:pPr marL="114300" lvl="1" indent="-114300" algn="l" defTabSz="622300">
            <a:lnSpc>
              <a:spcPct val="90000"/>
            </a:lnSpc>
            <a:spcBef>
              <a:spcPct val="0"/>
            </a:spcBef>
            <a:spcAft>
              <a:spcPct val="15000"/>
            </a:spcAft>
            <a:buChar char="••"/>
          </a:pPr>
          <a:r>
            <a:rPr lang="en-US" sz="1400" kern="1200" dirty="0"/>
            <a:t>Interest rate</a:t>
          </a:r>
        </a:p>
      </dsp:txBody>
      <dsp:txXfrm>
        <a:off x="915481" y="860087"/>
        <a:ext cx="2702779" cy="1195083"/>
      </dsp:txXfrm>
    </dsp:sp>
    <dsp:sp modelId="{51531E4D-7BAC-4397-A3C0-7B12FBC5010C}">
      <dsp:nvSpPr>
        <dsp:cNvPr id="0" name=""/>
        <dsp:cNvSpPr/>
      </dsp:nvSpPr>
      <dsp:spPr>
        <a:xfrm>
          <a:off x="3757758" y="505544"/>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6145A-6296-47E3-BC97-C07C29E364BC}">
      <dsp:nvSpPr>
        <dsp:cNvPr id="0" name=""/>
        <dsp:cNvSpPr/>
      </dsp:nvSpPr>
      <dsp:spPr>
        <a:xfrm>
          <a:off x="463475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l" defTabSz="800100">
            <a:lnSpc>
              <a:spcPct val="90000"/>
            </a:lnSpc>
            <a:spcBef>
              <a:spcPct val="0"/>
            </a:spcBef>
            <a:spcAft>
              <a:spcPct val="35000"/>
            </a:spcAft>
          </a:pPr>
          <a:r>
            <a:rPr lang="en-US" sz="1800" kern="1200" dirty="0"/>
            <a:t>Derived Columns</a:t>
          </a:r>
        </a:p>
        <a:p>
          <a:pPr marL="114300" lvl="1" indent="-114300" algn="l" defTabSz="622300">
            <a:lnSpc>
              <a:spcPct val="90000"/>
            </a:lnSpc>
            <a:spcBef>
              <a:spcPct val="0"/>
            </a:spcBef>
            <a:spcAft>
              <a:spcPct val="15000"/>
            </a:spcAft>
            <a:buChar char="••"/>
          </a:pPr>
          <a:r>
            <a:rPr lang="en-US" sz="1400" kern="1200" dirty="0"/>
            <a:t>DTI Bin</a:t>
          </a:r>
        </a:p>
        <a:p>
          <a:pPr marL="114300" lvl="1" indent="-114300" algn="l" defTabSz="622300">
            <a:lnSpc>
              <a:spcPct val="90000"/>
            </a:lnSpc>
            <a:spcBef>
              <a:spcPct val="0"/>
            </a:spcBef>
            <a:spcAft>
              <a:spcPct val="15000"/>
            </a:spcAft>
            <a:buChar char="••"/>
          </a:pPr>
          <a:r>
            <a:rPr lang="en-US" sz="1400" kern="1200" dirty="0"/>
            <a:t>Revolving Utilization</a:t>
          </a:r>
        </a:p>
        <a:p>
          <a:pPr marL="114300" lvl="1" indent="-114300" algn="l" defTabSz="622300">
            <a:lnSpc>
              <a:spcPct val="90000"/>
            </a:lnSpc>
            <a:spcBef>
              <a:spcPct val="0"/>
            </a:spcBef>
            <a:spcAft>
              <a:spcPct val="15000"/>
            </a:spcAft>
            <a:buChar char="••"/>
          </a:pPr>
          <a:r>
            <a:rPr lang="en-US" sz="1400" kern="1200" dirty="0"/>
            <a:t>Interest rate</a:t>
          </a:r>
        </a:p>
      </dsp:txBody>
      <dsp:txXfrm>
        <a:off x="4671931" y="860087"/>
        <a:ext cx="2702779" cy="1195083"/>
      </dsp:txXfrm>
    </dsp:sp>
    <dsp:sp modelId="{3A457D63-83D2-4ABC-9F16-B3ECA7C24D62}">
      <dsp:nvSpPr>
        <dsp:cNvPr id="0" name=""/>
        <dsp:cNvSpPr/>
      </dsp:nvSpPr>
      <dsp:spPr>
        <a:xfrm>
          <a:off x="7514207" y="468080"/>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7831F-CEBB-41D5-95CB-0396851292DD}">
      <dsp:nvSpPr>
        <dsp:cNvPr id="0" name=""/>
        <dsp:cNvSpPr/>
      </dsp:nvSpPr>
      <dsp:spPr>
        <a:xfrm>
          <a:off x="8391199" y="710512"/>
          <a:ext cx="2777141" cy="14193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711200">
            <a:lnSpc>
              <a:spcPct val="90000"/>
            </a:lnSpc>
            <a:spcBef>
              <a:spcPct val="0"/>
            </a:spcBef>
            <a:spcAft>
              <a:spcPct val="35000"/>
            </a:spcAft>
          </a:pPr>
          <a:r>
            <a:rPr lang="en-US" sz="1600" kern="1200" dirty="0"/>
            <a:t>Reason</a:t>
          </a:r>
        </a:p>
        <a:p>
          <a:pPr marL="114300" lvl="1" indent="-114300" algn="l" defTabSz="533400">
            <a:lnSpc>
              <a:spcPct val="90000"/>
            </a:lnSpc>
            <a:spcBef>
              <a:spcPct val="0"/>
            </a:spcBef>
            <a:spcAft>
              <a:spcPct val="15000"/>
            </a:spcAft>
            <a:buChar char="••"/>
          </a:pPr>
          <a:r>
            <a:rPr lang="en-US" sz="1200" kern="1200" dirty="0"/>
            <a:t>To understand patterns by </a:t>
          </a:r>
          <a:r>
            <a:rPr lang="en-US" sz="1200" kern="1200" dirty="0" smtClean="0"/>
            <a:t>specific bins</a:t>
          </a:r>
          <a:endParaRPr lang="en-US" sz="1200" kern="1200" dirty="0"/>
        </a:p>
      </dsp:txBody>
      <dsp:txXfrm>
        <a:off x="8432769" y="752082"/>
        <a:ext cx="2694001" cy="1336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6FC59-1B17-4256-BC4A-69EBCA3E6787}">
      <dsp:nvSpPr>
        <dsp:cNvPr id="0" name=""/>
        <dsp:cNvSpPr/>
      </dsp:nvSpPr>
      <dsp:spPr>
        <a:xfrm>
          <a:off x="1308" y="505544"/>
          <a:ext cx="3288720" cy="1269445"/>
        </a:xfrm>
        <a:prstGeom prst="chevron">
          <a:avLst>
            <a:gd name="adj" fmla="val 4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8D8A7-44D1-4F6C-96B1-E9C5DB2ECD20}">
      <dsp:nvSpPr>
        <dsp:cNvPr id="0" name=""/>
        <dsp:cNvSpPr/>
      </dsp:nvSpPr>
      <dsp:spPr>
        <a:xfrm>
          <a:off x="87830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a:t>Available column</a:t>
          </a:r>
        </a:p>
        <a:p>
          <a:pPr marL="114300" lvl="1" indent="-114300" algn="l" defTabSz="622300">
            <a:lnSpc>
              <a:spcPct val="90000"/>
            </a:lnSpc>
            <a:spcBef>
              <a:spcPct val="0"/>
            </a:spcBef>
            <a:spcAft>
              <a:spcPct val="15000"/>
            </a:spcAft>
            <a:buChar char="••"/>
          </a:pPr>
          <a:r>
            <a:rPr lang="en-US" sz="1400" kern="1200" dirty="0" smtClean="0"/>
            <a:t>Annual Income</a:t>
          </a:r>
          <a:endParaRPr lang="en-US" sz="1400" kern="1200" dirty="0"/>
        </a:p>
        <a:p>
          <a:pPr marL="114300" lvl="1" indent="-114300" algn="l" defTabSz="622300">
            <a:lnSpc>
              <a:spcPct val="90000"/>
            </a:lnSpc>
            <a:spcBef>
              <a:spcPct val="0"/>
            </a:spcBef>
            <a:spcAft>
              <a:spcPct val="15000"/>
            </a:spcAft>
            <a:buChar char="••"/>
          </a:pPr>
          <a:r>
            <a:rPr lang="en-US" sz="1400" kern="1200" dirty="0" smtClean="0"/>
            <a:t>Loan Status	</a:t>
          </a:r>
          <a:endParaRPr lang="en-US" sz="1400" kern="1200" dirty="0"/>
        </a:p>
      </dsp:txBody>
      <dsp:txXfrm>
        <a:off x="915481" y="860087"/>
        <a:ext cx="2702779" cy="1195083"/>
      </dsp:txXfrm>
    </dsp:sp>
    <dsp:sp modelId="{51531E4D-7BAC-4397-A3C0-7B12FBC5010C}">
      <dsp:nvSpPr>
        <dsp:cNvPr id="0" name=""/>
        <dsp:cNvSpPr/>
      </dsp:nvSpPr>
      <dsp:spPr>
        <a:xfrm>
          <a:off x="3757758" y="505544"/>
          <a:ext cx="3288720" cy="1269445"/>
        </a:xfrm>
        <a:prstGeom prst="chevron">
          <a:avLst>
            <a:gd name="adj" fmla="val 4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6145A-6296-47E3-BC97-C07C29E364BC}">
      <dsp:nvSpPr>
        <dsp:cNvPr id="0" name=""/>
        <dsp:cNvSpPr/>
      </dsp:nvSpPr>
      <dsp:spPr>
        <a:xfrm>
          <a:off x="463475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l" defTabSz="800100">
            <a:lnSpc>
              <a:spcPct val="90000"/>
            </a:lnSpc>
            <a:spcBef>
              <a:spcPct val="0"/>
            </a:spcBef>
            <a:spcAft>
              <a:spcPct val="35000"/>
            </a:spcAft>
          </a:pPr>
          <a:r>
            <a:rPr lang="en-US" sz="1800" kern="1200" dirty="0"/>
            <a:t>Derived Columns</a:t>
          </a:r>
        </a:p>
        <a:p>
          <a:pPr marL="114300" lvl="1" indent="-114300" algn="l" defTabSz="622300">
            <a:lnSpc>
              <a:spcPct val="90000"/>
            </a:lnSpc>
            <a:spcBef>
              <a:spcPct val="0"/>
            </a:spcBef>
            <a:spcAft>
              <a:spcPct val="15000"/>
            </a:spcAft>
            <a:buChar char="••"/>
          </a:pPr>
          <a:r>
            <a:rPr lang="en-US" sz="1400" kern="1200" dirty="0" smtClean="0"/>
            <a:t>Annual Income Bin</a:t>
          </a:r>
          <a:endParaRPr lang="en-US" sz="1400" kern="1200" dirty="0"/>
        </a:p>
        <a:p>
          <a:pPr marL="114300" lvl="1" indent="-114300" algn="l" defTabSz="622300">
            <a:lnSpc>
              <a:spcPct val="90000"/>
            </a:lnSpc>
            <a:spcBef>
              <a:spcPct val="0"/>
            </a:spcBef>
            <a:spcAft>
              <a:spcPct val="15000"/>
            </a:spcAft>
            <a:buChar char="••"/>
          </a:pPr>
          <a:r>
            <a:rPr lang="en-US" sz="1400" kern="1200" dirty="0" smtClean="0"/>
            <a:t>Loan Default</a:t>
          </a:r>
          <a:endParaRPr lang="en-US" sz="1400" kern="1200" dirty="0"/>
        </a:p>
      </dsp:txBody>
      <dsp:txXfrm>
        <a:off x="4671931" y="860087"/>
        <a:ext cx="2702779" cy="1195083"/>
      </dsp:txXfrm>
    </dsp:sp>
    <dsp:sp modelId="{3A457D63-83D2-4ABC-9F16-B3ECA7C24D62}">
      <dsp:nvSpPr>
        <dsp:cNvPr id="0" name=""/>
        <dsp:cNvSpPr/>
      </dsp:nvSpPr>
      <dsp:spPr>
        <a:xfrm>
          <a:off x="7514207" y="468080"/>
          <a:ext cx="3288720" cy="1269445"/>
        </a:xfrm>
        <a:prstGeom prst="chevron">
          <a:avLst>
            <a:gd name="adj" fmla="val 4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7831F-CEBB-41D5-95CB-0396851292DD}">
      <dsp:nvSpPr>
        <dsp:cNvPr id="0" name=""/>
        <dsp:cNvSpPr/>
      </dsp:nvSpPr>
      <dsp:spPr>
        <a:xfrm>
          <a:off x="8391199" y="710512"/>
          <a:ext cx="2777141" cy="14193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711200">
            <a:lnSpc>
              <a:spcPct val="90000"/>
            </a:lnSpc>
            <a:spcBef>
              <a:spcPct val="0"/>
            </a:spcBef>
            <a:spcAft>
              <a:spcPct val="35000"/>
            </a:spcAft>
          </a:pPr>
          <a:r>
            <a:rPr lang="en-US" sz="1600" kern="1200" dirty="0"/>
            <a:t>Reason</a:t>
          </a:r>
        </a:p>
        <a:p>
          <a:pPr marL="114300" lvl="1" indent="-114300" algn="l" defTabSz="533400">
            <a:lnSpc>
              <a:spcPct val="90000"/>
            </a:lnSpc>
            <a:spcBef>
              <a:spcPct val="0"/>
            </a:spcBef>
            <a:spcAft>
              <a:spcPct val="15000"/>
            </a:spcAft>
            <a:buChar char="••"/>
          </a:pPr>
          <a:r>
            <a:rPr lang="en-US" sz="1200" kern="1200" dirty="0" smtClean="0"/>
            <a:t>Annual Income bins to understand </a:t>
          </a:r>
          <a:r>
            <a:rPr lang="en-US" sz="1200" kern="1200" dirty="0"/>
            <a:t>patterns by </a:t>
          </a:r>
          <a:r>
            <a:rPr lang="en-US" sz="1200" kern="1200" dirty="0" smtClean="0"/>
            <a:t>specific bins</a:t>
          </a:r>
          <a:endParaRPr lang="en-US" sz="1200" kern="1200" dirty="0"/>
        </a:p>
        <a:p>
          <a:pPr marL="114300" lvl="1" indent="-114300" algn="l" defTabSz="533400">
            <a:lnSpc>
              <a:spcPct val="90000"/>
            </a:lnSpc>
            <a:spcBef>
              <a:spcPct val="0"/>
            </a:spcBef>
            <a:spcAft>
              <a:spcPct val="15000"/>
            </a:spcAft>
            <a:buChar char="••"/>
          </a:pPr>
          <a:r>
            <a:rPr lang="en-US" sz="1200" kern="1200" dirty="0" smtClean="0"/>
            <a:t>Loan Default will have 1 for Charged Off and 0 for Fully Paid and Current. This will help in aggregating data</a:t>
          </a:r>
          <a:endParaRPr lang="en-US" sz="1200" kern="1200" dirty="0"/>
        </a:p>
      </dsp:txBody>
      <dsp:txXfrm>
        <a:off x="8432769" y="752082"/>
        <a:ext cx="2694001" cy="1336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21612-7476-46E1-BB43-CDC2E7F24183}">
      <dsp:nvSpPr>
        <dsp:cNvPr id="0" name=""/>
        <dsp:cNvSpPr/>
      </dsp:nvSpPr>
      <dsp:spPr>
        <a:xfrm rot="5400000">
          <a:off x="5962862" y="-2448221"/>
          <a:ext cx="911522"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Higher interest rates are having higher charged off</a:t>
          </a:r>
          <a:endParaRPr lang="en-US" sz="1700" kern="1200" dirty="0"/>
        </a:p>
        <a:p>
          <a:pPr marL="171450" lvl="1" indent="-171450" algn="l" defTabSz="755650">
            <a:lnSpc>
              <a:spcPct val="90000"/>
            </a:lnSpc>
            <a:spcBef>
              <a:spcPct val="0"/>
            </a:spcBef>
            <a:spcAft>
              <a:spcPct val="15000"/>
            </a:spcAft>
            <a:buChar char="••"/>
          </a:pPr>
          <a:r>
            <a:rPr lang="en-US" sz="1700" kern="1200" dirty="0" smtClean="0"/>
            <a:t>Since interest rates are derived by grades and subgrade, higher risk grades needs to be monitored for charged off</a:t>
          </a:r>
          <a:endParaRPr lang="en-US" sz="1700" kern="1200" dirty="0"/>
        </a:p>
      </dsp:txBody>
      <dsp:txXfrm rot="-5400000">
        <a:off x="3398095" y="161043"/>
        <a:ext cx="5996560" cy="822528"/>
      </dsp:txXfrm>
    </dsp:sp>
    <dsp:sp modelId="{361A6850-DD8F-45ED-909A-410C98CF1104}">
      <dsp:nvSpPr>
        <dsp:cNvPr id="0" name=""/>
        <dsp:cNvSpPr/>
      </dsp:nvSpPr>
      <dsp:spPr>
        <a:xfrm>
          <a:off x="0" y="2606"/>
          <a:ext cx="3398095" cy="113940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l" defTabSz="1422400">
            <a:lnSpc>
              <a:spcPct val="90000"/>
            </a:lnSpc>
            <a:spcBef>
              <a:spcPct val="0"/>
            </a:spcBef>
            <a:spcAft>
              <a:spcPct val="35000"/>
            </a:spcAft>
          </a:pPr>
          <a:r>
            <a:rPr lang="en-US" sz="3200" kern="1200" dirty="0" smtClean="0"/>
            <a:t>Interest Rate</a:t>
          </a:r>
          <a:endParaRPr lang="en-US" sz="3200" kern="1200" dirty="0"/>
        </a:p>
      </dsp:txBody>
      <dsp:txXfrm>
        <a:off x="55621" y="58227"/>
        <a:ext cx="3286853" cy="1028160"/>
      </dsp:txXfrm>
    </dsp:sp>
    <dsp:sp modelId="{C5F5BA09-EE82-4C3C-ABBC-57E13534D0D4}">
      <dsp:nvSpPr>
        <dsp:cNvPr id="0" name=""/>
        <dsp:cNvSpPr/>
      </dsp:nvSpPr>
      <dsp:spPr>
        <a:xfrm rot="5400000">
          <a:off x="5962862" y="-1251848"/>
          <a:ext cx="911522"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endParaRPr lang="en-US" sz="1700" kern="1200" dirty="0"/>
        </a:p>
      </dsp:txBody>
      <dsp:txXfrm rot="-5400000">
        <a:off x="3398095" y="1357416"/>
        <a:ext cx="5996560" cy="822528"/>
      </dsp:txXfrm>
    </dsp:sp>
    <dsp:sp modelId="{75543A78-F5F9-4A8D-9BA4-707BDC9E8C66}">
      <dsp:nvSpPr>
        <dsp:cNvPr id="0" name=""/>
        <dsp:cNvSpPr/>
      </dsp:nvSpPr>
      <dsp:spPr>
        <a:xfrm>
          <a:off x="0" y="1198978"/>
          <a:ext cx="3398095" cy="113940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l" defTabSz="1422400">
            <a:lnSpc>
              <a:spcPct val="90000"/>
            </a:lnSpc>
            <a:spcBef>
              <a:spcPct val="0"/>
            </a:spcBef>
            <a:spcAft>
              <a:spcPct val="35000"/>
            </a:spcAft>
          </a:pPr>
          <a:r>
            <a:rPr lang="en-US" sz="3200" kern="1200" dirty="0" smtClean="0"/>
            <a:t>DTI : Debt to Income Ratio</a:t>
          </a:r>
          <a:endParaRPr lang="en-US" sz="3200" kern="1200" dirty="0"/>
        </a:p>
      </dsp:txBody>
      <dsp:txXfrm>
        <a:off x="55621" y="1254599"/>
        <a:ext cx="3286853" cy="1028160"/>
      </dsp:txXfrm>
    </dsp:sp>
    <dsp:sp modelId="{39307DE9-0198-4C5E-B84F-EC93D1A278FC}">
      <dsp:nvSpPr>
        <dsp:cNvPr id="0" name=""/>
        <dsp:cNvSpPr/>
      </dsp:nvSpPr>
      <dsp:spPr>
        <a:xfrm>
          <a:off x="0" y="2395351"/>
          <a:ext cx="3398095" cy="113940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l" defTabSz="1422400">
            <a:lnSpc>
              <a:spcPct val="90000"/>
            </a:lnSpc>
            <a:spcBef>
              <a:spcPct val="0"/>
            </a:spcBef>
            <a:spcAft>
              <a:spcPct val="35000"/>
            </a:spcAft>
          </a:pPr>
          <a:endParaRPr lang="en-US" sz="3200" kern="1200" dirty="0"/>
        </a:p>
      </dsp:txBody>
      <dsp:txXfrm>
        <a:off x="55621" y="2450972"/>
        <a:ext cx="3286853" cy="1028160"/>
      </dsp:txXfrm>
    </dsp:sp>
    <dsp:sp modelId="{37484C98-9704-4D2D-8256-3FFF55592DD3}">
      <dsp:nvSpPr>
        <dsp:cNvPr id="0" name=""/>
        <dsp:cNvSpPr/>
      </dsp:nvSpPr>
      <dsp:spPr>
        <a:xfrm>
          <a:off x="0" y="3591724"/>
          <a:ext cx="3398095" cy="113940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l" defTabSz="1422400">
            <a:lnSpc>
              <a:spcPct val="90000"/>
            </a:lnSpc>
            <a:spcBef>
              <a:spcPct val="0"/>
            </a:spcBef>
            <a:spcAft>
              <a:spcPct val="35000"/>
            </a:spcAft>
          </a:pPr>
          <a:endParaRPr lang="en-US" sz="3200" kern="1200" dirty="0"/>
        </a:p>
      </dsp:txBody>
      <dsp:txXfrm>
        <a:off x="55621" y="3647345"/>
        <a:ext cx="3286853" cy="1028160"/>
      </dsp:txXfrm>
    </dsp:sp>
    <dsp:sp modelId="{358D7957-496C-44C8-872C-682A572E18A6}">
      <dsp:nvSpPr>
        <dsp:cNvPr id="0" name=""/>
        <dsp:cNvSpPr/>
      </dsp:nvSpPr>
      <dsp:spPr>
        <a:xfrm>
          <a:off x="0" y="4788097"/>
          <a:ext cx="3398095" cy="113940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endParaRPr lang="en-US" sz="1500" kern="1200" dirty="0"/>
        </a:p>
      </dsp:txBody>
      <dsp:txXfrm>
        <a:off x="55621" y="4843718"/>
        <a:ext cx="3286853" cy="1028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6</a:t>
            </a:fld>
            <a:endParaRPr lang="en-IN"/>
          </a:p>
        </p:txBody>
      </p:sp>
    </p:spTree>
    <p:extLst>
      <p:ext uri="{BB962C8B-B14F-4D97-AF65-F5344CB8AC3E}">
        <p14:creationId xmlns:p14="http://schemas.microsoft.com/office/powerpoint/2010/main" val="198922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title</a:t>
            </a:r>
          </a:p>
        </p:txBody>
      </p:sp>
      <p:sp>
        <p:nvSpPr>
          <p:cNvPr id="4" name="Slide Number Placeholder 3"/>
          <p:cNvSpPr>
            <a:spLocks noGrp="1"/>
          </p:cNvSpPr>
          <p:nvPr>
            <p:ph type="sldNum" sz="quarter" idx="5"/>
          </p:nvPr>
        </p:nvSpPr>
        <p:spPr/>
        <p:txBody>
          <a:bodyPr/>
          <a:lstStyle/>
          <a:p>
            <a:fld id="{5354517F-9C19-4E9A-AB98-AA89BD9F1D1D}" type="slidenum">
              <a:rPr lang="en-IN" smtClean="0"/>
              <a:t>14</a:t>
            </a:fld>
            <a:endParaRPr lang="en-IN"/>
          </a:p>
        </p:txBody>
      </p:sp>
    </p:spTree>
    <p:extLst>
      <p:ext uri="{BB962C8B-B14F-4D97-AF65-F5344CB8AC3E}">
        <p14:creationId xmlns:p14="http://schemas.microsoft.com/office/powerpoint/2010/main" val="404555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Loan Default </a:t>
            </a:r>
            <a:r>
              <a:rPr lang="en-IN" sz="2800" dirty="0" err="1"/>
              <a:t>Gramener</a:t>
            </a:r>
            <a:r>
              <a:rPr lang="en-IN" sz="2800" dirty="0"/>
              <a:t> Case Study</a:t>
            </a:r>
            <a:br>
              <a:rPr lang="en-IN" sz="2800" dirty="0"/>
            </a:br>
            <a:r>
              <a:rPr lang="en-IN" sz="2800" dirty="0"/>
              <a:t> </a:t>
            </a:r>
          </a:p>
        </p:txBody>
      </p:sp>
      <p:sp>
        <p:nvSpPr>
          <p:cNvPr id="4" name="Subtitle 3"/>
          <p:cNvSpPr>
            <a:spLocks noGrp="1"/>
          </p:cNvSpPr>
          <p:nvPr>
            <p:ph type="subTitle" idx="1"/>
          </p:nvPr>
        </p:nvSpPr>
        <p:spPr>
          <a:xfrm>
            <a:off x="1524000" y="3602038"/>
            <a:ext cx="9144000" cy="560609"/>
          </a:xfrm>
        </p:spPr>
        <p:txBody>
          <a:bodyPr/>
          <a:lstStyle/>
          <a:p>
            <a:r>
              <a:rPr lang="en-IN" dirty="0"/>
              <a:t>SUBMISSION</a:t>
            </a:r>
            <a:endParaRPr lang="en-US" dirty="0"/>
          </a:p>
        </p:txBody>
      </p:sp>
      <p:sp>
        <p:nvSpPr>
          <p:cNvPr id="5" name="Subtitle 3"/>
          <p:cNvSpPr txBox="1">
            <a:spLocks/>
          </p:cNvSpPr>
          <p:nvPr/>
        </p:nvSpPr>
        <p:spPr>
          <a:xfrm>
            <a:off x="682256" y="4801744"/>
            <a:ext cx="3177363" cy="15352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b="1" dirty="0"/>
              <a:t>Team</a:t>
            </a:r>
          </a:p>
          <a:p>
            <a:pPr marL="285750" indent="-285750" algn="l">
              <a:buFont typeface="Arial" panose="020B0604020202020204" pitchFamily="34" charset="0"/>
              <a:buChar char="•"/>
            </a:pPr>
            <a:r>
              <a:rPr lang="en-IN" sz="1400" dirty="0"/>
              <a:t>Krishnan R</a:t>
            </a:r>
            <a:r>
              <a:rPr lang="en-US" sz="1400" dirty="0" err="1"/>
              <a:t>aghupathi</a:t>
            </a:r>
            <a:endParaRPr lang="en-US" sz="1400" dirty="0"/>
          </a:p>
          <a:p>
            <a:pPr marL="285750" indent="-285750" algn="l">
              <a:buFont typeface="Arial" panose="020B0604020202020204" pitchFamily="34" charset="0"/>
              <a:buChar char="•"/>
            </a:pPr>
            <a:r>
              <a:rPr lang="en-US" sz="1400" dirty="0" err="1"/>
              <a:t>Nanditha</a:t>
            </a:r>
            <a:r>
              <a:rPr lang="en-US" sz="1400" dirty="0"/>
              <a:t> GN</a:t>
            </a:r>
          </a:p>
          <a:p>
            <a:pPr marL="285750" indent="-285750" algn="l">
              <a:buFont typeface="Arial" panose="020B0604020202020204" pitchFamily="34" charset="0"/>
              <a:buChar char="•"/>
            </a:pPr>
            <a:r>
              <a:rPr lang="en-US" sz="1400" dirty="0" err="1"/>
              <a:t>Srividya</a:t>
            </a:r>
            <a:r>
              <a:rPr lang="en-US" sz="1400" dirty="0"/>
              <a:t> </a:t>
            </a:r>
            <a:r>
              <a:rPr lang="en-US" sz="1400" dirty="0" err="1"/>
              <a:t>Ravichandran</a:t>
            </a:r>
            <a:endParaRPr lang="en-US" sz="1400" dirty="0"/>
          </a:p>
          <a:p>
            <a:pPr marL="285750" indent="-285750" algn="l">
              <a:buFont typeface="Arial" panose="020B0604020202020204" pitchFamily="34" charset="0"/>
              <a:buChar char="•"/>
            </a:pPr>
            <a:r>
              <a:rPr lang="en-US" sz="1400" dirty="0"/>
              <a:t>Abhijith N V</a:t>
            </a:r>
            <a:endParaRPr lang="en-IN" sz="14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ED24FB-F1DF-43A2-A28A-E1B9714DF31A}"/>
              </a:ext>
            </a:extLst>
          </p:cNvPr>
          <p:cNvSpPr>
            <a:spLocks noGrp="1"/>
          </p:cNvSpPr>
          <p:nvPr>
            <p:ph type="title"/>
          </p:nvPr>
        </p:nvSpPr>
        <p:spPr>
          <a:xfrm>
            <a:off x="1119515" y="116045"/>
            <a:ext cx="11168742" cy="856138"/>
          </a:xfrm>
        </p:spPr>
        <p:txBody>
          <a:bodyPr>
            <a:normAutofit/>
          </a:bodyPr>
          <a:lstStyle/>
          <a:p>
            <a:r>
              <a:rPr lang="en-IN" sz="2400" b="1" dirty="0" smtClean="0"/>
              <a:t>Debt to income ratio impact</a:t>
            </a:r>
            <a:endParaRPr lang="en-IN" sz="2400" b="1" dirty="0"/>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smtClean="0"/>
              <a:t>DTI is higher for charged off compared to fully paid</a:t>
            </a:r>
          </a:p>
          <a:p>
            <a:pPr marL="285750" indent="-285750">
              <a:lnSpc>
                <a:spcPct val="150000"/>
              </a:lnSpc>
              <a:buFont typeface="Wingdings" panose="05000000000000000000" pitchFamily="2" charset="2"/>
              <a:buChar char="Ø"/>
            </a:pPr>
            <a:r>
              <a:rPr lang="en-US" sz="1400" dirty="0" smtClean="0"/>
              <a:t>Charged off count to Fully paid count ratio is highest in the 20-25 DTI Bin</a:t>
            </a:r>
            <a:endParaRPr lang="en-US" sz="1400" dirty="0"/>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smtClean="0"/>
              <a:t>Higher the debt to income ratio there is a high risk of people defaulting on the loan</a:t>
            </a:r>
          </a:p>
          <a:p>
            <a:pPr marL="285750" indent="-285750">
              <a:lnSpc>
                <a:spcPct val="150000"/>
              </a:lnSpc>
              <a:buFont typeface="Wingdings" panose="05000000000000000000" pitchFamily="2" charset="2"/>
              <a:buChar char="Ø"/>
            </a:pPr>
            <a:endParaRPr lang="en-US"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50" y="3179205"/>
            <a:ext cx="7116998" cy="34380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54" y="972182"/>
            <a:ext cx="6376853" cy="2067743"/>
          </a:xfrm>
          <a:prstGeom prst="rect">
            <a:avLst/>
          </a:prstGeom>
        </p:spPr>
      </p:pic>
    </p:spTree>
    <p:extLst>
      <p:ext uri="{BB962C8B-B14F-4D97-AF65-F5344CB8AC3E}">
        <p14:creationId xmlns:p14="http://schemas.microsoft.com/office/powerpoint/2010/main" val="1535357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ED24FB-F1DF-43A2-A28A-E1B9714DF31A}"/>
              </a:ext>
            </a:extLst>
          </p:cNvPr>
          <p:cNvSpPr>
            <a:spLocks noGrp="1"/>
          </p:cNvSpPr>
          <p:nvPr>
            <p:ph type="title"/>
          </p:nvPr>
        </p:nvSpPr>
        <p:spPr>
          <a:xfrm>
            <a:off x="1119515" y="116045"/>
            <a:ext cx="11168742" cy="856138"/>
          </a:xfrm>
        </p:spPr>
        <p:txBody>
          <a:bodyPr>
            <a:normAutofit/>
          </a:bodyPr>
          <a:lstStyle/>
          <a:p>
            <a:r>
              <a:rPr lang="en-IN" sz="2400" b="1" dirty="0" smtClean="0"/>
              <a:t>Revolving utilization percentage impact</a:t>
            </a:r>
            <a:endParaRPr lang="en-IN" sz="2400" b="1" dirty="0"/>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smtClean="0"/>
              <a:t>Revolving Utilization %</a:t>
            </a:r>
            <a:r>
              <a:rPr lang="en-US" sz="1400" dirty="0" err="1" smtClean="0"/>
              <a:t>ge</a:t>
            </a:r>
            <a:r>
              <a:rPr lang="en-US" sz="1400" dirty="0" smtClean="0"/>
              <a:t> is higher for charged off compared to fully paid</a:t>
            </a:r>
          </a:p>
          <a:p>
            <a:pPr marL="285750" indent="-285750">
              <a:lnSpc>
                <a:spcPct val="150000"/>
              </a:lnSpc>
              <a:buFont typeface="Wingdings" panose="05000000000000000000" pitchFamily="2" charset="2"/>
              <a:buChar char="Ø"/>
            </a:pPr>
            <a:r>
              <a:rPr lang="en-US" sz="1400" dirty="0" smtClean="0"/>
              <a:t>Charged off count to Fully paid count ratio is increases as Revolving utilization %</a:t>
            </a:r>
            <a:r>
              <a:rPr lang="en-US" sz="1400" dirty="0" err="1" smtClean="0"/>
              <a:t>ge</a:t>
            </a:r>
            <a:r>
              <a:rPr lang="en-US" sz="1400" dirty="0" smtClean="0"/>
              <a:t> increases</a:t>
            </a:r>
            <a:endParaRPr lang="en-US" sz="1400" dirty="0"/>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smtClean="0"/>
              <a:t>Customers having higher revolving utilizations have a high risk of defaulting on the loan</a:t>
            </a:r>
          </a:p>
          <a:p>
            <a:pPr marL="285750" indent="-285750">
              <a:lnSpc>
                <a:spcPct val="150000"/>
              </a:lnSpc>
              <a:buFont typeface="Wingdings" panose="05000000000000000000" pitchFamily="2" charset="2"/>
              <a:buChar char="Ø"/>
            </a:pPr>
            <a:endParaRPr lang="en-US" sz="1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60" y="3340637"/>
            <a:ext cx="6471802" cy="34381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072" y="1051783"/>
            <a:ext cx="4251051" cy="2066544"/>
          </a:xfrm>
          <a:prstGeom prst="rect">
            <a:avLst/>
          </a:prstGeom>
        </p:spPr>
      </p:pic>
    </p:spTree>
    <p:extLst>
      <p:ext uri="{BB962C8B-B14F-4D97-AF65-F5344CB8AC3E}">
        <p14:creationId xmlns:p14="http://schemas.microsoft.com/office/powerpoint/2010/main" val="1535803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Loan purpose impact</a:t>
            </a:r>
          </a:p>
        </p:txBody>
      </p:sp>
      <p:sp>
        <p:nvSpPr>
          <p:cNvPr id="9" name="TextBox 8"/>
          <p:cNvSpPr txBox="1"/>
          <p:nvPr/>
        </p:nvSpPr>
        <p:spPr>
          <a:xfrm>
            <a:off x="8091377" y="1562986"/>
            <a:ext cx="3949995" cy="3323987"/>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Debt consolidation has the highest loan applications are for</a:t>
            </a:r>
          </a:p>
          <a:p>
            <a:pPr marL="285750" indent="-285750">
              <a:lnSpc>
                <a:spcPct val="150000"/>
              </a:lnSpc>
              <a:buFont typeface="Wingdings" panose="05000000000000000000" pitchFamily="2" charset="2"/>
              <a:buChar char="Ø"/>
            </a:pPr>
            <a:r>
              <a:rPr lang="en-US" sz="1400" dirty="0"/>
              <a:t>Small Business has the highest default percentage followed by renewal energy</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People take loan with better rate to consolidate their loans</a:t>
            </a:r>
          </a:p>
          <a:p>
            <a:pPr marL="285750" indent="-285750">
              <a:lnSpc>
                <a:spcPct val="150000"/>
              </a:lnSpc>
              <a:buFont typeface="Wingdings" panose="05000000000000000000" pitchFamily="2" charset="2"/>
              <a:buChar char="Ø"/>
            </a:pPr>
            <a:r>
              <a:rPr lang="en-US" sz="1400" dirty="0"/>
              <a:t>Small business have high risk of failure, hence loan default is also quite high</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1768223"/>
            <a:ext cx="7294381" cy="4416552"/>
          </a:xfrm>
          <a:prstGeom prst="rect">
            <a:avLst/>
          </a:prstGeom>
        </p:spPr>
      </p:pic>
      <p:sp>
        <p:nvSpPr>
          <p:cNvPr id="2" name="TextBox 1"/>
          <p:cNvSpPr txBox="1"/>
          <p:nvPr/>
        </p:nvSpPr>
        <p:spPr>
          <a:xfrm>
            <a:off x="254334" y="6257444"/>
            <a:ext cx="9513394" cy="307777"/>
          </a:xfrm>
          <a:prstGeom prst="rect">
            <a:avLst/>
          </a:prstGeom>
          <a:noFill/>
        </p:spPr>
        <p:txBody>
          <a:bodyPr wrap="square" rtlCol="0">
            <a:spAutoFit/>
          </a:bodyPr>
          <a:lstStyle/>
          <a:p>
            <a:r>
              <a:rPr lang="en-US" sz="1400" b="1" dirty="0" smtClean="0">
                <a:solidFill>
                  <a:srgbClr val="FF0000"/>
                </a:solidFill>
              </a:rPr>
              <a:t>* Red trend line shows the Charged off count to Fully paid count ratio. This is a good indicator of the likely hood of default</a:t>
            </a:r>
            <a:endParaRPr lang="en-US" sz="1400" b="1" dirty="0">
              <a:solidFill>
                <a:srgbClr val="FF0000"/>
              </a:solidFill>
            </a:endParaRPr>
          </a:p>
        </p:txBody>
      </p:sp>
    </p:spTree>
    <p:extLst>
      <p:ext uri="{BB962C8B-B14F-4D97-AF65-F5344CB8AC3E}">
        <p14:creationId xmlns:p14="http://schemas.microsoft.com/office/powerpoint/2010/main" val="4239910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Home ownership impact</a:t>
            </a:r>
          </a:p>
        </p:txBody>
      </p:sp>
      <p:sp>
        <p:nvSpPr>
          <p:cNvPr id="9" name="TextBox 8"/>
          <p:cNvSpPr txBox="1"/>
          <p:nvPr/>
        </p:nvSpPr>
        <p:spPr>
          <a:xfrm>
            <a:off x="8091377" y="1562986"/>
            <a:ext cx="3949995" cy="4939814"/>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Mortgage and rent have the highest loans given</a:t>
            </a:r>
          </a:p>
          <a:p>
            <a:pPr marL="285750" indent="-285750">
              <a:lnSpc>
                <a:spcPct val="150000"/>
              </a:lnSpc>
              <a:buFont typeface="Wingdings" panose="05000000000000000000" pitchFamily="2" charset="2"/>
              <a:buChar char="Ø"/>
            </a:pPr>
            <a:r>
              <a:rPr lang="en-US" sz="1400" dirty="0"/>
              <a:t>Between mortgage, rent and own, rented and own home owners tend to default more compared to Mortgage</a:t>
            </a:r>
          </a:p>
          <a:p>
            <a:pPr marL="285750" indent="-285750">
              <a:lnSpc>
                <a:spcPct val="150000"/>
              </a:lnSpc>
              <a:buFont typeface="Wingdings" panose="05000000000000000000" pitchFamily="2" charset="2"/>
              <a:buChar char="Ø"/>
            </a:pPr>
            <a:r>
              <a:rPr lang="en-US" sz="1400" dirty="0"/>
              <a:t>Although not many loans under others, it has a significant percentage of loan defaulting (&gt;20%)</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Others is an undefined category, need more data to understand why it has more defaults</a:t>
            </a:r>
          </a:p>
          <a:p>
            <a:pPr marL="285750" indent="-285750">
              <a:lnSpc>
                <a:spcPct val="150000"/>
              </a:lnSpc>
              <a:buFont typeface="Wingdings" panose="05000000000000000000" pitchFamily="2" charset="2"/>
              <a:buChar char="Ø"/>
            </a:pPr>
            <a:r>
              <a:rPr lang="en-US" sz="1400" dirty="0"/>
              <a:t>Mortgage has lower percentage of default. Since mortgage is a major loan and any default on other loan will increase the </a:t>
            </a:r>
            <a:r>
              <a:rPr lang="en-US" sz="1400" dirty="0" err="1"/>
              <a:t>RoI</a:t>
            </a:r>
            <a:r>
              <a:rPr lang="en-US" sz="1400" dirty="0"/>
              <a:t> or loan </a:t>
            </a:r>
            <a:r>
              <a:rPr lang="en-US" sz="1400" dirty="0" err="1"/>
              <a:t>categrory</a:t>
            </a:r>
            <a:r>
              <a:rPr lang="en-US" sz="1400" dirty="0"/>
              <a:t>, hence Mortgage owners tends to pay back and have a less risk of defaulting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46" y="1656474"/>
            <a:ext cx="7028652" cy="4414717"/>
          </a:xfrm>
          <a:prstGeom prst="rect">
            <a:avLst/>
          </a:prstGeom>
        </p:spPr>
      </p:pic>
      <p:sp>
        <p:nvSpPr>
          <p:cNvPr id="7" name="TextBox 6"/>
          <p:cNvSpPr txBox="1"/>
          <p:nvPr/>
        </p:nvSpPr>
        <p:spPr>
          <a:xfrm>
            <a:off x="0" y="6451224"/>
            <a:ext cx="9513394" cy="307777"/>
          </a:xfrm>
          <a:prstGeom prst="rect">
            <a:avLst/>
          </a:prstGeom>
          <a:noFill/>
        </p:spPr>
        <p:txBody>
          <a:bodyPr wrap="square" rtlCol="0">
            <a:spAutoFit/>
          </a:bodyPr>
          <a:lstStyle/>
          <a:p>
            <a:r>
              <a:rPr lang="en-US" sz="1400" b="1" dirty="0" smtClean="0">
                <a:solidFill>
                  <a:srgbClr val="FF0000"/>
                </a:solidFill>
              </a:rPr>
              <a:t>* Red trend line shows the Charged off count to Fully paid count ratio. This is a good indicator of the likely hood of default</a:t>
            </a:r>
            <a:endParaRPr lang="en-US" sz="1400" b="1" dirty="0">
              <a:solidFill>
                <a:srgbClr val="FF0000"/>
              </a:solidFill>
            </a:endParaRPr>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Loan purpose impact</a:t>
            </a:r>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Highest loans are given without any  applications verification</a:t>
            </a:r>
          </a:p>
          <a:p>
            <a:pPr marL="285750" indent="-285750">
              <a:lnSpc>
                <a:spcPct val="150000"/>
              </a:lnSpc>
              <a:buFont typeface="Wingdings" panose="05000000000000000000" pitchFamily="2" charset="2"/>
              <a:buChar char="Ø"/>
            </a:pPr>
            <a:r>
              <a:rPr lang="en-US" sz="1400" dirty="0"/>
              <a:t>Verified loans have the highest default percentage</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Verification process need to be relooked into to see what are the reasons for default even after verification</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35" y="2003894"/>
            <a:ext cx="7296912" cy="3677577"/>
          </a:xfrm>
          <a:prstGeom prst="rect">
            <a:avLst/>
          </a:prstGeom>
        </p:spPr>
      </p:pic>
      <p:sp>
        <p:nvSpPr>
          <p:cNvPr id="7" name="TextBox 6"/>
          <p:cNvSpPr txBox="1"/>
          <p:nvPr/>
        </p:nvSpPr>
        <p:spPr>
          <a:xfrm>
            <a:off x="254334" y="6257444"/>
            <a:ext cx="9513394" cy="307777"/>
          </a:xfrm>
          <a:prstGeom prst="rect">
            <a:avLst/>
          </a:prstGeom>
          <a:noFill/>
        </p:spPr>
        <p:txBody>
          <a:bodyPr wrap="square" rtlCol="0">
            <a:spAutoFit/>
          </a:bodyPr>
          <a:lstStyle/>
          <a:p>
            <a:r>
              <a:rPr lang="en-US" sz="1400" b="1" dirty="0" smtClean="0">
                <a:solidFill>
                  <a:srgbClr val="FF0000"/>
                </a:solidFill>
              </a:rPr>
              <a:t>* Red trend line shows the Charged off count to Fully paid count ratio. This is a good indicator of the likely hood of default</a:t>
            </a:r>
            <a:endParaRPr lang="en-US" sz="1400" b="1" dirty="0">
              <a:solidFill>
                <a:srgbClr val="FF0000"/>
              </a:solidFill>
            </a:endParaRPr>
          </a:p>
        </p:txBody>
      </p:sp>
    </p:spTree>
    <p:extLst>
      <p:ext uri="{BB962C8B-B14F-4D97-AF65-F5344CB8AC3E}">
        <p14:creationId xmlns:p14="http://schemas.microsoft.com/office/powerpoint/2010/main" val="1627963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ED24FB-F1DF-43A2-A28A-E1B9714DF31A}"/>
              </a:ext>
            </a:extLst>
          </p:cNvPr>
          <p:cNvSpPr>
            <a:spLocks noGrp="1"/>
          </p:cNvSpPr>
          <p:nvPr>
            <p:ph type="title"/>
          </p:nvPr>
        </p:nvSpPr>
        <p:spPr>
          <a:xfrm>
            <a:off x="1137681" y="0"/>
            <a:ext cx="11168742" cy="668964"/>
          </a:xfrm>
        </p:spPr>
        <p:txBody>
          <a:bodyPr>
            <a:normAutofit/>
          </a:bodyPr>
          <a:lstStyle/>
          <a:p>
            <a:r>
              <a:rPr lang="en-IN" sz="2800" b="1" dirty="0"/>
              <a:t>Conclusions</a:t>
            </a:r>
          </a:p>
        </p:txBody>
      </p:sp>
      <p:graphicFrame>
        <p:nvGraphicFramePr>
          <p:cNvPr id="4" name="Diagram 3"/>
          <p:cNvGraphicFramePr/>
          <p:nvPr>
            <p:extLst>
              <p:ext uri="{D42A27DB-BD31-4B8C-83A1-F6EECF244321}">
                <p14:modId xmlns:p14="http://schemas.microsoft.com/office/powerpoint/2010/main" val="2317170462"/>
              </p:ext>
            </p:extLst>
          </p:nvPr>
        </p:nvGraphicFramePr>
        <p:xfrm>
          <a:off x="1649383" y="781177"/>
          <a:ext cx="9439153" cy="5930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211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60713"/>
            <a:ext cx="11168742" cy="4344261"/>
          </a:xfrm>
        </p:spPr>
        <p:txBody>
          <a:bodyPr>
            <a:normAutofit/>
          </a:bodyPr>
          <a:lstStyle/>
          <a:p>
            <a:r>
              <a:rPr lang="en-IN" dirty="0"/>
              <a:t>Identify driving factors that influence loan default</a:t>
            </a:r>
          </a:p>
          <a:p>
            <a:endParaRPr lang="en-IN" dirty="0"/>
          </a:p>
          <a:p>
            <a:r>
              <a:rPr lang="en-IN" dirty="0"/>
              <a:t>Identify driver variables which are a strong indicators of default</a:t>
            </a:r>
          </a:p>
          <a:p>
            <a:endParaRPr lang="en-IN" dirty="0"/>
          </a:p>
          <a:p>
            <a:r>
              <a:rPr lang="en-IN" dirty="0"/>
              <a:t>Ensure that the inferences are</a:t>
            </a:r>
          </a:p>
          <a:p>
            <a:pPr lvl="1"/>
            <a:r>
              <a:rPr lang="en-IN" sz="2000" dirty="0"/>
              <a:t>Data driven</a:t>
            </a:r>
          </a:p>
          <a:p>
            <a:pPr lvl="1"/>
            <a:r>
              <a:rPr lang="en-IN" sz="2000" dirty="0"/>
              <a:t>Explained through visualizations</a:t>
            </a:r>
          </a:p>
          <a:p>
            <a:pPr lvl="1"/>
            <a:r>
              <a:rPr lang="en-IN" sz="2000" dirty="0"/>
              <a:t>Inferences are made based on correct trends</a:t>
            </a:r>
          </a:p>
          <a:p>
            <a:endParaRPr lang="en-IN" sz="1800" dirty="0"/>
          </a:p>
        </p:txBody>
      </p:sp>
      <p:sp>
        <p:nvSpPr>
          <p:cNvPr id="5" name="Title 1"/>
          <p:cNvSpPr>
            <a:spLocks noGrp="1"/>
          </p:cNvSpPr>
          <p:nvPr>
            <p:ph type="title"/>
          </p:nvPr>
        </p:nvSpPr>
        <p:spPr>
          <a:xfrm>
            <a:off x="404949" y="800336"/>
            <a:ext cx="11168742" cy="856138"/>
          </a:xfrm>
        </p:spPr>
        <p:txBody>
          <a:bodyPr>
            <a:normAutofit/>
          </a:bodyPr>
          <a:lstStyle/>
          <a:p>
            <a:r>
              <a:rPr lang="en-IN" sz="3600" b="1" dirty="0"/>
              <a:t>Key Objectives	</a:t>
            </a: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18168"/>
            <a:ext cx="11168742" cy="4381020"/>
          </a:xfrm>
        </p:spPr>
        <p:txBody>
          <a:bodyPr>
            <a:normAutofit/>
          </a:bodyPr>
          <a:lstStyle/>
          <a:p>
            <a:pPr algn="just">
              <a:lnSpc>
                <a:spcPct val="150000"/>
              </a:lnSpc>
            </a:pPr>
            <a:r>
              <a:rPr lang="en-US" sz="2400" dirty="0"/>
              <a:t>Loan data for all loans issued through the time period 2007 to 2011from lending club</a:t>
            </a:r>
          </a:p>
          <a:p>
            <a:pPr algn="just">
              <a:lnSpc>
                <a:spcPct val="150000"/>
              </a:lnSpc>
            </a:pPr>
            <a:r>
              <a:rPr lang="en-US" sz="2400" dirty="0"/>
              <a:t>Loans rejected by lending club data is not available in the data set</a:t>
            </a:r>
          </a:p>
          <a:p>
            <a:pPr algn="just">
              <a:lnSpc>
                <a:spcPct val="150000"/>
              </a:lnSpc>
            </a:pPr>
            <a:r>
              <a:rPr lang="en-US" sz="2400" dirty="0"/>
              <a:t>Loans have 3 statuses</a:t>
            </a:r>
          </a:p>
          <a:p>
            <a:pPr lvl="1" algn="just">
              <a:lnSpc>
                <a:spcPct val="150000"/>
              </a:lnSpc>
            </a:pPr>
            <a:r>
              <a:rPr lang="en-US" sz="2000" dirty="0"/>
              <a:t>Fully Paid – Loans that are closed</a:t>
            </a:r>
          </a:p>
          <a:p>
            <a:pPr lvl="1" algn="just">
              <a:lnSpc>
                <a:spcPct val="150000"/>
              </a:lnSpc>
            </a:pPr>
            <a:r>
              <a:rPr lang="en-US" sz="2000" dirty="0"/>
              <a:t>Current – Ongoing loans</a:t>
            </a:r>
          </a:p>
          <a:p>
            <a:pPr lvl="1" algn="just">
              <a:lnSpc>
                <a:spcPct val="150000"/>
              </a:lnSpc>
            </a:pPr>
            <a:r>
              <a:rPr lang="en-US" sz="2000" dirty="0"/>
              <a:t>Charged Off – Loans that are defaulted by the customers</a:t>
            </a:r>
            <a:endParaRPr lang="en-IN" sz="2000" dirty="0"/>
          </a:p>
          <a:p>
            <a:r>
              <a:rPr lang="en-IN" sz="2400" dirty="0"/>
              <a:t>Few key columns and our understanding of those columns are listed in the next slide</a:t>
            </a:r>
          </a:p>
        </p:txBody>
      </p:sp>
      <p:sp>
        <p:nvSpPr>
          <p:cNvPr id="5" name="Title 1"/>
          <p:cNvSpPr>
            <a:spLocks noGrp="1"/>
          </p:cNvSpPr>
          <p:nvPr>
            <p:ph type="title"/>
          </p:nvPr>
        </p:nvSpPr>
        <p:spPr>
          <a:xfrm>
            <a:off x="404949" y="800336"/>
            <a:ext cx="11168742" cy="856138"/>
          </a:xfrm>
        </p:spPr>
        <p:txBody>
          <a:bodyPr>
            <a:normAutofit/>
          </a:bodyPr>
          <a:lstStyle/>
          <a:p>
            <a:r>
              <a:rPr lang="en-IN" sz="3600" b="1" dirty="0"/>
              <a:t>What Data we have	</a:t>
            </a:r>
          </a:p>
        </p:txBody>
      </p:sp>
    </p:spTree>
    <p:extLst>
      <p:ext uri="{BB962C8B-B14F-4D97-AF65-F5344CB8AC3E}">
        <p14:creationId xmlns:p14="http://schemas.microsoft.com/office/powerpoint/2010/main" val="2074794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4613075"/>
              </p:ext>
            </p:extLst>
          </p:nvPr>
        </p:nvGraphicFramePr>
        <p:xfrm>
          <a:off x="505044" y="855404"/>
          <a:ext cx="11355574" cy="5605784"/>
        </p:xfrm>
        <a:graphic>
          <a:graphicData uri="http://schemas.openxmlformats.org/drawingml/2006/table">
            <a:tbl>
              <a:tblPr>
                <a:tableStyleId>{5C22544A-7EE6-4342-B048-85BDC9FD1C3A}</a:tableStyleId>
              </a:tblPr>
              <a:tblGrid>
                <a:gridCol w="2103519">
                  <a:extLst>
                    <a:ext uri="{9D8B030D-6E8A-4147-A177-3AD203B41FA5}">
                      <a16:colId xmlns:a16="http://schemas.microsoft.com/office/drawing/2014/main" xmlns="" val="20000"/>
                    </a:ext>
                  </a:extLst>
                </a:gridCol>
                <a:gridCol w="9252055">
                  <a:extLst>
                    <a:ext uri="{9D8B030D-6E8A-4147-A177-3AD203B41FA5}">
                      <a16:colId xmlns:a16="http://schemas.microsoft.com/office/drawing/2014/main" xmlns="" val="20001"/>
                    </a:ext>
                  </a:extLst>
                </a:gridCol>
              </a:tblGrid>
              <a:tr h="271158">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 Explanation</a:t>
                      </a: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xmlns="" val="10000"/>
                  </a:ext>
                </a:extLst>
              </a:tr>
              <a:tr h="271158">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collections_12_mths_ex_med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Number of collections in 12 months excluding medical collections. Can be ignored, mostly NA/0 values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83927">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funded_amnt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Amount that was funded by the investors. In few cases this will be lesser than the Loan Amount, the remianing amount is problably lent by LC dirctly</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0">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Rate on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last_pymnt_amnt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total payment amount received. This will be 0 for Charged off</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month payment was received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147625">
                <a:tc>
                  <a:txBody>
                    <a:bodyPr/>
                    <a:lstStyle/>
                    <a:p>
                      <a:pPr algn="l" fontAlgn="b"/>
                      <a:r>
                        <a:rPr lang="en-US" sz="1100" u="none" strike="noStrike">
                          <a:effectLst/>
                          <a:latin typeface="Times New Roman" panose="02020603050405020304" pitchFamily="18" charset="0"/>
                          <a:cs typeface="Times New Roman" panose="02020603050405020304" pitchFamily="18" charset="0"/>
                        </a:rPr>
                        <a:t>loan_status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Current status of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mths_since_last_major_derog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most recent 90-day or worse rating</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mths_since_last_record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the last (derogatory) public  records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226050">
                <a:tc>
                  <a:txBody>
                    <a:bodyPr/>
                    <a:lstStyle/>
                    <a:p>
                      <a:pPr algn="l" fontAlgn="b"/>
                      <a:r>
                        <a:rPr lang="en-US" sz="1100" u="none" strike="noStrike">
                          <a:effectLst/>
                          <a:latin typeface="Times New Roman" panose="02020603050405020304" pitchFamily="18" charset="0"/>
                          <a:cs typeface="Times New Roman" panose="02020603050405020304" pitchFamily="18" charset="0"/>
                        </a:rPr>
                        <a:t>open_acc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number of open credit lines in the borrower's credit file. Ranges from 2 - 44</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out_prncp_inv</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Remaining outstanding principal for portion of total amount funded by investors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0"/>
                  </a:ext>
                </a:extLst>
              </a:tr>
              <a:tr h="438419">
                <a:tc>
                  <a:txBody>
                    <a:bodyPr/>
                    <a:lstStyle/>
                    <a:p>
                      <a:pPr algn="l" fontAlgn="b"/>
                      <a:r>
                        <a:rPr lang="en-US" sz="1100" u="none" strike="noStrike">
                          <a:effectLst/>
                          <a:latin typeface="Times New Roman" panose="02020603050405020304" pitchFamily="18" charset="0"/>
                          <a:cs typeface="Times New Roman" panose="02020603050405020304" pitchFamily="18" charset="0"/>
                        </a:rPr>
                        <a:t>pub_rec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Number of derogatory public </a:t>
                      </a:r>
                      <a:r>
                        <a:rPr lang="en-US" sz="1100" u="none" strike="noStrike" dirty="0" err="1">
                          <a:effectLst/>
                          <a:latin typeface="Times New Roman" panose="02020603050405020304" pitchFamily="18" charset="0"/>
                          <a:cs typeface="Times New Roman" panose="02020603050405020304" pitchFamily="18" charset="0"/>
                        </a:rPr>
                        <a:t>records.Another</a:t>
                      </a:r>
                      <a:r>
                        <a:rPr lang="en-US" sz="1100" u="none" strike="noStrike" dirty="0">
                          <a:effectLst/>
                          <a:latin typeface="Times New Roman" panose="02020603050405020304" pitchFamily="18" charset="0"/>
                          <a:cs typeface="Times New Roman" panose="02020603050405020304" pitchFamily="18" charset="0"/>
                        </a:rPr>
                        <a:t> piece of data Lending Club provides is the number of public records on file. This is pulled from the credit report, so don’t confuse it with criminal public records. Credit report public records are things like bankruptcy, foreclosure, tax liens, and past-due child support.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1"/>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recoveries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Recovery after </a:t>
                      </a:r>
                      <a:r>
                        <a:rPr lang="en-US" sz="1100" u="none" strike="noStrike" dirty="0" err="1">
                          <a:effectLst/>
                          <a:latin typeface="Times New Roman" panose="02020603050405020304" pitchFamily="18" charset="0"/>
                          <a:cs typeface="Times New Roman" panose="02020603050405020304" pitchFamily="18" charset="0"/>
                        </a:rPr>
                        <a:t>defauls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2"/>
                  </a:ext>
                </a:extLst>
              </a:tr>
              <a:tr h="316265">
                <a:tc>
                  <a:txBody>
                    <a:bodyPr/>
                    <a:lstStyle/>
                    <a:p>
                      <a:pPr algn="l" fontAlgn="b"/>
                      <a:r>
                        <a:rPr lang="en-US" sz="1100" u="none" strike="noStrike">
                          <a:effectLst/>
                          <a:latin typeface="Times New Roman" panose="02020603050405020304" pitchFamily="18" charset="0"/>
                          <a:cs typeface="Times New Roman" panose="02020603050405020304" pitchFamily="18" charset="0"/>
                        </a:rPr>
                        <a:t>revol_util</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Revolving line utilization rate, or the amount of credit the borrower is using relative to all available revolving credit.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3"/>
                  </a:ext>
                </a:extLst>
              </a:tr>
              <a:tr h="365478">
                <a:tc>
                  <a:txBody>
                    <a:bodyPr/>
                    <a:lstStyle/>
                    <a:p>
                      <a:pPr algn="l" fontAlgn="b"/>
                      <a:r>
                        <a:rPr lang="en-US" sz="1100" u="none" strike="noStrike">
                          <a:effectLst/>
                          <a:latin typeface="Times New Roman" panose="02020603050405020304" pitchFamily="18" charset="0"/>
                          <a:cs typeface="Times New Roman" panose="02020603050405020304" pitchFamily="18" charset="0"/>
                        </a:rPr>
                        <a:t>sub_grade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majority of loans is either graded as B or C — together these correspond to more than 50% of the loan </a:t>
                      </a:r>
                      <a:r>
                        <a:rPr lang="en-US" sz="1100" u="none" strike="noStrike" dirty="0" err="1">
                          <a:effectLst/>
                          <a:latin typeface="Times New Roman" panose="02020603050405020304" pitchFamily="18" charset="0"/>
                          <a:cs typeface="Times New Roman" panose="02020603050405020304" pitchFamily="18" charset="0"/>
                        </a:rPr>
                        <a:t>population.While</a:t>
                      </a:r>
                      <a:r>
                        <a:rPr lang="en-US" sz="1100" u="none" strike="noStrike" dirty="0">
                          <a:effectLst/>
                          <a:latin typeface="Times New Roman" panose="02020603050405020304" pitchFamily="18" charset="0"/>
                          <a:cs typeface="Times New Roman" panose="02020603050405020304" pitchFamily="18" charset="0"/>
                        </a:rPr>
                        <a:t> there is a considerable amount of A graded or “prime” loans (~17%), there is a small amount of G graded, or “uncollectible” loans (~0,06%).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4"/>
                  </a:ext>
                </a:extLst>
              </a:tr>
              <a:tr h="158389">
                <a:tc>
                  <a:txBody>
                    <a:bodyPr/>
                    <a:lstStyle/>
                    <a:p>
                      <a:pPr algn="l" fontAlgn="b"/>
                      <a:r>
                        <a:rPr lang="en-US" sz="1100" u="none" strike="noStrike">
                          <a:effectLst/>
                          <a:latin typeface="Times New Roman" panose="02020603050405020304" pitchFamily="18" charset="0"/>
                          <a:cs typeface="Times New Roman" panose="02020603050405020304" pitchFamily="18" charset="0"/>
                        </a:rPr>
                        <a:t>term</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loan term. Only 2 term is available 36 months and 60 months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5"/>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total_pymnt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Payments received to date for total amount funded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6"/>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total_rec_int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received to date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7"/>
                  </a:ext>
                </a:extLst>
              </a:tr>
              <a:tr h="389177">
                <a:tc>
                  <a:txBody>
                    <a:bodyPr/>
                    <a:lstStyle/>
                    <a:p>
                      <a:pPr algn="l" fontAlgn="b"/>
                      <a:r>
                        <a:rPr lang="en-US" sz="1100" u="none" strike="noStrike">
                          <a:effectLst/>
                          <a:latin typeface="Times New Roman" panose="02020603050405020304" pitchFamily="18" charset="0"/>
                          <a:cs typeface="Times New Roman" panose="02020603050405020304" pitchFamily="18" charset="0"/>
                        </a:rPr>
                        <a:t>verification_status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Not verified, Verified (by LC) and Source verified are the options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8"/>
                  </a:ext>
                </a:extLst>
              </a:tr>
            </a:tbl>
          </a:graphicData>
        </a:graphic>
      </p:graphicFrame>
    </p:spTree>
    <p:extLst>
      <p:ext uri="{BB962C8B-B14F-4D97-AF65-F5344CB8AC3E}">
        <p14:creationId xmlns:p14="http://schemas.microsoft.com/office/powerpoint/2010/main" val="2750234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70500304"/>
              </p:ext>
            </p:extLst>
          </p:nvPr>
        </p:nvGraphicFramePr>
        <p:xfrm>
          <a:off x="505044" y="1701208"/>
          <a:ext cx="11355574" cy="2472073"/>
        </p:xfrm>
        <a:graphic>
          <a:graphicData uri="http://schemas.openxmlformats.org/drawingml/2006/table">
            <a:tbl>
              <a:tblPr>
                <a:tableStyleId>{5C22544A-7EE6-4342-B048-85BDC9FD1C3A}</a:tableStyleId>
              </a:tblPr>
              <a:tblGrid>
                <a:gridCol w="2103519">
                  <a:extLst>
                    <a:ext uri="{9D8B030D-6E8A-4147-A177-3AD203B41FA5}">
                      <a16:colId xmlns:a16="http://schemas.microsoft.com/office/drawing/2014/main" xmlns="" val="20000"/>
                    </a:ext>
                  </a:extLst>
                </a:gridCol>
                <a:gridCol w="9252055">
                  <a:extLst>
                    <a:ext uri="{9D8B030D-6E8A-4147-A177-3AD203B41FA5}">
                      <a16:colId xmlns:a16="http://schemas.microsoft.com/office/drawing/2014/main" xmlns="" val="20001"/>
                    </a:ext>
                  </a:extLst>
                </a:gridCol>
              </a:tblGrid>
              <a:tr h="230245">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 Explanation</a:t>
                      </a: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xmlns="" val="10000"/>
                  </a:ext>
                </a:extLst>
              </a:tr>
              <a:tr h="219990">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earliest_cr_line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Converted tot date time. Correcting dates</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in future to 1900 dates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issue_d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last_credit_pull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last_pymnt_d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next_pymnt_d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Converted tot date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revolv_util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bl>
          </a:graphicData>
        </a:graphic>
      </p:graphicFrame>
      <p:sp>
        <p:nvSpPr>
          <p:cNvPr id="3" name="Title 1"/>
          <p:cNvSpPr>
            <a:spLocks noGrp="1"/>
          </p:cNvSpPr>
          <p:nvPr>
            <p:ph type="title"/>
          </p:nvPr>
        </p:nvSpPr>
        <p:spPr>
          <a:xfrm>
            <a:off x="404949" y="800336"/>
            <a:ext cx="11168742" cy="856138"/>
          </a:xfrm>
        </p:spPr>
        <p:txBody>
          <a:bodyPr>
            <a:normAutofit/>
          </a:bodyPr>
          <a:lstStyle/>
          <a:p>
            <a:r>
              <a:rPr lang="en-IN" sz="3600" b="1" dirty="0"/>
              <a:t>Data cleaning	</a:t>
            </a:r>
          </a:p>
        </p:txBody>
      </p:sp>
    </p:spTree>
    <p:extLst>
      <p:ext uri="{BB962C8B-B14F-4D97-AF65-F5344CB8AC3E}">
        <p14:creationId xmlns:p14="http://schemas.microsoft.com/office/powerpoint/2010/main" val="2754628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00336"/>
            <a:ext cx="11168742" cy="856138"/>
          </a:xfrm>
        </p:spPr>
        <p:txBody>
          <a:bodyPr>
            <a:normAutofit/>
          </a:bodyPr>
          <a:lstStyle/>
          <a:p>
            <a:r>
              <a:rPr lang="en-IN" sz="3600" b="1" dirty="0"/>
              <a:t>Data we derived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86332767"/>
              </p:ext>
            </p:extLst>
          </p:nvPr>
        </p:nvGraphicFramePr>
        <p:xfrm>
          <a:off x="404041" y="1576684"/>
          <a:ext cx="11169650" cy="2597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7"/>
          <p:cNvGraphicFramePr>
            <a:graphicFrameLocks/>
          </p:cNvGraphicFramePr>
          <p:nvPr>
            <p:extLst>
              <p:ext uri="{D42A27DB-BD31-4B8C-83A1-F6EECF244321}">
                <p14:modId xmlns:p14="http://schemas.microsoft.com/office/powerpoint/2010/main" val="2580340001"/>
              </p:ext>
            </p:extLst>
          </p:nvPr>
        </p:nvGraphicFramePr>
        <p:xfrm>
          <a:off x="692050" y="4012057"/>
          <a:ext cx="11169650" cy="259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49501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78557" y="2194623"/>
            <a:ext cx="9144000" cy="31937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800" dirty="0"/>
              <a:t>Analyses &amp; Inferences</a:t>
            </a:r>
            <a:br>
              <a:rPr lang="en-IN" sz="2800" dirty="0"/>
            </a:br>
            <a:r>
              <a:rPr lang="en-IN" sz="2800" dirty="0"/>
              <a:t> </a:t>
            </a:r>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D027D-982D-473A-9128-2B36AFB31D45}"/>
              </a:ext>
            </a:extLst>
          </p:cNvPr>
          <p:cNvSpPr>
            <a:spLocks noGrp="1"/>
          </p:cNvSpPr>
          <p:nvPr>
            <p:ph type="title"/>
          </p:nvPr>
        </p:nvSpPr>
        <p:spPr>
          <a:xfrm>
            <a:off x="1136469" y="28460"/>
            <a:ext cx="9313817" cy="856138"/>
          </a:xfrm>
        </p:spPr>
        <p:txBody>
          <a:bodyPr>
            <a:normAutofit/>
          </a:bodyPr>
          <a:lstStyle/>
          <a:p>
            <a:r>
              <a:rPr lang="en-US" sz="2800" dirty="0" smtClean="0"/>
              <a:t>Univariate and outlier Analysis</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1628"/>
            <a:ext cx="5309810" cy="3023289"/>
          </a:xfrm>
          <a:prstGeom prst="rect">
            <a:avLst/>
          </a:prstGeom>
        </p:spPr>
      </p:pic>
      <p:sp>
        <p:nvSpPr>
          <p:cNvPr id="5" name="TextBox 4"/>
          <p:cNvSpPr txBox="1"/>
          <p:nvPr/>
        </p:nvSpPr>
        <p:spPr>
          <a:xfrm>
            <a:off x="702452" y="1235827"/>
            <a:ext cx="4892949" cy="369332"/>
          </a:xfrm>
          <a:prstGeom prst="rect">
            <a:avLst/>
          </a:prstGeom>
          <a:noFill/>
        </p:spPr>
        <p:txBody>
          <a:bodyPr wrap="square" rtlCol="0">
            <a:spAutoFit/>
          </a:bodyPr>
          <a:lstStyle/>
          <a:p>
            <a:pPr algn="ctr"/>
            <a:r>
              <a:rPr lang="en-US" dirty="0" smtClean="0"/>
              <a:t>Annual income distribution – With all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965" y="1511628"/>
            <a:ext cx="5309810" cy="3023289"/>
          </a:xfrm>
          <a:prstGeom prst="rect">
            <a:avLst/>
          </a:prstGeom>
        </p:spPr>
      </p:pic>
      <p:sp>
        <p:nvSpPr>
          <p:cNvPr id="7" name="TextBox 6"/>
          <p:cNvSpPr txBox="1"/>
          <p:nvPr/>
        </p:nvSpPr>
        <p:spPr>
          <a:xfrm>
            <a:off x="6250417" y="1235827"/>
            <a:ext cx="4892949" cy="369332"/>
          </a:xfrm>
          <a:prstGeom prst="rect">
            <a:avLst/>
          </a:prstGeom>
          <a:noFill/>
        </p:spPr>
        <p:txBody>
          <a:bodyPr wrap="square" rtlCol="0">
            <a:spAutoFit/>
          </a:bodyPr>
          <a:lstStyle/>
          <a:p>
            <a:pPr algn="ctr"/>
            <a:r>
              <a:rPr lang="en-US" dirty="0" smtClean="0"/>
              <a:t>Annual income distribution – removing outliers</a:t>
            </a:r>
            <a:endParaRPr lang="en-US" dirty="0"/>
          </a:p>
        </p:txBody>
      </p:sp>
      <p:sp>
        <p:nvSpPr>
          <p:cNvPr id="8" name="TextBox 7"/>
          <p:cNvSpPr txBox="1"/>
          <p:nvPr/>
        </p:nvSpPr>
        <p:spPr>
          <a:xfrm>
            <a:off x="399672" y="4662834"/>
            <a:ext cx="11039411" cy="2031325"/>
          </a:xfrm>
          <a:prstGeom prst="rect">
            <a:avLst/>
          </a:prstGeom>
          <a:noFill/>
        </p:spPr>
        <p:txBody>
          <a:bodyPr wrap="square" rtlCol="0">
            <a:spAutoFit/>
          </a:bodyPr>
          <a:lstStyle/>
          <a:p>
            <a:pPr marL="342900" indent="-342900">
              <a:buAutoNum type="arabicParenR"/>
            </a:pPr>
            <a:r>
              <a:rPr lang="en-US" dirty="0" smtClean="0"/>
              <a:t>Univariate and Outlier analysis was performed on all important value columns and appropriate percentiles were taken to remove the outliers</a:t>
            </a:r>
          </a:p>
          <a:p>
            <a:pPr marL="342900" indent="-342900">
              <a:buAutoNum type="arabicParenR"/>
            </a:pPr>
            <a:r>
              <a:rPr lang="en-US" dirty="0" smtClean="0"/>
              <a:t>Annual income graphs are shown </a:t>
            </a:r>
            <a:r>
              <a:rPr lang="en-US" dirty="0" err="1" smtClean="0"/>
              <a:t>abov</a:t>
            </a:r>
            <a:endParaRPr lang="en-US" dirty="0" smtClean="0"/>
          </a:p>
          <a:p>
            <a:pPr marL="342900" indent="-342900">
              <a:buAutoNum type="arabicParenR"/>
            </a:pPr>
            <a:r>
              <a:rPr lang="en-US" dirty="0" smtClean="0"/>
              <a:t>Similar exercise was done for</a:t>
            </a:r>
          </a:p>
          <a:p>
            <a:pPr marL="800100" lvl="1" indent="-342900">
              <a:buAutoNum type="arabicParenR"/>
            </a:pPr>
            <a:r>
              <a:rPr lang="en-US" dirty="0" smtClean="0"/>
              <a:t>Instalment				4) </a:t>
            </a:r>
            <a:r>
              <a:rPr lang="en-US" dirty="0" err="1" smtClean="0"/>
              <a:t>funded_amnt</a:t>
            </a:r>
            <a:endParaRPr lang="en-US" dirty="0" smtClean="0"/>
          </a:p>
          <a:p>
            <a:pPr marL="800100" lvl="1" indent="-342900">
              <a:buAutoNum type="arabicParenR"/>
            </a:pPr>
            <a:r>
              <a:rPr lang="en-US" dirty="0" smtClean="0"/>
              <a:t>DTI					5) Interest rate</a:t>
            </a:r>
          </a:p>
          <a:p>
            <a:pPr marL="800100" lvl="1" indent="-342900">
              <a:buAutoNum type="arabicParenR"/>
            </a:pPr>
            <a:r>
              <a:rPr lang="en-US" dirty="0" err="1" smtClean="0"/>
              <a:t>Revol_bal</a:t>
            </a:r>
            <a:r>
              <a:rPr lang="en-US" dirty="0" smtClean="0"/>
              <a:t>				6) Loan Amount</a:t>
            </a:r>
          </a:p>
        </p:txBody>
      </p:sp>
    </p:spTree>
    <p:extLst>
      <p:ext uri="{BB962C8B-B14F-4D97-AF65-F5344CB8AC3E}">
        <p14:creationId xmlns:p14="http://schemas.microsoft.com/office/powerpoint/2010/main" val="3459183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Rate of interest impact</a:t>
            </a:r>
          </a:p>
        </p:txBody>
      </p:sp>
      <p:sp>
        <p:nvSpPr>
          <p:cNvPr id="9" name="TextBox 8"/>
          <p:cNvSpPr txBox="1"/>
          <p:nvPr/>
        </p:nvSpPr>
        <p:spPr>
          <a:xfrm>
            <a:off x="8091377" y="1562986"/>
            <a:ext cx="3949995" cy="4293483"/>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Rate of interest for fully paid is consistently lower </a:t>
            </a:r>
            <a:r>
              <a:rPr lang="en-US" sz="1400" dirty="0" smtClean="0"/>
              <a:t>compared </a:t>
            </a:r>
            <a:r>
              <a:rPr lang="en-US" sz="1400" dirty="0"/>
              <a:t>to charged off/default over the </a:t>
            </a:r>
            <a:r>
              <a:rPr lang="en-US" sz="1400" dirty="0" smtClean="0"/>
              <a:t>years</a:t>
            </a:r>
          </a:p>
          <a:p>
            <a:pPr marL="285750" indent="-285750">
              <a:lnSpc>
                <a:spcPct val="150000"/>
              </a:lnSpc>
              <a:buFont typeface="Wingdings" panose="05000000000000000000" pitchFamily="2" charset="2"/>
              <a:buChar char="Ø"/>
            </a:pPr>
            <a:r>
              <a:rPr lang="en-US" sz="1400" dirty="0" smtClean="0"/>
              <a:t>Median of interest rate is higher for charged off compared to Fully paid</a:t>
            </a:r>
            <a:endParaRPr lang="en-US" sz="1400" dirty="0"/>
          </a:p>
          <a:p>
            <a:pPr marL="285750" indent="-285750">
              <a:lnSpc>
                <a:spcPct val="150000"/>
              </a:lnSpc>
              <a:buFont typeface="Wingdings" panose="05000000000000000000" pitchFamily="2" charset="2"/>
              <a:buChar char="Ø"/>
            </a:pPr>
            <a:r>
              <a:rPr lang="en-US" sz="1400" dirty="0"/>
              <a:t>Post 2010 the gap is significantly higher</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Higher rate of interest are guided by high risky loans</a:t>
            </a:r>
          </a:p>
          <a:p>
            <a:pPr marL="285750" indent="-285750">
              <a:lnSpc>
                <a:spcPct val="150000"/>
              </a:lnSpc>
              <a:buFont typeface="Wingdings" panose="05000000000000000000" pitchFamily="2" charset="2"/>
              <a:buChar char="Ø"/>
            </a:pPr>
            <a:r>
              <a:rPr lang="en-US" sz="1400" dirty="0"/>
              <a:t>People with lower grades tend to get higher rate of interest</a:t>
            </a:r>
          </a:p>
          <a:p>
            <a:pPr marL="285750" indent="-285750">
              <a:lnSpc>
                <a:spcPct val="150000"/>
              </a:lnSpc>
              <a:buFont typeface="Wingdings" panose="05000000000000000000" pitchFamily="2" charset="2"/>
              <a:buChar char="Ø"/>
            </a:pPr>
            <a:r>
              <a:rPr lang="en-US" sz="1400" dirty="0"/>
              <a:t>This risk factor leads to charged off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5" y="1453552"/>
            <a:ext cx="3778969" cy="283031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9116" y="3621101"/>
            <a:ext cx="4273673" cy="3178074"/>
          </a:xfrm>
          <a:prstGeom prst="rect">
            <a:avLst/>
          </a:prstGeom>
        </p:spPr>
      </p:pic>
    </p:spTree>
    <p:extLst>
      <p:ext uri="{BB962C8B-B14F-4D97-AF65-F5344CB8AC3E}">
        <p14:creationId xmlns:p14="http://schemas.microsoft.com/office/powerpoint/2010/main" val="3608566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1403</TotalTime>
  <Words>1068</Words>
  <Application>Microsoft Office PowerPoint</Application>
  <PresentationFormat>Widescreen</PresentationFormat>
  <Paragraphs>162</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Loan Default Gramener Case Study  </vt:lpstr>
      <vt:lpstr>Key Objectives </vt:lpstr>
      <vt:lpstr>What Data we have </vt:lpstr>
      <vt:lpstr>PowerPoint Presentation</vt:lpstr>
      <vt:lpstr>Data cleaning </vt:lpstr>
      <vt:lpstr>Data we derived </vt:lpstr>
      <vt:lpstr>PowerPoint Presentation</vt:lpstr>
      <vt:lpstr>Univariate and outlier Analysis</vt:lpstr>
      <vt:lpstr>Rate of interest impact</vt:lpstr>
      <vt:lpstr>Debt to income ratio impact</vt:lpstr>
      <vt:lpstr>Revolving utilization percentage impact</vt:lpstr>
      <vt:lpstr>Loan purpose impact</vt:lpstr>
      <vt:lpstr>Home ownership impact</vt:lpstr>
      <vt:lpstr>Loan purpose impact</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Abhijith Nittor</cp:lastModifiedBy>
  <cp:revision>169</cp:revision>
  <dcterms:created xsi:type="dcterms:W3CDTF">2016-06-09T08:16:28Z</dcterms:created>
  <dcterms:modified xsi:type="dcterms:W3CDTF">2019-03-31T16:01:53Z</dcterms:modified>
</cp:coreProperties>
</file>