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76" r:id="rId4"/>
    <p:sldId id="283" r:id="rId5"/>
    <p:sldId id="285" r:id="rId6"/>
    <p:sldId id="284" r:id="rId7"/>
    <p:sldId id="258" r:id="rId8"/>
    <p:sldId id="289" r:id="rId9"/>
    <p:sldId id="286" r:id="rId10"/>
    <p:sldId id="290" r:id="rId11"/>
    <p:sldId id="291" r:id="rId12"/>
    <p:sldId id="287" r:id="rId13"/>
    <p:sldId id="259" r:id="rId14"/>
    <p:sldId id="28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0" autoAdjust="0"/>
    <p:restoredTop sz="86835" autoAdjust="0"/>
  </p:normalViewPr>
  <p:slideViewPr>
    <p:cSldViewPr snapToGrid="0">
      <p:cViewPr varScale="1">
        <p:scale>
          <a:sx n="59" d="100"/>
          <a:sy n="59" d="100"/>
        </p:scale>
        <p:origin x="964" y="4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0ED0EC-3CE0-4CED-A9DE-21D7404BDCD0}" type="doc">
      <dgm:prSet loTypeId="urn:microsoft.com/office/officeart/2005/8/layout/chevronAccent+Icon" loCatId="officeonline" qsTypeId="urn:microsoft.com/office/officeart/2005/8/quickstyle/simple1" qsCatId="simple" csTypeId="urn:microsoft.com/office/officeart/2005/8/colors/accent1_2" csCatId="accent1" phldr="1"/>
      <dgm:spPr/>
      <dgm:t>
        <a:bodyPr/>
        <a:lstStyle/>
        <a:p>
          <a:endParaRPr lang="en-US"/>
        </a:p>
      </dgm:t>
    </dgm:pt>
    <dgm:pt modelId="{EF1B1446-69BC-47C4-8514-F150AA28F0EA}">
      <dgm:prSet phldrT="[Text]" custT="1"/>
      <dgm:spPr/>
      <dgm:t>
        <a:bodyPr/>
        <a:lstStyle/>
        <a:p>
          <a:r>
            <a:rPr lang="en-US" sz="2000" dirty="0"/>
            <a:t>Available column</a:t>
          </a:r>
        </a:p>
      </dgm:t>
    </dgm:pt>
    <dgm:pt modelId="{7C22C5F4-35E8-4AD7-8731-9D394C041A22}" type="parTrans" cxnId="{D4C0733D-68A9-4B86-AC7B-AD40D4D60DF6}">
      <dgm:prSet/>
      <dgm:spPr/>
      <dgm:t>
        <a:bodyPr/>
        <a:lstStyle/>
        <a:p>
          <a:endParaRPr lang="en-US"/>
        </a:p>
      </dgm:t>
    </dgm:pt>
    <dgm:pt modelId="{7F856221-4F2B-4CA4-B600-9543E5A308DE}" type="sibTrans" cxnId="{D4C0733D-68A9-4B86-AC7B-AD40D4D60DF6}">
      <dgm:prSet/>
      <dgm:spPr/>
      <dgm:t>
        <a:bodyPr/>
        <a:lstStyle/>
        <a:p>
          <a:endParaRPr lang="en-US"/>
        </a:p>
      </dgm:t>
    </dgm:pt>
    <dgm:pt modelId="{81D1BB8B-FAA6-4D95-9961-8D6FAA4CE46E}">
      <dgm:prSet phldrT="[Text]" custT="1"/>
      <dgm:spPr/>
      <dgm:t>
        <a:bodyPr/>
        <a:lstStyle/>
        <a:p>
          <a:r>
            <a:rPr lang="en-US" sz="1600" dirty="0"/>
            <a:t>Reason</a:t>
          </a:r>
        </a:p>
      </dgm:t>
    </dgm:pt>
    <dgm:pt modelId="{370B0C6A-D786-4B69-B009-B7650CAD43ED}" type="parTrans" cxnId="{940607AB-4675-4257-9C0D-80C7D67DAB18}">
      <dgm:prSet/>
      <dgm:spPr/>
      <dgm:t>
        <a:bodyPr/>
        <a:lstStyle/>
        <a:p>
          <a:endParaRPr lang="en-US"/>
        </a:p>
      </dgm:t>
    </dgm:pt>
    <dgm:pt modelId="{41B71C27-8B5C-40A4-8634-7AC27047E0E4}" type="sibTrans" cxnId="{940607AB-4675-4257-9C0D-80C7D67DAB18}">
      <dgm:prSet/>
      <dgm:spPr/>
      <dgm:t>
        <a:bodyPr/>
        <a:lstStyle/>
        <a:p>
          <a:endParaRPr lang="en-US"/>
        </a:p>
      </dgm:t>
    </dgm:pt>
    <dgm:pt modelId="{F30F06E4-DC9C-4F09-ADAB-0A909D4BB14D}">
      <dgm:prSet phldrT="[Text]" custT="1"/>
      <dgm:spPr/>
      <dgm:t>
        <a:bodyPr/>
        <a:lstStyle/>
        <a:p>
          <a:r>
            <a:rPr lang="en-US" sz="1400" dirty="0"/>
            <a:t>DTI Bin</a:t>
          </a:r>
        </a:p>
      </dgm:t>
    </dgm:pt>
    <dgm:pt modelId="{86B8F369-2BAD-44A2-B061-A58F77A3D914}">
      <dgm:prSet phldrT="[Text]" custT="1"/>
      <dgm:spPr/>
      <dgm:t>
        <a:bodyPr/>
        <a:lstStyle/>
        <a:p>
          <a:r>
            <a:rPr lang="en-US" sz="1800" dirty="0"/>
            <a:t>Derived Columns</a:t>
          </a:r>
        </a:p>
      </dgm:t>
    </dgm:pt>
    <dgm:pt modelId="{C15E0D35-8EE1-43BE-99E2-026621475164}" type="sibTrans" cxnId="{375D9F00-A4E3-4DDB-88BE-A02D0F0266CC}">
      <dgm:prSet/>
      <dgm:spPr/>
      <dgm:t>
        <a:bodyPr/>
        <a:lstStyle/>
        <a:p>
          <a:endParaRPr lang="en-US"/>
        </a:p>
      </dgm:t>
    </dgm:pt>
    <dgm:pt modelId="{17AC7101-8587-49E1-8062-06B18423A11C}" type="parTrans" cxnId="{375D9F00-A4E3-4DDB-88BE-A02D0F0266CC}">
      <dgm:prSet/>
      <dgm:spPr/>
      <dgm:t>
        <a:bodyPr/>
        <a:lstStyle/>
        <a:p>
          <a:endParaRPr lang="en-US"/>
        </a:p>
      </dgm:t>
    </dgm:pt>
    <dgm:pt modelId="{66928491-A25A-4754-8622-7431AE382D31}" type="sibTrans" cxnId="{71545CF0-566C-4C30-BEF2-EB1AF8B6747C}">
      <dgm:prSet/>
      <dgm:spPr/>
      <dgm:t>
        <a:bodyPr/>
        <a:lstStyle/>
        <a:p>
          <a:endParaRPr lang="en-US"/>
        </a:p>
      </dgm:t>
    </dgm:pt>
    <dgm:pt modelId="{F73A12B3-C849-420B-978A-C2E42D7C7834}" type="parTrans" cxnId="{71545CF0-566C-4C30-BEF2-EB1AF8B6747C}">
      <dgm:prSet/>
      <dgm:spPr/>
      <dgm:t>
        <a:bodyPr/>
        <a:lstStyle/>
        <a:p>
          <a:endParaRPr lang="en-US"/>
        </a:p>
      </dgm:t>
    </dgm:pt>
    <dgm:pt modelId="{C22126E4-D9D6-4406-A97E-8721897B7987}">
      <dgm:prSet phldrT="[Text]" custT="1"/>
      <dgm:spPr/>
      <dgm:t>
        <a:bodyPr/>
        <a:lstStyle/>
        <a:p>
          <a:r>
            <a:rPr lang="en-US" sz="1400" dirty="0"/>
            <a:t>DTI</a:t>
          </a:r>
        </a:p>
      </dgm:t>
    </dgm:pt>
    <dgm:pt modelId="{482582C1-E0E5-485A-B66A-91E58EE6C971}" type="sibTrans" cxnId="{FFEBB1A7-4574-4D8F-BDE4-B687D415FB8A}">
      <dgm:prSet/>
      <dgm:spPr/>
      <dgm:t>
        <a:bodyPr/>
        <a:lstStyle/>
        <a:p>
          <a:endParaRPr lang="en-US"/>
        </a:p>
      </dgm:t>
    </dgm:pt>
    <dgm:pt modelId="{15D43299-0801-4844-A658-D850E193BD3D}" type="parTrans" cxnId="{FFEBB1A7-4574-4D8F-BDE4-B687D415FB8A}">
      <dgm:prSet/>
      <dgm:spPr/>
      <dgm:t>
        <a:bodyPr/>
        <a:lstStyle/>
        <a:p>
          <a:endParaRPr lang="en-US"/>
        </a:p>
      </dgm:t>
    </dgm:pt>
    <dgm:pt modelId="{FF8DEC90-0BB5-4CC5-B690-76CE4C123E1A}">
      <dgm:prSet phldrT="[Text]" custT="1"/>
      <dgm:spPr/>
      <dgm:t>
        <a:bodyPr/>
        <a:lstStyle/>
        <a:p>
          <a:r>
            <a:rPr lang="en-US" sz="1200" dirty="0"/>
            <a:t>To understand patterns by specific bins</a:t>
          </a:r>
        </a:p>
      </dgm:t>
    </dgm:pt>
    <dgm:pt modelId="{1F5C6231-86D9-4E19-8845-56D2221D5474}" type="parTrans" cxnId="{CA5079AA-19BF-40ED-BE5A-F56E59647B37}">
      <dgm:prSet/>
      <dgm:spPr/>
      <dgm:t>
        <a:bodyPr/>
        <a:lstStyle/>
        <a:p>
          <a:endParaRPr lang="en-US"/>
        </a:p>
      </dgm:t>
    </dgm:pt>
    <dgm:pt modelId="{F38A8B1D-D1B7-4CB8-8223-9A37A9884A8F}" type="sibTrans" cxnId="{CA5079AA-19BF-40ED-BE5A-F56E59647B37}">
      <dgm:prSet/>
      <dgm:spPr/>
      <dgm:t>
        <a:bodyPr/>
        <a:lstStyle/>
        <a:p>
          <a:endParaRPr lang="en-US"/>
        </a:p>
      </dgm:t>
    </dgm:pt>
    <dgm:pt modelId="{4A9D639A-18EB-43A3-9E6C-966481711B33}">
      <dgm:prSet phldrT="[Text]" custT="1"/>
      <dgm:spPr/>
      <dgm:t>
        <a:bodyPr/>
        <a:lstStyle/>
        <a:p>
          <a:r>
            <a:rPr lang="en-US" sz="1400" dirty="0"/>
            <a:t>Revolving Utilization</a:t>
          </a:r>
        </a:p>
      </dgm:t>
    </dgm:pt>
    <dgm:pt modelId="{7F968EA3-C2C9-47DF-945E-1A6F1E259885}" type="parTrans" cxnId="{854D128F-8789-413A-A294-715FABDD1119}">
      <dgm:prSet/>
      <dgm:spPr/>
      <dgm:t>
        <a:bodyPr/>
        <a:lstStyle/>
        <a:p>
          <a:endParaRPr lang="en-US"/>
        </a:p>
      </dgm:t>
    </dgm:pt>
    <dgm:pt modelId="{F9550CE1-1AE7-485B-BC91-02771481EFF6}" type="sibTrans" cxnId="{854D128F-8789-413A-A294-715FABDD1119}">
      <dgm:prSet/>
      <dgm:spPr/>
      <dgm:t>
        <a:bodyPr/>
        <a:lstStyle/>
        <a:p>
          <a:endParaRPr lang="en-US"/>
        </a:p>
      </dgm:t>
    </dgm:pt>
    <dgm:pt modelId="{78939EBB-1C96-4E36-B0FE-829E192333B6}">
      <dgm:prSet phldrT="[Text]" custT="1"/>
      <dgm:spPr/>
      <dgm:t>
        <a:bodyPr/>
        <a:lstStyle/>
        <a:p>
          <a:r>
            <a:rPr lang="en-US" sz="1400" dirty="0"/>
            <a:t>Interest rate</a:t>
          </a:r>
        </a:p>
      </dgm:t>
    </dgm:pt>
    <dgm:pt modelId="{3FD27A03-F7A2-431E-97D5-04010645A050}" type="parTrans" cxnId="{407E0AC5-EA5E-4C56-8632-700DD14F3FC2}">
      <dgm:prSet/>
      <dgm:spPr/>
      <dgm:t>
        <a:bodyPr/>
        <a:lstStyle/>
        <a:p>
          <a:endParaRPr lang="en-US"/>
        </a:p>
      </dgm:t>
    </dgm:pt>
    <dgm:pt modelId="{B2D72634-189B-483C-965D-2E37C9A85657}" type="sibTrans" cxnId="{407E0AC5-EA5E-4C56-8632-700DD14F3FC2}">
      <dgm:prSet/>
      <dgm:spPr/>
      <dgm:t>
        <a:bodyPr/>
        <a:lstStyle/>
        <a:p>
          <a:endParaRPr lang="en-US"/>
        </a:p>
      </dgm:t>
    </dgm:pt>
    <dgm:pt modelId="{31E364CA-B981-4057-A779-A996CA2F34B2}">
      <dgm:prSet phldrT="[Text]" custT="1"/>
      <dgm:spPr/>
      <dgm:t>
        <a:bodyPr/>
        <a:lstStyle/>
        <a:p>
          <a:r>
            <a:rPr lang="en-US" sz="1400" dirty="0"/>
            <a:t>Revolving Utilization</a:t>
          </a:r>
        </a:p>
      </dgm:t>
    </dgm:pt>
    <dgm:pt modelId="{0426EFB4-46D2-40AE-9C56-D1D4B923FDE6}" type="parTrans" cxnId="{CDA9D7E9-97D4-4E02-9257-FD7463CBF676}">
      <dgm:prSet/>
      <dgm:spPr/>
      <dgm:t>
        <a:bodyPr/>
        <a:lstStyle/>
        <a:p>
          <a:endParaRPr lang="en-US"/>
        </a:p>
      </dgm:t>
    </dgm:pt>
    <dgm:pt modelId="{A155A401-493D-4ACE-B747-12CE40125C05}" type="sibTrans" cxnId="{CDA9D7E9-97D4-4E02-9257-FD7463CBF676}">
      <dgm:prSet/>
      <dgm:spPr/>
      <dgm:t>
        <a:bodyPr/>
        <a:lstStyle/>
        <a:p>
          <a:endParaRPr lang="en-US"/>
        </a:p>
      </dgm:t>
    </dgm:pt>
    <dgm:pt modelId="{ED1CF0BA-E2DE-4DA7-946A-14214A8680F9}">
      <dgm:prSet custT="1"/>
      <dgm:spPr/>
      <dgm:t>
        <a:bodyPr/>
        <a:lstStyle/>
        <a:p>
          <a:r>
            <a:rPr lang="en-US" sz="1400" dirty="0"/>
            <a:t>Interest rate</a:t>
          </a:r>
        </a:p>
      </dgm:t>
    </dgm:pt>
    <dgm:pt modelId="{8CA5FFB9-6664-4FA8-813A-395D0BC99AA5}" type="parTrans" cxnId="{F8929C62-CF7A-466B-9A8C-05B721052F36}">
      <dgm:prSet/>
      <dgm:spPr/>
      <dgm:t>
        <a:bodyPr/>
        <a:lstStyle/>
        <a:p>
          <a:endParaRPr lang="en-US"/>
        </a:p>
      </dgm:t>
    </dgm:pt>
    <dgm:pt modelId="{80BE054C-6C31-48B2-A46A-7273F69CC5A5}" type="sibTrans" cxnId="{F8929C62-CF7A-466B-9A8C-05B721052F36}">
      <dgm:prSet/>
      <dgm:spPr/>
      <dgm:t>
        <a:bodyPr/>
        <a:lstStyle/>
        <a:p>
          <a:endParaRPr lang="en-US"/>
        </a:p>
      </dgm:t>
    </dgm:pt>
    <dgm:pt modelId="{7D301E9D-EBE8-4637-A01D-BB538FC5E50B}" type="pres">
      <dgm:prSet presAssocID="{260ED0EC-3CE0-4CED-A9DE-21D7404BDCD0}" presName="Name0" presStyleCnt="0">
        <dgm:presLayoutVars>
          <dgm:dir/>
          <dgm:resizeHandles val="exact"/>
        </dgm:presLayoutVars>
      </dgm:prSet>
      <dgm:spPr/>
    </dgm:pt>
    <dgm:pt modelId="{8D36B8EE-95BD-42E9-97E4-C76FF1BEC880}" type="pres">
      <dgm:prSet presAssocID="{EF1B1446-69BC-47C4-8514-F150AA28F0EA}" presName="composite" presStyleCnt="0"/>
      <dgm:spPr/>
    </dgm:pt>
    <dgm:pt modelId="{3B66FC59-1B17-4256-BC4A-69EBCA3E6787}" type="pres">
      <dgm:prSet presAssocID="{EF1B1446-69BC-47C4-8514-F150AA28F0EA}" presName="bgChev" presStyleLbl="node1" presStyleIdx="0" presStyleCnt="3"/>
      <dgm:spPr/>
    </dgm:pt>
    <dgm:pt modelId="{2038D8A7-44D1-4F6C-96B1-E9C5DB2ECD20}" type="pres">
      <dgm:prSet presAssocID="{EF1B1446-69BC-47C4-8514-F150AA28F0EA}" presName="txNode" presStyleLbl="fgAcc1" presStyleIdx="0" presStyleCnt="3">
        <dgm:presLayoutVars>
          <dgm:bulletEnabled val="1"/>
        </dgm:presLayoutVars>
      </dgm:prSet>
      <dgm:spPr/>
    </dgm:pt>
    <dgm:pt modelId="{BBB44E7E-AB3E-4D92-871E-B292ADB76B47}" type="pres">
      <dgm:prSet presAssocID="{7F856221-4F2B-4CA4-B600-9543E5A308DE}" presName="compositeSpace" presStyleCnt="0"/>
      <dgm:spPr/>
    </dgm:pt>
    <dgm:pt modelId="{5FFFD53B-4C2E-4F7C-96F7-FC9F197EAFE0}" type="pres">
      <dgm:prSet presAssocID="{86B8F369-2BAD-44A2-B061-A58F77A3D914}" presName="composite" presStyleCnt="0"/>
      <dgm:spPr/>
    </dgm:pt>
    <dgm:pt modelId="{51531E4D-7BAC-4397-A3C0-7B12FBC5010C}" type="pres">
      <dgm:prSet presAssocID="{86B8F369-2BAD-44A2-B061-A58F77A3D914}" presName="bgChev" presStyleLbl="node1" presStyleIdx="1" presStyleCnt="3"/>
      <dgm:spPr/>
    </dgm:pt>
    <dgm:pt modelId="{58A6145A-6296-47E3-BC97-C07C29E364BC}" type="pres">
      <dgm:prSet presAssocID="{86B8F369-2BAD-44A2-B061-A58F77A3D914}" presName="txNode" presStyleLbl="fgAcc1" presStyleIdx="1" presStyleCnt="3">
        <dgm:presLayoutVars>
          <dgm:bulletEnabled val="1"/>
        </dgm:presLayoutVars>
      </dgm:prSet>
      <dgm:spPr/>
    </dgm:pt>
    <dgm:pt modelId="{EA368C30-64A2-47E9-941D-4C1C0539C4AC}" type="pres">
      <dgm:prSet presAssocID="{C15E0D35-8EE1-43BE-99E2-026621475164}" presName="compositeSpace" presStyleCnt="0"/>
      <dgm:spPr/>
    </dgm:pt>
    <dgm:pt modelId="{D3DE9953-9BF6-4750-A4A1-DDC58D5B5A2A}" type="pres">
      <dgm:prSet presAssocID="{81D1BB8B-FAA6-4D95-9961-8D6FAA4CE46E}" presName="composite" presStyleCnt="0"/>
      <dgm:spPr/>
    </dgm:pt>
    <dgm:pt modelId="{3A457D63-83D2-4ABC-9F16-B3ECA7C24D62}" type="pres">
      <dgm:prSet presAssocID="{81D1BB8B-FAA6-4D95-9961-8D6FAA4CE46E}" presName="bgChev" presStyleLbl="node1" presStyleIdx="2" presStyleCnt="3"/>
      <dgm:spPr/>
    </dgm:pt>
    <dgm:pt modelId="{B107831F-CEBB-41D5-95CB-0396851292DD}" type="pres">
      <dgm:prSet presAssocID="{81D1BB8B-FAA6-4D95-9961-8D6FAA4CE46E}" presName="txNode" presStyleLbl="fgAcc1" presStyleIdx="2" presStyleCnt="3" custScaleY="111805">
        <dgm:presLayoutVars>
          <dgm:bulletEnabled val="1"/>
        </dgm:presLayoutVars>
      </dgm:prSet>
      <dgm:spPr/>
    </dgm:pt>
  </dgm:ptLst>
  <dgm:cxnLst>
    <dgm:cxn modelId="{375D9F00-A4E3-4DDB-88BE-A02D0F0266CC}" srcId="{260ED0EC-3CE0-4CED-A9DE-21D7404BDCD0}" destId="{86B8F369-2BAD-44A2-B061-A58F77A3D914}" srcOrd="1" destOrd="0" parTransId="{17AC7101-8587-49E1-8062-06B18423A11C}" sibTransId="{C15E0D35-8EE1-43BE-99E2-026621475164}"/>
    <dgm:cxn modelId="{6B332801-2428-4431-84A6-351E5BB1B875}" type="presOf" srcId="{C22126E4-D9D6-4406-A97E-8721897B7987}" destId="{2038D8A7-44D1-4F6C-96B1-E9C5DB2ECD20}" srcOrd="0" destOrd="1" presId="urn:microsoft.com/office/officeart/2005/8/layout/chevronAccent+Icon"/>
    <dgm:cxn modelId="{EA60E505-4B26-4BC5-A132-A1C5A3B167B4}" type="presOf" srcId="{81D1BB8B-FAA6-4D95-9961-8D6FAA4CE46E}" destId="{B107831F-CEBB-41D5-95CB-0396851292DD}" srcOrd="0" destOrd="0" presId="urn:microsoft.com/office/officeart/2005/8/layout/chevronAccent+Icon"/>
    <dgm:cxn modelId="{3C561A1E-D16C-4848-A12F-509C6BA03CB3}" type="presOf" srcId="{ED1CF0BA-E2DE-4DA7-946A-14214A8680F9}" destId="{58A6145A-6296-47E3-BC97-C07C29E364BC}" srcOrd="0" destOrd="3" presId="urn:microsoft.com/office/officeart/2005/8/layout/chevronAccent+Icon"/>
    <dgm:cxn modelId="{23315F2E-1438-493A-B0F0-47AFBD37827F}" type="presOf" srcId="{78939EBB-1C96-4E36-B0FE-829E192333B6}" destId="{2038D8A7-44D1-4F6C-96B1-E9C5DB2ECD20}" srcOrd="0" destOrd="3" presId="urn:microsoft.com/office/officeart/2005/8/layout/chevronAccent+Icon"/>
    <dgm:cxn modelId="{D4C0733D-68A9-4B86-AC7B-AD40D4D60DF6}" srcId="{260ED0EC-3CE0-4CED-A9DE-21D7404BDCD0}" destId="{EF1B1446-69BC-47C4-8514-F150AA28F0EA}" srcOrd="0" destOrd="0" parTransId="{7C22C5F4-35E8-4AD7-8731-9D394C041A22}" sibTransId="{7F856221-4F2B-4CA4-B600-9543E5A308DE}"/>
    <dgm:cxn modelId="{F8929C62-CF7A-466B-9A8C-05B721052F36}" srcId="{86B8F369-2BAD-44A2-B061-A58F77A3D914}" destId="{ED1CF0BA-E2DE-4DA7-946A-14214A8680F9}" srcOrd="2" destOrd="0" parTransId="{8CA5FFB9-6664-4FA8-813A-395D0BC99AA5}" sibTransId="{80BE054C-6C31-48B2-A46A-7273F69CC5A5}"/>
    <dgm:cxn modelId="{F60B8966-7C8C-4407-A0C3-6E3925D16A82}" type="presOf" srcId="{F30F06E4-DC9C-4F09-ADAB-0A909D4BB14D}" destId="{58A6145A-6296-47E3-BC97-C07C29E364BC}" srcOrd="0" destOrd="1" presId="urn:microsoft.com/office/officeart/2005/8/layout/chevronAccent+Icon"/>
    <dgm:cxn modelId="{7B2A5F76-A6DB-4AB4-BAE4-A6976238A83F}" type="presOf" srcId="{EF1B1446-69BC-47C4-8514-F150AA28F0EA}" destId="{2038D8A7-44D1-4F6C-96B1-E9C5DB2ECD20}" srcOrd="0" destOrd="0" presId="urn:microsoft.com/office/officeart/2005/8/layout/chevronAccent+Icon"/>
    <dgm:cxn modelId="{6C1CF68E-7E78-40D5-8D7E-F72754F60CEF}" type="presOf" srcId="{4A9D639A-18EB-43A3-9E6C-966481711B33}" destId="{2038D8A7-44D1-4F6C-96B1-E9C5DB2ECD20}" srcOrd="0" destOrd="2" presId="urn:microsoft.com/office/officeart/2005/8/layout/chevronAccent+Icon"/>
    <dgm:cxn modelId="{854D128F-8789-413A-A294-715FABDD1119}" srcId="{EF1B1446-69BC-47C4-8514-F150AA28F0EA}" destId="{4A9D639A-18EB-43A3-9E6C-966481711B33}" srcOrd="1" destOrd="0" parTransId="{7F968EA3-C2C9-47DF-945E-1A6F1E259885}" sibTransId="{F9550CE1-1AE7-485B-BC91-02771481EFF6}"/>
    <dgm:cxn modelId="{24D3B892-5992-45F1-9BF6-7EC3C08C4476}" type="presOf" srcId="{86B8F369-2BAD-44A2-B061-A58F77A3D914}" destId="{58A6145A-6296-47E3-BC97-C07C29E364BC}" srcOrd="0" destOrd="0" presId="urn:microsoft.com/office/officeart/2005/8/layout/chevronAccent+Icon"/>
    <dgm:cxn modelId="{FFEBB1A7-4574-4D8F-BDE4-B687D415FB8A}" srcId="{EF1B1446-69BC-47C4-8514-F150AA28F0EA}" destId="{C22126E4-D9D6-4406-A97E-8721897B7987}" srcOrd="0" destOrd="0" parTransId="{15D43299-0801-4844-A658-D850E193BD3D}" sibTransId="{482582C1-E0E5-485A-B66A-91E58EE6C971}"/>
    <dgm:cxn modelId="{CA5079AA-19BF-40ED-BE5A-F56E59647B37}" srcId="{81D1BB8B-FAA6-4D95-9961-8D6FAA4CE46E}" destId="{FF8DEC90-0BB5-4CC5-B690-76CE4C123E1A}" srcOrd="0" destOrd="0" parTransId="{1F5C6231-86D9-4E19-8845-56D2221D5474}" sibTransId="{F38A8B1D-D1B7-4CB8-8223-9A37A9884A8F}"/>
    <dgm:cxn modelId="{940607AB-4675-4257-9C0D-80C7D67DAB18}" srcId="{260ED0EC-3CE0-4CED-A9DE-21D7404BDCD0}" destId="{81D1BB8B-FAA6-4D95-9961-8D6FAA4CE46E}" srcOrd="2" destOrd="0" parTransId="{370B0C6A-D786-4B69-B009-B7650CAD43ED}" sibTransId="{41B71C27-8B5C-40A4-8634-7AC27047E0E4}"/>
    <dgm:cxn modelId="{89754CB2-798E-4FF8-91A4-6433A8F09D0E}" type="presOf" srcId="{31E364CA-B981-4057-A779-A996CA2F34B2}" destId="{58A6145A-6296-47E3-BC97-C07C29E364BC}" srcOrd="0" destOrd="2" presId="urn:microsoft.com/office/officeart/2005/8/layout/chevronAccent+Icon"/>
    <dgm:cxn modelId="{407E0AC5-EA5E-4C56-8632-700DD14F3FC2}" srcId="{EF1B1446-69BC-47C4-8514-F150AA28F0EA}" destId="{78939EBB-1C96-4E36-B0FE-829E192333B6}" srcOrd="2" destOrd="0" parTransId="{3FD27A03-F7A2-431E-97D5-04010645A050}" sibTransId="{B2D72634-189B-483C-965D-2E37C9A85657}"/>
    <dgm:cxn modelId="{E2F960E4-743C-4ECB-B80A-F721AFE7E072}" type="presOf" srcId="{FF8DEC90-0BB5-4CC5-B690-76CE4C123E1A}" destId="{B107831F-CEBB-41D5-95CB-0396851292DD}" srcOrd="0" destOrd="1" presId="urn:microsoft.com/office/officeart/2005/8/layout/chevronAccent+Icon"/>
    <dgm:cxn modelId="{CC1B06E5-17F1-4AB9-A456-5A0AE6E4F5FE}" type="presOf" srcId="{260ED0EC-3CE0-4CED-A9DE-21D7404BDCD0}" destId="{7D301E9D-EBE8-4637-A01D-BB538FC5E50B}" srcOrd="0" destOrd="0" presId="urn:microsoft.com/office/officeart/2005/8/layout/chevronAccent+Icon"/>
    <dgm:cxn modelId="{CDA9D7E9-97D4-4E02-9257-FD7463CBF676}" srcId="{86B8F369-2BAD-44A2-B061-A58F77A3D914}" destId="{31E364CA-B981-4057-A779-A996CA2F34B2}" srcOrd="1" destOrd="0" parTransId="{0426EFB4-46D2-40AE-9C56-D1D4B923FDE6}" sibTransId="{A155A401-493D-4ACE-B747-12CE40125C05}"/>
    <dgm:cxn modelId="{71545CF0-566C-4C30-BEF2-EB1AF8B6747C}" srcId="{86B8F369-2BAD-44A2-B061-A58F77A3D914}" destId="{F30F06E4-DC9C-4F09-ADAB-0A909D4BB14D}" srcOrd="0" destOrd="0" parTransId="{F73A12B3-C849-420B-978A-C2E42D7C7834}" sibTransId="{66928491-A25A-4754-8622-7431AE382D31}"/>
    <dgm:cxn modelId="{0E023CB3-98AE-4B85-9551-431FA1AD5DA3}" type="presParOf" srcId="{7D301E9D-EBE8-4637-A01D-BB538FC5E50B}" destId="{8D36B8EE-95BD-42E9-97E4-C76FF1BEC880}" srcOrd="0" destOrd="0" presId="urn:microsoft.com/office/officeart/2005/8/layout/chevronAccent+Icon"/>
    <dgm:cxn modelId="{C74D6C2B-9426-4A43-8A6F-8D7A324726A4}" type="presParOf" srcId="{8D36B8EE-95BD-42E9-97E4-C76FF1BEC880}" destId="{3B66FC59-1B17-4256-BC4A-69EBCA3E6787}" srcOrd="0" destOrd="0" presId="urn:microsoft.com/office/officeart/2005/8/layout/chevronAccent+Icon"/>
    <dgm:cxn modelId="{7AE9414F-E5CB-4CBA-BC6F-6EA12785ECB4}" type="presParOf" srcId="{8D36B8EE-95BD-42E9-97E4-C76FF1BEC880}" destId="{2038D8A7-44D1-4F6C-96B1-E9C5DB2ECD20}" srcOrd="1" destOrd="0" presId="urn:microsoft.com/office/officeart/2005/8/layout/chevronAccent+Icon"/>
    <dgm:cxn modelId="{AA694874-58B3-41F0-A479-2EB5E8C417E4}" type="presParOf" srcId="{7D301E9D-EBE8-4637-A01D-BB538FC5E50B}" destId="{BBB44E7E-AB3E-4D92-871E-B292ADB76B47}" srcOrd="1" destOrd="0" presId="urn:microsoft.com/office/officeart/2005/8/layout/chevronAccent+Icon"/>
    <dgm:cxn modelId="{67F27BCD-F1EA-4AEB-8FF8-A55965A757E0}" type="presParOf" srcId="{7D301E9D-EBE8-4637-A01D-BB538FC5E50B}" destId="{5FFFD53B-4C2E-4F7C-96F7-FC9F197EAFE0}" srcOrd="2" destOrd="0" presId="urn:microsoft.com/office/officeart/2005/8/layout/chevronAccent+Icon"/>
    <dgm:cxn modelId="{F2A18A9C-4D50-4B78-B34F-FBB0DC236280}" type="presParOf" srcId="{5FFFD53B-4C2E-4F7C-96F7-FC9F197EAFE0}" destId="{51531E4D-7BAC-4397-A3C0-7B12FBC5010C}" srcOrd="0" destOrd="0" presId="urn:microsoft.com/office/officeart/2005/8/layout/chevronAccent+Icon"/>
    <dgm:cxn modelId="{8563E95B-D383-4E71-A6E2-CC31AD600551}" type="presParOf" srcId="{5FFFD53B-4C2E-4F7C-96F7-FC9F197EAFE0}" destId="{58A6145A-6296-47E3-BC97-C07C29E364BC}" srcOrd="1" destOrd="0" presId="urn:microsoft.com/office/officeart/2005/8/layout/chevronAccent+Icon"/>
    <dgm:cxn modelId="{32A40D7A-79A5-4485-AD35-ABA4795071A4}" type="presParOf" srcId="{7D301E9D-EBE8-4637-A01D-BB538FC5E50B}" destId="{EA368C30-64A2-47E9-941D-4C1C0539C4AC}" srcOrd="3" destOrd="0" presId="urn:microsoft.com/office/officeart/2005/8/layout/chevronAccent+Icon"/>
    <dgm:cxn modelId="{15D62407-EEFD-44C1-82AA-0EC6D420852A}" type="presParOf" srcId="{7D301E9D-EBE8-4637-A01D-BB538FC5E50B}" destId="{D3DE9953-9BF6-4750-A4A1-DDC58D5B5A2A}" srcOrd="4" destOrd="0" presId="urn:microsoft.com/office/officeart/2005/8/layout/chevronAccent+Icon"/>
    <dgm:cxn modelId="{0E61124F-B13A-404B-B1E1-66A3F31308A4}" type="presParOf" srcId="{D3DE9953-9BF6-4750-A4A1-DDC58D5B5A2A}" destId="{3A457D63-83D2-4ABC-9F16-B3ECA7C24D62}" srcOrd="0" destOrd="0" presId="urn:microsoft.com/office/officeart/2005/8/layout/chevronAccent+Icon"/>
    <dgm:cxn modelId="{EFA9AF14-FCA6-44E3-A149-5AA013F49229}" type="presParOf" srcId="{D3DE9953-9BF6-4750-A4A1-DDC58D5B5A2A}" destId="{B107831F-CEBB-41D5-95CB-0396851292DD}"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0ED0EC-3CE0-4CED-A9DE-21D7404BDCD0}" type="doc">
      <dgm:prSet loTypeId="urn:microsoft.com/office/officeart/2005/8/layout/chevronAccent+Icon" loCatId="officeonline" qsTypeId="urn:microsoft.com/office/officeart/2005/8/quickstyle/simple1" qsCatId="simple" csTypeId="urn:microsoft.com/office/officeart/2005/8/colors/accent2_2" csCatId="accent2" phldr="1"/>
      <dgm:spPr/>
      <dgm:t>
        <a:bodyPr/>
        <a:lstStyle/>
        <a:p>
          <a:endParaRPr lang="en-US"/>
        </a:p>
      </dgm:t>
    </dgm:pt>
    <dgm:pt modelId="{EF1B1446-69BC-47C4-8514-F150AA28F0EA}">
      <dgm:prSet phldrT="[Text]" custT="1"/>
      <dgm:spPr/>
      <dgm:t>
        <a:bodyPr/>
        <a:lstStyle/>
        <a:p>
          <a:r>
            <a:rPr lang="en-US" sz="2000" dirty="0"/>
            <a:t>Available column</a:t>
          </a:r>
        </a:p>
      </dgm:t>
    </dgm:pt>
    <dgm:pt modelId="{7C22C5F4-35E8-4AD7-8731-9D394C041A22}" type="parTrans" cxnId="{D4C0733D-68A9-4B86-AC7B-AD40D4D60DF6}">
      <dgm:prSet/>
      <dgm:spPr/>
      <dgm:t>
        <a:bodyPr/>
        <a:lstStyle/>
        <a:p>
          <a:endParaRPr lang="en-US"/>
        </a:p>
      </dgm:t>
    </dgm:pt>
    <dgm:pt modelId="{7F856221-4F2B-4CA4-B600-9543E5A308DE}" type="sibTrans" cxnId="{D4C0733D-68A9-4B86-AC7B-AD40D4D60DF6}">
      <dgm:prSet/>
      <dgm:spPr/>
      <dgm:t>
        <a:bodyPr/>
        <a:lstStyle/>
        <a:p>
          <a:endParaRPr lang="en-US"/>
        </a:p>
      </dgm:t>
    </dgm:pt>
    <dgm:pt modelId="{81D1BB8B-FAA6-4D95-9961-8D6FAA4CE46E}">
      <dgm:prSet phldrT="[Text]" custT="1"/>
      <dgm:spPr/>
      <dgm:t>
        <a:bodyPr/>
        <a:lstStyle/>
        <a:p>
          <a:r>
            <a:rPr lang="en-US" sz="1600" dirty="0"/>
            <a:t>Reason</a:t>
          </a:r>
        </a:p>
      </dgm:t>
    </dgm:pt>
    <dgm:pt modelId="{370B0C6A-D786-4B69-B009-B7650CAD43ED}" type="parTrans" cxnId="{940607AB-4675-4257-9C0D-80C7D67DAB18}">
      <dgm:prSet/>
      <dgm:spPr/>
      <dgm:t>
        <a:bodyPr/>
        <a:lstStyle/>
        <a:p>
          <a:endParaRPr lang="en-US"/>
        </a:p>
      </dgm:t>
    </dgm:pt>
    <dgm:pt modelId="{41B71C27-8B5C-40A4-8634-7AC27047E0E4}" type="sibTrans" cxnId="{940607AB-4675-4257-9C0D-80C7D67DAB18}">
      <dgm:prSet/>
      <dgm:spPr/>
      <dgm:t>
        <a:bodyPr/>
        <a:lstStyle/>
        <a:p>
          <a:endParaRPr lang="en-US"/>
        </a:p>
      </dgm:t>
    </dgm:pt>
    <dgm:pt modelId="{F30F06E4-DC9C-4F09-ADAB-0A909D4BB14D}">
      <dgm:prSet phldrT="[Text]" custT="1"/>
      <dgm:spPr/>
      <dgm:t>
        <a:bodyPr/>
        <a:lstStyle/>
        <a:p>
          <a:r>
            <a:rPr lang="en-US" sz="1400" dirty="0"/>
            <a:t>Annual Income Bin</a:t>
          </a:r>
        </a:p>
      </dgm:t>
    </dgm:pt>
    <dgm:pt modelId="{86B8F369-2BAD-44A2-B061-A58F77A3D914}">
      <dgm:prSet phldrT="[Text]" custT="1"/>
      <dgm:spPr/>
      <dgm:t>
        <a:bodyPr/>
        <a:lstStyle/>
        <a:p>
          <a:r>
            <a:rPr lang="en-US" sz="1800" dirty="0"/>
            <a:t>Derived Columns</a:t>
          </a:r>
        </a:p>
      </dgm:t>
    </dgm:pt>
    <dgm:pt modelId="{C15E0D35-8EE1-43BE-99E2-026621475164}" type="sibTrans" cxnId="{375D9F00-A4E3-4DDB-88BE-A02D0F0266CC}">
      <dgm:prSet/>
      <dgm:spPr/>
      <dgm:t>
        <a:bodyPr/>
        <a:lstStyle/>
        <a:p>
          <a:endParaRPr lang="en-US"/>
        </a:p>
      </dgm:t>
    </dgm:pt>
    <dgm:pt modelId="{17AC7101-8587-49E1-8062-06B18423A11C}" type="parTrans" cxnId="{375D9F00-A4E3-4DDB-88BE-A02D0F0266CC}">
      <dgm:prSet/>
      <dgm:spPr/>
      <dgm:t>
        <a:bodyPr/>
        <a:lstStyle/>
        <a:p>
          <a:endParaRPr lang="en-US"/>
        </a:p>
      </dgm:t>
    </dgm:pt>
    <dgm:pt modelId="{66928491-A25A-4754-8622-7431AE382D31}" type="sibTrans" cxnId="{71545CF0-566C-4C30-BEF2-EB1AF8B6747C}">
      <dgm:prSet/>
      <dgm:spPr/>
      <dgm:t>
        <a:bodyPr/>
        <a:lstStyle/>
        <a:p>
          <a:endParaRPr lang="en-US"/>
        </a:p>
      </dgm:t>
    </dgm:pt>
    <dgm:pt modelId="{F73A12B3-C849-420B-978A-C2E42D7C7834}" type="parTrans" cxnId="{71545CF0-566C-4C30-BEF2-EB1AF8B6747C}">
      <dgm:prSet/>
      <dgm:spPr/>
      <dgm:t>
        <a:bodyPr/>
        <a:lstStyle/>
        <a:p>
          <a:endParaRPr lang="en-US"/>
        </a:p>
      </dgm:t>
    </dgm:pt>
    <dgm:pt modelId="{C22126E4-D9D6-4406-A97E-8721897B7987}">
      <dgm:prSet phldrT="[Text]" custT="1"/>
      <dgm:spPr/>
      <dgm:t>
        <a:bodyPr/>
        <a:lstStyle/>
        <a:p>
          <a:r>
            <a:rPr lang="en-US" sz="1400" dirty="0"/>
            <a:t>Annual Income</a:t>
          </a:r>
        </a:p>
      </dgm:t>
    </dgm:pt>
    <dgm:pt modelId="{482582C1-E0E5-485A-B66A-91E58EE6C971}" type="sibTrans" cxnId="{FFEBB1A7-4574-4D8F-BDE4-B687D415FB8A}">
      <dgm:prSet/>
      <dgm:spPr/>
      <dgm:t>
        <a:bodyPr/>
        <a:lstStyle/>
        <a:p>
          <a:endParaRPr lang="en-US"/>
        </a:p>
      </dgm:t>
    </dgm:pt>
    <dgm:pt modelId="{15D43299-0801-4844-A658-D850E193BD3D}" type="parTrans" cxnId="{FFEBB1A7-4574-4D8F-BDE4-B687D415FB8A}">
      <dgm:prSet/>
      <dgm:spPr/>
      <dgm:t>
        <a:bodyPr/>
        <a:lstStyle/>
        <a:p>
          <a:endParaRPr lang="en-US"/>
        </a:p>
      </dgm:t>
    </dgm:pt>
    <dgm:pt modelId="{FF8DEC90-0BB5-4CC5-B690-76CE4C123E1A}">
      <dgm:prSet phldrT="[Text]" custT="1"/>
      <dgm:spPr/>
      <dgm:t>
        <a:bodyPr/>
        <a:lstStyle/>
        <a:p>
          <a:r>
            <a:rPr lang="en-US" sz="1200" dirty="0"/>
            <a:t>Annual Income bins to understand patterns by specific bins</a:t>
          </a:r>
        </a:p>
      </dgm:t>
    </dgm:pt>
    <dgm:pt modelId="{1F5C6231-86D9-4E19-8845-56D2221D5474}" type="parTrans" cxnId="{CA5079AA-19BF-40ED-BE5A-F56E59647B37}">
      <dgm:prSet/>
      <dgm:spPr/>
      <dgm:t>
        <a:bodyPr/>
        <a:lstStyle/>
        <a:p>
          <a:endParaRPr lang="en-US"/>
        </a:p>
      </dgm:t>
    </dgm:pt>
    <dgm:pt modelId="{F38A8B1D-D1B7-4CB8-8223-9A37A9884A8F}" type="sibTrans" cxnId="{CA5079AA-19BF-40ED-BE5A-F56E59647B37}">
      <dgm:prSet/>
      <dgm:spPr/>
      <dgm:t>
        <a:bodyPr/>
        <a:lstStyle/>
        <a:p>
          <a:endParaRPr lang="en-US"/>
        </a:p>
      </dgm:t>
    </dgm:pt>
    <dgm:pt modelId="{31E364CA-B981-4057-A779-A996CA2F34B2}">
      <dgm:prSet phldrT="[Text]" custT="1"/>
      <dgm:spPr/>
      <dgm:t>
        <a:bodyPr/>
        <a:lstStyle/>
        <a:p>
          <a:r>
            <a:rPr lang="en-US" sz="1400" dirty="0"/>
            <a:t>Loan Default</a:t>
          </a:r>
        </a:p>
      </dgm:t>
    </dgm:pt>
    <dgm:pt modelId="{0426EFB4-46D2-40AE-9C56-D1D4B923FDE6}" type="parTrans" cxnId="{CDA9D7E9-97D4-4E02-9257-FD7463CBF676}">
      <dgm:prSet/>
      <dgm:spPr/>
      <dgm:t>
        <a:bodyPr/>
        <a:lstStyle/>
        <a:p>
          <a:endParaRPr lang="en-US"/>
        </a:p>
      </dgm:t>
    </dgm:pt>
    <dgm:pt modelId="{A155A401-493D-4ACE-B747-12CE40125C05}" type="sibTrans" cxnId="{CDA9D7E9-97D4-4E02-9257-FD7463CBF676}">
      <dgm:prSet/>
      <dgm:spPr/>
      <dgm:t>
        <a:bodyPr/>
        <a:lstStyle/>
        <a:p>
          <a:endParaRPr lang="en-US"/>
        </a:p>
      </dgm:t>
    </dgm:pt>
    <dgm:pt modelId="{F5212BBA-779A-46BB-9A61-AAC29A260A75}">
      <dgm:prSet phldrT="[Text]" custT="1"/>
      <dgm:spPr/>
      <dgm:t>
        <a:bodyPr/>
        <a:lstStyle/>
        <a:p>
          <a:r>
            <a:rPr lang="en-US" sz="1400" dirty="0"/>
            <a:t>Loan Status	</a:t>
          </a:r>
        </a:p>
      </dgm:t>
    </dgm:pt>
    <dgm:pt modelId="{D95FEF63-7E47-4BCE-9B13-64CF192CF975}" type="parTrans" cxnId="{42AC1BAB-5B19-4C47-B5F1-C9B841F1DB2E}">
      <dgm:prSet/>
      <dgm:spPr/>
      <dgm:t>
        <a:bodyPr/>
        <a:lstStyle/>
        <a:p>
          <a:endParaRPr lang="en-US"/>
        </a:p>
      </dgm:t>
    </dgm:pt>
    <dgm:pt modelId="{E7DCE3BD-D517-4CDA-A3E4-108813FD5D13}" type="sibTrans" cxnId="{42AC1BAB-5B19-4C47-B5F1-C9B841F1DB2E}">
      <dgm:prSet/>
      <dgm:spPr/>
      <dgm:t>
        <a:bodyPr/>
        <a:lstStyle/>
        <a:p>
          <a:endParaRPr lang="en-US"/>
        </a:p>
      </dgm:t>
    </dgm:pt>
    <dgm:pt modelId="{1D125DE1-7771-4E8C-B2B6-21F2C0D9C2F5}">
      <dgm:prSet phldrT="[Text]" custT="1"/>
      <dgm:spPr/>
      <dgm:t>
        <a:bodyPr/>
        <a:lstStyle/>
        <a:p>
          <a:r>
            <a:rPr lang="en-US" sz="1200" dirty="0"/>
            <a:t>Loan Default will have 1 for Charged Off and 0 for Fully Paid and Current. This will help in aggregating data</a:t>
          </a:r>
        </a:p>
      </dgm:t>
    </dgm:pt>
    <dgm:pt modelId="{F21DB5E3-F568-49D7-A531-C28513B38106}" type="parTrans" cxnId="{51BF79CB-7D8B-43FC-8780-04B5D1E7A40B}">
      <dgm:prSet/>
      <dgm:spPr/>
    </dgm:pt>
    <dgm:pt modelId="{E7969BA0-B8D1-471E-996C-BB5B65201A7C}" type="sibTrans" cxnId="{51BF79CB-7D8B-43FC-8780-04B5D1E7A40B}">
      <dgm:prSet/>
      <dgm:spPr/>
    </dgm:pt>
    <dgm:pt modelId="{7D301E9D-EBE8-4637-A01D-BB538FC5E50B}" type="pres">
      <dgm:prSet presAssocID="{260ED0EC-3CE0-4CED-A9DE-21D7404BDCD0}" presName="Name0" presStyleCnt="0">
        <dgm:presLayoutVars>
          <dgm:dir/>
          <dgm:resizeHandles val="exact"/>
        </dgm:presLayoutVars>
      </dgm:prSet>
      <dgm:spPr/>
    </dgm:pt>
    <dgm:pt modelId="{8D36B8EE-95BD-42E9-97E4-C76FF1BEC880}" type="pres">
      <dgm:prSet presAssocID="{EF1B1446-69BC-47C4-8514-F150AA28F0EA}" presName="composite" presStyleCnt="0"/>
      <dgm:spPr/>
    </dgm:pt>
    <dgm:pt modelId="{3B66FC59-1B17-4256-BC4A-69EBCA3E6787}" type="pres">
      <dgm:prSet presAssocID="{EF1B1446-69BC-47C4-8514-F150AA28F0EA}" presName="bgChev" presStyleLbl="node1" presStyleIdx="0" presStyleCnt="3"/>
      <dgm:spPr/>
    </dgm:pt>
    <dgm:pt modelId="{2038D8A7-44D1-4F6C-96B1-E9C5DB2ECD20}" type="pres">
      <dgm:prSet presAssocID="{EF1B1446-69BC-47C4-8514-F150AA28F0EA}" presName="txNode" presStyleLbl="fgAcc1" presStyleIdx="0" presStyleCnt="3">
        <dgm:presLayoutVars>
          <dgm:bulletEnabled val="1"/>
        </dgm:presLayoutVars>
      </dgm:prSet>
      <dgm:spPr/>
    </dgm:pt>
    <dgm:pt modelId="{BBB44E7E-AB3E-4D92-871E-B292ADB76B47}" type="pres">
      <dgm:prSet presAssocID="{7F856221-4F2B-4CA4-B600-9543E5A308DE}" presName="compositeSpace" presStyleCnt="0"/>
      <dgm:spPr/>
    </dgm:pt>
    <dgm:pt modelId="{5FFFD53B-4C2E-4F7C-96F7-FC9F197EAFE0}" type="pres">
      <dgm:prSet presAssocID="{86B8F369-2BAD-44A2-B061-A58F77A3D914}" presName="composite" presStyleCnt="0"/>
      <dgm:spPr/>
    </dgm:pt>
    <dgm:pt modelId="{51531E4D-7BAC-4397-A3C0-7B12FBC5010C}" type="pres">
      <dgm:prSet presAssocID="{86B8F369-2BAD-44A2-B061-A58F77A3D914}" presName="bgChev" presStyleLbl="node1" presStyleIdx="1" presStyleCnt="3"/>
      <dgm:spPr/>
    </dgm:pt>
    <dgm:pt modelId="{58A6145A-6296-47E3-BC97-C07C29E364BC}" type="pres">
      <dgm:prSet presAssocID="{86B8F369-2BAD-44A2-B061-A58F77A3D914}" presName="txNode" presStyleLbl="fgAcc1" presStyleIdx="1" presStyleCnt="3">
        <dgm:presLayoutVars>
          <dgm:bulletEnabled val="1"/>
        </dgm:presLayoutVars>
      </dgm:prSet>
      <dgm:spPr/>
    </dgm:pt>
    <dgm:pt modelId="{EA368C30-64A2-47E9-941D-4C1C0539C4AC}" type="pres">
      <dgm:prSet presAssocID="{C15E0D35-8EE1-43BE-99E2-026621475164}" presName="compositeSpace" presStyleCnt="0"/>
      <dgm:spPr/>
    </dgm:pt>
    <dgm:pt modelId="{D3DE9953-9BF6-4750-A4A1-DDC58D5B5A2A}" type="pres">
      <dgm:prSet presAssocID="{81D1BB8B-FAA6-4D95-9961-8D6FAA4CE46E}" presName="composite" presStyleCnt="0"/>
      <dgm:spPr/>
    </dgm:pt>
    <dgm:pt modelId="{3A457D63-83D2-4ABC-9F16-B3ECA7C24D62}" type="pres">
      <dgm:prSet presAssocID="{81D1BB8B-FAA6-4D95-9961-8D6FAA4CE46E}" presName="bgChev" presStyleLbl="node1" presStyleIdx="2" presStyleCnt="3"/>
      <dgm:spPr/>
    </dgm:pt>
    <dgm:pt modelId="{B107831F-CEBB-41D5-95CB-0396851292DD}" type="pres">
      <dgm:prSet presAssocID="{81D1BB8B-FAA6-4D95-9961-8D6FAA4CE46E}" presName="txNode" presStyleLbl="fgAcc1" presStyleIdx="2" presStyleCnt="3" custScaleY="111805">
        <dgm:presLayoutVars>
          <dgm:bulletEnabled val="1"/>
        </dgm:presLayoutVars>
      </dgm:prSet>
      <dgm:spPr/>
    </dgm:pt>
  </dgm:ptLst>
  <dgm:cxnLst>
    <dgm:cxn modelId="{375D9F00-A4E3-4DDB-88BE-A02D0F0266CC}" srcId="{260ED0EC-3CE0-4CED-A9DE-21D7404BDCD0}" destId="{86B8F369-2BAD-44A2-B061-A58F77A3D914}" srcOrd="1" destOrd="0" parTransId="{17AC7101-8587-49E1-8062-06B18423A11C}" sibTransId="{C15E0D35-8EE1-43BE-99E2-026621475164}"/>
    <dgm:cxn modelId="{1613A132-5CD7-469D-B6F3-B8BEF2FC088E}" type="presOf" srcId="{260ED0EC-3CE0-4CED-A9DE-21D7404BDCD0}" destId="{7D301E9D-EBE8-4637-A01D-BB538FC5E50B}" srcOrd="0" destOrd="0" presId="urn:microsoft.com/office/officeart/2005/8/layout/chevronAccent+Icon"/>
    <dgm:cxn modelId="{D4C0733D-68A9-4B86-AC7B-AD40D4D60DF6}" srcId="{260ED0EC-3CE0-4CED-A9DE-21D7404BDCD0}" destId="{EF1B1446-69BC-47C4-8514-F150AA28F0EA}" srcOrd="0" destOrd="0" parTransId="{7C22C5F4-35E8-4AD7-8731-9D394C041A22}" sibTransId="{7F856221-4F2B-4CA4-B600-9543E5A308DE}"/>
    <dgm:cxn modelId="{3016284C-82FE-4C4C-B1D2-96D4ABD04232}" type="presOf" srcId="{EF1B1446-69BC-47C4-8514-F150AA28F0EA}" destId="{2038D8A7-44D1-4F6C-96B1-E9C5DB2ECD20}" srcOrd="0" destOrd="0" presId="urn:microsoft.com/office/officeart/2005/8/layout/chevronAccent+Icon"/>
    <dgm:cxn modelId="{8D148974-C0A9-4432-A920-9EF041C32694}" type="presOf" srcId="{C22126E4-D9D6-4406-A97E-8721897B7987}" destId="{2038D8A7-44D1-4F6C-96B1-E9C5DB2ECD20}" srcOrd="0" destOrd="1" presId="urn:microsoft.com/office/officeart/2005/8/layout/chevronAccent+Icon"/>
    <dgm:cxn modelId="{6E2D2096-5646-491E-9860-081842F19729}" type="presOf" srcId="{1D125DE1-7771-4E8C-B2B6-21F2C0D9C2F5}" destId="{B107831F-CEBB-41D5-95CB-0396851292DD}" srcOrd="0" destOrd="2" presId="urn:microsoft.com/office/officeart/2005/8/layout/chevronAccent+Icon"/>
    <dgm:cxn modelId="{ACBBED9C-C8D0-4FC6-8734-1D4B490E593F}" type="presOf" srcId="{86B8F369-2BAD-44A2-B061-A58F77A3D914}" destId="{58A6145A-6296-47E3-BC97-C07C29E364BC}" srcOrd="0" destOrd="0" presId="urn:microsoft.com/office/officeart/2005/8/layout/chevronAccent+Icon"/>
    <dgm:cxn modelId="{FFEBB1A7-4574-4D8F-BDE4-B687D415FB8A}" srcId="{EF1B1446-69BC-47C4-8514-F150AA28F0EA}" destId="{C22126E4-D9D6-4406-A97E-8721897B7987}" srcOrd="0" destOrd="0" parTransId="{15D43299-0801-4844-A658-D850E193BD3D}" sibTransId="{482582C1-E0E5-485A-B66A-91E58EE6C971}"/>
    <dgm:cxn modelId="{CA5079AA-19BF-40ED-BE5A-F56E59647B37}" srcId="{81D1BB8B-FAA6-4D95-9961-8D6FAA4CE46E}" destId="{FF8DEC90-0BB5-4CC5-B690-76CE4C123E1A}" srcOrd="0" destOrd="0" parTransId="{1F5C6231-86D9-4E19-8845-56D2221D5474}" sibTransId="{F38A8B1D-D1B7-4CB8-8223-9A37A9884A8F}"/>
    <dgm:cxn modelId="{940607AB-4675-4257-9C0D-80C7D67DAB18}" srcId="{260ED0EC-3CE0-4CED-A9DE-21D7404BDCD0}" destId="{81D1BB8B-FAA6-4D95-9961-8D6FAA4CE46E}" srcOrd="2" destOrd="0" parTransId="{370B0C6A-D786-4B69-B009-B7650CAD43ED}" sibTransId="{41B71C27-8B5C-40A4-8634-7AC27047E0E4}"/>
    <dgm:cxn modelId="{42AC1BAB-5B19-4C47-B5F1-C9B841F1DB2E}" srcId="{EF1B1446-69BC-47C4-8514-F150AA28F0EA}" destId="{F5212BBA-779A-46BB-9A61-AAC29A260A75}" srcOrd="1" destOrd="0" parTransId="{D95FEF63-7E47-4BCE-9B13-64CF192CF975}" sibTransId="{E7DCE3BD-D517-4CDA-A3E4-108813FD5D13}"/>
    <dgm:cxn modelId="{E6EBCCB2-D91B-4A72-8B58-552EA26E149A}" type="presOf" srcId="{F5212BBA-779A-46BB-9A61-AAC29A260A75}" destId="{2038D8A7-44D1-4F6C-96B1-E9C5DB2ECD20}" srcOrd="0" destOrd="2" presId="urn:microsoft.com/office/officeart/2005/8/layout/chevronAccent+Icon"/>
    <dgm:cxn modelId="{981DD1B4-BCD7-4CF0-BC11-F0C858964C93}" type="presOf" srcId="{FF8DEC90-0BB5-4CC5-B690-76CE4C123E1A}" destId="{B107831F-CEBB-41D5-95CB-0396851292DD}" srcOrd="0" destOrd="1" presId="urn:microsoft.com/office/officeart/2005/8/layout/chevronAccent+Icon"/>
    <dgm:cxn modelId="{09C468C7-8FFA-45DD-9BAE-7F37E9F607D8}" type="presOf" srcId="{81D1BB8B-FAA6-4D95-9961-8D6FAA4CE46E}" destId="{B107831F-CEBB-41D5-95CB-0396851292DD}" srcOrd="0" destOrd="0" presId="urn:microsoft.com/office/officeart/2005/8/layout/chevronAccent+Icon"/>
    <dgm:cxn modelId="{51BF79CB-7D8B-43FC-8780-04B5D1E7A40B}" srcId="{81D1BB8B-FAA6-4D95-9961-8D6FAA4CE46E}" destId="{1D125DE1-7771-4E8C-B2B6-21F2C0D9C2F5}" srcOrd="1" destOrd="0" parTransId="{F21DB5E3-F568-49D7-A531-C28513B38106}" sibTransId="{E7969BA0-B8D1-471E-996C-BB5B65201A7C}"/>
    <dgm:cxn modelId="{D16177CC-4D00-4EAF-8033-F0182D8FDD2A}" type="presOf" srcId="{F30F06E4-DC9C-4F09-ADAB-0A909D4BB14D}" destId="{58A6145A-6296-47E3-BC97-C07C29E364BC}" srcOrd="0" destOrd="1" presId="urn:microsoft.com/office/officeart/2005/8/layout/chevronAccent+Icon"/>
    <dgm:cxn modelId="{DEC225CE-AA36-4EFC-8411-5E730B3AFD7F}" type="presOf" srcId="{31E364CA-B981-4057-A779-A996CA2F34B2}" destId="{58A6145A-6296-47E3-BC97-C07C29E364BC}" srcOrd="0" destOrd="2" presId="urn:microsoft.com/office/officeart/2005/8/layout/chevronAccent+Icon"/>
    <dgm:cxn modelId="{CDA9D7E9-97D4-4E02-9257-FD7463CBF676}" srcId="{86B8F369-2BAD-44A2-B061-A58F77A3D914}" destId="{31E364CA-B981-4057-A779-A996CA2F34B2}" srcOrd="1" destOrd="0" parTransId="{0426EFB4-46D2-40AE-9C56-D1D4B923FDE6}" sibTransId="{A155A401-493D-4ACE-B747-12CE40125C05}"/>
    <dgm:cxn modelId="{71545CF0-566C-4C30-BEF2-EB1AF8B6747C}" srcId="{86B8F369-2BAD-44A2-B061-A58F77A3D914}" destId="{F30F06E4-DC9C-4F09-ADAB-0A909D4BB14D}" srcOrd="0" destOrd="0" parTransId="{F73A12B3-C849-420B-978A-C2E42D7C7834}" sibTransId="{66928491-A25A-4754-8622-7431AE382D31}"/>
    <dgm:cxn modelId="{535CDB2B-2A61-4E28-AEE6-6DCACAA03F96}" type="presParOf" srcId="{7D301E9D-EBE8-4637-A01D-BB538FC5E50B}" destId="{8D36B8EE-95BD-42E9-97E4-C76FF1BEC880}" srcOrd="0" destOrd="0" presId="urn:microsoft.com/office/officeart/2005/8/layout/chevronAccent+Icon"/>
    <dgm:cxn modelId="{C08B2D41-B79C-458C-BA10-D74550071C68}" type="presParOf" srcId="{8D36B8EE-95BD-42E9-97E4-C76FF1BEC880}" destId="{3B66FC59-1B17-4256-BC4A-69EBCA3E6787}" srcOrd="0" destOrd="0" presId="urn:microsoft.com/office/officeart/2005/8/layout/chevronAccent+Icon"/>
    <dgm:cxn modelId="{E2223627-FD27-4E20-92BE-D0C69FE74916}" type="presParOf" srcId="{8D36B8EE-95BD-42E9-97E4-C76FF1BEC880}" destId="{2038D8A7-44D1-4F6C-96B1-E9C5DB2ECD20}" srcOrd="1" destOrd="0" presId="urn:microsoft.com/office/officeart/2005/8/layout/chevronAccent+Icon"/>
    <dgm:cxn modelId="{514EDC78-AC77-4823-A212-55629A3FF466}" type="presParOf" srcId="{7D301E9D-EBE8-4637-A01D-BB538FC5E50B}" destId="{BBB44E7E-AB3E-4D92-871E-B292ADB76B47}" srcOrd="1" destOrd="0" presId="urn:microsoft.com/office/officeart/2005/8/layout/chevronAccent+Icon"/>
    <dgm:cxn modelId="{466A0757-D302-404E-AA30-5E7D13681999}" type="presParOf" srcId="{7D301E9D-EBE8-4637-A01D-BB538FC5E50B}" destId="{5FFFD53B-4C2E-4F7C-96F7-FC9F197EAFE0}" srcOrd="2" destOrd="0" presId="urn:microsoft.com/office/officeart/2005/8/layout/chevronAccent+Icon"/>
    <dgm:cxn modelId="{9BAD3423-C90A-426D-AD96-8AA331164664}" type="presParOf" srcId="{5FFFD53B-4C2E-4F7C-96F7-FC9F197EAFE0}" destId="{51531E4D-7BAC-4397-A3C0-7B12FBC5010C}" srcOrd="0" destOrd="0" presId="urn:microsoft.com/office/officeart/2005/8/layout/chevronAccent+Icon"/>
    <dgm:cxn modelId="{C85AD945-F4C2-4082-A24D-68E186DA919B}" type="presParOf" srcId="{5FFFD53B-4C2E-4F7C-96F7-FC9F197EAFE0}" destId="{58A6145A-6296-47E3-BC97-C07C29E364BC}" srcOrd="1" destOrd="0" presId="urn:microsoft.com/office/officeart/2005/8/layout/chevronAccent+Icon"/>
    <dgm:cxn modelId="{8596E51D-9450-40CF-B418-D1299ED47A27}" type="presParOf" srcId="{7D301E9D-EBE8-4637-A01D-BB538FC5E50B}" destId="{EA368C30-64A2-47E9-941D-4C1C0539C4AC}" srcOrd="3" destOrd="0" presId="urn:microsoft.com/office/officeart/2005/8/layout/chevronAccent+Icon"/>
    <dgm:cxn modelId="{DE692FCE-7A11-4474-BB63-1CCC3D820A2C}" type="presParOf" srcId="{7D301E9D-EBE8-4637-A01D-BB538FC5E50B}" destId="{D3DE9953-9BF6-4750-A4A1-DDC58D5B5A2A}" srcOrd="4" destOrd="0" presId="urn:microsoft.com/office/officeart/2005/8/layout/chevronAccent+Icon"/>
    <dgm:cxn modelId="{9DC45770-853A-468E-9C4E-6615679996FC}" type="presParOf" srcId="{D3DE9953-9BF6-4750-A4A1-DDC58D5B5A2A}" destId="{3A457D63-83D2-4ABC-9F16-B3ECA7C24D62}" srcOrd="0" destOrd="0" presId="urn:microsoft.com/office/officeart/2005/8/layout/chevronAccent+Icon"/>
    <dgm:cxn modelId="{35C2AB83-E367-43AD-9945-4778110A50A5}" type="presParOf" srcId="{D3DE9953-9BF6-4750-A4A1-DDC58D5B5A2A}" destId="{B107831F-CEBB-41D5-95CB-0396851292DD}" srcOrd="1" destOrd="0" presId="urn:microsoft.com/office/officeart/2005/8/layout/chevronAccent+Icon"/>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041154-F0B5-4CBD-A6DD-E0EFB8D014E4}" type="doc">
      <dgm:prSet loTypeId="urn:microsoft.com/office/officeart/2005/8/layout/vList5" loCatId="list" qsTypeId="urn:microsoft.com/office/officeart/2005/8/quickstyle/simple2" qsCatId="simple" csTypeId="urn:microsoft.com/office/officeart/2005/8/colors/accent0_3" csCatId="mainScheme" phldr="1"/>
      <dgm:spPr/>
      <dgm:t>
        <a:bodyPr/>
        <a:lstStyle/>
        <a:p>
          <a:endParaRPr lang="en-US"/>
        </a:p>
      </dgm:t>
    </dgm:pt>
    <dgm:pt modelId="{174B8CC8-94C2-40B2-8B16-226A635FDB2E}">
      <dgm:prSet phldrT="[Text]"/>
      <dgm:spPr/>
      <dgm:t>
        <a:bodyPr/>
        <a:lstStyle/>
        <a:p>
          <a:pPr algn="l"/>
          <a:r>
            <a:rPr lang="en-US" dirty="0"/>
            <a:t>Interest Rate</a:t>
          </a:r>
        </a:p>
      </dgm:t>
    </dgm:pt>
    <dgm:pt modelId="{6D17835A-FE69-4A43-94A1-A0BAAA172FC5}" type="parTrans" cxnId="{F69D03B9-A598-4C25-A351-2197B1D12AC0}">
      <dgm:prSet/>
      <dgm:spPr/>
      <dgm:t>
        <a:bodyPr/>
        <a:lstStyle/>
        <a:p>
          <a:endParaRPr lang="en-US"/>
        </a:p>
      </dgm:t>
    </dgm:pt>
    <dgm:pt modelId="{AD8CC473-C8FB-40CF-AE2F-4DC96737587F}" type="sibTrans" cxnId="{F69D03B9-A598-4C25-A351-2197B1D12AC0}">
      <dgm:prSet/>
      <dgm:spPr/>
      <dgm:t>
        <a:bodyPr/>
        <a:lstStyle/>
        <a:p>
          <a:endParaRPr lang="en-US"/>
        </a:p>
      </dgm:t>
    </dgm:pt>
    <dgm:pt modelId="{79299D3B-EE87-40C6-830C-068B540B7E07}">
      <dgm:prSet phldrT="[Text]"/>
      <dgm:spPr/>
      <dgm:t>
        <a:bodyPr/>
        <a:lstStyle/>
        <a:p>
          <a:pPr algn="l"/>
          <a:r>
            <a:rPr lang="en-US" dirty="0"/>
            <a:t>DTI : Debt to Income Ratio</a:t>
          </a:r>
        </a:p>
      </dgm:t>
    </dgm:pt>
    <dgm:pt modelId="{8080858D-49E0-4698-B567-0FAB52965F9A}" type="parTrans" cxnId="{69FF5B19-2C17-49C7-818B-06F4E8CCB19F}">
      <dgm:prSet/>
      <dgm:spPr/>
      <dgm:t>
        <a:bodyPr/>
        <a:lstStyle/>
        <a:p>
          <a:endParaRPr lang="en-US"/>
        </a:p>
      </dgm:t>
    </dgm:pt>
    <dgm:pt modelId="{5AB5BABC-897C-450F-9521-43B086FCB8AC}" type="sibTrans" cxnId="{69FF5B19-2C17-49C7-818B-06F4E8CCB19F}">
      <dgm:prSet/>
      <dgm:spPr/>
      <dgm:t>
        <a:bodyPr/>
        <a:lstStyle/>
        <a:p>
          <a:endParaRPr lang="en-US"/>
        </a:p>
      </dgm:t>
    </dgm:pt>
    <dgm:pt modelId="{6571444D-1E06-44E8-ABF4-5EC377577174}">
      <dgm:prSet phldrT="[Text]"/>
      <dgm:spPr/>
      <dgm:t>
        <a:bodyPr/>
        <a:lstStyle/>
        <a:p>
          <a:pPr algn="l"/>
          <a:r>
            <a:rPr lang="en-US" dirty="0" err="1"/>
            <a:t>Revol</a:t>
          </a:r>
          <a:r>
            <a:rPr lang="en-US" dirty="0"/>
            <a:t> </a:t>
          </a:r>
          <a:r>
            <a:rPr lang="en-US" dirty="0" err="1"/>
            <a:t>Util</a:t>
          </a:r>
          <a:r>
            <a:rPr lang="en-US" dirty="0"/>
            <a:t>: Revolving Utilization %</a:t>
          </a:r>
        </a:p>
      </dgm:t>
    </dgm:pt>
    <dgm:pt modelId="{F3B846BD-3D51-4CC2-B0D9-F5ADB274E2A0}" type="parTrans" cxnId="{6EA343EB-4CD3-49DA-8205-50744B566761}">
      <dgm:prSet/>
      <dgm:spPr/>
      <dgm:t>
        <a:bodyPr/>
        <a:lstStyle/>
        <a:p>
          <a:endParaRPr lang="en-US"/>
        </a:p>
      </dgm:t>
    </dgm:pt>
    <dgm:pt modelId="{EAE8AC85-36E8-4A1A-9D8A-DED9FEF958B7}" type="sibTrans" cxnId="{6EA343EB-4CD3-49DA-8205-50744B566761}">
      <dgm:prSet/>
      <dgm:spPr/>
      <dgm:t>
        <a:bodyPr/>
        <a:lstStyle/>
        <a:p>
          <a:endParaRPr lang="en-US"/>
        </a:p>
      </dgm:t>
    </dgm:pt>
    <dgm:pt modelId="{665B8820-E5D6-4421-A892-5BC573708853}">
      <dgm:prSet phldrT="[Text]"/>
      <dgm:spPr/>
      <dgm:t>
        <a:bodyPr/>
        <a:lstStyle/>
        <a:p>
          <a:pPr algn="l"/>
          <a:r>
            <a:rPr lang="en-US" dirty="0"/>
            <a:t>Loan purpose</a:t>
          </a:r>
        </a:p>
      </dgm:t>
    </dgm:pt>
    <dgm:pt modelId="{2DB81970-C5DD-4AE2-86EC-33039910C0CB}" type="parTrans" cxnId="{A349FC8A-7633-444E-8E30-28600BE81252}">
      <dgm:prSet/>
      <dgm:spPr/>
      <dgm:t>
        <a:bodyPr/>
        <a:lstStyle/>
        <a:p>
          <a:endParaRPr lang="en-US"/>
        </a:p>
      </dgm:t>
    </dgm:pt>
    <dgm:pt modelId="{A54F562E-A39F-44A7-AB3E-F5142D8E4C86}" type="sibTrans" cxnId="{A349FC8A-7633-444E-8E30-28600BE81252}">
      <dgm:prSet/>
      <dgm:spPr/>
      <dgm:t>
        <a:bodyPr/>
        <a:lstStyle/>
        <a:p>
          <a:endParaRPr lang="en-US"/>
        </a:p>
      </dgm:t>
    </dgm:pt>
    <dgm:pt modelId="{8A48A12A-C404-4020-824E-D49F89E14C71}">
      <dgm:prSet phldrT="[Text]" custT="1"/>
      <dgm:spPr>
        <a:solidFill>
          <a:srgbClr val="44546A">
            <a:hueOff val="0"/>
            <a:satOff val="0"/>
            <a:lumOff val="0"/>
            <a:alphaOff val="0"/>
          </a:srgbClr>
        </a:solidFill>
        <a:ln w="19050" cap="flat" cmpd="sng" algn="ctr">
          <a:solidFill>
            <a:srgbClr val="E7E6E6">
              <a:hueOff val="0"/>
              <a:satOff val="0"/>
              <a:lumOff val="0"/>
              <a:alphaOff val="0"/>
            </a:srgbClr>
          </a:solidFill>
          <a:prstDash val="solid"/>
          <a:miter lim="800000"/>
        </a:ln>
        <a:effectLst/>
      </dgm:spPr>
      <dgm:t>
        <a:bodyPr spcFirstLastPara="0" vert="horz" wrap="square" lIns="110490" tIns="55245" rIns="110490" bIns="55245" numCol="1" spcCol="1270" anchor="ctr" anchorCtr="0"/>
        <a:lstStyle/>
        <a:p>
          <a:pPr marL="0" lvl="0" indent="0" algn="l" defTabSz="1289050">
            <a:lnSpc>
              <a:spcPct val="90000"/>
            </a:lnSpc>
            <a:spcBef>
              <a:spcPct val="0"/>
            </a:spcBef>
            <a:spcAft>
              <a:spcPct val="35000"/>
            </a:spcAft>
            <a:buNone/>
          </a:pPr>
          <a:r>
            <a:rPr lang="en-US" sz="2900" kern="1200" dirty="0">
              <a:solidFill>
                <a:prstClr val="white"/>
              </a:solidFill>
              <a:latin typeface="Calibri" panose="020F0502020204030204"/>
              <a:ea typeface="+mn-ea"/>
              <a:cs typeface="+mn-cs"/>
            </a:rPr>
            <a:t>Home Ownership</a:t>
          </a:r>
        </a:p>
      </dgm:t>
    </dgm:pt>
    <dgm:pt modelId="{58EE057A-5814-47FB-A983-1A71B5DF6146}" type="parTrans" cxnId="{FEFC195D-7D82-4279-91D7-F2EE6263D475}">
      <dgm:prSet/>
      <dgm:spPr/>
      <dgm:t>
        <a:bodyPr/>
        <a:lstStyle/>
        <a:p>
          <a:endParaRPr lang="en-US"/>
        </a:p>
      </dgm:t>
    </dgm:pt>
    <dgm:pt modelId="{88FC3478-113E-4C59-853B-80F01AF6397E}" type="sibTrans" cxnId="{FEFC195D-7D82-4279-91D7-F2EE6263D475}">
      <dgm:prSet/>
      <dgm:spPr/>
      <dgm:t>
        <a:bodyPr/>
        <a:lstStyle/>
        <a:p>
          <a:endParaRPr lang="en-US"/>
        </a:p>
      </dgm:t>
    </dgm:pt>
    <dgm:pt modelId="{AE2DEB4A-2365-4E73-A0D1-A63F32EAE477}">
      <dgm:prSet phldrT="[Text]"/>
      <dgm:spPr/>
      <dgm:t>
        <a:bodyPr/>
        <a:lstStyle/>
        <a:p>
          <a:pPr algn="l"/>
          <a:r>
            <a:rPr lang="en-US" dirty="0"/>
            <a:t>Higher interest rates are having higher charged off</a:t>
          </a:r>
        </a:p>
      </dgm:t>
    </dgm:pt>
    <dgm:pt modelId="{14FA42E5-9026-4DD4-8D5B-73060AAA0839}" type="parTrans" cxnId="{C247A8E3-0EA0-46CE-B0A7-7AB72645B3C6}">
      <dgm:prSet/>
      <dgm:spPr/>
      <dgm:t>
        <a:bodyPr/>
        <a:lstStyle/>
        <a:p>
          <a:endParaRPr lang="en-US"/>
        </a:p>
      </dgm:t>
    </dgm:pt>
    <dgm:pt modelId="{72D6EB60-EAAE-456F-B6F9-CAFEF2668F45}" type="sibTrans" cxnId="{C247A8E3-0EA0-46CE-B0A7-7AB72645B3C6}">
      <dgm:prSet/>
      <dgm:spPr/>
      <dgm:t>
        <a:bodyPr/>
        <a:lstStyle/>
        <a:p>
          <a:endParaRPr lang="en-US"/>
        </a:p>
      </dgm:t>
    </dgm:pt>
    <dgm:pt modelId="{39923927-2CF6-425F-9428-E8701B7D480A}">
      <dgm:prSet phldrT="[Text]"/>
      <dgm:spPr/>
      <dgm:t>
        <a:bodyPr/>
        <a:lstStyle/>
        <a:p>
          <a:pPr algn="l"/>
          <a:r>
            <a:rPr lang="en-US" dirty="0"/>
            <a:t>Since interest rates are derived by grades and subgrade, higher risk grades needs to be monitored for charged off</a:t>
          </a:r>
        </a:p>
      </dgm:t>
    </dgm:pt>
    <dgm:pt modelId="{51B98856-5E7F-4589-9690-54EEBA6525A3}" type="parTrans" cxnId="{B55F2DE8-F09A-4823-931C-449CEC430404}">
      <dgm:prSet/>
      <dgm:spPr/>
      <dgm:t>
        <a:bodyPr/>
        <a:lstStyle/>
        <a:p>
          <a:endParaRPr lang="en-US"/>
        </a:p>
      </dgm:t>
    </dgm:pt>
    <dgm:pt modelId="{E68AC9D6-C8AF-4468-BF0C-FA4DC915C412}" type="sibTrans" cxnId="{B55F2DE8-F09A-4823-931C-449CEC430404}">
      <dgm:prSet/>
      <dgm:spPr/>
      <dgm:t>
        <a:bodyPr/>
        <a:lstStyle/>
        <a:p>
          <a:endParaRPr lang="en-US"/>
        </a:p>
      </dgm:t>
    </dgm:pt>
    <dgm:pt modelId="{0D49AD60-F5D9-44CB-94F6-411467CAB09B}">
      <dgm:prSet phldrT="[Text]"/>
      <dgm:spPr/>
      <dgm:t>
        <a:bodyPr/>
        <a:lstStyle/>
        <a:p>
          <a:pPr algn="l"/>
          <a:endParaRPr lang="en-US" dirty="0"/>
        </a:p>
      </dgm:t>
    </dgm:pt>
    <dgm:pt modelId="{DBC4C1E3-A293-4514-AC96-E47FC5A43C7A}" type="parTrans" cxnId="{2D8BC0D7-DD76-4982-95D0-9672ACFDDF1C}">
      <dgm:prSet/>
      <dgm:spPr/>
      <dgm:t>
        <a:bodyPr/>
        <a:lstStyle/>
        <a:p>
          <a:endParaRPr lang="en-US"/>
        </a:p>
      </dgm:t>
    </dgm:pt>
    <dgm:pt modelId="{5E064BE7-F7E8-4BD5-83B6-23EAE85AC1EA}" type="sibTrans" cxnId="{2D8BC0D7-DD76-4982-95D0-9672ACFDDF1C}">
      <dgm:prSet/>
      <dgm:spPr/>
      <dgm:t>
        <a:bodyPr/>
        <a:lstStyle/>
        <a:p>
          <a:endParaRPr lang="en-US"/>
        </a:p>
      </dgm:t>
    </dgm:pt>
    <dgm:pt modelId="{612AD7E2-1CD8-479C-9CE6-D97CB74FD0DC}">
      <dgm:prSet phldrT="[Text]" custT="1"/>
      <dgm:spPr>
        <a:solidFill>
          <a:srgbClr val="44546A">
            <a:hueOff val="0"/>
            <a:satOff val="0"/>
            <a:lumOff val="0"/>
            <a:alphaOff val="0"/>
          </a:srgbClr>
        </a:solidFill>
        <a:ln w="19050" cap="flat" cmpd="sng" algn="ctr">
          <a:solidFill>
            <a:srgbClr val="E7E6E6">
              <a:hueOff val="0"/>
              <a:satOff val="0"/>
              <a:lumOff val="0"/>
              <a:alphaOff val="0"/>
            </a:srgbClr>
          </a:solidFill>
          <a:prstDash val="solid"/>
          <a:miter lim="800000"/>
        </a:ln>
        <a:effectLst/>
      </dgm:spPr>
      <dgm:t>
        <a:bodyPr spcFirstLastPara="0" vert="horz" wrap="square" lIns="110490" tIns="55245" rIns="110490" bIns="55245" numCol="1" spcCol="1270" anchor="ctr" anchorCtr="0"/>
        <a:lstStyle/>
        <a:p>
          <a:pPr marL="0" lvl="0" indent="0" algn="l" defTabSz="1289050">
            <a:lnSpc>
              <a:spcPct val="90000"/>
            </a:lnSpc>
            <a:spcBef>
              <a:spcPct val="0"/>
            </a:spcBef>
            <a:spcAft>
              <a:spcPct val="35000"/>
            </a:spcAft>
            <a:buNone/>
          </a:pPr>
          <a:r>
            <a:rPr lang="en-US" sz="2900" kern="1200" dirty="0">
              <a:solidFill>
                <a:prstClr val="white"/>
              </a:solidFill>
              <a:latin typeface="Calibri" panose="020F0502020204030204"/>
              <a:ea typeface="+mn-ea"/>
              <a:cs typeface="+mn-cs"/>
            </a:rPr>
            <a:t>Verification Status</a:t>
          </a:r>
        </a:p>
      </dgm:t>
    </dgm:pt>
    <dgm:pt modelId="{218B778E-9D05-44A3-9BBF-74BC09051EF9}" type="parTrans" cxnId="{E18D7708-2E58-4DA9-BB60-ECE131FE877D}">
      <dgm:prSet/>
      <dgm:spPr/>
      <dgm:t>
        <a:bodyPr/>
        <a:lstStyle/>
        <a:p>
          <a:endParaRPr lang="en-US"/>
        </a:p>
      </dgm:t>
    </dgm:pt>
    <dgm:pt modelId="{729B2D9F-2D7B-44CD-BF64-517DDBDE5EAB}" type="sibTrans" cxnId="{E18D7708-2E58-4DA9-BB60-ECE131FE877D}">
      <dgm:prSet/>
      <dgm:spPr/>
      <dgm:t>
        <a:bodyPr/>
        <a:lstStyle/>
        <a:p>
          <a:endParaRPr lang="en-US"/>
        </a:p>
      </dgm:t>
    </dgm:pt>
    <dgm:pt modelId="{CA3830C4-54E8-41E4-AE4F-A20C2462B4EB}">
      <dgm:prSet/>
      <dgm:spPr/>
      <dgm:t>
        <a:bodyPr/>
        <a:lstStyle/>
        <a:p>
          <a:pPr algn="l"/>
          <a:r>
            <a:rPr lang="en-US" dirty="0"/>
            <a:t>Higher the debt to income ratio there is a high risk of people defaulting on the loan</a:t>
          </a:r>
        </a:p>
      </dgm:t>
    </dgm:pt>
    <dgm:pt modelId="{C5B37EF4-CFA2-4E82-B5C4-979C9D2383E9}" type="parTrans" cxnId="{4A414864-D55D-4DFB-8FFF-E6AD427D335C}">
      <dgm:prSet/>
      <dgm:spPr/>
      <dgm:t>
        <a:bodyPr/>
        <a:lstStyle/>
        <a:p>
          <a:endParaRPr lang="en-US"/>
        </a:p>
      </dgm:t>
    </dgm:pt>
    <dgm:pt modelId="{6D7362C6-4917-41E2-81E5-309047783D7B}" type="sibTrans" cxnId="{4A414864-D55D-4DFB-8FFF-E6AD427D335C}">
      <dgm:prSet/>
      <dgm:spPr/>
      <dgm:t>
        <a:bodyPr/>
        <a:lstStyle/>
        <a:p>
          <a:endParaRPr lang="en-US"/>
        </a:p>
      </dgm:t>
    </dgm:pt>
    <dgm:pt modelId="{E6F29A5B-CCB0-4546-A605-422E9097B1AA}">
      <dgm:prSet/>
      <dgm:spPr/>
      <dgm:t>
        <a:bodyPr/>
        <a:lstStyle/>
        <a:p>
          <a:pPr algn="l"/>
          <a:endParaRPr lang="en-US" dirty="0"/>
        </a:p>
      </dgm:t>
    </dgm:pt>
    <dgm:pt modelId="{9AE6F52A-F837-49B2-9FF5-0C9FB787D5A9}" type="parTrans" cxnId="{732D6A1E-A257-4A78-9547-CAF8A0CACD9B}">
      <dgm:prSet/>
      <dgm:spPr/>
      <dgm:t>
        <a:bodyPr/>
        <a:lstStyle/>
        <a:p>
          <a:endParaRPr lang="en-US"/>
        </a:p>
      </dgm:t>
    </dgm:pt>
    <dgm:pt modelId="{5BA201F6-9F04-4EB1-BDBF-0ED0F2ECC1BD}" type="sibTrans" cxnId="{732D6A1E-A257-4A78-9547-CAF8A0CACD9B}">
      <dgm:prSet/>
      <dgm:spPr/>
      <dgm:t>
        <a:bodyPr/>
        <a:lstStyle/>
        <a:p>
          <a:endParaRPr lang="en-US"/>
        </a:p>
      </dgm:t>
    </dgm:pt>
    <dgm:pt modelId="{D852AE0F-F366-4F0F-986A-D1936F05CEDF}">
      <dgm:prSet phldrT="[Text]"/>
      <dgm:spPr/>
      <dgm:t>
        <a:bodyPr/>
        <a:lstStyle/>
        <a:p>
          <a:pPr algn="l"/>
          <a:endParaRPr lang="en-US" dirty="0"/>
        </a:p>
      </dgm:t>
    </dgm:pt>
    <dgm:pt modelId="{85245966-1622-4C97-8590-8C1A3E72417E}" type="parTrans" cxnId="{270F987E-0B68-4317-A896-15E344ED4F8D}">
      <dgm:prSet/>
      <dgm:spPr/>
      <dgm:t>
        <a:bodyPr/>
        <a:lstStyle/>
        <a:p>
          <a:endParaRPr lang="en-US"/>
        </a:p>
      </dgm:t>
    </dgm:pt>
    <dgm:pt modelId="{A138BC53-9E6B-4E8F-B509-B273603600AE}" type="sibTrans" cxnId="{270F987E-0B68-4317-A896-15E344ED4F8D}">
      <dgm:prSet/>
      <dgm:spPr/>
      <dgm:t>
        <a:bodyPr/>
        <a:lstStyle/>
        <a:p>
          <a:endParaRPr lang="en-US"/>
        </a:p>
      </dgm:t>
    </dgm:pt>
    <dgm:pt modelId="{064D90C0-976B-4DB1-97FE-FA01ED62671F}">
      <dgm:prSet/>
      <dgm:spPr/>
      <dgm:t>
        <a:bodyPr/>
        <a:lstStyle/>
        <a:p>
          <a:pPr algn="l"/>
          <a:r>
            <a:rPr lang="en-US" dirty="0"/>
            <a:t>Customers having higher revolving utilizations have a high risk of defaulting on the loan</a:t>
          </a:r>
        </a:p>
      </dgm:t>
    </dgm:pt>
    <dgm:pt modelId="{FBE6D490-137E-492F-9404-8523A63FE418}" type="parTrans" cxnId="{717D60E6-437B-411F-9CB2-943460606961}">
      <dgm:prSet/>
      <dgm:spPr/>
      <dgm:t>
        <a:bodyPr/>
        <a:lstStyle/>
        <a:p>
          <a:endParaRPr lang="en-US"/>
        </a:p>
      </dgm:t>
    </dgm:pt>
    <dgm:pt modelId="{4A8B35FF-0CC3-4EC3-8A83-608003F0E397}" type="sibTrans" cxnId="{717D60E6-437B-411F-9CB2-943460606961}">
      <dgm:prSet/>
      <dgm:spPr/>
      <dgm:t>
        <a:bodyPr/>
        <a:lstStyle/>
        <a:p>
          <a:endParaRPr lang="en-US"/>
        </a:p>
      </dgm:t>
    </dgm:pt>
    <dgm:pt modelId="{CD5CCBEA-8FB6-4AEC-B55D-96CF4B11988B}">
      <dgm:prSet/>
      <dgm:spPr/>
      <dgm:t>
        <a:bodyPr/>
        <a:lstStyle/>
        <a:p>
          <a:pPr algn="l"/>
          <a:endParaRPr lang="en-US" dirty="0"/>
        </a:p>
      </dgm:t>
    </dgm:pt>
    <dgm:pt modelId="{56793EA4-482F-45F0-9A15-58B32923E59B}" type="parTrans" cxnId="{0C08595D-F49A-4FF5-80AD-B31C79E2BC96}">
      <dgm:prSet/>
      <dgm:spPr/>
      <dgm:t>
        <a:bodyPr/>
        <a:lstStyle/>
        <a:p>
          <a:endParaRPr lang="en-US"/>
        </a:p>
      </dgm:t>
    </dgm:pt>
    <dgm:pt modelId="{B2190EF2-F64F-4811-ABEF-ED823255468A}" type="sibTrans" cxnId="{0C08595D-F49A-4FF5-80AD-B31C79E2BC96}">
      <dgm:prSet/>
      <dgm:spPr/>
      <dgm:t>
        <a:bodyPr/>
        <a:lstStyle/>
        <a:p>
          <a:endParaRPr lang="en-US"/>
        </a:p>
      </dgm:t>
    </dgm:pt>
    <dgm:pt modelId="{E1C9F402-39E1-4B6E-A08C-1DDA8F89FC0B}">
      <dgm:prSet phldrT="[Text]"/>
      <dgm:spPr/>
      <dgm:t>
        <a:bodyPr/>
        <a:lstStyle/>
        <a:p>
          <a:pPr algn="l"/>
          <a:endParaRPr lang="en-US" dirty="0"/>
        </a:p>
      </dgm:t>
    </dgm:pt>
    <dgm:pt modelId="{D4DFEA14-9FD9-4011-A715-137D736D2F1C}" type="parTrans" cxnId="{288241B6-D293-47FC-8996-ADD23231AF5A}">
      <dgm:prSet/>
      <dgm:spPr/>
      <dgm:t>
        <a:bodyPr/>
        <a:lstStyle/>
        <a:p>
          <a:endParaRPr lang="en-US"/>
        </a:p>
      </dgm:t>
    </dgm:pt>
    <dgm:pt modelId="{0D040808-0050-4515-9E98-D9589807EEE0}" type="sibTrans" cxnId="{288241B6-D293-47FC-8996-ADD23231AF5A}">
      <dgm:prSet/>
      <dgm:spPr/>
      <dgm:t>
        <a:bodyPr/>
        <a:lstStyle/>
        <a:p>
          <a:endParaRPr lang="en-US"/>
        </a:p>
      </dgm:t>
    </dgm:pt>
    <dgm:pt modelId="{C8BE6338-FB9B-446C-A2DE-C8FE9813CC36}">
      <dgm:prSet/>
      <dgm:spPr/>
      <dgm:t>
        <a:bodyPr/>
        <a:lstStyle/>
        <a:p>
          <a:pPr algn="l"/>
          <a:r>
            <a:rPr lang="en-US" dirty="0"/>
            <a:t>People take loan with better rate to consolidate their loans</a:t>
          </a:r>
        </a:p>
      </dgm:t>
    </dgm:pt>
    <dgm:pt modelId="{488BF5A0-30BD-46A0-A55B-F222B86836CB}" type="parTrans" cxnId="{19159F72-5867-48C4-892D-FD2470560D9B}">
      <dgm:prSet/>
      <dgm:spPr/>
      <dgm:t>
        <a:bodyPr/>
        <a:lstStyle/>
        <a:p>
          <a:endParaRPr lang="en-US"/>
        </a:p>
      </dgm:t>
    </dgm:pt>
    <dgm:pt modelId="{02181FAB-5C3E-457E-947D-2A37BEC80134}" type="sibTrans" cxnId="{19159F72-5867-48C4-892D-FD2470560D9B}">
      <dgm:prSet/>
      <dgm:spPr/>
      <dgm:t>
        <a:bodyPr/>
        <a:lstStyle/>
        <a:p>
          <a:endParaRPr lang="en-US"/>
        </a:p>
      </dgm:t>
    </dgm:pt>
    <dgm:pt modelId="{22207062-28C4-42DA-BF19-3F979D7C1C94}">
      <dgm:prSet/>
      <dgm:spPr/>
      <dgm:t>
        <a:bodyPr/>
        <a:lstStyle/>
        <a:p>
          <a:pPr algn="l"/>
          <a:r>
            <a:rPr lang="en-US" dirty="0"/>
            <a:t>Small business have high risk of failure, hence loan default is also quite high</a:t>
          </a:r>
        </a:p>
      </dgm:t>
    </dgm:pt>
    <dgm:pt modelId="{63974AB3-9BD7-4AF2-858A-D4D8DF8EEFB2}" type="parTrans" cxnId="{9D356AAE-4564-4333-AB2B-B388B08E6F10}">
      <dgm:prSet/>
      <dgm:spPr/>
      <dgm:t>
        <a:bodyPr/>
        <a:lstStyle/>
        <a:p>
          <a:endParaRPr lang="en-US"/>
        </a:p>
      </dgm:t>
    </dgm:pt>
    <dgm:pt modelId="{855565DF-74D3-4DDF-A5CD-95DB021D57DB}" type="sibTrans" cxnId="{9D356AAE-4564-4333-AB2B-B388B08E6F10}">
      <dgm:prSet/>
      <dgm:spPr/>
      <dgm:t>
        <a:bodyPr/>
        <a:lstStyle/>
        <a:p>
          <a:endParaRPr lang="en-US"/>
        </a:p>
      </dgm:t>
    </dgm:pt>
    <dgm:pt modelId="{A521C4C8-8829-49C1-8C2D-5942DC96A697}">
      <dgm:prSet/>
      <dgm:spPr/>
      <dgm:t>
        <a:bodyPr/>
        <a:lstStyle/>
        <a:p>
          <a:pPr algn="l"/>
          <a:endParaRPr lang="en-US" dirty="0"/>
        </a:p>
      </dgm:t>
    </dgm:pt>
    <dgm:pt modelId="{BAD1E6EA-FEA8-40E3-BC11-212991FE2711}" type="parTrans" cxnId="{5ABC8AA9-1433-422E-9F09-9C7DB190AF21}">
      <dgm:prSet/>
      <dgm:spPr/>
      <dgm:t>
        <a:bodyPr/>
        <a:lstStyle/>
        <a:p>
          <a:endParaRPr lang="en-US"/>
        </a:p>
      </dgm:t>
    </dgm:pt>
    <dgm:pt modelId="{C05C576F-477B-4D2D-83A9-DB56F83F4250}" type="sibTrans" cxnId="{5ABC8AA9-1433-422E-9F09-9C7DB190AF21}">
      <dgm:prSet/>
      <dgm:spPr/>
      <dgm:t>
        <a:bodyPr/>
        <a:lstStyle/>
        <a:p>
          <a:endParaRPr lang="en-US"/>
        </a:p>
      </dgm:t>
    </dgm:pt>
    <dgm:pt modelId="{57E782FF-E00E-46B4-8520-1FD02F823861}">
      <dgm:prSet phldrT="[Text]" custT="1"/>
      <dgm:spPr>
        <a:solidFill>
          <a:srgbClr val="44546A">
            <a:hueOff val="0"/>
            <a:satOff val="0"/>
            <a:lumOff val="0"/>
            <a:alphaOff val="0"/>
          </a:srgbClr>
        </a:solidFill>
        <a:ln w="19050" cap="flat" cmpd="sng" algn="ctr">
          <a:solidFill>
            <a:srgbClr val="E7E6E6">
              <a:hueOff val="0"/>
              <a:satOff val="0"/>
              <a:lumOff val="0"/>
              <a:alphaOff val="0"/>
            </a:srgbClr>
          </a:solidFill>
          <a:prstDash val="solid"/>
          <a:miter lim="800000"/>
        </a:ln>
        <a:effectLst/>
      </dgm:spPr>
      <dgm:t>
        <a:bodyPr spcFirstLastPara="0" vert="horz" wrap="square" lIns="110490" tIns="55245" rIns="110490" bIns="55245" numCol="1" spcCol="1270" anchor="ctr" anchorCtr="0"/>
        <a:lstStyle/>
        <a:p>
          <a:pPr marL="0" lvl="0" indent="0" algn="l" defTabSz="1289050">
            <a:lnSpc>
              <a:spcPct val="90000"/>
            </a:lnSpc>
            <a:spcBef>
              <a:spcPct val="0"/>
            </a:spcBef>
            <a:spcAft>
              <a:spcPct val="35000"/>
            </a:spcAft>
            <a:buNone/>
          </a:pPr>
          <a:endParaRPr lang="en-US" sz="2900" kern="1200" dirty="0">
            <a:solidFill>
              <a:prstClr val="white"/>
            </a:solidFill>
            <a:latin typeface="Calibri" panose="020F0502020204030204"/>
            <a:ea typeface="+mn-ea"/>
            <a:cs typeface="+mn-cs"/>
          </a:endParaRPr>
        </a:p>
      </dgm:t>
    </dgm:pt>
    <dgm:pt modelId="{D361E648-17A6-42FE-91AE-536C8292F2F8}" type="parTrans" cxnId="{1B537D06-77CA-43B5-89E1-29D00D30C582}">
      <dgm:prSet/>
      <dgm:spPr/>
      <dgm:t>
        <a:bodyPr/>
        <a:lstStyle/>
        <a:p>
          <a:endParaRPr lang="en-US"/>
        </a:p>
      </dgm:t>
    </dgm:pt>
    <dgm:pt modelId="{0A570B26-3383-42CF-BBE8-B10397577072}" type="sibTrans" cxnId="{1B537D06-77CA-43B5-89E1-29D00D30C582}">
      <dgm:prSet/>
      <dgm:spPr/>
      <dgm:t>
        <a:bodyPr/>
        <a:lstStyle/>
        <a:p>
          <a:endParaRPr lang="en-US"/>
        </a:p>
      </dgm:t>
    </dgm:pt>
    <dgm:pt modelId="{2A5BC991-A0DF-4028-A53E-B370256924F1}" type="pres">
      <dgm:prSet presAssocID="{DC041154-F0B5-4CBD-A6DD-E0EFB8D014E4}" presName="Name0" presStyleCnt="0">
        <dgm:presLayoutVars>
          <dgm:dir/>
          <dgm:animLvl val="lvl"/>
          <dgm:resizeHandles val="exact"/>
        </dgm:presLayoutVars>
      </dgm:prSet>
      <dgm:spPr/>
    </dgm:pt>
    <dgm:pt modelId="{5A657AE5-0581-418D-8949-DD74DAA5B283}" type="pres">
      <dgm:prSet presAssocID="{174B8CC8-94C2-40B2-8B16-226A635FDB2E}" presName="linNode" presStyleCnt="0"/>
      <dgm:spPr/>
    </dgm:pt>
    <dgm:pt modelId="{361A6850-DD8F-45ED-909A-410C98CF1104}" type="pres">
      <dgm:prSet presAssocID="{174B8CC8-94C2-40B2-8B16-226A635FDB2E}" presName="parentText" presStyleLbl="node1" presStyleIdx="0" presStyleCnt="6">
        <dgm:presLayoutVars>
          <dgm:chMax val="1"/>
          <dgm:bulletEnabled val="1"/>
        </dgm:presLayoutVars>
      </dgm:prSet>
      <dgm:spPr/>
    </dgm:pt>
    <dgm:pt modelId="{62421612-7476-46E1-BB43-CDC2E7F24183}" type="pres">
      <dgm:prSet presAssocID="{174B8CC8-94C2-40B2-8B16-226A635FDB2E}" presName="descendantText" presStyleLbl="alignAccFollowNode1" presStyleIdx="0" presStyleCnt="5">
        <dgm:presLayoutVars>
          <dgm:bulletEnabled val="1"/>
        </dgm:presLayoutVars>
      </dgm:prSet>
      <dgm:spPr/>
    </dgm:pt>
    <dgm:pt modelId="{14418DF0-29E4-4BB7-8898-DC3E05D5FAA4}" type="pres">
      <dgm:prSet presAssocID="{AD8CC473-C8FB-40CF-AE2F-4DC96737587F}" presName="sp" presStyleCnt="0"/>
      <dgm:spPr/>
    </dgm:pt>
    <dgm:pt modelId="{675596C5-EADC-43E1-B13D-CA028EA69734}" type="pres">
      <dgm:prSet presAssocID="{79299D3B-EE87-40C6-830C-068B540B7E07}" presName="linNode" presStyleCnt="0"/>
      <dgm:spPr/>
    </dgm:pt>
    <dgm:pt modelId="{75543A78-F5F9-4A8D-9BA4-707BDC9E8C66}" type="pres">
      <dgm:prSet presAssocID="{79299D3B-EE87-40C6-830C-068B540B7E07}" presName="parentText" presStyleLbl="node1" presStyleIdx="1" presStyleCnt="6">
        <dgm:presLayoutVars>
          <dgm:chMax val="1"/>
          <dgm:bulletEnabled val="1"/>
        </dgm:presLayoutVars>
      </dgm:prSet>
      <dgm:spPr/>
    </dgm:pt>
    <dgm:pt modelId="{C5F5BA09-EE82-4C3C-ABBC-57E13534D0D4}" type="pres">
      <dgm:prSet presAssocID="{79299D3B-EE87-40C6-830C-068B540B7E07}" presName="descendantText" presStyleLbl="alignAccFollowNode1" presStyleIdx="1" presStyleCnt="5">
        <dgm:presLayoutVars>
          <dgm:bulletEnabled val="1"/>
        </dgm:presLayoutVars>
      </dgm:prSet>
      <dgm:spPr/>
    </dgm:pt>
    <dgm:pt modelId="{0E5208B5-169B-4C62-B0D0-65972256E679}" type="pres">
      <dgm:prSet presAssocID="{5AB5BABC-897C-450F-9521-43B086FCB8AC}" presName="sp" presStyleCnt="0"/>
      <dgm:spPr/>
    </dgm:pt>
    <dgm:pt modelId="{EE58F977-3BD8-443F-A521-C81E5FDC29E6}" type="pres">
      <dgm:prSet presAssocID="{6571444D-1E06-44E8-ABF4-5EC377577174}" presName="linNode" presStyleCnt="0"/>
      <dgm:spPr/>
    </dgm:pt>
    <dgm:pt modelId="{39307DE9-0198-4C5E-B84F-EC93D1A278FC}" type="pres">
      <dgm:prSet presAssocID="{6571444D-1E06-44E8-ABF4-5EC377577174}" presName="parentText" presStyleLbl="node1" presStyleIdx="2" presStyleCnt="6">
        <dgm:presLayoutVars>
          <dgm:chMax val="1"/>
          <dgm:bulletEnabled val="1"/>
        </dgm:presLayoutVars>
      </dgm:prSet>
      <dgm:spPr/>
    </dgm:pt>
    <dgm:pt modelId="{CE312CC8-2E1F-4EE0-8687-6CA402734AA0}" type="pres">
      <dgm:prSet presAssocID="{6571444D-1E06-44E8-ABF4-5EC377577174}" presName="descendantText" presStyleLbl="alignAccFollowNode1" presStyleIdx="2" presStyleCnt="5">
        <dgm:presLayoutVars>
          <dgm:bulletEnabled val="1"/>
        </dgm:presLayoutVars>
      </dgm:prSet>
      <dgm:spPr/>
    </dgm:pt>
    <dgm:pt modelId="{3868A8C3-0AF7-478B-ADD7-BA1B310A61A0}" type="pres">
      <dgm:prSet presAssocID="{EAE8AC85-36E8-4A1A-9D8A-DED9FEF958B7}" presName="sp" presStyleCnt="0"/>
      <dgm:spPr/>
    </dgm:pt>
    <dgm:pt modelId="{D85383AA-4CAC-4289-9330-251AB0F379C6}" type="pres">
      <dgm:prSet presAssocID="{665B8820-E5D6-4421-A892-5BC573708853}" presName="linNode" presStyleCnt="0"/>
      <dgm:spPr/>
    </dgm:pt>
    <dgm:pt modelId="{37484C98-9704-4D2D-8256-3FFF55592DD3}" type="pres">
      <dgm:prSet presAssocID="{665B8820-E5D6-4421-A892-5BC573708853}" presName="parentText" presStyleLbl="node1" presStyleIdx="3" presStyleCnt="6">
        <dgm:presLayoutVars>
          <dgm:chMax val="1"/>
          <dgm:bulletEnabled val="1"/>
        </dgm:presLayoutVars>
      </dgm:prSet>
      <dgm:spPr/>
    </dgm:pt>
    <dgm:pt modelId="{CF0DB0B5-99DA-43B4-861B-5B75CC256AB6}" type="pres">
      <dgm:prSet presAssocID="{665B8820-E5D6-4421-A892-5BC573708853}" presName="descendantText" presStyleLbl="alignAccFollowNode1" presStyleIdx="3" presStyleCnt="5">
        <dgm:presLayoutVars>
          <dgm:bulletEnabled val="1"/>
        </dgm:presLayoutVars>
      </dgm:prSet>
      <dgm:spPr/>
    </dgm:pt>
    <dgm:pt modelId="{1AA79198-0E41-4BF7-B22D-C3BD913B2392}" type="pres">
      <dgm:prSet presAssocID="{A54F562E-A39F-44A7-AB3E-F5142D8E4C86}" presName="sp" presStyleCnt="0"/>
      <dgm:spPr/>
    </dgm:pt>
    <dgm:pt modelId="{6495288D-EC41-4ACD-9406-50260B3B5F25}" type="pres">
      <dgm:prSet presAssocID="{8A48A12A-C404-4020-824E-D49F89E14C71}" presName="linNode" presStyleCnt="0"/>
      <dgm:spPr/>
    </dgm:pt>
    <dgm:pt modelId="{358D7957-496C-44C8-872C-682A572E18A6}" type="pres">
      <dgm:prSet presAssocID="{8A48A12A-C404-4020-824E-D49F89E14C71}" presName="parentText" presStyleLbl="node1" presStyleIdx="4" presStyleCnt="6">
        <dgm:presLayoutVars>
          <dgm:chMax val="1"/>
          <dgm:bulletEnabled val="1"/>
        </dgm:presLayoutVars>
      </dgm:prSet>
      <dgm:spPr>
        <a:xfrm>
          <a:off x="0" y="4788097"/>
          <a:ext cx="3398095" cy="1139402"/>
        </a:xfrm>
        <a:prstGeom prst="roundRect">
          <a:avLst/>
        </a:prstGeom>
      </dgm:spPr>
    </dgm:pt>
    <dgm:pt modelId="{440285CF-7915-4D19-9CDC-894F21F5CD6A}" type="pres">
      <dgm:prSet presAssocID="{8A48A12A-C404-4020-824E-D49F89E14C71}" presName="descendantText" presStyleLbl="alignAccFollowNode1" presStyleIdx="4" presStyleCnt="5">
        <dgm:presLayoutVars>
          <dgm:bulletEnabled val="1"/>
        </dgm:presLayoutVars>
      </dgm:prSet>
      <dgm:spPr/>
    </dgm:pt>
    <dgm:pt modelId="{4E31D258-2DB8-4409-8D72-2F5B6C6ED87C}" type="pres">
      <dgm:prSet presAssocID="{88FC3478-113E-4C59-853B-80F01AF6397E}" presName="sp" presStyleCnt="0"/>
      <dgm:spPr/>
    </dgm:pt>
    <dgm:pt modelId="{D5CE061E-CCBA-44F4-A88B-A285043D8853}" type="pres">
      <dgm:prSet presAssocID="{612AD7E2-1CD8-479C-9CE6-D97CB74FD0DC}" presName="linNode" presStyleCnt="0"/>
      <dgm:spPr/>
    </dgm:pt>
    <dgm:pt modelId="{320C793C-3FF1-47F6-92D4-4D94ADF6A18E}" type="pres">
      <dgm:prSet presAssocID="{612AD7E2-1CD8-479C-9CE6-D97CB74FD0DC}" presName="parentText" presStyleLbl="node1" presStyleIdx="5" presStyleCnt="6">
        <dgm:presLayoutVars>
          <dgm:chMax val="1"/>
          <dgm:bulletEnabled val="1"/>
        </dgm:presLayoutVars>
      </dgm:prSet>
      <dgm:spPr/>
    </dgm:pt>
  </dgm:ptLst>
  <dgm:cxnLst>
    <dgm:cxn modelId="{1B537D06-77CA-43B5-89E1-29D00D30C582}" srcId="{8A48A12A-C404-4020-824E-D49F89E14C71}" destId="{57E782FF-E00E-46B4-8520-1FD02F823861}" srcOrd="0" destOrd="0" parTransId="{D361E648-17A6-42FE-91AE-536C8292F2F8}" sibTransId="{0A570B26-3383-42CF-BBE8-B10397577072}"/>
    <dgm:cxn modelId="{E18D7708-2E58-4DA9-BB60-ECE131FE877D}" srcId="{DC041154-F0B5-4CBD-A6DD-E0EFB8D014E4}" destId="{612AD7E2-1CD8-479C-9CE6-D97CB74FD0DC}" srcOrd="5" destOrd="0" parTransId="{218B778E-9D05-44A3-9BBF-74BC09051EF9}" sibTransId="{729B2D9F-2D7B-44CD-BF64-517DDBDE5EAB}"/>
    <dgm:cxn modelId="{69FF5B19-2C17-49C7-818B-06F4E8CCB19F}" srcId="{DC041154-F0B5-4CBD-A6DD-E0EFB8D014E4}" destId="{79299D3B-EE87-40C6-830C-068B540B7E07}" srcOrd="1" destOrd="0" parTransId="{8080858D-49E0-4698-B567-0FAB52965F9A}" sibTransId="{5AB5BABC-897C-450F-9521-43B086FCB8AC}"/>
    <dgm:cxn modelId="{732D6A1E-A257-4A78-9547-CAF8A0CACD9B}" srcId="{79299D3B-EE87-40C6-830C-068B540B7E07}" destId="{E6F29A5B-CCB0-4546-A605-422E9097B1AA}" srcOrd="2" destOrd="0" parTransId="{9AE6F52A-F837-49B2-9FF5-0C9FB787D5A9}" sibTransId="{5BA201F6-9F04-4EB1-BDBF-0ED0F2ECC1BD}"/>
    <dgm:cxn modelId="{B1B33E29-4D0F-492A-AB98-0AEBCE45242A}" type="presOf" srcId="{064D90C0-976B-4DB1-97FE-FA01ED62671F}" destId="{CE312CC8-2E1F-4EE0-8687-6CA402734AA0}" srcOrd="0" destOrd="1" presId="urn:microsoft.com/office/officeart/2005/8/layout/vList5"/>
    <dgm:cxn modelId="{8169F85B-EF6C-423D-B9BC-3DF342F9725E}" type="presOf" srcId="{39923927-2CF6-425F-9428-E8701B7D480A}" destId="{62421612-7476-46E1-BB43-CDC2E7F24183}" srcOrd="0" destOrd="1" presId="urn:microsoft.com/office/officeart/2005/8/layout/vList5"/>
    <dgm:cxn modelId="{4260FF5C-15AC-4F74-9117-58E6FABACA09}" type="presOf" srcId="{CD5CCBEA-8FB6-4AEC-B55D-96CF4B11988B}" destId="{CE312CC8-2E1F-4EE0-8687-6CA402734AA0}" srcOrd="0" destOrd="2" presId="urn:microsoft.com/office/officeart/2005/8/layout/vList5"/>
    <dgm:cxn modelId="{FEFC195D-7D82-4279-91D7-F2EE6263D475}" srcId="{DC041154-F0B5-4CBD-A6DD-E0EFB8D014E4}" destId="{8A48A12A-C404-4020-824E-D49F89E14C71}" srcOrd="4" destOrd="0" parTransId="{58EE057A-5814-47FB-A983-1A71B5DF6146}" sibTransId="{88FC3478-113E-4C59-853B-80F01AF6397E}"/>
    <dgm:cxn modelId="{0C08595D-F49A-4FF5-80AD-B31C79E2BC96}" srcId="{6571444D-1E06-44E8-ABF4-5EC377577174}" destId="{CD5CCBEA-8FB6-4AEC-B55D-96CF4B11988B}" srcOrd="2" destOrd="0" parTransId="{56793EA4-482F-45F0-9A15-58B32923E59B}" sibTransId="{B2190EF2-F64F-4811-ABEF-ED823255468A}"/>
    <dgm:cxn modelId="{596D1560-AFD4-4146-8719-39389DAF6229}" type="presOf" srcId="{79299D3B-EE87-40C6-830C-068B540B7E07}" destId="{75543A78-F5F9-4A8D-9BA4-707BDC9E8C66}" srcOrd="0" destOrd="0" presId="urn:microsoft.com/office/officeart/2005/8/layout/vList5"/>
    <dgm:cxn modelId="{C0C33343-7FF7-4A60-B8E8-313E5D76D488}" type="presOf" srcId="{174B8CC8-94C2-40B2-8B16-226A635FDB2E}" destId="{361A6850-DD8F-45ED-909A-410C98CF1104}" srcOrd="0" destOrd="0" presId="urn:microsoft.com/office/officeart/2005/8/layout/vList5"/>
    <dgm:cxn modelId="{4A414864-D55D-4DFB-8FFF-E6AD427D335C}" srcId="{79299D3B-EE87-40C6-830C-068B540B7E07}" destId="{CA3830C4-54E8-41E4-AE4F-A20C2462B4EB}" srcOrd="1" destOrd="0" parTransId="{C5B37EF4-CFA2-4E82-B5C4-979C9D2383E9}" sibTransId="{6D7362C6-4917-41E2-81E5-309047783D7B}"/>
    <dgm:cxn modelId="{7EDA7E65-A4C1-43E7-BF42-72A79E7AB89B}" type="presOf" srcId="{612AD7E2-1CD8-479C-9CE6-D97CB74FD0DC}" destId="{320C793C-3FF1-47F6-92D4-4D94ADF6A18E}" srcOrd="0" destOrd="0" presId="urn:microsoft.com/office/officeart/2005/8/layout/vList5"/>
    <dgm:cxn modelId="{37FA4C66-46B9-4BBE-8FC2-B66A4EBFF125}" type="presOf" srcId="{8A48A12A-C404-4020-824E-D49F89E14C71}" destId="{358D7957-496C-44C8-872C-682A572E18A6}" srcOrd="0" destOrd="0" presId="urn:microsoft.com/office/officeart/2005/8/layout/vList5"/>
    <dgm:cxn modelId="{9791354C-3134-4447-A7D7-DFA2FC71DBA7}" type="presOf" srcId="{665B8820-E5D6-4421-A892-5BC573708853}" destId="{37484C98-9704-4D2D-8256-3FFF55592DD3}" srcOrd="0" destOrd="0" presId="urn:microsoft.com/office/officeart/2005/8/layout/vList5"/>
    <dgm:cxn modelId="{C5F9A84F-5AF2-4B27-9D40-A7CC6A88C149}" type="presOf" srcId="{6571444D-1E06-44E8-ABF4-5EC377577174}" destId="{39307DE9-0198-4C5E-B84F-EC93D1A278FC}" srcOrd="0" destOrd="0" presId="urn:microsoft.com/office/officeart/2005/8/layout/vList5"/>
    <dgm:cxn modelId="{19159F72-5867-48C4-892D-FD2470560D9B}" srcId="{665B8820-E5D6-4421-A892-5BC573708853}" destId="{C8BE6338-FB9B-446C-A2DE-C8FE9813CC36}" srcOrd="1" destOrd="0" parTransId="{488BF5A0-30BD-46A0-A55B-F222B86836CB}" sibTransId="{02181FAB-5C3E-457E-947D-2A37BEC80134}"/>
    <dgm:cxn modelId="{8DCC7A78-243F-475E-A0EC-562391F86957}" type="presOf" srcId="{CA3830C4-54E8-41E4-AE4F-A20C2462B4EB}" destId="{C5F5BA09-EE82-4C3C-ABBC-57E13534D0D4}" srcOrd="0" destOrd="1" presId="urn:microsoft.com/office/officeart/2005/8/layout/vList5"/>
    <dgm:cxn modelId="{270F987E-0B68-4317-A896-15E344ED4F8D}" srcId="{6571444D-1E06-44E8-ABF4-5EC377577174}" destId="{D852AE0F-F366-4F0F-986A-D1936F05CEDF}" srcOrd="0" destOrd="0" parTransId="{85245966-1622-4C97-8590-8C1A3E72417E}" sibTransId="{A138BC53-9E6B-4E8F-B509-B273603600AE}"/>
    <dgm:cxn modelId="{A349FC8A-7633-444E-8E30-28600BE81252}" srcId="{DC041154-F0B5-4CBD-A6DD-E0EFB8D014E4}" destId="{665B8820-E5D6-4421-A892-5BC573708853}" srcOrd="3" destOrd="0" parTransId="{2DB81970-C5DD-4AE2-86EC-33039910C0CB}" sibTransId="{A54F562E-A39F-44A7-AB3E-F5142D8E4C86}"/>
    <dgm:cxn modelId="{FE7B6B97-A16B-4E07-951E-A5974A6D6E60}" type="presOf" srcId="{22207062-28C4-42DA-BF19-3F979D7C1C94}" destId="{CF0DB0B5-99DA-43B4-861B-5B75CC256AB6}" srcOrd="0" destOrd="2" presId="urn:microsoft.com/office/officeart/2005/8/layout/vList5"/>
    <dgm:cxn modelId="{76B69CA7-D192-425F-85F1-37FD1679A5F6}" type="presOf" srcId="{E1C9F402-39E1-4B6E-A08C-1DDA8F89FC0B}" destId="{CF0DB0B5-99DA-43B4-861B-5B75CC256AB6}" srcOrd="0" destOrd="0" presId="urn:microsoft.com/office/officeart/2005/8/layout/vList5"/>
    <dgm:cxn modelId="{5ABC8AA9-1433-422E-9F09-9C7DB190AF21}" srcId="{665B8820-E5D6-4421-A892-5BC573708853}" destId="{A521C4C8-8829-49C1-8C2D-5942DC96A697}" srcOrd="3" destOrd="0" parTransId="{BAD1E6EA-FEA8-40E3-BC11-212991FE2711}" sibTransId="{C05C576F-477B-4D2D-83A9-DB56F83F4250}"/>
    <dgm:cxn modelId="{271FA3A9-E556-4AD0-A1B6-004D48DAA03B}" type="presOf" srcId="{A521C4C8-8829-49C1-8C2D-5942DC96A697}" destId="{CF0DB0B5-99DA-43B4-861B-5B75CC256AB6}" srcOrd="0" destOrd="3" presId="urn:microsoft.com/office/officeart/2005/8/layout/vList5"/>
    <dgm:cxn modelId="{9D356AAE-4564-4333-AB2B-B388B08E6F10}" srcId="{665B8820-E5D6-4421-A892-5BC573708853}" destId="{22207062-28C4-42DA-BF19-3F979D7C1C94}" srcOrd="2" destOrd="0" parTransId="{63974AB3-9BD7-4AF2-858A-D4D8DF8EEFB2}" sibTransId="{855565DF-74D3-4DDF-A5CD-95DB021D57DB}"/>
    <dgm:cxn modelId="{B67E89B5-456C-4222-A7DA-23A6B2FD676E}" type="presOf" srcId="{DC041154-F0B5-4CBD-A6DD-E0EFB8D014E4}" destId="{2A5BC991-A0DF-4028-A53E-B370256924F1}" srcOrd="0" destOrd="0" presId="urn:microsoft.com/office/officeart/2005/8/layout/vList5"/>
    <dgm:cxn modelId="{288241B6-D293-47FC-8996-ADD23231AF5A}" srcId="{665B8820-E5D6-4421-A892-5BC573708853}" destId="{E1C9F402-39E1-4B6E-A08C-1DDA8F89FC0B}" srcOrd="0" destOrd="0" parTransId="{D4DFEA14-9FD9-4011-A715-137D736D2F1C}" sibTransId="{0D040808-0050-4515-9E98-D9589807EEE0}"/>
    <dgm:cxn modelId="{F69D03B9-A598-4C25-A351-2197B1D12AC0}" srcId="{DC041154-F0B5-4CBD-A6DD-E0EFB8D014E4}" destId="{174B8CC8-94C2-40B2-8B16-226A635FDB2E}" srcOrd="0" destOrd="0" parTransId="{6D17835A-FE69-4A43-94A1-A0BAAA172FC5}" sibTransId="{AD8CC473-C8FB-40CF-AE2F-4DC96737587F}"/>
    <dgm:cxn modelId="{4D59CFBD-01C6-4888-8244-5AF33DADBB65}" type="presOf" srcId="{AE2DEB4A-2365-4E73-A0D1-A63F32EAE477}" destId="{62421612-7476-46E1-BB43-CDC2E7F24183}" srcOrd="0" destOrd="0" presId="urn:microsoft.com/office/officeart/2005/8/layout/vList5"/>
    <dgm:cxn modelId="{A13A59BE-D162-410C-A9EA-3E3ED8422BEE}" type="presOf" srcId="{C8BE6338-FB9B-446C-A2DE-C8FE9813CC36}" destId="{CF0DB0B5-99DA-43B4-861B-5B75CC256AB6}" srcOrd="0" destOrd="1" presId="urn:microsoft.com/office/officeart/2005/8/layout/vList5"/>
    <dgm:cxn modelId="{D2274BBF-6079-4B8F-93EC-98AF5415E55C}" type="presOf" srcId="{D852AE0F-F366-4F0F-986A-D1936F05CEDF}" destId="{CE312CC8-2E1F-4EE0-8687-6CA402734AA0}" srcOrd="0" destOrd="0" presId="urn:microsoft.com/office/officeart/2005/8/layout/vList5"/>
    <dgm:cxn modelId="{ABD69BD2-50A1-4650-BCBA-8BD735D7CF3B}" type="presOf" srcId="{E6F29A5B-CCB0-4546-A605-422E9097B1AA}" destId="{C5F5BA09-EE82-4C3C-ABBC-57E13534D0D4}" srcOrd="0" destOrd="2" presId="urn:microsoft.com/office/officeart/2005/8/layout/vList5"/>
    <dgm:cxn modelId="{2D8BC0D7-DD76-4982-95D0-9672ACFDDF1C}" srcId="{79299D3B-EE87-40C6-830C-068B540B7E07}" destId="{0D49AD60-F5D9-44CB-94F6-411467CAB09B}" srcOrd="0" destOrd="0" parTransId="{DBC4C1E3-A293-4514-AC96-E47FC5A43C7A}" sibTransId="{5E064BE7-F7E8-4BD5-83B6-23EAE85AC1EA}"/>
    <dgm:cxn modelId="{C247A8E3-0EA0-46CE-B0A7-7AB72645B3C6}" srcId="{174B8CC8-94C2-40B2-8B16-226A635FDB2E}" destId="{AE2DEB4A-2365-4E73-A0D1-A63F32EAE477}" srcOrd="0" destOrd="0" parTransId="{14FA42E5-9026-4DD4-8D5B-73060AAA0839}" sibTransId="{72D6EB60-EAAE-456F-B6F9-CAFEF2668F45}"/>
    <dgm:cxn modelId="{717D60E6-437B-411F-9CB2-943460606961}" srcId="{6571444D-1E06-44E8-ABF4-5EC377577174}" destId="{064D90C0-976B-4DB1-97FE-FA01ED62671F}" srcOrd="1" destOrd="0" parTransId="{FBE6D490-137E-492F-9404-8523A63FE418}" sibTransId="{4A8B35FF-0CC3-4EC3-8A83-608003F0E397}"/>
    <dgm:cxn modelId="{B55F2DE8-F09A-4823-931C-449CEC430404}" srcId="{174B8CC8-94C2-40B2-8B16-226A635FDB2E}" destId="{39923927-2CF6-425F-9428-E8701B7D480A}" srcOrd="1" destOrd="0" parTransId="{51B98856-5E7F-4589-9690-54EEBA6525A3}" sibTransId="{E68AC9D6-C8AF-4468-BF0C-FA4DC915C412}"/>
    <dgm:cxn modelId="{4B306CEA-0CFC-4E30-93FF-BCB4A3138208}" type="presOf" srcId="{0D49AD60-F5D9-44CB-94F6-411467CAB09B}" destId="{C5F5BA09-EE82-4C3C-ABBC-57E13534D0D4}" srcOrd="0" destOrd="0" presId="urn:microsoft.com/office/officeart/2005/8/layout/vList5"/>
    <dgm:cxn modelId="{6EA343EB-4CD3-49DA-8205-50744B566761}" srcId="{DC041154-F0B5-4CBD-A6DD-E0EFB8D014E4}" destId="{6571444D-1E06-44E8-ABF4-5EC377577174}" srcOrd="2" destOrd="0" parTransId="{F3B846BD-3D51-4CC2-B0D9-F5ADB274E2A0}" sibTransId="{EAE8AC85-36E8-4A1A-9D8A-DED9FEF958B7}"/>
    <dgm:cxn modelId="{FB2D42ED-1D90-4882-9247-AEE25A0762D6}" type="presOf" srcId="{57E782FF-E00E-46B4-8520-1FD02F823861}" destId="{440285CF-7915-4D19-9CDC-894F21F5CD6A}" srcOrd="0" destOrd="0" presId="urn:microsoft.com/office/officeart/2005/8/layout/vList5"/>
    <dgm:cxn modelId="{7110EC6B-353B-4E1D-8446-90D426A61022}" type="presParOf" srcId="{2A5BC991-A0DF-4028-A53E-B370256924F1}" destId="{5A657AE5-0581-418D-8949-DD74DAA5B283}" srcOrd="0" destOrd="0" presId="urn:microsoft.com/office/officeart/2005/8/layout/vList5"/>
    <dgm:cxn modelId="{F78653D5-CD97-431F-9038-77A1EB147C14}" type="presParOf" srcId="{5A657AE5-0581-418D-8949-DD74DAA5B283}" destId="{361A6850-DD8F-45ED-909A-410C98CF1104}" srcOrd="0" destOrd="0" presId="urn:microsoft.com/office/officeart/2005/8/layout/vList5"/>
    <dgm:cxn modelId="{CD2FAD89-405A-4667-9E58-5CB9F8CC8868}" type="presParOf" srcId="{5A657AE5-0581-418D-8949-DD74DAA5B283}" destId="{62421612-7476-46E1-BB43-CDC2E7F24183}" srcOrd="1" destOrd="0" presId="urn:microsoft.com/office/officeart/2005/8/layout/vList5"/>
    <dgm:cxn modelId="{D593A2C3-C897-4880-AF4E-D8B9A3CB5E36}" type="presParOf" srcId="{2A5BC991-A0DF-4028-A53E-B370256924F1}" destId="{14418DF0-29E4-4BB7-8898-DC3E05D5FAA4}" srcOrd="1" destOrd="0" presId="urn:microsoft.com/office/officeart/2005/8/layout/vList5"/>
    <dgm:cxn modelId="{B9FD2E56-478A-41A2-91C5-0A8BE0E5B100}" type="presParOf" srcId="{2A5BC991-A0DF-4028-A53E-B370256924F1}" destId="{675596C5-EADC-43E1-B13D-CA028EA69734}" srcOrd="2" destOrd="0" presId="urn:microsoft.com/office/officeart/2005/8/layout/vList5"/>
    <dgm:cxn modelId="{46AB9BEC-BC45-4C1B-849A-E0A335AF7FAA}" type="presParOf" srcId="{675596C5-EADC-43E1-B13D-CA028EA69734}" destId="{75543A78-F5F9-4A8D-9BA4-707BDC9E8C66}" srcOrd="0" destOrd="0" presId="urn:microsoft.com/office/officeart/2005/8/layout/vList5"/>
    <dgm:cxn modelId="{B71C2294-90DD-41F7-BA5A-6A2038B74C6E}" type="presParOf" srcId="{675596C5-EADC-43E1-B13D-CA028EA69734}" destId="{C5F5BA09-EE82-4C3C-ABBC-57E13534D0D4}" srcOrd="1" destOrd="0" presId="urn:microsoft.com/office/officeart/2005/8/layout/vList5"/>
    <dgm:cxn modelId="{E04C5FA3-4F8D-423F-BEBE-9889F4271F55}" type="presParOf" srcId="{2A5BC991-A0DF-4028-A53E-B370256924F1}" destId="{0E5208B5-169B-4C62-B0D0-65972256E679}" srcOrd="3" destOrd="0" presId="urn:microsoft.com/office/officeart/2005/8/layout/vList5"/>
    <dgm:cxn modelId="{5D576C83-D695-4B63-94D8-16D435BBB100}" type="presParOf" srcId="{2A5BC991-A0DF-4028-A53E-B370256924F1}" destId="{EE58F977-3BD8-443F-A521-C81E5FDC29E6}" srcOrd="4" destOrd="0" presId="urn:microsoft.com/office/officeart/2005/8/layout/vList5"/>
    <dgm:cxn modelId="{639D766C-E1C2-4D3D-85D6-9BD90A19C582}" type="presParOf" srcId="{EE58F977-3BD8-443F-A521-C81E5FDC29E6}" destId="{39307DE9-0198-4C5E-B84F-EC93D1A278FC}" srcOrd="0" destOrd="0" presId="urn:microsoft.com/office/officeart/2005/8/layout/vList5"/>
    <dgm:cxn modelId="{87C96532-C51C-4754-9095-F92218DAB3E8}" type="presParOf" srcId="{EE58F977-3BD8-443F-A521-C81E5FDC29E6}" destId="{CE312CC8-2E1F-4EE0-8687-6CA402734AA0}" srcOrd="1" destOrd="0" presId="urn:microsoft.com/office/officeart/2005/8/layout/vList5"/>
    <dgm:cxn modelId="{30D37F43-AE0E-47D1-80B4-1B9650EBC8A7}" type="presParOf" srcId="{2A5BC991-A0DF-4028-A53E-B370256924F1}" destId="{3868A8C3-0AF7-478B-ADD7-BA1B310A61A0}" srcOrd="5" destOrd="0" presId="urn:microsoft.com/office/officeart/2005/8/layout/vList5"/>
    <dgm:cxn modelId="{7F29DD72-157A-465C-8F43-2F94B6CDDC4A}" type="presParOf" srcId="{2A5BC991-A0DF-4028-A53E-B370256924F1}" destId="{D85383AA-4CAC-4289-9330-251AB0F379C6}" srcOrd="6" destOrd="0" presId="urn:microsoft.com/office/officeart/2005/8/layout/vList5"/>
    <dgm:cxn modelId="{BAB2D35F-12BE-4F10-BC2E-A49D59860C84}" type="presParOf" srcId="{D85383AA-4CAC-4289-9330-251AB0F379C6}" destId="{37484C98-9704-4D2D-8256-3FFF55592DD3}" srcOrd="0" destOrd="0" presId="urn:microsoft.com/office/officeart/2005/8/layout/vList5"/>
    <dgm:cxn modelId="{B8323D92-C574-423C-9F4E-667C46E6C5A9}" type="presParOf" srcId="{D85383AA-4CAC-4289-9330-251AB0F379C6}" destId="{CF0DB0B5-99DA-43B4-861B-5B75CC256AB6}" srcOrd="1" destOrd="0" presId="urn:microsoft.com/office/officeart/2005/8/layout/vList5"/>
    <dgm:cxn modelId="{98D9D5E1-A9DD-46F5-AD44-9DD38A10E43D}" type="presParOf" srcId="{2A5BC991-A0DF-4028-A53E-B370256924F1}" destId="{1AA79198-0E41-4BF7-B22D-C3BD913B2392}" srcOrd="7" destOrd="0" presId="urn:microsoft.com/office/officeart/2005/8/layout/vList5"/>
    <dgm:cxn modelId="{0B79D74A-20AE-4E2E-AE0C-27BE4A4B04DF}" type="presParOf" srcId="{2A5BC991-A0DF-4028-A53E-B370256924F1}" destId="{6495288D-EC41-4ACD-9406-50260B3B5F25}" srcOrd="8" destOrd="0" presId="urn:microsoft.com/office/officeart/2005/8/layout/vList5"/>
    <dgm:cxn modelId="{6B944D31-5F0B-4AF3-AD87-BDFBFBA7CFF5}" type="presParOf" srcId="{6495288D-EC41-4ACD-9406-50260B3B5F25}" destId="{358D7957-496C-44C8-872C-682A572E18A6}" srcOrd="0" destOrd="0" presId="urn:microsoft.com/office/officeart/2005/8/layout/vList5"/>
    <dgm:cxn modelId="{C883B27E-F689-4186-9380-8EDD20C062CC}" type="presParOf" srcId="{6495288D-EC41-4ACD-9406-50260B3B5F25}" destId="{440285CF-7915-4D19-9CDC-894F21F5CD6A}" srcOrd="1" destOrd="0" presId="urn:microsoft.com/office/officeart/2005/8/layout/vList5"/>
    <dgm:cxn modelId="{FF495C2A-CF0C-4863-A754-4CF6B8B2BF73}" type="presParOf" srcId="{2A5BC991-A0DF-4028-A53E-B370256924F1}" destId="{4E31D258-2DB8-4409-8D72-2F5B6C6ED87C}" srcOrd="9" destOrd="0" presId="urn:microsoft.com/office/officeart/2005/8/layout/vList5"/>
    <dgm:cxn modelId="{F9E9FB56-B122-4228-AE40-54C2F54E437C}" type="presParOf" srcId="{2A5BC991-A0DF-4028-A53E-B370256924F1}" destId="{D5CE061E-CCBA-44F4-A88B-A285043D8853}" srcOrd="10" destOrd="0" presId="urn:microsoft.com/office/officeart/2005/8/layout/vList5"/>
    <dgm:cxn modelId="{4705DFBF-35D4-4D63-8B68-A91234B86324}" type="presParOf" srcId="{D5CE061E-CCBA-44F4-A88B-A285043D8853}" destId="{320C793C-3FF1-47F6-92D4-4D94ADF6A18E}"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6FC59-1B17-4256-BC4A-69EBCA3E6787}">
      <dsp:nvSpPr>
        <dsp:cNvPr id="0" name=""/>
        <dsp:cNvSpPr/>
      </dsp:nvSpPr>
      <dsp:spPr>
        <a:xfrm>
          <a:off x="1308" y="505544"/>
          <a:ext cx="3288720" cy="126944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38D8A7-44D1-4F6C-96B1-E9C5DB2ECD20}">
      <dsp:nvSpPr>
        <dsp:cNvPr id="0" name=""/>
        <dsp:cNvSpPr/>
      </dsp:nvSpPr>
      <dsp:spPr>
        <a:xfrm>
          <a:off x="878300" y="822906"/>
          <a:ext cx="2777141" cy="12694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l" defTabSz="889000">
            <a:lnSpc>
              <a:spcPct val="90000"/>
            </a:lnSpc>
            <a:spcBef>
              <a:spcPct val="0"/>
            </a:spcBef>
            <a:spcAft>
              <a:spcPct val="35000"/>
            </a:spcAft>
            <a:buNone/>
          </a:pPr>
          <a:r>
            <a:rPr lang="en-US" sz="2000" kern="1200" dirty="0"/>
            <a:t>Available column</a:t>
          </a:r>
        </a:p>
        <a:p>
          <a:pPr marL="114300" lvl="1" indent="-114300" algn="l" defTabSz="622300">
            <a:lnSpc>
              <a:spcPct val="90000"/>
            </a:lnSpc>
            <a:spcBef>
              <a:spcPct val="0"/>
            </a:spcBef>
            <a:spcAft>
              <a:spcPct val="15000"/>
            </a:spcAft>
            <a:buChar char="•"/>
          </a:pPr>
          <a:r>
            <a:rPr lang="en-US" sz="1400" kern="1200" dirty="0"/>
            <a:t>DTI</a:t>
          </a:r>
        </a:p>
        <a:p>
          <a:pPr marL="114300" lvl="1" indent="-114300" algn="l" defTabSz="622300">
            <a:lnSpc>
              <a:spcPct val="90000"/>
            </a:lnSpc>
            <a:spcBef>
              <a:spcPct val="0"/>
            </a:spcBef>
            <a:spcAft>
              <a:spcPct val="15000"/>
            </a:spcAft>
            <a:buChar char="•"/>
          </a:pPr>
          <a:r>
            <a:rPr lang="en-US" sz="1400" kern="1200" dirty="0"/>
            <a:t>Revolving Utilization</a:t>
          </a:r>
        </a:p>
        <a:p>
          <a:pPr marL="114300" lvl="1" indent="-114300" algn="l" defTabSz="622300">
            <a:lnSpc>
              <a:spcPct val="90000"/>
            </a:lnSpc>
            <a:spcBef>
              <a:spcPct val="0"/>
            </a:spcBef>
            <a:spcAft>
              <a:spcPct val="15000"/>
            </a:spcAft>
            <a:buChar char="•"/>
          </a:pPr>
          <a:r>
            <a:rPr lang="en-US" sz="1400" kern="1200" dirty="0"/>
            <a:t>Interest rate</a:t>
          </a:r>
        </a:p>
      </dsp:txBody>
      <dsp:txXfrm>
        <a:off x="915481" y="860087"/>
        <a:ext cx="2702779" cy="1195083"/>
      </dsp:txXfrm>
    </dsp:sp>
    <dsp:sp modelId="{51531E4D-7BAC-4397-A3C0-7B12FBC5010C}">
      <dsp:nvSpPr>
        <dsp:cNvPr id="0" name=""/>
        <dsp:cNvSpPr/>
      </dsp:nvSpPr>
      <dsp:spPr>
        <a:xfrm>
          <a:off x="3757758" y="505544"/>
          <a:ext cx="3288720" cy="126944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A6145A-6296-47E3-BC97-C07C29E364BC}">
      <dsp:nvSpPr>
        <dsp:cNvPr id="0" name=""/>
        <dsp:cNvSpPr/>
      </dsp:nvSpPr>
      <dsp:spPr>
        <a:xfrm>
          <a:off x="4634750" y="822906"/>
          <a:ext cx="2777141" cy="12694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Derived Columns</a:t>
          </a:r>
        </a:p>
        <a:p>
          <a:pPr marL="114300" lvl="1" indent="-114300" algn="l" defTabSz="622300">
            <a:lnSpc>
              <a:spcPct val="90000"/>
            </a:lnSpc>
            <a:spcBef>
              <a:spcPct val="0"/>
            </a:spcBef>
            <a:spcAft>
              <a:spcPct val="15000"/>
            </a:spcAft>
            <a:buChar char="•"/>
          </a:pPr>
          <a:r>
            <a:rPr lang="en-US" sz="1400" kern="1200" dirty="0"/>
            <a:t>DTI Bin</a:t>
          </a:r>
        </a:p>
        <a:p>
          <a:pPr marL="114300" lvl="1" indent="-114300" algn="l" defTabSz="622300">
            <a:lnSpc>
              <a:spcPct val="90000"/>
            </a:lnSpc>
            <a:spcBef>
              <a:spcPct val="0"/>
            </a:spcBef>
            <a:spcAft>
              <a:spcPct val="15000"/>
            </a:spcAft>
            <a:buChar char="•"/>
          </a:pPr>
          <a:r>
            <a:rPr lang="en-US" sz="1400" kern="1200" dirty="0"/>
            <a:t>Revolving Utilization</a:t>
          </a:r>
        </a:p>
        <a:p>
          <a:pPr marL="114300" lvl="1" indent="-114300" algn="l" defTabSz="622300">
            <a:lnSpc>
              <a:spcPct val="90000"/>
            </a:lnSpc>
            <a:spcBef>
              <a:spcPct val="0"/>
            </a:spcBef>
            <a:spcAft>
              <a:spcPct val="15000"/>
            </a:spcAft>
            <a:buChar char="•"/>
          </a:pPr>
          <a:r>
            <a:rPr lang="en-US" sz="1400" kern="1200" dirty="0"/>
            <a:t>Interest rate</a:t>
          </a:r>
        </a:p>
      </dsp:txBody>
      <dsp:txXfrm>
        <a:off x="4671931" y="860087"/>
        <a:ext cx="2702779" cy="1195083"/>
      </dsp:txXfrm>
    </dsp:sp>
    <dsp:sp modelId="{3A457D63-83D2-4ABC-9F16-B3ECA7C24D62}">
      <dsp:nvSpPr>
        <dsp:cNvPr id="0" name=""/>
        <dsp:cNvSpPr/>
      </dsp:nvSpPr>
      <dsp:spPr>
        <a:xfrm>
          <a:off x="7514207" y="468080"/>
          <a:ext cx="3288720" cy="126944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07831F-CEBB-41D5-95CB-0396851292DD}">
      <dsp:nvSpPr>
        <dsp:cNvPr id="0" name=""/>
        <dsp:cNvSpPr/>
      </dsp:nvSpPr>
      <dsp:spPr>
        <a:xfrm>
          <a:off x="8391199" y="710512"/>
          <a:ext cx="2777141" cy="14193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US" sz="1600" kern="1200" dirty="0"/>
            <a:t>Reason</a:t>
          </a:r>
        </a:p>
        <a:p>
          <a:pPr marL="114300" lvl="1" indent="-114300" algn="l" defTabSz="533400">
            <a:lnSpc>
              <a:spcPct val="90000"/>
            </a:lnSpc>
            <a:spcBef>
              <a:spcPct val="0"/>
            </a:spcBef>
            <a:spcAft>
              <a:spcPct val="15000"/>
            </a:spcAft>
            <a:buChar char="•"/>
          </a:pPr>
          <a:r>
            <a:rPr lang="en-US" sz="1200" kern="1200" dirty="0"/>
            <a:t>To understand patterns by specific bins</a:t>
          </a:r>
        </a:p>
      </dsp:txBody>
      <dsp:txXfrm>
        <a:off x="8432769" y="752082"/>
        <a:ext cx="2694001" cy="1336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6FC59-1B17-4256-BC4A-69EBCA3E6787}">
      <dsp:nvSpPr>
        <dsp:cNvPr id="0" name=""/>
        <dsp:cNvSpPr/>
      </dsp:nvSpPr>
      <dsp:spPr>
        <a:xfrm>
          <a:off x="1308" y="505544"/>
          <a:ext cx="3288720" cy="1269445"/>
        </a:xfrm>
        <a:prstGeom prst="chevron">
          <a:avLst>
            <a:gd name="adj" fmla="val 4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38D8A7-44D1-4F6C-96B1-E9C5DB2ECD20}">
      <dsp:nvSpPr>
        <dsp:cNvPr id="0" name=""/>
        <dsp:cNvSpPr/>
      </dsp:nvSpPr>
      <dsp:spPr>
        <a:xfrm>
          <a:off x="878300" y="822906"/>
          <a:ext cx="2777141" cy="1269445"/>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l" defTabSz="889000">
            <a:lnSpc>
              <a:spcPct val="90000"/>
            </a:lnSpc>
            <a:spcBef>
              <a:spcPct val="0"/>
            </a:spcBef>
            <a:spcAft>
              <a:spcPct val="35000"/>
            </a:spcAft>
            <a:buNone/>
          </a:pPr>
          <a:r>
            <a:rPr lang="en-US" sz="2000" kern="1200" dirty="0"/>
            <a:t>Available column</a:t>
          </a:r>
        </a:p>
        <a:p>
          <a:pPr marL="114300" lvl="1" indent="-114300" algn="l" defTabSz="622300">
            <a:lnSpc>
              <a:spcPct val="90000"/>
            </a:lnSpc>
            <a:spcBef>
              <a:spcPct val="0"/>
            </a:spcBef>
            <a:spcAft>
              <a:spcPct val="15000"/>
            </a:spcAft>
            <a:buChar char="•"/>
          </a:pPr>
          <a:r>
            <a:rPr lang="en-US" sz="1400" kern="1200" dirty="0"/>
            <a:t>Annual Income</a:t>
          </a:r>
        </a:p>
        <a:p>
          <a:pPr marL="114300" lvl="1" indent="-114300" algn="l" defTabSz="622300">
            <a:lnSpc>
              <a:spcPct val="90000"/>
            </a:lnSpc>
            <a:spcBef>
              <a:spcPct val="0"/>
            </a:spcBef>
            <a:spcAft>
              <a:spcPct val="15000"/>
            </a:spcAft>
            <a:buChar char="•"/>
          </a:pPr>
          <a:r>
            <a:rPr lang="en-US" sz="1400" kern="1200" dirty="0"/>
            <a:t>Loan Status	</a:t>
          </a:r>
        </a:p>
      </dsp:txBody>
      <dsp:txXfrm>
        <a:off x="915481" y="860087"/>
        <a:ext cx="2702779" cy="1195083"/>
      </dsp:txXfrm>
    </dsp:sp>
    <dsp:sp modelId="{51531E4D-7BAC-4397-A3C0-7B12FBC5010C}">
      <dsp:nvSpPr>
        <dsp:cNvPr id="0" name=""/>
        <dsp:cNvSpPr/>
      </dsp:nvSpPr>
      <dsp:spPr>
        <a:xfrm>
          <a:off x="3757758" y="505544"/>
          <a:ext cx="3288720" cy="1269445"/>
        </a:xfrm>
        <a:prstGeom prst="chevron">
          <a:avLst>
            <a:gd name="adj" fmla="val 4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A6145A-6296-47E3-BC97-C07C29E364BC}">
      <dsp:nvSpPr>
        <dsp:cNvPr id="0" name=""/>
        <dsp:cNvSpPr/>
      </dsp:nvSpPr>
      <dsp:spPr>
        <a:xfrm>
          <a:off x="4634750" y="822906"/>
          <a:ext cx="2777141" cy="1269445"/>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Derived Columns</a:t>
          </a:r>
        </a:p>
        <a:p>
          <a:pPr marL="114300" lvl="1" indent="-114300" algn="l" defTabSz="622300">
            <a:lnSpc>
              <a:spcPct val="90000"/>
            </a:lnSpc>
            <a:spcBef>
              <a:spcPct val="0"/>
            </a:spcBef>
            <a:spcAft>
              <a:spcPct val="15000"/>
            </a:spcAft>
            <a:buChar char="•"/>
          </a:pPr>
          <a:r>
            <a:rPr lang="en-US" sz="1400" kern="1200" dirty="0"/>
            <a:t>Annual Income Bin</a:t>
          </a:r>
        </a:p>
        <a:p>
          <a:pPr marL="114300" lvl="1" indent="-114300" algn="l" defTabSz="622300">
            <a:lnSpc>
              <a:spcPct val="90000"/>
            </a:lnSpc>
            <a:spcBef>
              <a:spcPct val="0"/>
            </a:spcBef>
            <a:spcAft>
              <a:spcPct val="15000"/>
            </a:spcAft>
            <a:buChar char="•"/>
          </a:pPr>
          <a:r>
            <a:rPr lang="en-US" sz="1400" kern="1200" dirty="0"/>
            <a:t>Loan Default</a:t>
          </a:r>
        </a:p>
      </dsp:txBody>
      <dsp:txXfrm>
        <a:off x="4671931" y="860087"/>
        <a:ext cx="2702779" cy="1195083"/>
      </dsp:txXfrm>
    </dsp:sp>
    <dsp:sp modelId="{3A457D63-83D2-4ABC-9F16-B3ECA7C24D62}">
      <dsp:nvSpPr>
        <dsp:cNvPr id="0" name=""/>
        <dsp:cNvSpPr/>
      </dsp:nvSpPr>
      <dsp:spPr>
        <a:xfrm>
          <a:off x="7514207" y="468080"/>
          <a:ext cx="3288720" cy="1269445"/>
        </a:xfrm>
        <a:prstGeom prst="chevron">
          <a:avLst>
            <a:gd name="adj" fmla="val 4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07831F-CEBB-41D5-95CB-0396851292DD}">
      <dsp:nvSpPr>
        <dsp:cNvPr id="0" name=""/>
        <dsp:cNvSpPr/>
      </dsp:nvSpPr>
      <dsp:spPr>
        <a:xfrm>
          <a:off x="8391199" y="710512"/>
          <a:ext cx="2777141" cy="141930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US" sz="1600" kern="1200" dirty="0"/>
            <a:t>Reason</a:t>
          </a:r>
        </a:p>
        <a:p>
          <a:pPr marL="114300" lvl="1" indent="-114300" algn="l" defTabSz="533400">
            <a:lnSpc>
              <a:spcPct val="90000"/>
            </a:lnSpc>
            <a:spcBef>
              <a:spcPct val="0"/>
            </a:spcBef>
            <a:spcAft>
              <a:spcPct val="15000"/>
            </a:spcAft>
            <a:buChar char="•"/>
          </a:pPr>
          <a:r>
            <a:rPr lang="en-US" sz="1200" kern="1200" dirty="0"/>
            <a:t>Annual Income bins to understand patterns by specific bins</a:t>
          </a:r>
        </a:p>
        <a:p>
          <a:pPr marL="114300" lvl="1" indent="-114300" algn="l" defTabSz="533400">
            <a:lnSpc>
              <a:spcPct val="90000"/>
            </a:lnSpc>
            <a:spcBef>
              <a:spcPct val="0"/>
            </a:spcBef>
            <a:spcAft>
              <a:spcPct val="15000"/>
            </a:spcAft>
            <a:buChar char="•"/>
          </a:pPr>
          <a:r>
            <a:rPr lang="en-US" sz="1200" kern="1200" dirty="0"/>
            <a:t>Loan Default will have 1 for Charged Off and 0 for Fully Paid and Current. This will help in aggregating data</a:t>
          </a:r>
        </a:p>
      </dsp:txBody>
      <dsp:txXfrm>
        <a:off x="8432769" y="752082"/>
        <a:ext cx="2694001" cy="13361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421612-7476-46E1-BB43-CDC2E7F24183}">
      <dsp:nvSpPr>
        <dsp:cNvPr id="0" name=""/>
        <dsp:cNvSpPr/>
      </dsp:nvSpPr>
      <dsp:spPr>
        <a:xfrm rot="5400000">
          <a:off x="6039305" y="-2544752"/>
          <a:ext cx="758636" cy="6041057"/>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Higher interest rates are having higher charged off</a:t>
          </a:r>
        </a:p>
        <a:p>
          <a:pPr marL="57150" lvl="1" indent="-57150" algn="l" defTabSz="444500">
            <a:lnSpc>
              <a:spcPct val="90000"/>
            </a:lnSpc>
            <a:spcBef>
              <a:spcPct val="0"/>
            </a:spcBef>
            <a:spcAft>
              <a:spcPct val="15000"/>
            </a:spcAft>
            <a:buChar char="•"/>
          </a:pPr>
          <a:r>
            <a:rPr lang="en-US" sz="1000" kern="1200" dirty="0"/>
            <a:t>Since interest rates are derived by grades and subgrade, higher risk grades needs to be monitored for charged off</a:t>
          </a:r>
        </a:p>
      </dsp:txBody>
      <dsp:txXfrm rot="-5400000">
        <a:off x="3398095" y="133492"/>
        <a:ext cx="6004023" cy="684568"/>
      </dsp:txXfrm>
    </dsp:sp>
    <dsp:sp modelId="{361A6850-DD8F-45ED-909A-410C98CF1104}">
      <dsp:nvSpPr>
        <dsp:cNvPr id="0" name=""/>
        <dsp:cNvSpPr/>
      </dsp:nvSpPr>
      <dsp:spPr>
        <a:xfrm>
          <a:off x="0" y="1628"/>
          <a:ext cx="3398095" cy="948295"/>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l" defTabSz="1155700">
            <a:lnSpc>
              <a:spcPct val="90000"/>
            </a:lnSpc>
            <a:spcBef>
              <a:spcPct val="0"/>
            </a:spcBef>
            <a:spcAft>
              <a:spcPct val="35000"/>
            </a:spcAft>
            <a:buNone/>
          </a:pPr>
          <a:r>
            <a:rPr lang="en-US" sz="2600" kern="1200" dirty="0"/>
            <a:t>Interest Rate</a:t>
          </a:r>
        </a:p>
      </dsp:txBody>
      <dsp:txXfrm>
        <a:off x="46292" y="47920"/>
        <a:ext cx="3305511" cy="855711"/>
      </dsp:txXfrm>
    </dsp:sp>
    <dsp:sp modelId="{C5F5BA09-EE82-4C3C-ABBC-57E13534D0D4}">
      <dsp:nvSpPr>
        <dsp:cNvPr id="0" name=""/>
        <dsp:cNvSpPr/>
      </dsp:nvSpPr>
      <dsp:spPr>
        <a:xfrm rot="5400000">
          <a:off x="6039305" y="-1549041"/>
          <a:ext cx="758636" cy="6041057"/>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endParaRPr lang="en-US" sz="1000" kern="1200" dirty="0"/>
        </a:p>
        <a:p>
          <a:pPr marL="57150" lvl="1" indent="-57150" algn="l" defTabSz="444500">
            <a:lnSpc>
              <a:spcPct val="90000"/>
            </a:lnSpc>
            <a:spcBef>
              <a:spcPct val="0"/>
            </a:spcBef>
            <a:spcAft>
              <a:spcPct val="15000"/>
            </a:spcAft>
            <a:buChar char="•"/>
          </a:pPr>
          <a:r>
            <a:rPr lang="en-US" sz="1000" kern="1200" dirty="0"/>
            <a:t>Higher the debt to income ratio there is a high risk of people defaulting on the loan</a:t>
          </a:r>
        </a:p>
        <a:p>
          <a:pPr marL="57150" lvl="1" indent="-57150" algn="l" defTabSz="444500">
            <a:lnSpc>
              <a:spcPct val="90000"/>
            </a:lnSpc>
            <a:spcBef>
              <a:spcPct val="0"/>
            </a:spcBef>
            <a:spcAft>
              <a:spcPct val="15000"/>
            </a:spcAft>
            <a:buChar char="•"/>
          </a:pPr>
          <a:endParaRPr lang="en-US" sz="1000" kern="1200" dirty="0"/>
        </a:p>
      </dsp:txBody>
      <dsp:txXfrm rot="-5400000">
        <a:off x="3398095" y="1129203"/>
        <a:ext cx="6004023" cy="684568"/>
      </dsp:txXfrm>
    </dsp:sp>
    <dsp:sp modelId="{75543A78-F5F9-4A8D-9BA4-707BDC9E8C66}">
      <dsp:nvSpPr>
        <dsp:cNvPr id="0" name=""/>
        <dsp:cNvSpPr/>
      </dsp:nvSpPr>
      <dsp:spPr>
        <a:xfrm>
          <a:off x="0" y="997339"/>
          <a:ext cx="3398095" cy="948295"/>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l" defTabSz="1155700">
            <a:lnSpc>
              <a:spcPct val="90000"/>
            </a:lnSpc>
            <a:spcBef>
              <a:spcPct val="0"/>
            </a:spcBef>
            <a:spcAft>
              <a:spcPct val="35000"/>
            </a:spcAft>
            <a:buNone/>
          </a:pPr>
          <a:r>
            <a:rPr lang="en-US" sz="2600" kern="1200" dirty="0"/>
            <a:t>DTI : Debt to Income Ratio</a:t>
          </a:r>
        </a:p>
      </dsp:txBody>
      <dsp:txXfrm>
        <a:off x="46292" y="1043631"/>
        <a:ext cx="3305511" cy="855711"/>
      </dsp:txXfrm>
    </dsp:sp>
    <dsp:sp modelId="{CE312CC8-2E1F-4EE0-8687-6CA402734AA0}">
      <dsp:nvSpPr>
        <dsp:cNvPr id="0" name=""/>
        <dsp:cNvSpPr/>
      </dsp:nvSpPr>
      <dsp:spPr>
        <a:xfrm rot="5400000">
          <a:off x="6039305" y="-553331"/>
          <a:ext cx="758636" cy="6041057"/>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endParaRPr lang="en-US" sz="1000" kern="1200" dirty="0"/>
        </a:p>
        <a:p>
          <a:pPr marL="57150" lvl="1" indent="-57150" algn="l" defTabSz="444500">
            <a:lnSpc>
              <a:spcPct val="90000"/>
            </a:lnSpc>
            <a:spcBef>
              <a:spcPct val="0"/>
            </a:spcBef>
            <a:spcAft>
              <a:spcPct val="15000"/>
            </a:spcAft>
            <a:buChar char="•"/>
          </a:pPr>
          <a:r>
            <a:rPr lang="en-US" sz="1000" kern="1200" dirty="0"/>
            <a:t>Customers having higher revolving utilizations have a high risk of defaulting on the loan</a:t>
          </a:r>
        </a:p>
        <a:p>
          <a:pPr marL="57150" lvl="1" indent="-57150" algn="l" defTabSz="444500">
            <a:lnSpc>
              <a:spcPct val="90000"/>
            </a:lnSpc>
            <a:spcBef>
              <a:spcPct val="0"/>
            </a:spcBef>
            <a:spcAft>
              <a:spcPct val="15000"/>
            </a:spcAft>
            <a:buChar char="•"/>
          </a:pPr>
          <a:endParaRPr lang="en-US" sz="1000" kern="1200" dirty="0"/>
        </a:p>
      </dsp:txBody>
      <dsp:txXfrm rot="-5400000">
        <a:off x="3398095" y="2124913"/>
        <a:ext cx="6004023" cy="684568"/>
      </dsp:txXfrm>
    </dsp:sp>
    <dsp:sp modelId="{39307DE9-0198-4C5E-B84F-EC93D1A278FC}">
      <dsp:nvSpPr>
        <dsp:cNvPr id="0" name=""/>
        <dsp:cNvSpPr/>
      </dsp:nvSpPr>
      <dsp:spPr>
        <a:xfrm>
          <a:off x="0" y="1993049"/>
          <a:ext cx="3398095" cy="948295"/>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l" defTabSz="1155700">
            <a:lnSpc>
              <a:spcPct val="90000"/>
            </a:lnSpc>
            <a:spcBef>
              <a:spcPct val="0"/>
            </a:spcBef>
            <a:spcAft>
              <a:spcPct val="35000"/>
            </a:spcAft>
            <a:buNone/>
          </a:pPr>
          <a:r>
            <a:rPr lang="en-US" sz="2600" kern="1200" dirty="0" err="1"/>
            <a:t>Revol</a:t>
          </a:r>
          <a:r>
            <a:rPr lang="en-US" sz="2600" kern="1200" dirty="0"/>
            <a:t> </a:t>
          </a:r>
          <a:r>
            <a:rPr lang="en-US" sz="2600" kern="1200" dirty="0" err="1"/>
            <a:t>Util</a:t>
          </a:r>
          <a:r>
            <a:rPr lang="en-US" sz="2600" kern="1200" dirty="0"/>
            <a:t>: Revolving Utilization %</a:t>
          </a:r>
        </a:p>
      </dsp:txBody>
      <dsp:txXfrm>
        <a:off x="46292" y="2039341"/>
        <a:ext cx="3305511" cy="855711"/>
      </dsp:txXfrm>
    </dsp:sp>
    <dsp:sp modelId="{CF0DB0B5-99DA-43B4-861B-5B75CC256AB6}">
      <dsp:nvSpPr>
        <dsp:cNvPr id="0" name=""/>
        <dsp:cNvSpPr/>
      </dsp:nvSpPr>
      <dsp:spPr>
        <a:xfrm rot="5400000">
          <a:off x="6039305" y="442379"/>
          <a:ext cx="758636" cy="6041057"/>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endParaRPr lang="en-US" sz="1000" kern="1200" dirty="0"/>
        </a:p>
        <a:p>
          <a:pPr marL="57150" lvl="1" indent="-57150" algn="l" defTabSz="444500">
            <a:lnSpc>
              <a:spcPct val="90000"/>
            </a:lnSpc>
            <a:spcBef>
              <a:spcPct val="0"/>
            </a:spcBef>
            <a:spcAft>
              <a:spcPct val="15000"/>
            </a:spcAft>
            <a:buChar char="•"/>
          </a:pPr>
          <a:r>
            <a:rPr lang="en-US" sz="1000" kern="1200" dirty="0"/>
            <a:t>People take loan with better rate to consolidate their loans</a:t>
          </a:r>
        </a:p>
        <a:p>
          <a:pPr marL="57150" lvl="1" indent="-57150" algn="l" defTabSz="444500">
            <a:lnSpc>
              <a:spcPct val="90000"/>
            </a:lnSpc>
            <a:spcBef>
              <a:spcPct val="0"/>
            </a:spcBef>
            <a:spcAft>
              <a:spcPct val="15000"/>
            </a:spcAft>
            <a:buChar char="•"/>
          </a:pPr>
          <a:r>
            <a:rPr lang="en-US" sz="1000" kern="1200" dirty="0"/>
            <a:t>Small business have high risk of failure, hence loan default is also quite high</a:t>
          </a:r>
        </a:p>
        <a:p>
          <a:pPr marL="57150" lvl="1" indent="-57150" algn="l" defTabSz="444500">
            <a:lnSpc>
              <a:spcPct val="90000"/>
            </a:lnSpc>
            <a:spcBef>
              <a:spcPct val="0"/>
            </a:spcBef>
            <a:spcAft>
              <a:spcPct val="15000"/>
            </a:spcAft>
            <a:buChar char="•"/>
          </a:pPr>
          <a:endParaRPr lang="en-US" sz="1000" kern="1200" dirty="0"/>
        </a:p>
      </dsp:txBody>
      <dsp:txXfrm rot="-5400000">
        <a:off x="3398095" y="3120623"/>
        <a:ext cx="6004023" cy="684568"/>
      </dsp:txXfrm>
    </dsp:sp>
    <dsp:sp modelId="{37484C98-9704-4D2D-8256-3FFF55592DD3}">
      <dsp:nvSpPr>
        <dsp:cNvPr id="0" name=""/>
        <dsp:cNvSpPr/>
      </dsp:nvSpPr>
      <dsp:spPr>
        <a:xfrm>
          <a:off x="0" y="2988760"/>
          <a:ext cx="3398095" cy="948295"/>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l" defTabSz="1155700">
            <a:lnSpc>
              <a:spcPct val="90000"/>
            </a:lnSpc>
            <a:spcBef>
              <a:spcPct val="0"/>
            </a:spcBef>
            <a:spcAft>
              <a:spcPct val="35000"/>
            </a:spcAft>
            <a:buNone/>
          </a:pPr>
          <a:r>
            <a:rPr lang="en-US" sz="2600" kern="1200" dirty="0"/>
            <a:t>Loan purpose</a:t>
          </a:r>
        </a:p>
      </dsp:txBody>
      <dsp:txXfrm>
        <a:off x="46292" y="3035052"/>
        <a:ext cx="3305511" cy="855711"/>
      </dsp:txXfrm>
    </dsp:sp>
    <dsp:sp modelId="{440285CF-7915-4D19-9CDC-894F21F5CD6A}">
      <dsp:nvSpPr>
        <dsp:cNvPr id="0" name=""/>
        <dsp:cNvSpPr/>
      </dsp:nvSpPr>
      <dsp:spPr>
        <a:xfrm rot="5400000">
          <a:off x="6039305" y="1438089"/>
          <a:ext cx="758636" cy="6041057"/>
        </a:xfrm>
        <a:prstGeom prst="round2SameRect">
          <a:avLst/>
        </a:prstGeom>
        <a:solidFill>
          <a:srgbClr val="44546A">
            <a:hueOff val="0"/>
            <a:satOff val="0"/>
            <a:lumOff val="0"/>
            <a:alphaOff val="0"/>
          </a:srgbClr>
        </a:solidFill>
        <a:ln w="1905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0" lvl="0" indent="0" algn="l" defTabSz="1289050">
            <a:lnSpc>
              <a:spcPct val="90000"/>
            </a:lnSpc>
            <a:spcBef>
              <a:spcPct val="0"/>
            </a:spcBef>
            <a:spcAft>
              <a:spcPct val="35000"/>
            </a:spcAft>
            <a:buNone/>
          </a:pPr>
          <a:endParaRPr lang="en-US" sz="2900" kern="1200" dirty="0">
            <a:solidFill>
              <a:prstClr val="white"/>
            </a:solidFill>
            <a:latin typeface="Calibri" panose="020F0502020204030204"/>
            <a:ea typeface="+mn-ea"/>
            <a:cs typeface="+mn-cs"/>
          </a:endParaRPr>
        </a:p>
      </dsp:txBody>
      <dsp:txXfrm rot="-5400000">
        <a:off x="3398095" y="4116333"/>
        <a:ext cx="6004023" cy="684568"/>
      </dsp:txXfrm>
    </dsp:sp>
    <dsp:sp modelId="{358D7957-496C-44C8-872C-682A572E18A6}">
      <dsp:nvSpPr>
        <dsp:cNvPr id="0" name=""/>
        <dsp:cNvSpPr/>
      </dsp:nvSpPr>
      <dsp:spPr>
        <a:xfrm>
          <a:off x="0" y="3984470"/>
          <a:ext cx="3398095" cy="948295"/>
        </a:xfrm>
        <a:prstGeom prst="roundRect">
          <a:avLst/>
        </a:prstGeom>
        <a:solidFill>
          <a:srgbClr val="44546A">
            <a:hueOff val="0"/>
            <a:satOff val="0"/>
            <a:lumOff val="0"/>
            <a:alphaOff val="0"/>
          </a:srgbClr>
        </a:solidFill>
        <a:ln w="19050" cap="flat" cmpd="sng" algn="ctr">
          <a:solidFill>
            <a:srgbClr val="E7E6E6">
              <a:hueOff val="0"/>
              <a:satOff val="0"/>
              <a:lumOff val="0"/>
              <a:alphaOff val="0"/>
            </a:srgb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l" defTabSz="1289050">
            <a:lnSpc>
              <a:spcPct val="90000"/>
            </a:lnSpc>
            <a:spcBef>
              <a:spcPct val="0"/>
            </a:spcBef>
            <a:spcAft>
              <a:spcPct val="35000"/>
            </a:spcAft>
            <a:buNone/>
          </a:pPr>
          <a:r>
            <a:rPr lang="en-US" sz="2900" kern="1200" dirty="0">
              <a:solidFill>
                <a:prstClr val="white"/>
              </a:solidFill>
              <a:latin typeface="Calibri" panose="020F0502020204030204"/>
              <a:ea typeface="+mn-ea"/>
              <a:cs typeface="+mn-cs"/>
            </a:rPr>
            <a:t>Home Ownership</a:t>
          </a:r>
        </a:p>
      </dsp:txBody>
      <dsp:txXfrm>
        <a:off x="46292" y="4030762"/>
        <a:ext cx="3305511" cy="855711"/>
      </dsp:txXfrm>
    </dsp:sp>
    <dsp:sp modelId="{320C793C-3FF1-47F6-92D4-4D94ADF6A18E}">
      <dsp:nvSpPr>
        <dsp:cNvPr id="0" name=""/>
        <dsp:cNvSpPr/>
      </dsp:nvSpPr>
      <dsp:spPr>
        <a:xfrm>
          <a:off x="0" y="4980181"/>
          <a:ext cx="3398095" cy="948295"/>
        </a:xfrm>
        <a:prstGeom prst="roundRect">
          <a:avLst/>
        </a:prstGeom>
        <a:solidFill>
          <a:srgbClr val="44546A">
            <a:hueOff val="0"/>
            <a:satOff val="0"/>
            <a:lumOff val="0"/>
            <a:alphaOff val="0"/>
          </a:srgbClr>
        </a:solidFill>
        <a:ln w="19050" cap="flat" cmpd="sng" algn="ctr">
          <a:solidFill>
            <a:srgbClr val="E7E6E6">
              <a:hueOff val="0"/>
              <a:satOff val="0"/>
              <a:lumOff val="0"/>
              <a:alphaOff val="0"/>
            </a:srgb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l" defTabSz="1289050">
            <a:lnSpc>
              <a:spcPct val="90000"/>
            </a:lnSpc>
            <a:spcBef>
              <a:spcPct val="0"/>
            </a:spcBef>
            <a:spcAft>
              <a:spcPct val="35000"/>
            </a:spcAft>
            <a:buNone/>
          </a:pPr>
          <a:r>
            <a:rPr lang="en-US" sz="2900" kern="1200" dirty="0">
              <a:solidFill>
                <a:prstClr val="white"/>
              </a:solidFill>
              <a:latin typeface="Calibri" panose="020F0502020204030204"/>
              <a:ea typeface="+mn-ea"/>
              <a:cs typeface="+mn-cs"/>
            </a:rPr>
            <a:t>Verification Status</a:t>
          </a:r>
        </a:p>
      </dsp:txBody>
      <dsp:txXfrm>
        <a:off x="46292" y="5026473"/>
        <a:ext cx="3305511" cy="855711"/>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31-03-2019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54517F-9C19-4E9A-AB98-AA89BD9F1D1D}" type="slidenum">
              <a:rPr lang="en-IN" smtClean="0"/>
              <a:t>6</a:t>
            </a:fld>
            <a:endParaRPr lang="en-IN"/>
          </a:p>
        </p:txBody>
      </p:sp>
    </p:spTree>
    <p:extLst>
      <p:ext uri="{BB962C8B-B14F-4D97-AF65-F5344CB8AC3E}">
        <p14:creationId xmlns:p14="http://schemas.microsoft.com/office/powerpoint/2010/main" val="1989229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the title</a:t>
            </a:r>
          </a:p>
        </p:txBody>
      </p:sp>
      <p:sp>
        <p:nvSpPr>
          <p:cNvPr id="4" name="Slide Number Placeholder 3"/>
          <p:cNvSpPr>
            <a:spLocks noGrp="1"/>
          </p:cNvSpPr>
          <p:nvPr>
            <p:ph type="sldNum" sz="quarter" idx="5"/>
          </p:nvPr>
        </p:nvSpPr>
        <p:spPr/>
        <p:txBody>
          <a:bodyPr/>
          <a:lstStyle/>
          <a:p>
            <a:fld id="{5354517F-9C19-4E9A-AB98-AA89BD9F1D1D}" type="slidenum">
              <a:rPr lang="en-IN" smtClean="0"/>
              <a:t>14</a:t>
            </a:fld>
            <a:endParaRPr lang="en-IN"/>
          </a:p>
        </p:txBody>
      </p:sp>
    </p:spTree>
    <p:extLst>
      <p:ext uri="{BB962C8B-B14F-4D97-AF65-F5344CB8AC3E}">
        <p14:creationId xmlns:p14="http://schemas.microsoft.com/office/powerpoint/2010/main" val="4045554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31-03-2019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31-03-2019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31-03-2019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31-03-2019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31-03-2019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31-03-2019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31-03-2019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31-03-2019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Loan Default </a:t>
            </a:r>
            <a:r>
              <a:rPr lang="en-IN" sz="2800" dirty="0" err="1"/>
              <a:t>Gramener</a:t>
            </a:r>
            <a:r>
              <a:rPr lang="en-IN" sz="2800" dirty="0"/>
              <a:t> Case Study</a:t>
            </a:r>
            <a:br>
              <a:rPr lang="en-IN" sz="2800" dirty="0"/>
            </a:br>
            <a:r>
              <a:rPr lang="en-IN" sz="2800" dirty="0"/>
              <a:t> </a:t>
            </a:r>
          </a:p>
        </p:txBody>
      </p:sp>
      <p:sp>
        <p:nvSpPr>
          <p:cNvPr id="4" name="Subtitle 3"/>
          <p:cNvSpPr>
            <a:spLocks noGrp="1"/>
          </p:cNvSpPr>
          <p:nvPr>
            <p:ph type="subTitle" idx="1"/>
          </p:nvPr>
        </p:nvSpPr>
        <p:spPr>
          <a:xfrm>
            <a:off x="1524000" y="3602038"/>
            <a:ext cx="9144000" cy="560609"/>
          </a:xfrm>
        </p:spPr>
        <p:txBody>
          <a:bodyPr/>
          <a:lstStyle/>
          <a:p>
            <a:r>
              <a:rPr lang="en-IN" dirty="0"/>
              <a:t>SUBMISSION</a:t>
            </a:r>
            <a:endParaRPr lang="en-US" dirty="0"/>
          </a:p>
        </p:txBody>
      </p:sp>
      <p:sp>
        <p:nvSpPr>
          <p:cNvPr id="5" name="Subtitle 3"/>
          <p:cNvSpPr txBox="1">
            <a:spLocks/>
          </p:cNvSpPr>
          <p:nvPr/>
        </p:nvSpPr>
        <p:spPr>
          <a:xfrm>
            <a:off x="682256" y="4801744"/>
            <a:ext cx="3177363" cy="153526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600" b="1" dirty="0"/>
              <a:t>Team</a:t>
            </a:r>
          </a:p>
          <a:p>
            <a:pPr marL="285750" indent="-285750" algn="l">
              <a:buFont typeface="Arial" panose="020B0604020202020204" pitchFamily="34" charset="0"/>
              <a:buChar char="•"/>
            </a:pPr>
            <a:r>
              <a:rPr lang="en-IN" sz="1400" dirty="0"/>
              <a:t>Krishnan R</a:t>
            </a:r>
            <a:r>
              <a:rPr lang="en-US" sz="1400" dirty="0" err="1"/>
              <a:t>aghupathi</a:t>
            </a:r>
            <a:endParaRPr lang="en-US" sz="1400" dirty="0"/>
          </a:p>
          <a:p>
            <a:pPr marL="285750" indent="-285750" algn="l">
              <a:buFont typeface="Arial" panose="020B0604020202020204" pitchFamily="34" charset="0"/>
              <a:buChar char="•"/>
            </a:pPr>
            <a:r>
              <a:rPr lang="en-US" sz="1400" dirty="0" err="1"/>
              <a:t>Nanditha</a:t>
            </a:r>
            <a:r>
              <a:rPr lang="en-US" sz="1400" dirty="0"/>
              <a:t> GN</a:t>
            </a:r>
          </a:p>
          <a:p>
            <a:pPr marL="285750" indent="-285750" algn="l">
              <a:buFont typeface="Arial" panose="020B0604020202020204" pitchFamily="34" charset="0"/>
              <a:buChar char="•"/>
            </a:pPr>
            <a:r>
              <a:rPr lang="en-US" sz="1400" dirty="0" err="1"/>
              <a:t>Srividya</a:t>
            </a:r>
            <a:r>
              <a:rPr lang="en-US" sz="1400" dirty="0"/>
              <a:t> </a:t>
            </a:r>
            <a:r>
              <a:rPr lang="en-US" sz="1400" dirty="0" err="1"/>
              <a:t>Ravichandran</a:t>
            </a:r>
            <a:endParaRPr lang="en-US" sz="1400" dirty="0"/>
          </a:p>
          <a:p>
            <a:pPr marL="285750" indent="-285750" algn="l">
              <a:buFont typeface="Arial" panose="020B0604020202020204" pitchFamily="34" charset="0"/>
              <a:buChar char="•"/>
            </a:pPr>
            <a:r>
              <a:rPr lang="en-US" sz="1400" dirty="0"/>
              <a:t>Abhijith N V</a:t>
            </a:r>
            <a:endParaRPr lang="en-IN" sz="14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9ED24FB-F1DF-43A2-A28A-E1B9714DF31A}"/>
              </a:ext>
            </a:extLst>
          </p:cNvPr>
          <p:cNvSpPr>
            <a:spLocks noGrp="1"/>
          </p:cNvSpPr>
          <p:nvPr>
            <p:ph type="title"/>
          </p:nvPr>
        </p:nvSpPr>
        <p:spPr>
          <a:xfrm>
            <a:off x="1119515" y="116045"/>
            <a:ext cx="11168742" cy="856138"/>
          </a:xfrm>
        </p:spPr>
        <p:txBody>
          <a:bodyPr>
            <a:normAutofit/>
          </a:bodyPr>
          <a:lstStyle/>
          <a:p>
            <a:r>
              <a:rPr lang="en-IN" sz="2400" b="1" dirty="0"/>
              <a:t>Debt to income ratio impact</a:t>
            </a:r>
          </a:p>
        </p:txBody>
      </p:sp>
      <p:sp>
        <p:nvSpPr>
          <p:cNvPr id="9" name="TextBox 8"/>
          <p:cNvSpPr txBox="1"/>
          <p:nvPr/>
        </p:nvSpPr>
        <p:spPr>
          <a:xfrm>
            <a:off x="8091377" y="1562986"/>
            <a:ext cx="3949995" cy="3000821"/>
          </a:xfrm>
          <a:prstGeom prst="rect">
            <a:avLst/>
          </a:prstGeom>
          <a:noFill/>
        </p:spPr>
        <p:txBody>
          <a:bodyPr wrap="square" rtlCol="0">
            <a:spAutoFit/>
          </a:bodyPr>
          <a:lstStyle/>
          <a:p>
            <a:pPr>
              <a:lnSpc>
                <a:spcPct val="150000"/>
              </a:lnSpc>
            </a:pPr>
            <a:r>
              <a:rPr lang="en-US" sz="1400" b="1" u="sng" dirty="0"/>
              <a:t>Observations:</a:t>
            </a:r>
            <a:r>
              <a:rPr lang="en-US" sz="1400" dirty="0"/>
              <a:t> </a:t>
            </a:r>
          </a:p>
          <a:p>
            <a:pPr marL="285750" indent="-285750">
              <a:lnSpc>
                <a:spcPct val="150000"/>
              </a:lnSpc>
              <a:buFont typeface="Wingdings" panose="05000000000000000000" pitchFamily="2" charset="2"/>
              <a:buChar char="Ø"/>
            </a:pPr>
            <a:r>
              <a:rPr lang="en-US" sz="1400" dirty="0"/>
              <a:t>DTI is higher for charged off compared to fully paid</a:t>
            </a:r>
          </a:p>
          <a:p>
            <a:pPr marL="285750" indent="-285750">
              <a:lnSpc>
                <a:spcPct val="150000"/>
              </a:lnSpc>
              <a:buFont typeface="Wingdings" panose="05000000000000000000" pitchFamily="2" charset="2"/>
              <a:buChar char="Ø"/>
            </a:pPr>
            <a:r>
              <a:rPr lang="en-US" sz="1400" dirty="0"/>
              <a:t>Charged off count to Fully paid count ratio is highest in the 20-25 DTI Bin</a:t>
            </a:r>
          </a:p>
          <a:p>
            <a:pPr>
              <a:lnSpc>
                <a:spcPct val="150000"/>
              </a:lnSpc>
            </a:pPr>
            <a:r>
              <a:rPr lang="en-US" sz="1400" b="1" u="sng" dirty="0"/>
              <a:t>Inferences:</a:t>
            </a:r>
            <a:r>
              <a:rPr lang="en-US" sz="1400" dirty="0"/>
              <a:t> </a:t>
            </a:r>
          </a:p>
          <a:p>
            <a:pPr marL="285750" indent="-285750">
              <a:lnSpc>
                <a:spcPct val="150000"/>
              </a:lnSpc>
              <a:buFont typeface="Wingdings" panose="05000000000000000000" pitchFamily="2" charset="2"/>
              <a:buChar char="Ø"/>
            </a:pPr>
            <a:r>
              <a:rPr lang="en-US" sz="1400" dirty="0"/>
              <a:t>Higher the debt to income ratio there is a high risk of people defaulting on the loan</a:t>
            </a:r>
          </a:p>
          <a:p>
            <a:pPr marL="285750" indent="-285750">
              <a:lnSpc>
                <a:spcPct val="150000"/>
              </a:lnSpc>
              <a:buFont typeface="Wingdings" panose="05000000000000000000" pitchFamily="2" charset="2"/>
              <a:buChar char="Ø"/>
            </a:pPr>
            <a:endParaRPr lang="en-US" sz="1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50" y="3179205"/>
            <a:ext cx="7116998" cy="34380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654" y="972182"/>
            <a:ext cx="6376853" cy="2067743"/>
          </a:xfrm>
          <a:prstGeom prst="rect">
            <a:avLst/>
          </a:prstGeom>
        </p:spPr>
      </p:pic>
    </p:spTree>
    <p:extLst>
      <p:ext uri="{BB962C8B-B14F-4D97-AF65-F5344CB8AC3E}">
        <p14:creationId xmlns:p14="http://schemas.microsoft.com/office/powerpoint/2010/main" val="1535357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9ED24FB-F1DF-43A2-A28A-E1B9714DF31A}"/>
              </a:ext>
            </a:extLst>
          </p:cNvPr>
          <p:cNvSpPr>
            <a:spLocks noGrp="1"/>
          </p:cNvSpPr>
          <p:nvPr>
            <p:ph type="title"/>
          </p:nvPr>
        </p:nvSpPr>
        <p:spPr>
          <a:xfrm>
            <a:off x="1119515" y="116045"/>
            <a:ext cx="11168742" cy="856138"/>
          </a:xfrm>
        </p:spPr>
        <p:txBody>
          <a:bodyPr>
            <a:normAutofit/>
          </a:bodyPr>
          <a:lstStyle/>
          <a:p>
            <a:r>
              <a:rPr lang="en-IN" sz="2400" b="1" dirty="0"/>
              <a:t>Revolving utilization percentage impact</a:t>
            </a:r>
          </a:p>
        </p:txBody>
      </p:sp>
      <p:sp>
        <p:nvSpPr>
          <p:cNvPr id="9" name="TextBox 8"/>
          <p:cNvSpPr txBox="1"/>
          <p:nvPr/>
        </p:nvSpPr>
        <p:spPr>
          <a:xfrm>
            <a:off x="8091377" y="1562986"/>
            <a:ext cx="3949995" cy="3000821"/>
          </a:xfrm>
          <a:prstGeom prst="rect">
            <a:avLst/>
          </a:prstGeom>
          <a:noFill/>
        </p:spPr>
        <p:txBody>
          <a:bodyPr wrap="square" rtlCol="0">
            <a:spAutoFit/>
          </a:bodyPr>
          <a:lstStyle/>
          <a:p>
            <a:pPr>
              <a:lnSpc>
                <a:spcPct val="150000"/>
              </a:lnSpc>
            </a:pPr>
            <a:r>
              <a:rPr lang="en-US" sz="1400" b="1" u="sng" dirty="0"/>
              <a:t>Observations:</a:t>
            </a:r>
            <a:r>
              <a:rPr lang="en-US" sz="1400" dirty="0"/>
              <a:t> </a:t>
            </a:r>
          </a:p>
          <a:p>
            <a:pPr marL="285750" indent="-285750">
              <a:lnSpc>
                <a:spcPct val="150000"/>
              </a:lnSpc>
              <a:buFont typeface="Wingdings" panose="05000000000000000000" pitchFamily="2" charset="2"/>
              <a:buChar char="Ø"/>
            </a:pPr>
            <a:r>
              <a:rPr lang="en-US" sz="1400" dirty="0"/>
              <a:t>Revolving Utilization %</a:t>
            </a:r>
            <a:r>
              <a:rPr lang="en-US" sz="1400" dirty="0" err="1"/>
              <a:t>ge</a:t>
            </a:r>
            <a:r>
              <a:rPr lang="en-US" sz="1400" dirty="0"/>
              <a:t> is higher for charged off compared to fully paid</a:t>
            </a:r>
          </a:p>
          <a:p>
            <a:pPr marL="285750" indent="-285750">
              <a:lnSpc>
                <a:spcPct val="150000"/>
              </a:lnSpc>
              <a:buFont typeface="Wingdings" panose="05000000000000000000" pitchFamily="2" charset="2"/>
              <a:buChar char="Ø"/>
            </a:pPr>
            <a:r>
              <a:rPr lang="en-US" sz="1400" dirty="0"/>
              <a:t>Charged off count to Fully paid count ratio is increases as Revolving utilization %</a:t>
            </a:r>
            <a:r>
              <a:rPr lang="en-US" sz="1400" dirty="0" err="1"/>
              <a:t>ge</a:t>
            </a:r>
            <a:r>
              <a:rPr lang="en-US" sz="1400" dirty="0"/>
              <a:t> increases</a:t>
            </a:r>
          </a:p>
          <a:p>
            <a:pPr>
              <a:lnSpc>
                <a:spcPct val="150000"/>
              </a:lnSpc>
            </a:pPr>
            <a:r>
              <a:rPr lang="en-US" sz="1400" b="1" u="sng" dirty="0"/>
              <a:t>Inferences:</a:t>
            </a:r>
            <a:r>
              <a:rPr lang="en-US" sz="1400" dirty="0"/>
              <a:t> </a:t>
            </a:r>
          </a:p>
          <a:p>
            <a:pPr marL="285750" indent="-285750">
              <a:lnSpc>
                <a:spcPct val="150000"/>
              </a:lnSpc>
              <a:buFont typeface="Wingdings" panose="05000000000000000000" pitchFamily="2" charset="2"/>
              <a:buChar char="Ø"/>
            </a:pPr>
            <a:r>
              <a:rPr lang="en-US" sz="1400" dirty="0"/>
              <a:t>Customers having higher revolving utilizations have a high risk of defaulting on the loan</a:t>
            </a:r>
          </a:p>
          <a:p>
            <a:pPr marL="285750" indent="-285750">
              <a:lnSpc>
                <a:spcPct val="150000"/>
              </a:lnSpc>
              <a:buFont typeface="Wingdings" panose="05000000000000000000" pitchFamily="2" charset="2"/>
              <a:buChar char="Ø"/>
            </a:pPr>
            <a:endParaRPr lang="en-US" sz="1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260" y="3340637"/>
            <a:ext cx="6471802" cy="343814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072" y="1051783"/>
            <a:ext cx="4251051" cy="2066544"/>
          </a:xfrm>
          <a:prstGeom prst="rect">
            <a:avLst/>
          </a:prstGeom>
        </p:spPr>
      </p:pic>
    </p:spTree>
    <p:extLst>
      <p:ext uri="{BB962C8B-B14F-4D97-AF65-F5344CB8AC3E}">
        <p14:creationId xmlns:p14="http://schemas.microsoft.com/office/powerpoint/2010/main" val="153580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9ED24FB-F1DF-43A2-A28A-E1B9714DF31A}"/>
              </a:ext>
            </a:extLst>
          </p:cNvPr>
          <p:cNvSpPr>
            <a:spLocks noGrp="1"/>
          </p:cNvSpPr>
          <p:nvPr>
            <p:ph type="title"/>
          </p:nvPr>
        </p:nvSpPr>
        <p:spPr>
          <a:xfrm>
            <a:off x="404949" y="800336"/>
            <a:ext cx="11168742" cy="856138"/>
          </a:xfrm>
        </p:spPr>
        <p:txBody>
          <a:bodyPr>
            <a:normAutofit/>
          </a:bodyPr>
          <a:lstStyle/>
          <a:p>
            <a:r>
              <a:rPr lang="en-IN" sz="3600" b="1" dirty="0"/>
              <a:t>Loan purpose impact</a:t>
            </a:r>
          </a:p>
        </p:txBody>
      </p:sp>
      <p:sp>
        <p:nvSpPr>
          <p:cNvPr id="9" name="TextBox 8"/>
          <p:cNvSpPr txBox="1"/>
          <p:nvPr/>
        </p:nvSpPr>
        <p:spPr>
          <a:xfrm>
            <a:off x="8091377" y="1562986"/>
            <a:ext cx="3949995" cy="3323987"/>
          </a:xfrm>
          <a:prstGeom prst="rect">
            <a:avLst/>
          </a:prstGeom>
          <a:noFill/>
        </p:spPr>
        <p:txBody>
          <a:bodyPr wrap="square" rtlCol="0">
            <a:spAutoFit/>
          </a:bodyPr>
          <a:lstStyle/>
          <a:p>
            <a:pPr>
              <a:lnSpc>
                <a:spcPct val="150000"/>
              </a:lnSpc>
            </a:pPr>
            <a:r>
              <a:rPr lang="en-US" sz="1400" b="1" u="sng" dirty="0"/>
              <a:t>Observations:</a:t>
            </a:r>
            <a:r>
              <a:rPr lang="en-US" sz="1400" dirty="0"/>
              <a:t> </a:t>
            </a:r>
          </a:p>
          <a:p>
            <a:pPr marL="285750" indent="-285750">
              <a:lnSpc>
                <a:spcPct val="150000"/>
              </a:lnSpc>
              <a:buFont typeface="Wingdings" panose="05000000000000000000" pitchFamily="2" charset="2"/>
              <a:buChar char="Ø"/>
            </a:pPr>
            <a:r>
              <a:rPr lang="en-US" sz="1400" dirty="0"/>
              <a:t>Debt consolidation has the highest loan applications are for</a:t>
            </a:r>
          </a:p>
          <a:p>
            <a:pPr marL="285750" indent="-285750">
              <a:lnSpc>
                <a:spcPct val="150000"/>
              </a:lnSpc>
              <a:buFont typeface="Wingdings" panose="05000000000000000000" pitchFamily="2" charset="2"/>
              <a:buChar char="Ø"/>
            </a:pPr>
            <a:r>
              <a:rPr lang="en-US" sz="1400" dirty="0"/>
              <a:t>Small Business has the highest default percentage followed by renewal energy</a:t>
            </a:r>
          </a:p>
          <a:p>
            <a:pPr>
              <a:lnSpc>
                <a:spcPct val="150000"/>
              </a:lnSpc>
            </a:pPr>
            <a:r>
              <a:rPr lang="en-US" sz="1400" b="1" u="sng" dirty="0"/>
              <a:t>Inferences:</a:t>
            </a:r>
            <a:r>
              <a:rPr lang="en-US" sz="1400" dirty="0"/>
              <a:t> </a:t>
            </a:r>
          </a:p>
          <a:p>
            <a:pPr marL="285750" indent="-285750">
              <a:lnSpc>
                <a:spcPct val="150000"/>
              </a:lnSpc>
              <a:buFont typeface="Wingdings" panose="05000000000000000000" pitchFamily="2" charset="2"/>
              <a:buChar char="Ø"/>
            </a:pPr>
            <a:r>
              <a:rPr lang="en-US" sz="1400" dirty="0"/>
              <a:t>People take loan with better rate to consolidate their loans</a:t>
            </a:r>
          </a:p>
          <a:p>
            <a:pPr marL="285750" indent="-285750">
              <a:lnSpc>
                <a:spcPct val="150000"/>
              </a:lnSpc>
              <a:buFont typeface="Wingdings" panose="05000000000000000000" pitchFamily="2" charset="2"/>
              <a:buChar char="Ø"/>
            </a:pPr>
            <a:r>
              <a:rPr lang="en-US" sz="1400" dirty="0"/>
              <a:t>Small business have high risk of failure, hence loan default is also quite high</a:t>
            </a:r>
          </a:p>
        </p:txBody>
      </p:sp>
      <p:sp>
        <p:nvSpPr>
          <p:cNvPr id="3" name="AutoShape 2" descr="data:image/png;base64,iVBORw0KGgoAAAANSUhEUgAAA20AAAITCAYAAACUrfTPAAAABHNCSVQICAgIfAhkiAAAAAlwSFlzAAALEgAACxIB0t1+/AAAADl0RVh0U29mdHdhcmUAbWF0cGxvdGxpYiB2ZXJzaW9uIDIuMi4zLCBodHRwOi8vbWF0cGxvdGxpYi5vcmcvIxREBQAAIABJREFUeJzs3XmcVNWZ//HPA42AzQ4uCCigKLJ0NYgbAsriFnGNSTT6C5j8JBod/ZmJUScZyWCcOGo0Y+ISEtdMIlHighE1VSyKogho2+wCQhBBZVHAZm36+f1xbzkFdDfdTVXd6q7v+/Wq1+0699x7n6r2hTycc55j7o6IiIiIiIjkpkZRByAiIiIiIiJVU9ImIiIiIiKSw5S0iYiIiIiI5DAlbSIiIiIiIjlMSZuIiIiIiEgOU9ImIiIiIiKSw5S0iYhIzjOzX5rZejP7NA33cjM7JlP9RURE0k1Jm4hIA2ZmK81sRMQxuJmVmdlXZrbBzKaY2XdqcX0X4F+BXu5+eJpje8LMfpnOe1bzrNFmtjv8HjabWYmZjczGs0VEpH5T0iYiItkQc/cWwHHAE8DvzGxsDa89Ctjg7p9nKrgsejv8HtoAjwLPmFm72t7EzBqnPTIREclZStpERPKUmV1tZsvMbKOZTTKzI1LO/beZfRyOCM01s8Ep535hZs+Y2VNmtsXMFpjZgJo8093Xu/ufgGuB28ysfXjP1mb2qJmtNbNPwumQjcNRwjhwRDhC9UTY/1kz+9TMNpnZG2bWOyW+6Wb2f1PejzazNyv5/GOAK4Cfhvd+qZrQv2FmH4VTNO8xs0Zm1jT87vqm3PNQM9tmZofs53uoAB4DmgPdK4sxdVpmOCL4sJlNNrMyYGjY9oiZxcPfw+tmdlTK9QPNbHb4Hc02s4F7fScfhdetMLMrUs5938wWmdkXZvZa6j1FRCQaStpERPKQmQ0DfgV8G+gI/BOYkNJlNlAMtAP+AjxrZs1Szl8Q9m8DTAJ+V8sQXgQKgJPC908C5cAxQD/gLOD/unsCOBdY4+4t3H102P8VoAdwKPAe8OdaPh93Hx9ed3d47/Or6X4xMADoD1wIfN/ddxB8B1em9LscSLj7uuqebWYFwP8FvgKW1jDk7wJ3Ai2BZIJ3BXAH0AEoCT8P4ejdy8ADQHvgPuBlM2tvZoVh+7nu3hIYGF6LmV0E/BtwCXAIMAN4uobxiYhIhihpExHJT1cAj7n7e2HycRtwqpl1BXD3/3H3De5e7u6/BpoSTG1MetPdJ7v7buBPQKw2D3f3XcB6oJ2ZHUaQmP0/dy8Lp0HeD1xWzfWPufuWMPZfADEza12bGGrpv9x9o7uvAn5DkJxBkGx+18yS/z/9PwTfR1VOMbMvgU/De1zs7ptqGMOL7v6Wu1e4+/aw7WV3fyP8Hn5G8DvsApwHLHX3P4W/w6eBxUAyMa0A+phZc3df6+4LwvYfAr9y90XuXg78J1Cs0TYRkWgpaRMRyU9HEIyuAeDuXwEbgE4AZvav4RS5TWGS0ZpgNCcptYrjVqBZOHpUI2bWhGAkZyPBmrUmwFoz+zJ83u8JRtEqu7axmd1lZsvNbDOwMjzVobL+afJxys//JPj+cPdZQBlwupn1JBgpnFTNfd5x9zbu3sHdTwlHEusSwz5t4e9wYxjbHr/flLg7uXsZ8B3gGoLv/OUwdgh+F/+d8nvYCBjhfxciIhINJW0iIvlpDcFf0AEIp8y1Bz4J16/dQjB1sq27twE2EfzlPV0uJJgO+S5B4rED6BAmNG3cvZW7967i2u+G148gSCa7Jj9GeCwDDk7pX13FSa9hvF1Sfj6S4PtLepJgiuT/ASamjILVxh4xm1llMVcW69dxmVkLgumsa9jr95sS9ycA7v6au59JMDV2MfCHsM/HwA9Tfg9t3L25u8+sw2cSEZE0UdImItLwNTGzZimvAoJ1aleZWbGZNSWYBjfL3VcSrJkqB9YBBWZ2O9AqHYGYWbuw6MWDBFMON7j7WuAfwK/NrFVY5ONoMzu9itu0JEjyNhAkOv+51/kS4BIzOzgs5PGDakL6DOheg9BvNrO24dTDG4G/ppz7E8GatyuBp2pwr8p8APQOfx/NCKZ81sQ3zGyQmR1EsLZtlrt/DEwGjjWz75pZgQVbLPQC/m5mh5nZBWGivoNgXd3u8H6PEBSI6Q1fF4j5Vh0/k4iIpImSNhGRhm8ysC3l9Qt3nwL8O/A3YC1wNP+7huw1gkIfHxJMqdtO5VPzauMDM/sKWEZQgOMmd7895fz3gIOAhcAXwESCUaDKPBXG9UnY/529zt8P7CRIyJ6k+iIljwK9wumAL1TT70VgLkFC+HJ4HQDuvpqgGIoTFO6oNXf/EBgHJAgKk+xT7bIKfwHGEkxjPIFgrSLuvgEYSbC/3Qbgp8BId19P8P/+fyUYjdsInA78KLzueeC/gAnh1NP5BOsNRUQkQuZe05khIiIiUhkze4ygwuXPs/jMJ4DV2XymiIhEo8aLxkVERGRfYcXNSwi2KhAREUk7TY8UERGpIzO7g2AK4T3uviLqeEREpGHKWNJmZo+Z2edmNn+v9n8xsyVmtsDM7k5pv83MloXnzk5pPydsW2Zmt6a0dzOzWWa21Mz+Gi7CFhERyRp3//dwY+47I3j2aE2NFBHJD5kcaXsCOCe1wcyGEpRpLgpLOd8btvciWADfO7zmoXAfnsYEFcbOJah6dXnYF4KF0ve7ew+CRevVVQcTERERERGplzK2ps3d3wjn+ae6FrjL3XeEfT4P2y8EJoTtK8xsGXBSeG6Zu38EYGYTgAvNbBEwjGCvHgiqg/0CeHh/cTVq1MibN29e148lIiIiIiIN3NatW93dc2YpWbYLkRwLDDazOwlKSP/E3WcDndizZPPqsA32LDO9GjiZYAPYL929vJL+1WrevDllZWV1/wQiIiIiItKgmdm2qGNIle2krQBoC5wCnAg8Y2bdAaukr1P59E2vpn+lzGwMMAbgoIO09E1EREREROqPbCdtq4HnPNgc7l0zqwA6hO1dUvp1Jtj0kyra1wNtzKwgHG1L7b8Pdx8PjAcoLCzUxnQiIiIiIlJvZHue5gsEa9Ews2OBgwgSsEnAZWbW1My6AT2Ad4HZQI+wUuRBBMVKJoVJ3zTg0vC+o4AXs/pJREREREREsiBjI21m9jRwBtDBzFYDY4HHgMfCbQB2AqPCBGyBmT0DLATKgevcfXd4n+uB14DGwGPuviB8xC3ABDP7JfA+8GimPouIiIiISF3s2rWL1atXs3379qhDkUo0a9aMzp0706RJk6hDqZYFOVP+KCwsdBUiEREREZFsWLFiBS1btqR9+/aYVVaWQaLi7mzYsIEtW7bQrVu3Pc6Z2VZ3L4wotH3kTBlLEREREZGGZvv27UrYcpSZ0b59+3oxCqqkTUREREQkg5Sw5a768rtR0iYiIiIiIpLDlLSJiIiIiAi/+c1v2Lp1a9r6SfooaRMRERERESVtOUxJm4iIiIhInikrK+O8884jFovRp08f/uM//oM1a9YwdOhQhg4dCsC1117LgAED6N27N2PHjgXggQce2KdfixYtvr7vxIkTGT16NADPPvssffr0IRaLMWTIkOx+wAYmY/u0iYiIiIhIbnr11Vc54ogjePnllwHYtGkTjz/+ONOmTaNDhw4A3HnnnbRr147du3czfPhwSktLueGGG7jvvvv26FeVcePG8dprr9GpUye+/PLLjH+mhkwjbSIiIiIieaZv374kEgluueUWZsyYQevWrffp88wzz9C/f3/69evHggULWLhwYa2ecdpppzF69Gj+8Ic/sHv37nSFnpc00iYiIiIikmeOPfZY5s6dy+TJk7nttts466yz9ji/YsUK7r33XmbPnk3btm0ZPXp0lfuZpZbNT+3zyCOPMGvWLF5++WWKi4spKSmhffv2mflADZxG2kREREQk92zZAjt2RB1Fg7VmzRoOPvhgrrzySn7yk5/w3nvv0bJlS7Zs2QLA5s2bKSwspHXr1nz22We88sorX1+b2g/gsMMOY9GiRVRUVPD8889/3b58+XJOPvlkxo0bR4cOHfj444+z9wEbGI20iYiIiEhucYeTT4bhw+G3v406mgZp3rx53HzzzTRq1IgmTZrw8MMP8/bbb3PuuefSsWNHpk2bRr9+/ejduzfdu3fntNNO+/raMWPG7NHvrrvuYuTIkXTp0oU+ffrw1VdfAXDzzTezdOlS3J3hw4cTi8Wi+rj1nrl71DFkVWFhoZeVlUUdhuShVeP6pvV+R94+L633ExERyRlLl8Kxx0IsBiUlUUdzQBYtWsTxxx8fdRhSjcp+R2a21d0LIwppH5oeKSIiIiK5JR4PjgsXws6d0cYikgOUtImIiIhIbkkkguOuXbB4cbSxiOQAJW0iIiIikjvKy2HqVEiuofrgg2jjEckBStpEREREJHfMnQubNsGPfgTNmtX7NW0i6aCkTURERERyR3I921lnQZ8+GmkTQUmbiIiIiOSSRAL69YMOHYLqkR98EGwBIJLHtE+biIiIiOSGr76CmTPhppuC97EYPPoorF0LRxwRbWxpcsLNT6X1fnPv+V5a7ye5SSNtIiIiIpIbZswIKkaOGBG8Ly4OjpoimVa/+MUvuPfee6s8v27dOk4++WT69evHjBkzan3/J554guuvvx6AF154gYULF9Y51nSYPn06M2fOjDSGA6WkTURERERyQzwOTZvCoEHB+6Ki4KhiJFk1ZcoUevbsyfvvv8/gwYMP6F5K2tJDSZuIiIiI5IZEIkjYmjcP3rduDV27aqQtDe68806OO+44RowYwZIlSwBYvnw555xzDieccAKDBw9m8eLFlJSU8NOf/pTJkydTXFzMtm3buPbaaxkwYAC9e/dm7NixX9+za9eurF+/HoA5c+Zwxhln7PHMmTNnMmnSJG6++WaKi4tZvnx5pbEtW7aMESNGEIvF6N+/P8uXL8fdufnmm+nTpw99+/blr3/9KxAkYCNHjvz62uuvv54nnnji63jGjh1L//796du3L4sXL2blypU88sgj3H///RQXF9dp5DAXaE2biIiIiETv009h3jy4664925PFSKTO5s6dy4QJE3j//fcpLy+nf//+nHDCCYwZM4ZHHnmEHj16MGvWLH70ox8xdepUxo0bx5w5c/jd734HBAlfu3bt2L17N8OHD6e0tJSi5ChoNQYOHMgFF1zAyJEjufTSS6vsd8UVV3Drrbdy8cUXs337dioqKnjuuecoKSnhgw8+YP369Zx44okMGTJkv8/s0KED7733Hg899BD33nsvf/zjH7nmmmto0aIFP/nJT2r+peUYJW0iIiIiEr0pU4Jjcj1bUiwGL70E27b97wic1MqMGTO4+OKLOfjggwG44IIL2L59OzNnzuRb3/rW1/127NhR6fXPPPMM48ePp7y8nLVr17Jw4cIaJW01sWXLFj755BMuvvhiAJo1awbAm2++yeWXX07jxo057LDDOP3005k9ezatWrWq9n6XXHIJACeccALPPfdcWmLMBUraRERERCR68Ti0axeU+09VXAwVFTB/Ppx4YjSxNQBmtsf7iooK2rRpQ8l+1guuWLGCe++9l9mzZ9O2bVtGjx7N9u3bASgoKKCiogLg67ba8iq2c6iqPfWZlT23adOmADRu3Jjy8vI6xZSLlLSJiIiISLTcg/Vsw4dDo71KLsRiwbGkpEEkbVGU6B8yZAijR4/m1ltvpby8nJdeeokf/vCHdOvWjWeffZZvfetbuDulpaXEkt93aPPmzRQWFtK6dWs+++wzXnnlla/XrnXt2pW5c+dy7rnn8re//a3SZ7ds2ZItW7ZUGVurVq3o3LkzL7zwAhdddBE7duxg9+7dDBkyhN///veMGjWKjRs38sYbb3DPPfewa9cuFi5cyI4dO9i+fTtTpkxhULJwTRVatmzJ5s2ba/el5RgVIhERERGRaC1eDJ98Ameeue+5rl2hZUutazsA/fv35zvf+Q7FxcV885vf/Loi5J///GceffRRYrEYvXv35sUXX9zn2lgsRr9+/ejduzff//73Oe20074+N3bsWG688UYGDx5M48aNK332ZZddxj333EO/fv2qLETypz/9iQceeICioiIGDhzIp59+ysUXX0xRURGxWIxhw4Zx9913c/jhh9OlSxe+/e1vU1RUxBVXXEG/vUdmK3H++efz/PPP1+tCJFbV0GNDVVhY6GVlZVGHIXlo1bi+ab3fkbfPS+v9REREIvPb38INN8BHH0G3bvueHzQIzIJ93OqZRYsWcfzxx0cdhlSjst+RmW1198KIQtqHRtpEREREJFrxOBx9dOUJGwRTJEtLg2mUInlISZuIiIiIRGfXLpg+fd+qkaliMdi8GVauzFZUkgHXXXcdxcXFe7wef/zxqMOqF1SIRERERESi8+67sGVL5evZkoqLg2NJSdWjcZLzHnzwwahDqLc00iYiIiIi0UkkgvVqQ4dW3adPn6CqpIqRSJ5S0iYiIiIi0YnHYcCAYI+2qhx8MPTooaRN8paSNhERERGJxubN8M471a9nS4rFlLRJ3tKaNhERERGJxuuvw+7d1a9nS4rF4JlngkSvVavMx5Yh2gJI6kIjbSIiIiISjUQCmjeHgQP33zdZjKS0NLMxCbfffjuJRGKf9unTpzNy5MgIIgqsXLmSv/zlL5E9P0pK2kREREQkGvE4DBkCTZvuv28sFhxLSjIbkzBu3DhG1GTKapblWtJmZueY2RIzW2Zmt1Zy/hozm2dmJWb2ppn1Ctu7mtm2sL3EzB7Z37OUtImIiIhI9n3yCSxaVLP1bABHHAHt22tdWx2sXLmSnj17MmrUKIqKirj00kvZunUr48aN48QTT6RPnz6MGTMGDzcvHz16NBMnTgTg1VdfpWfPngwaNIjnnnuu2ud89dVXXHXVVfTt25eioiL+9re/AfD000/Tt29f+vTpwy233PJ1/xYtWnz988SJExk9evTXz7/hhhsYOHAg3bt3/zqWW2+9lRkzZlBcXMz999+ftu+nLsysMfAgcC7QC7g8mZSl+Iu793X3YuBu4L6Uc8vdvTh8XbO/5ylpExEREZHsS06/q8l6Ngi2BVAxkjpbsmQJY8aMobS0lFatWvHQQw9x/fXXM3v2bObPn8+2bdv4+9//vsc127dv5+qrr+all15ixowZfPrpp9U+44477qB169bMmzeP0tJShg0bxpo1a7jllluYOnUqJSUlzJ49mxdeeGG/8a5du5Y333yTv//979x6azCIdddddzF48GBKSkq46aab6v5lpMdJwDJ3/8jddwITgAtTO7j75pS3hYDX9WEZS9rM7DEz+9zM5ldy7idm5mbWIXxvZvZAOLRYamb9U/qOMrOl4WtUSvsJ4XDjsvBay9RnEREREZE0SyTgkEOgby0Kc8RiMH9+ULxEaqVLly6cdtppAFx55ZW8+eabTJs2jZNPPpm+ffsydepUFixYsMc1ixcvplu3bvTo0QMz48orr6z2GYlEguuuu+7r923btmX27NmcccYZHHLIIRQUFHDFFVfwxhtv7Dfeiy66iEaNGtGrVy8+++yzOnziA1ZgZnNSXmP2Ot8J+Djl/eqwbQ9mdp2ZLScYabsh5VQ3M3vfzF43s8H7CyaTI21PAOfs3WhmXYAzgVUpzecCPcLXGODhsG87YCxwMkE2O9bM2obXPBz2TV63z7NEREREJAe5B0nbiBHBptk1VVwM27bB0qWZi62B2nt8w8z40Y9+xMSJE5k3bx5XX30127dv3+911XH3ffonp1zuL6a9n900ZZ1jdffIoHJ3H5DyGr/X+cq+mH0CdfcH3f1o4Bbg52HzWuBId+8H/Bj4i5lVWxI1YyX/3f0NM+tayan7gZ8CL6a0XQg85cFv5B0za2NmHYEzgLi7bwQwszhwjplNB1q5+9th+1PARcArmfk0IiIiIpI2CxbAp5/WfD1bUmoxkp490x9XFkRVon/VqlW8/fbbnHrqqTz99NMMGjSImTNn0qFDB7766ismTpzIpZdeusc1PXv2ZMWKFSxfvpyjjz6ap59+utpnnHXWWfzud7/jN7/5DQBffPEFJ598MjfeeCPr16+nbdu2PP300/zLv/wLAIcddhiLFi3iuOOO4/nnn6dly5bV3r9ly5Zs2bLlAL6FtFoNdEl53xlYU03/CYQDU+6+A9gR/jw3HIk7FphT1cVZXdNmZhcAn7j73pORqxperK59dSXtVT13THJos7y8/AA+gYiIiIgcsHg8ONY2aTv+eGjSROva6uD444/nySefpKioiI0bN3Lttddy9dVX07dvXy666CJOPPHEfa5p1qwZ48eP57zzzmPQoEEcddRR1T7j5z//OV988QV9+vQhFosxbdo0OnbsyK9+9SuGDh1KLBajf//+XHhhsPTrrrvuYuTIkQwbNoyOHTvu9zMUFRVRUFBALBaLvBAJMBvoYWbdzOwg4DJgUmoHM+uR8vY8YGnYfkhYyAQz604wa/Cj6h5mmRxuDEfa/u7ufczsYGAacJa7bzKzlcAAd19vZi8Dv3L3N8PrphCMxg0Dmrr7L8P2fwe2Am+E/UeE7YOBn7r7+fuLqbCw0MvKytL8SUX2T5tpioiIhM47D5YtgyVLan9tLAadOsHkyemPKwMWLVrE8ccfH2kMK1euZOTIkcyfv0+pCaHy35GZbXX3wuquM7NvAL8BGgOPufudZjYOmOPuk8zsv4ERwC7gC+B6d19gZt8ExgHlwG5grLu/VN2zMjY9shJHA92AD8L5q52B98zsJKoeXlxNMEUytX162N65kv4iIiIikst27oTXX4ewvHutxWIwZUpaQxKpC3efDEzeq+32lJ9vrOK6vwF/q82zsjY90t3nufuh7t7V3bsSJF793f1TgqHE74VVJE8BNrn7WuA14CwzaxsWIDkLeC08t8XMTgmrRn6PPdfIiYiIiEgueucdKCur/dTIpOJiWLMG1q1Lb1wNWNeuXdM6yvb4449TXFy8xyu1aqSkX8ZG2szsaYJRsg5mtppg2O/RKrpPBr4BLCOY/ngVgLtvNLM7COaMAoxLFiUBriWoUNmcoACJipCIiIiI5Lp4PKgYOXRo3a5PFiP54IO6J35ZVllVxfrsqquu4qqrroo6jLSIqDJlrWWyeuTl+znfNeVnBypNz939MeCxStrnAH0OLEoRERERyapEAk46CVq3rtv19Sxpa9asGRs2bKB9+/YNKnFrCNydDRs20KxZs6hD2a9srmkTERERkXz25Zfw7rvws5/V/R4dOsARR9SbCpKdO3dm9erVrNN0zpzUrFkzOnfuvP+OEVPSJiIiIiLZMX06VFQc+AhZLFZvkrYmTZrQrVu3qMOQei6r+7SJiIiISB6Lx6GwEE455cDuE4vBokVBJUqRPKCkTURERESyI5GA00+Hgw46sPsUF8OuXbBwYXriEslxStpEREREJPNWrYIPP4Qzzzzwe6UWIxHJA0raRERERCTzEongmI6Kjz16QPPmStokbyhpExEREZHMi8fh8MOhd+8Dv1fjxtCnj5I2yRtK2kREREQksyoqYMqUYJQtXXuVJStI1pPNkUUOhJI2EREREcms0lJYty4969mSiothwwb45JP03VMkRylpExEREZHMSq5nGz48ffdUMRLJI0raRERERCSz4nHo1Qs6dUrfPYuKgqOSNskDStpEREREJHO2b4cZM9JTNTJVq1bQrZuSNskLStpEREREJHNmzoRt29K7ni0pWYxEpIFT0iYiIiIimZNIQEEBnH56+u9dXBxs2F1Wlv57i+QQJW0iIiIikjnxOJxyCrRsmf57x2JByf/589N/b5EcoqRNRERERDJj40aYOzf969mSVEFS8oSSNhERERHJjKlTg5GwTKxnA+jaNShIoqRNGjglbSIiIiKSGYlEMC3yxBMzc3+zoPS/kjZp4JS0iYiIiEhmxOMwdCg0aZK5ZxQXQ2kpVFRk7hkiEVPSJiIiIiLp99FHwStT69mSYjHYsgVWrMjsc0QipKRNRERERNIvkQiOmVrPlqRiJJIHlLSJiIiISPolEtCpExx3XGaf06cPNGqkpE0aNCVtIiIiIpJeu3fDlCnBKJtZZp/VvDkce6ySNmnQlLSJiIiISHqVlAR7tGV6PVtScbGSNmnQlLSJiIiISHrF48ExW0lbLAYrV8KXX2bneSJZpqRNRERERNIrkYC+feGww7LzvGQxktLS7DxPJMuUtImIiIhI+mzbBm++mfmqkalUQVIaOCVtIiIiIpI+b74JO3Zkb2okQMeO0KGDkjZpsJS0iYiIiEj6xOPQpAkMGZK9Z5oFo21K2qSBUtImIiIiIumTSMDAgVBYmN3nFhfDvHlQXp7d54pkgZI2EREREUmPdevg/fezOzUyKRYLpmV++GH2ny2SYUraRERERCQ9pk4NjtksQpKkYiTSgClpExEREZH0SCSgdWs44YTsP7tnz2AtnZI2aYCUtImIiIjIgXMPipAMGwYFBdl//kEHQa9eStqkQVLSJiIiIiIHbvly+Oc/o1nPllRcDCUl0T1fJEOUtImIiIjIgYvHg2MU69mSYjH49FP4/PPoYhDJACVtIiIiInLgEgk48kg45pjoYlAxEmmglLSJiIiIyIHZvTuoHHnmmcFG11FR0iYNVMaSNjN7zMw+N7P5KW33mNliMys1s+fNrE3KudvMbJmZLTGzs1PazwnblpnZrSnt3cxslpktNbO/mtlBmfosIiIiIlKNuXPhyy+jXc8G0L49dOqkpE0anEyOtD0BnLNXWxzo4+5FwIfAbQBm1gu4DOgdXvOQmTU2s8bAg8C5QC/g8rAvwH8B97t7D+AL4AcZ/CwiIiIiUpXkerbhw6ONA4JiJErapIHJWNLm7m8AG/dq+4e7l4dv3wE6hz9fCExw9x3uvgJYBpwUvpa5+0fuvhOYAFxoZgYMAyaG1z8JXJSpzyIiIiIi1UgkgmTpkEOijiSYIrloEezYEXUkImkT5Zq27wOvhD93Aj5OObc6bKuqvT3wZUoCmGyvlJmNMbM5ZjanvLy8qm4iIiIiUltlZfDWW9FWjUwVi0F5OSxcGHUkImkTSdJmZj8DyoE/J5sq6eaqZYjmAAAgAElEQVR1aK+Uu4939wHuPqAgis0eRURERBqqGTNg167o17MlqRiJNEBZz2DMbBQwEhju7slEazXQJaVbZ2BN+HNl7euBNmZWEI62pfYXERERkWyJx6FpUxg8OOpIAsccA82bK2mTBiWrI21mdg5wC3CBu29NOTUJuMzMmppZN6AH8C4wG+gRVoo8iKBYyaQw2ZsGXBpePwp4MVufQ0RERERCiQScdlqQKOWCxo2hqEhJmzQomSz5/zTwNnCcma02sx8AvwNaAnEzKzGzRwDcfQHwDLAQeBW4zt13h6No1wOvAYuAZ8K+ECR/PzazZQRr3B7N1GcRERERkUp89hmUlubOerakWAxKSsCrXD0jUq9kbHqku19eSXOViZW73wncWUn7ZGByJe0fEVSXFBEREZEoTJkSHHNlPVtSLAbjx8Pq1dCly/77i+S4KKtHioiIiEh9Fo9Du3bQr1/UkexJxUikgVHSJiIiIiK15x6sZxs2LFhHlkuKioKjkjZpIJS0iYiIiEjtLVkSTD/MtfVsAC1bQvfuStqkwVDSJiIiIiK1l0gEx1xbz5ZUXBwUIxFpAJS0iYiIiEjtxePBaFb37lFHUrlYDJYtg7KyqCMROWBK2kRERESkdsrLYdq03B1lgyBpc4d586KOROSAKWkTERERkdp5913YsiU317MlqYKkNCBK2kRERESkdhIJMIOhQ6OOpGpHHQWtWytpkwZBSZuIiIiI1E48DiecAO3bRx1J1cyC0TYVI5EGQEmbiIiIiNTcli3wzju5vZ4tKRaD0lKoqIg6EmmAzOwcM1tiZsvM7NZKzl9jZvPMrMTM3jSzXinnbguvW2JmZ+/vWUraRERERKTmXn89KESSy+vZkmKxoHrkRx9FHYk0MGbWGHgQOBfoBVyempSF/uLufd29GLgbuC+8thdwGdAbOAd4KLxflZS0iYiIiEjNJRLQrBkMHBh1JPunYiSSOScBy9z9I3ffCUwALkzt4O6bU94WAh7+fCEwwd13uPsKYFl4vyopaRMRERGRmovHYciQIHHLdb17Q6NGStqkLgrMbE7Ka8xe5zsBH6e8Xx227cHMrjOz5QQjbTfU5to9gqlt9CIiIiKSp9asgYULYfToqCOpmebNoWdPFSORuih39wHVnLdK2nyfBvcHgQfN7LvAz4FRNb02lUbaRERERKRmEongWB/WsyXFYhppk0xYDXRJed8ZWFNN/wnARXW8VkmbiIiIiNRQIgGHHAJFRVFHUnOxGKxaBV98EXUk0rDMBnqYWTczO4igsMik1A5m1iPl7XnA0vDnScBlZtbUzLoBPYB3q3uYpkeKiIiIyP65B0nb8OHBOrH6IlmMpLQUTj892likwXD3cjO7HngNaAw85u4LzGwcMMfdJwHXm9kIYBfwBcHUSMJ+zwALgXLgOnffXd3zlLSJiIiIyP4tXAhr19aP/dlSpVaQVNImaeTuk4HJe7XdnvLzjdVceydwZ02fVY/+mUREREREIhOPB8f6tJ4N4PDD4dBDVYxE6jUlbSIiIiKyf4kE9OgBRx4ZdSS1Y6ZiJFLvKWkTERERkert3AnTp9e/UbakWAwWLIDy8qgjEakTJW0iIiIiUr1Zs6CsrP6tZ0uKxWDHDliyJOpIROpESZuIiIiIVC8eDypGDh0adSR1k1qMRKQeUtImIiIiItVLJODEE6FNm6gjqZuePeGgg5S0Sb2lpE1EREREqrZpE7z7bv1dzwbQpAn07q0KklJvKWkTERERkapNnw67d9ff9WxJqiAp9ZiSNhERERGpWjwOBx8Mp54adSQHJhaDzz4LXiL1jJI2EREREalaIgGnnx6sCavPVIxE6jElbSIiIiJSuY8/Dsrk1+f1bElK2qQeU9ImIiIiIpVLJIJjfV/PBtCuHXTpomIkUi8paRMRERGRysXjcNhh0KdP1JGkh4qRSD2lpE1ERERE9lVREYy0jRgBZlFHkx6xGCxeDNu3Rx2JSK0oaRMRERGRfc2bB+vWNYz1bEmxWLB9wcKFUUciUitK2kRERERkXw1pPVuSipFIPaWkTURERET2FY/D8cdDp05RR5I+Rx8NhYUqRiL1jpI2EREREdnTjh3wxhsNa5QNoHFj6NtXI21S7yhpExEREZE9zZwJ27Y1rPVsSckKku5RRyJSY0raRERERGRPiUQwKnX66VFHkn6xGHz5ZbBxuEg9oaRNRERERPYUj8Mpp0CrVlFHkn4qRiL1UMaSNjN7zMw+N7P5KW3tzCxuZkvDY9uw3czsATNbZmalZtY/5ZpRYf+lZjYqpf0EM5sXXvOAWUPZQEREREQkQl98AXPmNLz1bEl9+wb7zqkYidQjmRxpewI4Z6+2W4Ep7t4DmBK+BzgX6BG+xgAPQ5DkAWOBk4GTgLHJRC/sMyblur2fJSIiIiK1NXVqsN6rIa5nA2jZMqgiqZE2qUcylrS5+xvAxr2aLwSeDH9+Ergopf0pD7wDtDGzjsDZQNzdN7r7F0AcOCc818rd33Z3B55KuZeIiIiI1FUiESQ2J50UdSSZkyxGIlJPZHtN22HuvhYgPB4atncCUleDrg7bqmtfXUl7pcxsjJnNMbM55eXlB/whRERERBqseBzOOAOaNIk6ksyJxWD5cvjqq6gjEamRXClEUtl6NK9De6Xcfby7D3D3AQUFBXUMUURERKSBW7EiSGYa6nq2pFgsmAI6b17UkYjUSLaTts/CqY2Ex8/D9tVAl5R+nYE1+2nvXEm7iIiIiNRVIhEcG+p6tqTi4uCoYiRST2Q7aZsEJCtAjgJeTGn/XlhF8hRgUzh98jXgLDNrGxYgOQt4LTy3xcxOCatGfi/lXiIiIiJSF4kEHHEE9OwZdSSZ1aULtGmjdW1Sb2RsrqCZPQ2cAXQws9UEVSDvAp4xsx8Aq4Bvhd0nA98AlgFbgasA3H2jmd0BzA77jXP3ZHGTawkqVDYHXglfIiIiIlIXFRUwZQqMHBmUxG/IzFSMROqVjCVt7n55FaeGV9LXgeuquM9jwGOVtM8B+hxIjCIiIiISKimBDRsa/nq2pFgMHn00SFYb5UqZB5HK6b9QEREREQmqRkJ+JW1lZUHhFZEcp6RNRERERIL1bH36wOGHRx1JdsRiwVFTJKUeUNImIiIiku+2bYMZMxp+1chUvXtD48aqICn1gpI2ERERkXz31luwY0f+TI0EaNYsqJKpkTapB5S0iYiIiOS7eByaNIEhQ6KOJLtUQVLqCSVtIiIiIvkukYBTT4UWLaKOJLtiMfj4Y9i4cf99RSKkpE1EREQkn61fD++/n1/r2ZKSxUhKS6ONQ2Q/lLSJiIiI5LOpU8E9v9azJRUXB0cVI5Ecp6RNREREJJ/F49C6NQwYEHUk2XfYYcFL69okxylpExEREclX7kHSNnQoFBREHU00VIxE6gElbSIiIiL5avly+Oc/83M9W1IsBgsWwK5dUUciUiUlbSIiIiL5KpEIjvm4ni0pFoOdO2HJkqgjEamSkjYRERGRfBWPw5FHQo8eUUcSHRUjkXpASZuIiIhIPtq9O6gcOWIEmEUdTXSOOw6aNtW6NslpStpERERE8tHcufDll/m9ng2CAiy9eytpk5ympE1EREQkHyXXsw0bFm0cuUAVJCXHKWkTERERyUfxeLCe69BDo44kerEYfP45fPpp1JGIVEpJm4iIiEi+KSuDmTPzu2pkKhUjkRynpE1EREQk38yYEZS5z/f1bElFRcFRUyQlRylpExEREck3iQQcdBAMGhR1JLmhbdtg6wMlbZKjlLSJiIiI5Jt4PEjYDj446khyh4qRSA5T0iYiIiKSTz77DEpLtZ5tb7EYLFkC27ZFHYnIPpS0iYiIiOSTKVOCo5K2PcViwYbjCxZEHYnIPpS0iYiIiOSTRCJYw9W/f9SR5JZkBUlNkZQcpKRNREREJF+4B+vZhg2Dxo2jjia3dO8OLVooaZOcpKRNREREJF98+CGsXq1S/5Vp1Aj69lXSJjlJSZuIiIhIvojHg6PWs1UuWUHSPepIRPagpE1EREQkXyQS0K0bHH101JHkplgMNm2CVauijkRkD0raRERERPJBeTlMm6ZRtuoki5GUlEQbh9QLZnaOmS0xs2Vmdmsl539sZgvNrNTMppjZUSnndptZSfiatL9nKWkTERERyQezZ8PmzVrPVp2+fcFM69pkv8ysMfAgcC7QC7jczHrt1e19YIC7FwETgbtTzm1z9+LwdcH+nlejpM3MptSkTURERERyVDweJCTDhkUdSe4qLIRjjlHSJjVxErDM3T9y953ABODC1A7uPs3dt4Zv3wE61/Vh1SZtZtbMzNoBHcysrZm1C19dgSPq+lARERERybJEItibrX37qCPJbcliJJLvCsxsTsprzF7nOwEfp7xfHbZV5QfAKynvm4X3fcfMLtpvMPs5/0Pg/xEkaHMBC9s3EwwHioiIiEiu27IF3n4b/vVfo44k98ViMHFi8J21bBl1NBKdcncfUM15q6St0rKjZnYlMAA4PaX5SHdfY2bdgalmNs/dl1f1sGpH2tz9v929G/ATd+/u7t3CV8zdf1fdtSIiIiKSI954IyhEovVs+5csRlJaGm0ckutWA11S3ncG1uzdycxGAD8DLnD3Hcl2d18THj8CpgP9qnvY/kbakjf9rZkNBLqmXuPuT9XkehERERGJUDwOzZrBaadFHUnui8WC4wcf6PuS6swGephZN+AT4DLgu6kdzKwf8HvgHHf/PKW9LbDV3XeYWQfgNPYsUrKPGiVtZvYn4GigBNgdNjugpE1EREQk1yUSMHhwkLhJ9Tp3hrZtta5NquXu5WZ2PfAa0Bh4zN0XmNk4YI67TwLuAVoAz5oZwKqwUuTxwO/NrIJg5uNd7r6wuufVKGkjmIPZy13bw4uIiIjUK2vWwIIF8L3vRR1J/WCmYiRSI+4+GZi8V9vtKT9Xuimiu88E+tbmWTXdp20+cHhtbiwiIiIiOWBKuEuT1rPVXCwG8+bB7t377yuSBTVN2joAC83sNTOblHzV9aFmdpOZLTCz+Wb2dLi1QDczm2VmS83sr2Z2UNi3afh+WXi+a8p9bgvbl5jZ2XWNR0RERKTBisehQ4f/Xasl+1dcDFu3wrJlUUciAtR8euQv0vVAM+sE3EAw3XKbmT1DsHDvG8D97j7BzB4h2Mvg4fD4hbsfY2aXAf8FfCfccfwyoDfBlgQJMzvW3fVPIiIiIiIA7sF6tuHDoVFN/61e9ihGctxx0cYiQg1H2tz99cpeB/DcAqC5mRUABwNrgWHAxPD8k0Byk7kLw/eE54dbsJLvQmCCu+9w9xXAMoKdyUVEREQEYOFCWLsWRlS6tEaq0qsXFBRoXZvkjBolbWa2xcw2h6/tZrbbzDbX5YHu/glwL7CKIFnbRLBx95fuXh52S91R/OvdxsPzm4D21GIXcjMbk9zNvLy8vLIuIiIiIg1PIhEctZ6tdpo2hZ49lbRJzqjpSFtLd28VvpoB3wTqtLl2uC/BhUA3gmmNhcC5lT02eUkV52q8C7m7j3f3Ae4+oKCgpjNCRUREROq5eByOOQaOOirqSOofVZCUHFKnyc3u/gLBdMa6GAGscPd17r4LeA4YCLQJp0vCnjuKf73beHi+NbCRGu5CLiIiIpKXdu2C6dM1ylZXxcWwejVs2BB1JCI1nh55ScrrUjO7iypGtWpgFXCKmR0crk0bDiwEpgGXhn1GAS+GP08K3xOenxruFzcJuCysLtkN6AG8W8eYRERERBqWd96BsjKtZ6ur1GIkIhGr6VzB81N+LgdWEkxxrDV3n2VmE4H3wnu9D4wHXgYmmNkvw7ZHw0seBf5kZssIRtguC++zIKw8uTC8z3WqHCkiIiISSiSCipFDh0YdSf2UmrQNq+sEM5H0sGDQKn8UFhZ6WVlZ1GFIHlo1rlYb3+/XkbfPS+v9RESkgRk4MNgcetasqCOpvzp2hLPPhieeiDoSyTIz2+ruhVHHkVTT6ZGdzex5M/vczD4zs7+ZWedMByciIiIidbBpE7z7rtazHSgVI5EcUdNCJI8TrCE7gqCs/kthm4iIiIjkmunTg1E2rWc7MLEYLFgAO3dGHYnkuZombYe4++PuXh6+ngAOyWBcIiIiIlJXiQQcfDCcemrUkdRvxcVBFc7Fi6OORPJcTZO29WZ2pZk1Dl9XAqp/KiIiIpKL4nEYMiTYJFrqThUkJUfUNGn7PvBt4FNgLUHp/asyFZSIiIiI1NHHH8OSJVrPlg7HHhskvkraJGI1Lfl/BzDK3b8AMLN2wL0EyZyIiIiI5IpEIjhqPduBKyiAPn2UtEnkajrSVpRM2ADcfSPQLzMhiYiIiEidJRJw6KHQN71bzeStZAXJPNsmS3JLTZO2RmbWNvkmHGmr6SidiIiIiGRDRUWQtI0YAWZRR9MwFBfDunWwdm3UkUgeq2ni9WtgpplNBJxgfdudGYtKRERERGpv/nz4/HOtZ0un1GIkRxwRbSySt2o00ubuTwHfBD4D1gGXuPufMhmYiIiIiNRSPB4ctZ4tfYqKgqPWtUmEajzF0d0XAgszGIuIiIiIHIhEAnr2hM6do46k4WjTBo46SkmbRKqma9pEREREJJft2AGvv65RtkxIFiMRiYiSNhEREZGG4JlnYNs2rWfLhOLiYO+7bduijkTylJI2ERERkfruwQdh9Gg48UQlbZkQiwWVOefPjzoSyVNK2kRERETqq9274cc/huuvh/PPh2nToHnzqKNqeFIrSIpEQHutiYiIiNRHW7fClVfC88/DDTfAffdB48ZRR9UwdesGLVooaZPIKGkTERERqW8+/zwYWZs9G37zG7jxxqgjatgaNQpK/ytpk4hoeqSIiIhIfbJ4MZxyCsybB889p4QtW4qLg6TNPepIJA8paRMRERGpL954AwYOhLKyoLz/RRdFHVH+iMVg82ZYuTLqSCQPKWkTERERqQ/+8pegMuThh8M77wSVIiV7VIxEIqSkTURERCSXucMvfwlXXBGMsr31VlAYQ7KrTx8wU9ImkVAhEhEREZFctWsXXHMNPPZYUCnyj3+Epk2jjio/FRZCjx5K2iQSGmkTERERyUWbNsE3vhEkbLffDk89pYQtarEYlJREHYXkISVtIiIiIrlm1SoYNAimT4fHH4f/+I9gap5Eq7gYVqwICpKIZJGSNhEREZFc8t57QUn/Vavg1Vdh9OioI5KkZDGS0tJo45C8o6RNREREJFe8/DIMGQJNmsDMmTB8eNQRSSpVkJSIKGkTERERyQUPPQQXXADHHReU9O/dO+qIZG+dOkG7dkraJOuUtImIiIhEqaICbr4ZrrsuKDzy+uvQsWPUUUllzFSMRCKhpE1EREQkKtu2wbe/DffeGyRtL7wALVpEHZVUp7gY5s+H3bujjkTyiJI2ERERkSisWwfDhsFzz8F998FvfwuNG0cdlexPLBYk20uXRh2J5BElbSIiIiLZ9uGHQYXIkhKYOBFuukkl/esLFSORCChpExEREcmmGTPg1FNhyxaYNg0uuSTqiKQ2jj8eCgqUtElWKWkTERERyZann4YRI+CQQ4IKkaecEnVEUltNmwaJm4qRSBYpaRMRERHJNHf41a/gu98NErWZM6F796ijkroqLtZIm2SVkjYRERGRTNq1C8aMgX/7tyBp+8c/gr2+pP6KxWDNGli/PupIJE8oaRMRERHJlM2bYeRI+OMf4ec/h//5n2B6ndRvKkYiWaakTURERCQTVq+GQYNgypQgabvjDlWIbCiUtEmWFUQdgIiIiEiDU1IC550XVIicPBnOOivqiCSdDjkEOnZU0iZZE8lIm5m1MbOJZrbYzBaZ2alm1s7M4ma2NDy2DfuamT1gZsvMrNTM+qfcZ1TYf6mZjYris4iIiIjs4ZVXYPBgaNQI3npLCVtDVVysCpKSNVFNj/xv4FV37wnEgEXArcAUd+8BTAnfA5wL9AhfY4CHAcysHTAWOBk4CRibTPREREREIvH738P550OPHjBrFvTtG3VEkimxGCxaBDt3Rh2J5IGsJ21m1goYAjwK4O473f1L4ELgybDbk8BF4c8XAk954B2gjZl1BM4G4u6+0d2/AOLAOVn8KCL5Z+fOYCH9lVdCRUXU0YiI5I6KCrjlFrjmGjj7bHjjDTjiiKijkkyKxYLKoIsWRR2J5IEoRtq6A+uAx83sfTP7o5kVAoe5+1qA8Hho2L8T8HHK9avDtqraRSQTliyBgQPhzjvhz3+GCROijkhEJDds3w6XXQZ33x0kbS++CC1aRB2VZJqKkUgWRZG0FQD9gYfdvR9Qxv9OhaxMZWWWvJr2fW9gNsbM5pjZnPLy8trGK5Lf3OEPf4D+/WHFCpg4MZjH/7OfwY4dUUcnIhKt9eth+HB49lm45x546CEoUJ23vNCjBzRrpqRNsiKKpG01sNrdZ4XvJxIkcZ+F0x4Jj5+n9O+Scn1nYE017ftw9/HuPsDdBxToD1KRmtuwAb75zWBT2FNPhdLS4P1dd8HKlcHaDRGRfLV0afBn49y58Mwz8JOfqKR/PikoCNYsqhiJZEHWkzZ3/xT42MyOC5uGAwuBSUCyAuQo4MXw50nA98IqkqcAm8Lpk68BZ5lZ27AAyVlhm4ikw5QpUFQEf/978K/H//gHdApnIJ91FgwbFuw5tHlztHGKiEThrbeChO3LL2HqVPjWt6KOSKIQiwUjbV7pZC+RtImqeuS/AH82s1KgGPhP4C7gTDNbCpwZvgeYDHwELAP+APwIwN03AncAs8PXuLBNRA7Ezp3w05/CmWdCy5bwzjvBvx43SvnjwiwYbVu/Hn796+hiFRGJwl//GkyJbNcO3n47WO8r+SkWC2alrKl0spdI2pjn2b8MFBYWellZWdRhSB5aNS69ZZ+PvH1eWu8HwOLF8N3vwvvvww9/CPfdBwcfXHX/b3872DR2+XI47LD0xyMikkvcg2Ijt94KgwbBCy9A+/ZRRyVRmjEDhgyBl1+Gb3wj6mgkjcxsq7sXRh1HUlQjbSKSS9xh/Pig2MiqVcFfRB55pPqEDYJKktu3B9MkRUQasvJyuPbaIGG77DKIx5WwSbCMAFSMRDJOSZtIvlu/Hi65JBhZGzQoKDZy4YU1u7ZHD7j66qAgybJlmY1TRCQqW7YEG2b//vdw223BtifNmkUdleSC1q2ha1cVI5GMU9Imks8SieBfCSdPDtamvfpq7TeDvf12OOgg+Pd/z0yMIiJRWr0aBg8ORtbGj4f//M891/iKFBdrpC1Pmdk5ZrbEzJaZ2T5bmJnZj81soZmVmtkUMzsq5dwoM1savkbtfe3e9KeOSD7asSMoLnLmmdCmDcyaBT/+cd3+ItKxI9x0U7DZ9ty56Y9VRCQqH3wAp5wSrNt9+eVgZoHI3mKxYPuHrVujjkSyyMwaAw8C5wK9gMvNrNde3d4HBrh7EcE2Z3eH17YDxgInAycBY8Nq+FVS0iaSbxYtCv4S8utfB+sz5swJ/pXwQNx8c7C247bb0hOjiEjUXnstmDIO8OabcPbZ0cYjuSsWg4oKmD8/6kgku04Clrn7R+6+E5gA7LG+xN2nuXsym3+HYF9pgLOBuLtvdPcvgDhwTnUPU9Imki/cg+IiJ5wQTPeZNAkeemj/xUZqonVr+PnPg+lD8fiB309EJEp/+AOcdx507x5sexKLRR2R5LLkfx+aItnQFJjZnJTXmL3OdwI+Tnm/Omyryg+AV+p4rZI2kbywbh1cdFEwsjZ4cFBs5Pzz0/uMa6+Fo44KKqtVVKT33iIi2VBRAf/2bzBmTDB9fMYM6Nx5/9dJfuvaNdjXVMVIGppydx+Q8hq/13mr5JpK91IzsyuBAcA9tb02SUmbSEP3j38ExUZefRXuvx9eeSVYh5ZuTZsGpf/few+efTb99xcRyaTt24N9Kn/1qyBpe+klaNUq6qjk/7N33+FRVtkDx7+HBAi9iaBgRcQGsYCKKFYsa+997b2uBesSxQa2VVl7W3tZK7p2115QVEDRH4oNEQTpNYGQ8/vjvLMZIJQkk9y5M+fzPHnCvJlMzkCYec97zz0nBg0a2Gqbr7Tlm/HAGmm3OwNLTVkXkV2Ay4B9VLWsOt+bzpM253JVWZk1F9ltN2jbFj7/HM49t267nh1xBHTvDpddBgsW1N3Pcc65TJo6FXbZBZ56CgYPtlLywsLQUbmYFBdbFYtXmuSTz4GuIrKOiDQCDgOGpt9BRDYD7sYStslpX3od2FVE2iQNSHZNji2TJ23O5aJvv4Utt7SVtTPPtGYjqQGgdamgAAYNsk5r991X9z/POedqY+FCqw7o3dteJ598Evr3B6mqcsm55Sgutnl+v/wSOhJXT1S1HDgTS7a+A55W1dEiMlBE9knudgPQHPi3iIwQkaHJ904DrsISv8+BgcmxZRLV5ZZP5pxmzZrp3LlzQ4fh8tC4gd0z+nhrDvh66YOqcOedcP75Vl//4IO2mb4+qcKOO1qXyh9/hObN6/fnO+dcOlWYPBm+/x7GjKn8+P57e40qL7dqhBdfrOwW6Vx1ffYZbLUVPPcc7L9/6GhcBojIPFVtFjqOFF/7dy5XTJ4MJ5wAL78Mu+9uCVvHjvUfh4ittvXuDTffbMO3nXOurs2fb7Oy0pOy1J9nzqy8X+PG0LUrbLIJHHAAdOtmpZGdltu4zbnl22QT234wYoQnba5OeNLmXC547TU49liYMQNuvdVKIuty79qKbL21nQzdcIN1lWzfPlwszrncUVEBv/22dFI2ZgyMG7f4fTt3toTsyCPtc7dusP76sOaaVsrtXCY1bWq/X96MxNURT9qci1lpqbXYv/VW2Hhjm5HWPbNlmDV2zTXwwgtw9dUWn3POrawZM6ouZ/zhB1tRS2nRwpKx7bazE+ZUcta1KzTLmqomly+Ki2HYsNBRuBzlSZtzsfrmG+vW+PXXcNZZ1vGsSZPQUVXaYAMr17zzTnbgcegAACAASURBVOtauc46oSNyzmWThQvhp5+qLmecnNZkraDAhlyvv76VMaavmnXs6E1DXPYoLrYOpDNnQqtWoaNxOcaTNudio0rzz6bBdb1shtB//gN/+UvoqKpWUgKPPgp//7t9dnVr/HhrXV5cHDoS54wqTJq09KrZmDGWsC1aVHnf9u0tGdt778VXzdZdFxo1CvccnFtZqdfeUaNs9de5DPKkzbmINJhTTrsXxtPkhzmWqD3wAHToEDqsZevUCc45xxqTXHABbLpp6Ihy16xZdpIwZYq1nG7XLnRELp/Mm7fsJiCzZlXer6jIShd79ICDD1581axNm3DxO5cJqaRt5EhP2lzGect/5+pJbVv+F/0wm3bPj6dBWQXTd+1I25d/j6MsaMYMu1K+1Vbw6quho8ldxx4LjzxiKxuXXGJ7Cp3LpEWLlt0E5LffFr/vGmtUJmSppKxbN2sCErJJknN1SRVWXRX23ddnleYAb/nvnKuehRW0efMPWgybxoIOjZl8zBos7FBE2xgSNoDWreHSS+HCC+Gdd2yGm8usZ56Bhx6yMtQxY+C22+C883y1zdXM1KmVSVn65x9+gLKyyvu1bGmJWN++iydo663nTUBcfhKx1TbvIOnqgK+0OVdParLS1nBSKe2e+Y1Gk8uYtXU7ZuzSARraVeoqh2tnq9LSyqYBw4bFsUIYi99/t1KzLl3go4/sBLtHD19tc8tXWgpjx1adnE2dWnm/wkL73UqtlKV/7tDB/y87t6Tzz4c77oDZs+3/j4uWr7Q551ZMlebDptHmzT+oKCpg8lFrUdq1Reioaq6oCAYOhOOOg2efhYMOCh1RbqiosL/T0lJr9NKwoQ14PfhgGDLEV9vyXUWFNadZMikbMwZ+/dVKuVJWW82SsQMPXDw5W3tt+71yzq2c4mJ7Tf7hB9hww9DRuBziK23O1ZOVXWlrMKecds+Pp8nYOcxfvwVT9+1ERfOlr69EtdIGth+muBgWLIDRo/1EMBNuvdXGKdx9N5x8cuXxb76xeX2XXWZz8lxumz592eWM6TPNmje3ZCy9M2PqdouILwo5l01GjrSmW088AYcdFjoaVwvZttLmSZtz9WRlkrai72fT7oXxSFkFM3bryJxebZdZfhRd0gbw0kuwzz5w111wyimho4nb6NGwxRbQrx8MHbr078khh8Brr1knybZtg4ToMqisrHKmWXoTkO+/hz//rLxfQYHNRFyylLFbN1tN83JG5+rWggV2geS886xzsouWJ22BedLmQlle0iYLK2j9xh+0+GwaCzoUMfWgzixctWi5jxdl0qZqbZB//NH203izgpopK7NunBMn2nD1VVdd+j6p1bbLL4errqr/GF31qdoexapWzX7+2codUzp0qHqfmc80cy68TTe1iyTeMTlq2Za0+Z425wJr+EfSbOTPMmb1TpqNFOZoS2wRGDwYtt0WbrnFyvdc9f3971aC89JLVSdsYHvbDjrISij/9jdfbcsmM2daIlZVcjZvXuX9mja1RGyLLeCIIyqTs65drSurcy47FRfDm2+GjsLlGF9pc66eLLXSVqG0GDaV1m9OoqJJAVP370Tpeiu/ryTKlbaU/faz9v8//girrBI6mri8+y7stJPtYbvrruXf9+uvrZOkr7aF9/TTcPvtlpxNmlR5vEEDa/ZRVTnj6qv7TDPnYnTzzdZFcvJkaN8+dDSuhrJtpc2TNufqSXrS1mD2Qtq98DtNxs5hXrcWTNu3ExXNqrfwHXXS9u23Vrp3zjn25uZWzowZloQVFcFXX61ceenBB8Prr/vetpAmTLDVsU6dbJU5vQlIly7QuHHoCJ1zmfT227DLLrbatssuoaNxNZRtSZuXRzpXz5qMmUXbF35HFlYwba/VmdOzTf41B9hoIzj2WFt5OOccWGut0BHF4YwzLAH45JOV3w84YIAN377lFhu74OrfgAFQXm7J8zrrhI7GOVfXiovt84gRnrS5jPG6C+fqiSyooM3LE2j/+DgWtWzIH6d0WW53yJx3xRVW+jVgQOhI4vDEE/D44/b31qvXyn9f9+42e+vWW2HatDoLzy3DN9/Agw/CmWd6wuZcvlhlFVtZHzkydCQuh3jS5lx9GDmSjvf8SIvPpzFrm3b8cdK6lLdffnfInLfGGnDWWfDIIzBqVOhostu4cXDaadC7N1x8cfW/f8AAmDXLVttc/erfH1q29KY7zuWb4mJP2lxG+Z42l7VWdhh1dQTZBzZ2LBQXU16wgGn7d6a0S/OMPGzUe9pSpk2zPT19+sDLL4eOJjtVVMDOO8Pw4VZq06VLzR7noINsf8Uvv0CbNhkN0S1Dal/LjTdaUwLnXP649FK44QaYM8f3rUYq2/a0+Uqbc3VJFU49FQoLmXRSl4wlbDmjbVtbOfrPf+D990NHk51uvtk6Rt52W80TNvDVtvpWUQEXXmidIc88M3Q0zrn6Vlxse1m/+y50JC5HeNLmXF16+GG72j54MItaNQwdTXY6+2yr/b/oIktyXaWRI+1q7QEHWOOW2ujRwx7nlltg+vSMhOeW47HHrMPntdf6VXbn8lF6MxLnMsCTNufqyp9/wnnnwTbb2EwtV7UmTeDKK+HTT+GFF0JHkz1KS+HII6FdO7j77sw0rEmttt16a+0fyy3b/Pm2h61nTzj00NDROOdC6NrV3t98X5vLEE/anKsr550Hs2fDPff4gNwVOeYY2GADuOQSKydx9ncxejT861+ZG0BeXFy52jZjRmYe0y3tttvgt99sL5v/33cuPxUUWPdeT9pchvi7iXN14Y034NFHbb/WxhuHjib7FRbCddfBmDGWpOS7N9+0xOqss2C33TL72AMGwMyZvretrkyZYiWRe+8N228fOhrnXEipDpJe+u8ywJM25zJt7lxrPtKtm+1Hcitn332tpX1JCcybFzqacKZNs/1rG24Igwdn/vGLi2H//X21ra5cdZW9BtTFv51zLi7Fxfaa/vvvoSNxOcCTNucy7cor4eefbR9SUZ7PYqsOERg0CCZMgCFDQkcThiqccorth3z0UdsPURdSq22+ty2zxo6FO+6AE0+0pNs5l9+8GYnLIE/anMukr76yFu0nnuilUTXRty/stZeVSk6bFjqa+vfII/DMM7Zas/nmdfdzNt0U9tsP/vEPX23LpEsusU6RV1wROhLnXDbo0cM++742lwHBkjYRKRCRr0Tk5eT2OiIyTER+EJGnRKRRcrxxcnts8vW10x7jkuT4GBHJ8MYP56pp0SI46SRrGnH99aGjide111qHw+uuCx1J/fr5Z5vn1bcvXHBB3f88X23LrE8+sYS7f3/o2DF0NM65bNCyJay7ridtLiNCrrSdA6RPHBwM/ENVuwLTgROS4ycA01V1PeAfyf0QkY2Aw4CNgd2BO0SkoJ5id25pt90GX3xhn9u0CR1NvLp3h7/+1Uokf/stdDT1Y9Eie84iNtuvoB5eyjbbzFbbfG9b7alaor3aanD++aGjcc5lk1QzEudqKUjSJiKdgT2B+5LbAuwEPJPc5SFgv+TP+ya3Sb6+c3L/fYEnVbVMVX8GxgJb1s8zcG4Jv/wCl18Oe+4JBx8cOpr4XXmlnQiXlISOpH5cfz18+CHcfjustVb9/dwBAyxhu+22+vuZuej55+Hjj2HgQGjWLHQ0zrlsUlwMP/xgDYqcq4VQK223AP2BiuR2O2CGqqYGNI0HOiV/7gT8BpB8fWZy//8dr+J7FiMiJ4vIcBEZXu4zoFymqcLpp9sqye23Z2YIcr5bay0rFXzoIZtVlsu++MKSp0MPtWHa9Wmzzaxrp+9tq7mFCytHexx3XOhonHPZprjYzhO++SZ0JC5y9Z60ichewGRV/SL9cBV31RV8bXnfs/hB1XtUtaeq9iwsLKxWvM6t0NNPw6uvwtVX1+8qSa679FJo3jy3xybMm2eJWseOcOedYRL+khJfbauNu++2q+jXX18/Za3Oubh4B0mXISFW2voA+4jIL8CTWFnkLUBrEUllVJ2BCcmfxwNrACRfbwVMSz9exfc4Vz+mTYOzz4aePW0Qssucdu3gootg6FArHcxF/ftXDhQPtQ8yfbVt5swwMcRq5kzrFLnTTrDHHqGjcc5lo7XXtoYkvq/N1VK9J22qeomqdlbVtbFGIv9V1SOBd4CDkrsdA7yY/Hlocpvk6/9VVU2OH5Z0l1wH6Ap8Vk9PwznTvz9MnQr33utX2evCOedYc4eLL7byklzyyitWTnveebDzzmFj8b1tNTNokP3/v+EGL4t2zlVNxJuRuIzIpjltFwHnichYbM/a/cnx+4F2yfHzgIsBVHU08DTwLfAacIaqLqr3qF3+evdduP9+6xa36aaho8lNzZpZ+d5HH8FLL4WOJnP+/BOOP946ZV5zTehobCbcPvvYjEFfbVs5v/1mnTePOqpuZ+o55+JXXAyjRkFFxYrv69wyBE3aVPVdVd0r+fNPqrqlqq6nqgerallyvDS5vV7y9Z/Svv8aVe2iqt1U9dVQz8PlodJSOOUUm7+SLx0OQzn+eFh/fRtcvCgHrsuowsknw/Tp8NhjUFQUOiKT2ts2ZEjoSOJw+eX2b3n11aEjcc5lu+JimDPH5nE6V0PZtNLmXDyuuQa+/x7uuguaNg0dTW5r2NAGbn/7rc0wi90DD8ALL9jw8O7dQ0dTafPNYe+9fbVtZYwYAY88YuW73nzIObci3ozEZYAnbc5V1zff2F6Wo4+Gfv1CR5MfDjgAttzS9l7Nnx86mpobO9ZO9HfaCc49N3Q0SyspsRVAX21bNlW48EJo29ZWf51zbkU22QQaNPB9ba5WPGlzrjoqKqy0rVUruOmm0NHkDxEYPBjGj7fmHTEqL7f9Tw0b2vy5Bln48rvFFpWrbbNmhY4mO73+Orz1Fvz979C6dehonHMxaNIEunXzpM3VShaeNTiXxe6+Gz75xE5q27cPHU1+2WEH2H13K5WcPj10NNV37bUwbJiV1HbuHDqaZfPVtmVbtMhW2bp0gdNOCx2Ncy4m3kHS1ZInbc6trN9/t7lhu+xipZGu/g0aZM0yBg8OHUn1DBsGAwfaStuhh4aOZvm22AL22stWkn21bXEPPWTl0dddB40ahY7GOReTTTeFX3+1/dnO1YAnbc6trLPOgoULbaXEZzKFUVwMRx4Jt95qSXQM5syxZK1TJ/jnP0NHs3J8tW1pc+daSeTWW8NBB634/s45l+7oo61C56CD7H3BuWrypM25lfH88/ZxxRVWGuXCGTjQytSuuCJ0JCvnvPPgxx+t22CrVqGjWTk9e9pqm+9tq/SPf8CECXDjjX7RxjlXfauvDk8+CWPGwAknWFMj56rBkzbnVmTWLDjzTFvlOe+80NG4ddaB00+31vn/93+ho1m+oUPh3nuhf3/o2zd0NNVTUgLTpsWzOliXJk2yktz994c+fUJH45yL1U472f7mp5+GW24JHY2LjCdtzq3IJZfAxIl28t2wYehoHMBll0GzZnDppaEjWbY//rCrqZtuaquDsenZE/bc0/a2zZ4dOpqwrrwSSkttT6VzztVG//52AejCC+GDD0JH4yLiSZtzy/Pxx3DnnXD22dCrV+hoXEr79vaG9/zz1s0z26hawjZnDjz2WLxNK3y1zVZz77kHTjkF1l8/dDTOudiJwIMPwrrrwiGH2EVh51aCJ23OLcuCBTaTrXNnuOqq0NG4Jf3tb9Chg3X0zLa9AXffDa+8AjfcABttFDqamuvVy1bbbrwxf1fbLr4Ymja1BNY55zKhVSt47jnbfnHIIdbkzLkV8KTNuWW54QYYPRruuANatAgdjVtS8+YwYICVl7zySuhoKo0ZY3sfd9sNzjgjdDS1l8+rbR98AC++aImbz2V0zmXSJpvAfffBhx9ayaRzKyCabVeo61izZs107ty5ocNwK2HcwO4Zf8w1B3y9cnf8/nvo0QP23ReeeiojPzvTz2eln0suW7jQVrKaNIGvvoKCgvDx9O4Nv/wCo0ZZt7BcsOee8Omn9rzy5QKGqrX3//13ez1o2jR0RK4OBX2/cfnt7LNtvMpTT9mqm8saIjJPVZuFjiPFV9qcW5KqlUUWFdk8MJe9GjaEa66Br7+2vWOhXXklfPGF7YHKlYQNKlfbbr89dCT15+mn4bPP4OqrPWFzztWdG2+EbbaB44/3wdtuuTxpc25JDz4I771n5ZEdO4aOxq3IQQfBFlvY4OPS0nBxfPQRXHcdHHccHHBAuDjqwpZbwh575M/etrIy6xrbo4cNxHXOubrSqJFdJGrWzN47fDamWwZP2pxLN2kSXHABbLeddf9z2a9BA5uhNW6cdfoMYdYsO7lfe+3cXZ0tKYGpU/Njte2OO+Dnn+3CTeiSW+dc7uvUycojx461Fbc827rkVo4nbc6lO/dcmDvXytsa+H+PaOy8M/TrZ6VsM2fW/88/5xz49Vd45JHc3fO11VaVq21z5oSOpu5Mn27dYnfd1T6cc64+7LCDzYJ89lmbj+ncEvys1LmUV16BJ5+0wc0bbBA6GlddgwbZvqsbbqjfn/vss/Cvf9nvzTbb1O/Prm/5sNp27bUwY0b9/x4559z558OBB1rH2nffDR2NyzKetDkHtnJw+umw4YY298vFZ/PN4fDD4eab629Y6YQJ1rSmVy/bU5frttoKdt/dEppcXG375Re47TY45hjbz+acc/UpNXh7vfXg0EOte61zCU/anANbQfj1VyuLbNw4dDSupq66ytruX3ll3f+sigo49lhrfvLoo9bJMh+kVtvuuCN0JJl32WW2h+2qq0JH4pzLVy1a2ODtuXNtBMCCBaEjclnCkzbnhg+HW26BU0+FbbcNHY2rjS5d7N/xvvtstlZd+uc/4c03bWVv/fXr9mdlk623zs3VtuHD4fHH4W9/g86dQ0fjnMtnG20E998PH38MF14YOhqXJTxpc/mtvBxOOgk6dLB27S5+l19uM/Yuu6zufsbo0VZGu9deVh6Zb0pKYMqU3FltU7UTo/btvTzaOZcdDj3UmqPddhs88UToaNwyiMjuIjJGRMaKyMVVfL2viHwpIuUictASX1skIiOSj6Er+lmetLn8dsstMGIEDBkCrVuHjsZlQocONrbhmWdsOHKmlZXBUUdZCct999kehHyz9daw2265s9r2n//Ypv+SEmjZMnQ0zjlnrr/eKoBOPBG++SZ0NG4JIlIA3A7sAWwEHC4iGy1xt3HAscDjVTzEfFXdNPnYZ0U/r7CW8ToXr59/hgEDYJ99lhqGvMWFD2f8xz2fo53gs9L559sq0EUXwX//m9nEasAAS/SHDrUEMV+VlFi3zDvvjLt8p7wc+ve3Etd8XDV1zmWvhg1t8Pbmm9t5yuefQ6tWoaNylbYExqrqTwAi8iSwL/Bt6g6q+kvytYra/jBfaXP5SdX2PhUUWPvyfFwtyWUtWlg3x3ffhddfz9zjvveerS6dcgrsvXfmHjdGvXvbatv119uG+Vg98AB8952NjMiXZjLOuXistpolbj/9BMcd54O361ehiAxP+1jyyl4n4Le02+OTYyurKHncT0VkvxXd2ZM2l58efxzeeMP2sXnTgdx0yimwzjo276ai1he4bHbXX/9qrZh98KmJfW/bnDm2ctqnD+y3wvdL55wLY7vt7ILh88/7DMn6Va6qPdM+7lni61Vd8a9OVr2mqvYEjgBuEZEuy7uzJ20u/0ydapt7t9oKTjstdDSurjRqBFdfDSNHZmYT95ln2sycRx+FZs1q/3i5oHdv2HVXO4mIcbXtxhth0iT77Kvtzrlsdu65NgLgkkus7N9lg/HAGmm3OwMTVvabVXVC8vkn4F1gs+Xd35M2l38uuMBWTe6918ojXe467DDYdFPrKFlWVvPHefJJeOwxW1nacsvMxZcLSkrgzz9tb1tMJk60ZPPgg62xinPOZTMRa37VrZu9t40fHzoiB58DXUVkHRFpBBwGrLALJICItBGRxsmfVwH6kLYXriqetLn88vbb8K9/WeOB7t1DR+PqWoMGMHgw/PIL3H13zR7jt99sRbZ3b7vC6Ra3zTbQr198e9tKSmwQu4/6cM7FIjV4e/58u+Dkg7eDUtVy4EzgdeA74GlVHS0iA0VkHwAR6SUi44GDgbtFZHTy7RsCw0VkJPAOMEhVl5u0iebZhsZmzZrp3JhOLPLYuIGZTapkYQVrPFFmV6tGjYImTZZ537rpHpnZOvQ1B3yd0cfLWaqwyy72b/7jj1W2dF/m71qFsurDv9Do9/n8cVoXyts2XqkfmXf/Nh99ZG2pb7jBVrKz3ejR0KMHnHWWjf1weS/T7zeQh68Drv4884wlbWecAf/8Z+hocpaIzFPVrNkP4SttLm+0fG+ynbTfffdyEzaXY0SsM+CUKdVuINLik6kU/TyX6XusttIJW17q08dW22LZ23bRRZUdRp1zLjYHHWSjbW6/3fZZu7zgSZvLCw3/KKXlR1OsXe5OO4UOx9W3Xr3squRNN8Eff6zUtzT8o5TWb09i3oYtmbuZD15foZISmDwZ7rordCTL9847Nkz70kuhXbvQ0TjnXM0MGgR9+9p8yVGjQkfj6oEnbS73VShth/5ORZMCb5Wbz665BkpL4aqrVnzfhRW0e/Y3KpoUMG3v1b2z4Mro08fKUK+/HubNCx1N1SoqrHxzzTXh7LNDR+OcczVXWAhPPQWtW8OBB1qDNZfTPGlzOa/5Z9No/Pt8pu++ml9Zz2ddu9oVyXvugbFjl3vX1m9PotHkMqbu14mKZoX1FGAOyPbVtieegC+/tAS+qCh0NM45VzsdO8K//23Nto45JjMzSV3W8qTN5bSCmQto/fYk5q/XnHndW4UOx4U2YIDNb7v88mXepfGPc2j5yVRmb9mW0q4t6jG4HLDttrbaNnhw9q22lZZaSeTmm8MRR4SOxjnnMqNPHyv9HzrUXntdzvKkzeUuVdr8ZyKoMm0vL3Fz2FXJ886zkpIvvljqyw3mldPu+fEsbN+YGf06BggwB2TratuQITBunJVIN/C3PudcDjnrLDj8cLsg+dZboaNxdcTfuVzOavLtLJqOmc3MHTuwqE2j0OG4bHHhhVYme/HFix9Xpc3LEyiYt4gpB3RGG/nLY41suy3svHN27W2bOtVKIv/yF29E5JzLPSJW+r/hhpa8jRsXOiJXB/ysxOUkmb+Itq9MZMFqRcze2vexuTQtW1ZejXzzzf8dbjpqBs1Gz2LmjquycHUfCVErJSUwaVLNB5pn2tVXw+zZlkg651wuat7cBm+XldlIgLKy0BG5DKv3pE1E1hCRd0TkOxEZLSLnJMfbisibIvJD8rlNclxE5DYRGSsio0Rk87THOia5/w8ickx9PxeXvVq/9QcN5pYzdZ9OUOBlkW4Jp50Ga61lq20VFRRMX0Db/0ykdK2mzOqzSujo4rfddrailQ1723780WYZHX88bLxx2Ficc64urb8+/Otf8PnncO65oaNxGRZipa0cOF9VNwS2Bs4QkY2Ai4G3VbUr8HZyG2APoGvycTJwJ1iSB5QAWwFbAiWpRM/lt8a/zqXF8OnM7t3OV0xc1Ro3ttb/X34JTzxBu+fHAzB1/87QwJP8jMiW1bZLL4WGDWHgwLBxOOdcfTjgAOjf3/YVP/RQ6GhcBtV70qaqE1X1y+TPs4HvgE7AvkDqt+shYL/kz/sCD6v5FGgtIqsBuwFvquo0VZ0OvAnsXo9PxWWj8graDp1AeeuGzNyxQ+hoXDY74gjo0QOOP56iX+cxbc/VfO9jJvXta6tt118P8+eHiWHYMHj6aZvNttpqYWJwzrn6ds01sOOOcOqpMGJE6GhchgTd0yYiawObAcOADqo6ESyxA1ZN7tYJ+C3t28Ynx5Z1vKqfc7KIDBeR4eXl5Zl8Ci7LtPxgCg2nlDFtr9W9kYRbvoICGDQIFixg7sYtmdejdeiIck9JCfzxR5jVNlVL1jp0sOYzzjmXLwoLbS5lu3Y2eHv69NARuQwIdlYrIs2BZ4FzVXXW8u5axTFdzvGlD6reo6o9VbVnYaEPys1VhX+W0uqDP5nbvZXP13IrZ/fd4b33mLZfZx8JURf69rWrvYMH1/9q24svwocfwpVX2gZ955zLJx062ODt336Do4/2wds5IEgGIyINsYTtMVV9Ljk8SURWU9WJSfnj5OT4eGCNtG/vDExIju+wxPF36zJul8UqlLYvTaCiUQOm7+5lUG4liUDfvui7vipbZ0pKYIcdrB31OedU+9vHDexe/Z+5SFnt9h+gfWMmThgCA//5vy+tOeDr6j+ec87FqHdv+Mc/4Mwz4dprrXOyi1aI7pEC3A98p6o3p31pKJDqAHkM8GLa8b8mXSS3BmYm5ZOvA7uKSJukAcmuyTGXh5p9OZ2iX+cxY7eOVDT31VTnssb229tq26BB9bba1vyLaTScuoAZ/Tp491jnXH47/XQ48kgYMABe99PkmIW4vNwHOBrYSURGJB9/AQYB/UTkB6BfchvgFeAnYCxwL3A6gKpOA64CPk8+BibHXJ5pMHshbd78g9K1mzF3U9+X5FzWSe1tu+eeOv9RUrqIVu9OpnTtpsxf38uknXN5TsT2FW+8sTXg+vXX0BG5Gqr3JQlV/ZCq96MB7FzF/RU4YxmP9QDwQOaiczFq8+pEpFyZts/qvi/JuWy0/fZWIjloEJx8MjSpu1EcLT+aQsHcRfx55Gr+euCccwDNmtng7Z49bfD2Bx9AUVHoqFw1+UYOF7UmY2bRbPQsZm7fnvJ2jUOH45xbltRq27331tmPKJi5kBafTGFu91Ys6OQzGp1z7n+6doWHH4bhw+Hss0NH42rAkzYXLSlbRJuXJ7Bg1cbM2maV0OE455Znhx0qV9vqaG9bq/9OQipgxs4+o9E555ay775wySV28ewBL1SLjSdtLlqt355Mwexypu3TCQr9V9m5rFdSAhMn1slqW8M/5tNs5Axmb9XWh6Q7LTFHrAAAIABJREFU59yyXHUV7LyzNSj58svQ0bhq8DNdF6VG4+fR/LOpzOnVlgVrNA0djnNuZeywg+1vGzQISksz+tCt35hERVEBM/uumtHHdc65nFJQYIO327e3wdvTvIdfLDxpc/FZpLQdOoFFLQq9DMq52FxxRcZX24rGzqbJj3OY1bc92qQgY4/rnHM5qX17eOYZ+P13OOooH7wdCU/aXHRafjyFRpNKmb7n6miRn6A5F5UddoC+fTO32lahtH5jEuVtGjJ7y7a1fzznnMsHW20Ft94Kr75qJZMu63nS5qJSOLWMlu9OZt6GLZm/QcvQ4TjnauKKK2DCBLjvvlo/VLORM2g0qdRW3X1vq3POrbxTT4W//hWuvNKSN5fV/B3OxUOVti9PgAJh+l9WCx2Nc66mUqtt111Xq9U2WVBBq/9OoqxTE+Zt0ipz8TnnXD4QgTvvhO7d4cgj4eefQ0fklsOTNheNZiNnUPTTXGb068iilg1Dh+OcqymRjKy2tfh0CoWzypmxa0cfpO2cczXRtKkN3q6osMHbdTSSxdWeJ20uCg3mltP69T8oW6Mpc7ZoEzoc51xt7bADbLddjVfbGswpp+WHU5jXrQVlazfLfHzOOZcvunSBRx+1EQBnnhk6GrcMhaEDcJk1bmD3jD7emgO+zujj1VSb1ybSoKyCafusDg38irpz0Uuttu28M9x/P5xxRrW+vdV7k5GFFczo17Fu4nPOuXyy115w+eVw9dXQuzeceGLoiNwSPGlzWa9o7GyajZrJzO3bs3DVotDhOOcyZccdK1fbTjgBilbu/3fhlDKaD5/GnM3bUt6+cR0H6ZwLKVcvRmelK66Azz6z1bZNN4WePUNH5NJ4eaTLarKggrYvT2DhKo2YuV370OE45zJJBEpKbFbQ/fev9Le1fmsSWtiAmTv6IG3nnMuYggJ47DHo0MH2t02dGjoil8aTNpfVWr07mcLpC5m2dydo6L+uzuWcnXaCbbe11bayshXevfGvc2n63Sxm9VmFiuZeLOKccxm1yio2eHviROsouWhR6Ihcws+CXdZqOHE+LT6ZwpzN23ijAedyVWpv28qstqnS+o0/KG9RyOxtVqmX8JxzLu/06gVDhsDrr9sMN5cVPGlz2WnRItoO/Z2KpoVM39UbDTiX01Krbddeu9zVtibfzqLx+PnM3HFVtJG/fTnnXJ056SQ47ji46ip4+eXQ0Ti8EYmrLlU7qZo/v/Jj3rzFb1f1Ud37zJ1L4+mlTDl4DbRJQehn7ZyrS6m9bf362Wrb6acvfZ/yClq/NYkFqzZm7mY+9sM55+qUCNx+O4wYAUcfDV98AeuuGzqqvOZJWy6ZMIHCqWXIQkXKK5CFFUi5Lv45+VqDtD8v+3MFPNJ18cSqtNQSt5po1AiaNKn6o2VL2/iadmzauBeYt3HLzP4dOeey0847Q58+lZ0kGy/eFbLF59NoOG0Bk49ay8d+OOdcfWjSxPa39ewJBx4IH39sx1wQnrTlki5dWL0aQ2q1UNBCoaJhA/tzwwb2UShUFBWgzQtptFmvpROspk2XnXwt675FRdaVqBrmDHy/un8DzrlYpfa29esHDzwAp51W+aX5i2j53p+UrtuM0vWah4vROefyzbrr2uDtvfay1+UHH7TXa1fvPGnLJXfdxZShl6MNBS1skPa5wdLHCmWlrlavOeDxegjcOeew1bZttrG9bccf/7/VtlYf/EmD0kW2v9VPFpxzrn795S/w97/DwIE2ePuUU0JHlJd8J3cuOeYY5hW3Zv5GrShdvwVl6zRnwRpNWdixiPJ2jVnUqiEVTQttA7+XFznnsk1qtW38eLuaCxTMWECLYVOZ16M1C1fzshznnAtiwADYfXc4+2wbwO3qnSdtzjnnsscuu1SutpWV0frtSQDM2MkHaTvnXDAFBVYmudpqNnh7ypTQEeUdL490zjmXPVKrbbvuCuecQ7NRM5m57Sosat0odGTOOZff2rWDZ5+1plGHH864PhMzWrm15oCvM/ZYuchX2pxzzmWXXXaxfRN3382ipgXM2q596Iicc84BbLGFjQJ46y1avTM5dDR5xZM255xz2UUErrwSgJnbr4oW+axG55zLGiecABdf7N1865knbc4557JPv37w3XfM2apt6Eicc84t6brrKFurWego8oonbc4557LTBht4i3/nnHMOb0TinHPOuYhsceHDGX/M51tk/CGdcy6jPGlzzjnn6sG4gd0z/pjebc055/KDJ20uYzJ99dOvfDrnnHPOOedJm3POOeeqyVcNnXOufnnS5pxzzjnnas33GzpXd7x7pHPOOeecc85lMU/anHPOOeeccy6LeXmkcy4qXn6zfL7XyDnnspO/Prva8KTNOVdt/sbjnHPOOVd/vDzSOeecc84557KYr7Q555zLCC9ddc455+qGJ20B+QmOc84555xzbkWiT9pEZHfgVqAAuE9VBwUOyTnnXOT8oppzzrlsEnXSJiIFwO1AP2A88LmIDFXVb8NG5lx2yfQJqJ98Zo7/27j64L9n+cMbRbmq+IWo+EWdtAFbAmNV9ScAEXkS2BfwpM0555xzWc8T6uzl/zYum4iqho6hxkTkIGB3VT0xuX00sJWqnrnE/U4GTk5ubg7Mr9dA61chUB46iAzJpecCufV8cum5QG49n1x6LpBbz8efS/bKpeeTS88Fcuv55NJzgdx7PktqoqpZ02k/9pU2qeLYUlmoqt4D3FP34YQnIsNVtWfoODIhl54L5NbzyaXnArn1fHLpuUBuPR9/Ltkrl55PLj0XyK3nk0vPBXLv+WS7rMkea2g8sEba7c7AhECxOOecc84551zGxZ60fQ50FZF1RKQRcBgwNHBMzjnnnHPOOZcxUZdHqmq5iJwJvI61/H9AVUcHDiu0XCoDzaXnArn1fHLpuUBuPZ9cei6QW8/Hn0v2yqXnk0vPBXLr+eTSc4Hcez5ZLepGJM4555xzzjmX62Ivj3TOOeecc865nOZJm3POOeecc85lMU/anHPOOeeccy6LedIWMREpEJFHQ8fhnHPOxSJ57/xb6Dicc646ou4eme9UdZGItBeRRqq6IHQ8tSEibZf3dVWdVl+xZJqIdALWIu3/m6q+Hy6i6hGRl6hiaH2Kqu5Tj+FkjIg8oqpHr+hYDEREgCOBdVV1oIisCXRU1c8Ch1ZjIrIW0FVV3xKRJkChqs4OHdfKEpEhLP//zdn1GE5GiMjmVRyeCfyqquX1HU9NJe+d+wL/CB1LJonIcOBB4HFVnR46ntoQkeuBq4H5wGtAMXCuqkZ3oVpE+gBXUHkeIICq6roh46qJZZwPzASGA3eramn9R5U/PGmL3y/ARyIyFJibOqiqNweLqGa+wF4IBFgTmJ78uTUwDlgnXGg1JyKDgUOBb4FFyWEFoknagBtDB1BHNk6/ISIFwBaBYqmtO4AKYCdgIDAbeBboFTKomhKRk4CTgbZAF6AzcBewc8i4qml46ADqwB3A5sAo7PV5k+TP7UTkVFV9I2Rw1fSRiPwTeIrF3zu/DBdSrR0GHAd8npbAvaFxtgnfVVX7i8j+wHjgYOAdILqkDbgf+Bt2nrNoBffNdj8B7YEnktuHApOA9YF7geguesbEk7b4TUg+GgAtAsdSY6q6DoCI3AUMVdVXktt7ALuEjK2W9gO6qWpZ6EBqSlXfCx1DJonIJcClQBMRmZU6DCwg3pkzW6nq5iLyFYCqTheRRqGDqoUzgC2BYQCq+oOIrBo2pOpR1YdCx1AHfgFOSM1DFZGNgAuBq4DngJiStm2SzwPTjil24SNKqjoWuExE/g7sBTwAVIjIA8CtkVWsNEw+/wV4QlWnWUFBlGaq6quhg8iQzVS1b9rtl0TkfVXtKyL5Pie5znnSFjlVvTJ0DBnWS1VPTd1Q1VdF5KqQAdXST9ibT7RJW4qIdAWuAzYCilLHYyvxUNXrgOtE5DpVvSR0PBmyMFkpVAARaY+tvMWqTFUXpE7SRKSQ5ZQaZrPk3+Iilv5/E2NysEEqYQNQ1W9FZDNV/Sm2E2pV3TF0DHVBRHpgq21/wVbbHwO2Bf4LbBowtOp6SUT+DyuPPD35fxRr6d07InIDdmHjf+cCka7qtheRNVV1HEBSir9K8rWot+nEwJO2yCUvZP2xUq/YTwgApojI5VgJhAJHAVPDhlQr84ARIvI2i79YR7efBSu1KcH2geyInRjEdaaWRlUviX2/YZrbgOeBVUXkGuAg4PKwIdXKeyKSWg3tB5wOvBQ4ppp6DCvB2xM4FTgG+DNoRDU3RkTuBJ5Mbh8KfC8ijYGF4cKqPhHpAFwLrK6qeySrhr1V9f7AodWYiHwBzMDK8S5Oq/AYluyrioaqXpxsL5iV7EGcC+wbOq4a2ir53DPtWKyruucDH4rIj9j7/zpYUt0MyMXqgqwicZY6uxQReQM7IbiAtBMCVb0oaGA1lDQkKQH6Urn3a2BkZR3/IyLHVHU8xtIpEflCVbcQka9VtXty7ANV3S50bDUhIoOwPSCL7TeMuLHKBtieLwHeVtXvAodUYyLSADgB2BV7Pq8D98W4Nyft/80oVe2RHHtPVbcPHVt1JQ1hTsdWbgT4ENvnVgo0VdU5AcOrFhF5FbsQdZmqFieruV+lXttiJCLrqupPoePIBBE5GHhNVWcnF3I3B66OdHUqpyQXaTbAXgP+z5uP1B9P2iKXYycEBcAgVb0wdCyZlOwtWj+5OUZVo7oinSIiHwHbAc9gpTa/Y/9e3YIGVkMiMgboEfN+wxQR6QKMV9UyEdkB6AE8rKozwkZWe8mFnM6qOip0LDUhIp+q6tYi8jq2IjoBeEZVuwQOLa+JyOeq2ktEvlLVzZJjI1Q1phLCxYjIeVUcngl8oaoj6jue2kid04jItlhZ/o3Apaq61Qq+NeuISCsqL0YDvIddjJ4ZLqqaE5FtgLVZvELl4WAB5RGf0xa/VAIwUUT2FJHNsE5r0VHVRcTbva9KyQn0D8Dt2BXp70Wk73K/KXudCzQFzsb+nY7GVnZjldpvmAueBRaJyHrAfVjJyuNhQ6o5EXlXRFomCdsI4EERia0jbsrVyUnb+VhFxH1YJ7noiEgfEXlTRL4XkZ9SH6HjqqG5ItKOyn2gW2MJTsx6YhU3nZKPk4EdgHtFpH/AuGoiVf2wJ3Cnqr4IxNpc6QGso+8hyccsbJU3OiLyCJZAb4t1J+7F4mWfrg75SlvkRGQv4ANgDWAI0BK4QlWj3P8hIjcBXYF/s3gb5ueCBVULyR6DI1R1THJ7fawTVk4lpzESkWex2T/R7zcUkS+T7pH9gfmqOiR9BSE2qdhF5ERgDVUtSa8mcGEkjSGWal2uqtHtOxabOTcEG1vwDdbG/KBYV3QBktXcA1NlqiLSHKuM2B9bbdsoZHzVISIvY9Ucu2AXCecDn6lqcdDAaqCqFdxYV3VF5DtgoxhL1XOBNyKJ38HAh6r6DbBjcmX6RuLdtN8WazySvkFXsa5LMWqYStgAVPV7EYlydSdJOC9k6cYdMW6mBhiafOSChSJyOPBXYO/kWJS/Z4lCEVkNuyp9WehgakNEHgLOSZWqikgb4CZVPT5sZDWSM63LVfVLEdke6IbtzYm2dD3NmizewW8hsJaqzheR2MrADwF2B25U1RnJ60GsWyfmi8i2qvoh/G/Y9vzAMdXUN0BHYGLoQPKRJ23x65G+byWZZRLl1XUAVT0udAwZNlxE7gceSW4fiV2ljtG/sQHH9xL/gFBU9aGkscKa6Yl1pI7DyqKuUdWfRWQd4hxCmzIQaz7yoap+LiLrYmXGMVryNXp6xK/RudS6HGwW4NrYudDmIhL73pzHgU9F5MXk9t7AE0lnv2/DhVV9qjpPRCZjZXg/AOXE+xpwGvBQUiYtwDTg2KAR1dwqwLci8hmLvwZE2cArNl4eGTkRGQnsoKrTk9ttgfdi7YAlIkVY17glRxjEeFU61WXpDCq7rb0P3BFj84tU05vQcWSKiOyNrUo3UtV1RGRTbHO4v/m4jMml12gReaeKwxrjanuyN6cLtmcyvXtsdOXR6URkC9K6e6rq8MAh1YiIlGB7pbqp6voisjrwb1WNanRBOhFpCaCqs0LHUlPJ6vRSVPW9+o4lH/lKW/xuAj4WkWewMsJDgGvChlQrjwD/B+yGXW0/Eoi2dXmSnN2cfMTuJRE5HZsHln6FLcpxDMAV2JX2dwFUdUSyQhUdEfmZKoZPa2SDz1Ny7OJN+ms0WEl7lK/ROTaQuic5tDcnGZMxSlU3Id5qjnT7A5sBXwKo6gQRaRE2pOoRkaNU9dElu3pKMoheVaM7L/DkLCxP2iKnqg+LyHBsD5gAB6hqVGUQS1hPVQ8WkX2T8rXHsTKpqIjI06p6iIh8TdUn0zE2VEh1ikzfV6BAlIkBUK6qM1NvoIlYT+DSu3cVYYlB20CxZELOXLzJhdfoZZ18psR48kmO7c1R1QoRGSkia6rquNDxZMACVVURSXX3bBY6oBpIxVxVshnVe42IfKiq24rIbBaPXbAV6paBQssrnrTlgOQEIKqTgOVIbQSfISKbAH9gew5ic07yea+gUWSQqka5CrUc34jIEUCBiHTFRhl8HDimGqmie98tIvIhMCBEPBkQ/cUbEWmpqrOScsg/SBvBICJtI1uhXt7JZ1RE5CXspLMFubc3ZzVgdPKc0rsvx/icnhaRu4HWInIScDy2nzoaqnp38se3VPWj9K8lzUiioarbJp+jfw2Ime9pc1klafH9LNAd+BfQHBigqneFjKumRGSwql60omMxSLpenkblgNB3gbtj7bgmIk2xzoS7YlcLXweuUtXSoIHVQNK+PKUBtvJ2WoztsQFE5DNV3VJE3gdOx5Kez2Iq9xSRl1V1rypKV1NXpqN5Liki0l5V/wwdR20sa09OSszlX7m230hE+pH2+qyqbwYOqUZSI1lWdCybJReflimyi1DR8qTNuTq0jBfrKOdNich9WBv5h5JDRwOLVPXEcFE5WKpBRDnwC9YqO8qumGkXb3pgQ2ijvniTK0TkB+Bn4CnguVRzlRjl0gW1dCKyFtBVVd9KLkwVqOrs0HHlIxHpDWwDnAv8I+1LLYH9Y7qolnbxSbDREtOTP7cGxuVgJU5W8qTNZRURuRa4fomZRuer6uVhI6seETkNWyFYF/gx7UstgI9U9agggdWCiIxc8k2mqmOxEJGewKVUtvwGot1v6LLMEqufS4m1Tb6IbAkcBuyHleU/qarRjZfIpQtqKUkZ4clAW1XtkpR936WqOwcOrdpE5ABgMLAqlhxEt3cqWfncARvHkn7BaTbwkqpGN8JARO4ChqrqK8ntPYBdVPX8sJHlB0/aXFYRka9UdbMljkVVRgCQzGNpA1wHXJz2pdmxlhGIyJfAwar6Y3J7XeCZ2P5tUkRkDNZU5WugInVcVX8NFlQNJb9vJVSWrr6HjS+YGS6qmktGZRzI0gn1wFAxVVfa6mcRVq46Ejvx7AEMS+0RiZWIrIJ1xT1SVQtCx7Oy0i6odQHGpn2pBfCxqh4ZJLAMEJERWEfcYan3URH5OtLxEmOBvVU1ygZE6URkrRjfV6pS1egfERmuqj2X9T0uc7wRics2BSLSODXHTGz4cePAMVVbcrI8EzgcQERWxU7emotI80i7e12IDdf9CTv5XAsb6hyrP1V1aOggMuQBrBveIcnto7GywgOCRVQ7L2L/f74grUlETFLt8UXkSeBkVf06ub0JcEHI2GoqmTO1P7bS1gUb/7Fl0KCq73HgVeyC2iAqL3R8qKpfBYsqM8pUdUGqI66IFBJZl8I0k3IhYUvMExtKv+QIk+jmGwJTRORy4FHsd+soYMlGWK6OeNLmss2jwNsi8iD2gnA8lXuooiM2wPlmYHVgMpbofIe9eEdFVd9Oym26YUnb/2mEQ8LTlCT79N5m8e5xz4ULqca6qOqBabevTK66x6qzqu4eOogM2SCVsAGo6jdig9xjNBJ4AVvF/SR0MDWRuqAmIp9i7zfPYa9nD4nIvao6JGiAtfOeiFwKNEmaeJwOvBQ4ppoaLiJPYb9vsb8+P4btA90LK5U8Boi1oc/hWFXH88nt95Njrh54eaTLOiKyO7AL9kb6hqpG1eo7nYiMxOYzvaWqm4nIjsDhqnpy4NBWmojspKr/TfYYLCXSN1FE5FFgA2A0leWRqhEOcBaRT4ALVfXD5HYfrBFJ77CR1YyI3AMMSU92YiUiT2Dt19OvTDdX1ehOdEREktlZLbD/K3NCx1RTIjIK6K2qc5PbzYBPIt/T1gAbSp/eEfc+jfBEL7lwu6RYX5+/UNUt0vdMish7qrrcTqbOLclX2lzWUdXXgNeq+pqIfBLZiehCVZ0qIg1EpIGqviMig0MHVU3bA/8F9q7ia4pdqY5RcYx7PZbhNGyloFVyezqVw9CjIZXD6AuB45JS3DIqmxDEeEJ9HPbvk5rd+D5wZ7hwamVjEXkEG9wuIvIncIyqfhM4rpoQYFHa7UXJsWipagU2yyyqeWZVUdWYS++XlBqLM1FE9gQmAJ0DxlNtafMNq6RxzgKMjidtLjZFK75LVpkhIs2xE7XHRGQy1pI9GqpakvxxoKr+nP41EYm5ze+nIrKR2nD62H0HXI/tM2qN7QfbDxgVMqgayJlh9CmqWpp0XHsl1hEMae4BzlPVdwBEZIfk2DYhg6qhB4FhIpIq89oPuD9gPLWWrLBfgZXhFxLhTEAR6a+q14vIEKpIElT17ABh1dbVyQW184EhWMv/v4UNqdpuTD4fAHTEKgfASiN/CRFQPvLySBeV2DpJJiU3pdib55FAK+AxVY1u4+4yWmQv1UkqFiLyHZbk/Ezkqzki8howA/iStNUDVb0pWFC1ICJbA6NT86WScryNVHVY2MiqT0T2AW4AGqnqOsl+toExXpnOwbEfmwPbYv/334+9EYmI/B+WDHzB4q8D0bzfiMjeqvqSiFRZKaCq0e5xzwUi8r6q9l3RMVc3fKXNuTqU2i+RiPLNRkQ2wBqntFpiX1tL4lv5TJcrjS4gtxp3gJUPpl8gmFvFsViUYB0W3wVQ1REisnbAeGrjJxH5O/BIcvso7KJHlJJZeVHOy1uGmar6auggakNVX0o+/+/9Mtmr11xVZwULrBZE5CHgHF18/uxNMe7PA9qLyLqq+hP8r9qmfeCY8oYnbS42Uew5EJHZLL/+O5oBoVi3yL2wsrv0fW2zgZOCRJQBqvqriGwLdFXVB0WkPdA8dFw19LGIdM+Fxh0JSW+eoKoVSfvyGJWr6sxUG/bIHQ9cCTxLsjoFHBsyILeYd5LW8s+xeMfF6BJTEXkc67S4CFs5bCUiN6vqDWEjq5EeqYQNQFWni8hmy/uGLPY34N1kvzHYLM1TwoWTX2J9E3Q5SkQGq+pFyzl2dICwqk1VWwCIyEDgD+zKdKpEskXA0KpNVV8EXhSR3rG2+a6KiJRgQ4+7YftbGmJ1+n1CxlUdOdq4A2xF52wqG3acDvy0nPtns29E5AhsBmVX4Gzg48Ax1VQXYA2gAfY7tzPWHTfW37Ncs1XyOX3QsWL/RrHZSFVniciRwCvARVjyFmPS1kBE2qjqdAARaUuk59+q+lryOrZBcij20T9R8T1tLqssY9/UqFhPPkVkmKputaJjMRCRIqyd9JIDQmMs8SCZY7YZ8KWqbpYci+p3TUTWWt7XVfXX+oolk8SG0d+GnWwqNkvvXFWdHDSwGhCRpsBlWBt2sDbsV8V4oiMiY7DB4N9QOSYj2t8zl71EZDSwKTYM/Z+q+l6s+ydF5K/AJcAzyaGDgWtU9ZFlf1d2Sl7PzgPWUtWTUrNbVfXlwKHlhSgzfZd7ROQ07Gr6usn8nJQWwEdhosqIRcmVwiexk8/DWbzNdEweAf4P2A0YiK0afhc0otpZkMycUvhf05io5OLJsogUAEeq6mGhY8mQjZKPwuRjX2Af4lyd+jO158hlHxHpAFwLrK6qe4jIRtgsuhi7Yt6NdSUcCbyfXKCKck+bqj4sIl8AO2JVEAdE3LX4QWzFMzV6aTzwb8CTtnrgK20uKyTtcNsA1wEXp31ptqpOCxNV7SUNB27FSu4US0DPVdVfwkVVMyLyldqA8FGq2kNEGgKvq2qMpTeIyAVAV6Af9nt3PPC4qg4JGphDRN5V1R1Cx5EJubQ6JSI7Yxee3mbxPVOxzmrMKSLyKnZSfZmqFif7QL/KlXmUIlKoqlGNzEmXVBCkV6mMCxhOjYjIcFXtmTofSI5FuQIaI19pc9lCVfUXETljyS+ISNtYE7ckOds3dBwZkhoQOkNENsH26q0dLpzaUdUbRaQfdvW2GzBAVd8MHJYzH4nIP4GnsM6RQJwNFcit1anjsL0sDalMQBVrfOHCW0VVnxaRSwBUtVxEoqzsEJEBy/jSwHoNJAOSsR83AasDk7E5et9hWw1is0BEmpA0WhORLqRdwHF1y5M2ly0exzoUfoG9GKS3WlMgmuGgkLMDQu9JWhVfDgzFOi0u640164nI34B/e6KWlVLDmtNP0GJtqFAiIveRG6tTxbmyapOj5opIOypPqLcGZoYNqcbSx+UUYecHsZbjXwVsDbyVVKvsiK1Yx6gEeA1YQ0Qew6qIjg0aUR7x8kjn6oAPCM1+SffIQ4Bp2J7DZ1R1UtioXK4RkUex1anRpK1OxdjAR0TuBf4R8X6cnJYMCx8CbIKV47YHDlLVUcv9xgiISGNgqKruFjqW6korKRwJbJaMMPlMVbcMHVt1icgjwNfAfKyj7zBVnRI2qvzhSZvLCsmbzTJFWhaVU0TkWuD6JQaEnq+ql4eNrHZEpAdwKHAgMF5VdwkcUt5bVmmUqsZYGvV1rqxOich3WNv/n8mN0RI5J9nH1g37txmjqgvTvtYv1sqC5P3mM1XtGjqW6hKRt4D9gEFAO6xEspeqbrPcb8xCIrITsC2wHVYBNQJ4X1VvDRpYnvDySJctbko+F2EzZkZibzqLsOo9AAAUSUlEQVQ9gGHYi0Q0ROQllj9ce596DCdT9lDVS1M3kgGhf8HKJWM2GdufNxVYNXAszuRSadSnIrJRjqxO7R46ALd8SaOO0cv48mAgiqQtbQYlQAG2ahjdRZvE+0Br4BzgKKAVkT4XVf2viLwH9MK6YZ6K7c3zpK0eeNLmsoKq7gggIk8CJ6vq18ntTbDOa7G5MXQAdaBARBqn5kslm5EbB46pxpIxE4diJwPPACflyIl19FT1pvTbInIjto8yRtsCx4hI9KtTMXa8dIuRFd8la+yV9udyYFLEnSMFm8+YKsV/SlWnhg2pZkTkbaAZ8AnwAbZiGN38zFh50uayzQaphA1AVb8RkU1DBlQTqvpe6s8i0ghYP7m5WLlKZB4F3haRB7EroMcDMe/NWwsbvzAidCBuhZoSWTOiNL465bJFNPthVPXXZNvEtljcHwJfhY2qZlT1SuDKtFL890Qk1lL8UcAW2L7JmVg36U9UdX7YsPKD72lzWUVEnsBKox7FXqiPApqrapSdlkRkByyx+QW72rYGcIyqvh8wrBoTkT2AnbHn8oaqvh44pFoRkWKsNh/gA1UdGTIeZ5ZVGqWq/wwXlXNxE5EvVXW5+8ezRbKv9WAqx0nsh3X7vTpcVLUjIh2x53QY0CLG1fYUEWmOjQC5AOioqtFW3cTEkzaXVUSkCDgN6Jsceh+4U1VLw0VVcyLyBXCEqo5Jbq8PPKGqW4SNzInI2cDJVJ4U7A/c48O1wxORtdJuxl4a5VxWEJHnVPWA0HGsjKTpzWap9/6kHP9LVd0wbGTVV0Up/lOxluKLyJnYhc4tgF+xc7QPVPW/QQPLE14e6bKKqpaKyF3AK6lEJ3IN05+Hqn4vIg1DBlRTIjKbytWPRtiA3bmq2jJcVLVyIrCVqs4FEJHBWJ2+J22B5VJplHP1RUSaAucDa6rqSSLSFeimqi8DxJKwJX7BmhClLtg2Bn4MFk3t5FIpfhPgZuALv5BW/zxpc1lFRPYBbsCSgnWS/WwDI+22CDBcRO4HHkluH4UNEI+OqrZIvy0i+wHRzZlJI8CitNuLiGujfs6qojTqXyISdWmUc/XgQez9pXdyezzwb+DlYBFVk4gMwS7UlAGjReTN5HY/7OJNdFT14tAxZIqq3hA6hnzm5ZEuqyTlhDsB76rqZsmxUbHWficDQc/AVgwEKyW4I9WBMXYi8qmqbh06jpoQkfOAY4Dnk0P7Af9S1VvCReUgt0qjnKsvaUOcv0p7/xyp+v/t3XuUnVV9xvHvE0QJd6lYsRWQFMnCgCQgoETrpVIvXOQiLLxwa9VVqogsWRZFA1GqrgJaWFVQqyDSLqtIE8EiihAIaQgJ4SpSqoCKKIKAFKIh8vSP/Q5zJldyZs7s95x5PmvNOvPucyY8kzBzzu/svX/bL6ud7ZmSdNTa7rfdz82vIkYlM23RNitsPyoNxoRHU5ydBZwlaSvgz/u1YJPUubRmEuU8vb5918f2WZKuZrigPsZ2luC1wz0MztKoiPGyvHmDwwCSplBmrPrGMy3KJF1s+5Be54lokxRt0Ta3SXo75UywHYHjgQWVM3WtKQoOoPys3QT8RtI82ydWDdad/Ts+X0F5YX1gnSijI2kScIvtacCNtfPEKla7NErS2QC2j68ZLqKlZgGXAy+SdBGwD3B01US9069HgER0Lcsjo1WajdQfBfZthr4HfLKPu0cutT1d0t8CL7I9q5+Xew6S5kXNybZ/VjtLjJQlUhHdkfQnwN6U1QMLbT9YOVJP9NPxBRFjJTNt0RqSNgBOs30SpXAbBM+StA1wGH36PXVsDF+tPp712IYym7OIcjYgAH3c9GZgrKsoy9KoiGFNp9VO9ze320ra1nZWE0QMgBRt0Rq2/yhp0M4vm02ZLZxv+wZJOwB3Vc60vhY3t/sAOwPfaK7fRp92wmycVjtAdC1LoyKGnbmW+0xp7jVoBmPje8R6yPLIaBVJZwI7UtoUd85+fHuNXxTjQtJVwL62n2yuNwSusP3ausm6J+kFlGMLDNxg+1eVI8UzkKVRERObpH1tX1E7R8R4ykxbtM1WwEOMfGfQDJ/X1FckbQ28G9iejp8328fWyjQKLwQ2A37bXG/ajPWlZp/hx4EfUt61PUfSbNtfqZssImL9SdoIOI7hQ+mvBc7tpz3hkm5l9cvxBXhoP3gKtpiIUrRF20wCPmD7EQBJz2XtSz/abg7lifMHjDzIuR99Grix6YgJ8JfAqdXSjN5JlLPAHoKnN/AvAFK0tV+WRkWs6mvAY8A5zfURwIWUpez9Yr/aASLaKkVbtM2uQwUbgO2HJU2vGWiUNrb94dohxsj5lMLzBEqx9nHgBRXzjNYvKC9whjwG/LxSlmg0DYkusP3OtTxsUH6mIsbSTisdpH2VpJurpemC7XtrZ4hoqxRt0TaTJD3X9sMAzYHU/fz/6aWS3mz7u7WDjIHPA08Bk23PbWZBLwZeXjdW1+4Drpc0h7Ic50BgkaQToRy+XTPcRNU0JNpa0rNtL1/DY7I0KmJVSyXtbXshgKS9gOsqZ1ovkh5j7csjNx/nSBGt0c8vhmMwnQkskPQtyi/uw4DT60YalQ8AH5G0HHiyGevXJ569bM+QtBSengV9du1Qo/CT5mPInOZ2swpZYqR7gOskzWVkQ6IU0hEr6dgHtiFwpKSfNdfbAT+qmW192c7v34g1SNEWrWL7a5IWUxqRCDjYdl896XQasCegJ5ula4anm6w8VTdS92yn5X97/bL5mESK6Ih1Gdh9YJKeD2w0dG37ZxXjRFSVlv8RPSbpAODVzeXVti+tmadbkt4BHA7MAC4ADgVOsf3NqsG6JGkPyoHn2zGys+eu1ULFCJI2o8xM/1/tLBH9YhAKneZ580xKh+IHKL+n77D90qrBIipK0RbRQ5I+TdnzdVEzdASwxPY/1EvVPUlTgddTZkGvtH1H5Uhdk3QnpYPkrXTMGGYjfH2SplG63m3VDD0IHGn79nqpItptkAqdpoHK64Af2J4u6bXAEbbfUzlaRDUp2iJ6SNItwG62n2quNwCWZjanPknzbc+snSNWJWkB8FHbVzXXrwH+0fYrqwaLaLFBKnQkLba9R/M9Tbf9lKRFtvesnS2iluxpi+i9LRk+kHqLmkFihFmSvgxcCfxhaNB2Xx7kPmA2GSrYAGxfLWmTmoEi+sCTth+SNEnSJNtXSfpM7VBdekTSpsA1wEWSHgBWVM4UUVWKtoje+hSlDfNVlCWFrwZOrhspGscAUykd14aWRxpI0VbfTyV9jLJEEuCdwN0V80T0g0EqdA4Efg98EHgH5Q3P2VUTRVSW5ZERPSZpG8q+NgHX2/5V5UhBaZNte5faOWJVzRmApwEzKT831wCnDp3fGBGramajl1G6rg4VOhfZfqhqsFGQtDkjG0X9di0PjxhoKdoiekjSQcAPbT/aXG8JvMb2f9ZNFpK+BHy2n4+UiIgYIulY4Frbd9XOMlqS3kuZWVtGWQkxdLj2DlWDRVSUoi2ihyTdZHu3lcaW2p5eK1MUku4AplCW3f2B4RcFaRJTiaTP2T5B0ndozgPsYMre0PNsLxz/dBHtJmk2ZXZ6e2AxcC2liLupZq5uSLoLeIXtB2tniWiL7GmL6K1JqxnLz107vLF2gFjF0B62M9Zw//OArwA7j0+ciP5h++MAkiYD76YcafI5YIOaubr0E+CJ2iEi2iQvHiN6a7Gks4B/ocwUvB9YUjfSxCZpc9u/Ax6rnSVGsr2kuZ23psdIWj5+iSL6h6RTgH2ATYGlwIcos2396GRggaTrGdnd9/h6kSLqyvLIiB5qNoZ/DPirZugK4HTbj9dLNbFJutT2fpLuphTS6rg7eyZaQNKOlM6rOwMbDY3n3yZizSTdSOkWeRkwD1ho+/d1U3VH0iJgPnArw919sX1BtVARlaVoi6hI0jm23187R6xK0ktt3147x0QkaT4wC/gssD/leAbZnlU1WETLSdqMsq9tJnAY8GvbM+umWn+SFth+Ze0cEW2yuv02ETF+9qkdINbownU/JHpksu0rKYXavbZPBV5XOVNEq0maRjnT8CjgcOAXwA+rhureVZLeI2kbSVsNfdQOFVFT9rRFRKye1v2Q6JHfS5oE3CXpfcB9wPMrZ4pou89QzjQ8G7jB9pOV84zG25vbkxnZSTZLpGPCykxbRMTqZe14PScAGwPHA7tTZg+OrJooouVsv4VSsD3U5wUbwIeBl9l+MfBV4Gbg0LqRIupK0RZRV2ZzIlZlyvLUucAewEuAL1VNFNFykvYHbgIub653kzS3bqqunWL7d5JmAm8Azge+UDdSRF0p2iJ6SNLb1jH2z+MYJ9ZPWsvXcxHl3fVDgP2aj/2rJopov1OBPYFHAJpDtbevmGc0/tjcvgU41/Yc4NkV80RUl6ItordOXtuY7fPHL0p0UvFOSUMH0m4rac+h+23vXS/dhPcb23Nt3900IrnX9r21Q0W03Arbj9YOMUbuk3QepQPmdyU9h7xmjQkujUgiekDSm4A3A38m6eyOuzannKMT9X2ecv7P64DZlMO2LwZeXjNUADBL0peBKxl5sO6360WKaL3bJL0d2KA56/B4YEHlTN06DHgjcIbtRyRtA5xUOVNEVSnaInrjl8Bi4ABgScf4Y8AHqySKle1le4akpQC2H5aU5TftcAwwFdiQ4YN1DaRoi1iz9wMfpbzR8e/A94BPVE3UJdtP0PHzbvt+4P56iSLqy+HaET0kaUNKs5GplBedd9rOXqkWkHQ98EpKa+wZkrYGrrA9vXK0CU/SrbZ3qZ0jIiKiLTLTFtFbbwDOA35CKd5eLOm9tv+rbqygtMa+BHi+pNMp7aRPqRspGgsl7Wz7R7WDRPQLSS8BPkRpPvL06zvbOZg+YgBkpi2ihyT9GNjP9v8211OAy2xPrZssACRNBV5PKaivtH1H5UgBSLoDmALcTVnqJcC2d60aLKLFJN0MnEtZkj/UfRHbS9b4RRHRNzLTFtFbDwwVbI2fAg/UChOr+DVwLeV34WRJM2zfWDlTlAYEEbF+VtjOWWYRAypFW0QPSDq4+fR2Sd8F/oOyp+1twA3VgsXTJH0COJqydHVoyYEp3SSjorT3j+jKdyQdR1n23dl19bf1IkXEWMnyyIgekPTVtdxt28eOW5hYLUl3ArukMUxEDAJJd69m2LZ3GPcwETHmMtMW0QO2j6mdIdbpNmBLslw1IgaA7RfXzhARvZOZtogearp5fQH4U9vTJO0KHGD7k5WjTXiS9gDmUIq3zqVEB1QLFRHRJUkbAycC29p+T3PA9k62L60cLSLGQIq2iB6SNA84CThv6PwvSbfZnlY3WUi6nXIcw60MH+CM7XnVQkVEdEnSNyidI49s3iScDPy37d0qR4uIMZDlkRG9tbHtRZI6x1bUChMjPGj77NohIiLGyBTbh0s6AsD2Mq305BMR/StFW0RvPdiczWYASYcC99eNFI0lkj4FzGXk8si0/I+IfrS8mV0ber6ZQsfvtojobynaInrr74EvAlMl3Uc5LPgddSNFY3pzu3fHWFr+R0TfaWbUzgUuB14k6SJgH8qxJhExALKnLaIHJJ240tBkYBLwOIDts8Y9VEREDCxJS4B9KW9ECVho+8G6qSJirGSmLaI3NmtudwJeTulSKOBdwDW1QsUwSVsAs4BXN0PzgNm2H62XKiKiawuBHWxfVjtIRIy9zLRF9JCkK4BDbD/WXG8GfNP2G+smC0kXU9r9X9AMvQt4me2D66WKiOiOpB8BLwHupazqEOVw7V2rBouIMZGZtoje2hZY3nG9HNi+TpRYyRTbh3RcnybppmppIiJG5021A0RE76Roi+itC4FFki6hNLk4iOGZnahrmaSZtucDSNoHWFY5U0REV2zfWztDRPROlkdG9JikGcCrmstrbC+tmScKSbtRCugtmqGHgaNs31IvVURERMSqUrRFxIQk6TnAocAUYEvgUcr+j9lVg0VERESsJMsjI2KimgM8AtwI3Fc5S0RERMQaZaYtIiYkSbfZnlY7R0RERMS6TKodICKikgWSdqkdIiIiImJdMtMWEROKpFspnTyfBewI/BT4AznTKCIiIloqRVtETCiStlvb/WmbHREREW2Toi0iIiIiIqLFsqctIiIiIiKixVK0RUREREREtFiKtoiIiIiIiBZL0RYREROKpGfVzhAREbE+UrRFRETfkbS9pB9LukDSLZK+JWljSfdIel7zmD0kXd18fqqkL0q6AviapKMlzZF0uaQ7Jc3q+LNPlHRb83FCM7aJpMsk3dyMH96M7y5pnqQlkr4naZvx/9uIiIhBl3cbIyKiX+0E/I3t6yR9BThuHY/fHZhpe5mko4E9gWnAE8ANki6jnOF3DLAX5ey+6yXNA3YAfmn7LQCStpC0IXAOcKDt3zSF3OnAsWP9jUZExMSWoi0iIvrVz21f13z+deD4dTx+ru1lHdfft/0QgKRvAzMpRdslth/vGH8VcDlwhqTPAJfavlbSNErR931JABsA94/NtxYRETEsRVtERPSrlQ8aNbCC4aX/G610/+PP4Ou12v+Q/T+SdgfeDHyqWWZ5CXC77Vesb/CIiIj1kT1tERHRr7aVNFQwHQHMB+6hLIMEOGQdX/8GSVtJmgy8FbgOuAZ4a7M/bhPgIOBaSS8EnrD9deAMYAZwJ7D1UAZJG0p66dh9exEREUVm2iIiol/dARwl6TzgLuALwCLgXyV9BLh+HV8/H7gQ+Avg32wvBpB0fvPnAHzZ9lJJfw38k6SngCeBv7O9XNKhwNmStqA8p34OuH0sv8mIiAjZK68OiYiIaDdJ21P2lk3r8uuPBvaw/b4xjBUREdETWR4ZERERERHRYplpi4iIiIiIaLHMtEVERERERLRYiraIiIiIiIgWS9EWERERERHRYinaIiIiIiIiWixFW0RERERERIv9P90T0ex1uIGw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75" y="1768223"/>
            <a:ext cx="7294381" cy="4416552"/>
          </a:xfrm>
          <a:prstGeom prst="rect">
            <a:avLst/>
          </a:prstGeom>
        </p:spPr>
      </p:pic>
      <p:sp>
        <p:nvSpPr>
          <p:cNvPr id="2" name="TextBox 1"/>
          <p:cNvSpPr txBox="1"/>
          <p:nvPr/>
        </p:nvSpPr>
        <p:spPr>
          <a:xfrm>
            <a:off x="254334" y="6257444"/>
            <a:ext cx="9513394" cy="307777"/>
          </a:xfrm>
          <a:prstGeom prst="rect">
            <a:avLst/>
          </a:prstGeom>
          <a:noFill/>
        </p:spPr>
        <p:txBody>
          <a:bodyPr wrap="square" rtlCol="0">
            <a:spAutoFit/>
          </a:bodyPr>
          <a:lstStyle/>
          <a:p>
            <a:r>
              <a:rPr lang="en-US" sz="1400" b="1" dirty="0">
                <a:solidFill>
                  <a:srgbClr val="FF0000"/>
                </a:solidFill>
              </a:rPr>
              <a:t>* Red trend line shows the Charged off count to Fully paid count ratio. This is a good indicator of the likely hood of default</a:t>
            </a:r>
          </a:p>
        </p:txBody>
      </p:sp>
    </p:spTree>
    <p:extLst>
      <p:ext uri="{BB962C8B-B14F-4D97-AF65-F5344CB8AC3E}">
        <p14:creationId xmlns:p14="http://schemas.microsoft.com/office/powerpoint/2010/main" val="4239910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9ED24FB-F1DF-43A2-A28A-E1B9714DF31A}"/>
              </a:ext>
            </a:extLst>
          </p:cNvPr>
          <p:cNvSpPr>
            <a:spLocks noGrp="1"/>
          </p:cNvSpPr>
          <p:nvPr>
            <p:ph type="title"/>
          </p:nvPr>
        </p:nvSpPr>
        <p:spPr>
          <a:xfrm>
            <a:off x="404949" y="800336"/>
            <a:ext cx="11168742" cy="856138"/>
          </a:xfrm>
        </p:spPr>
        <p:txBody>
          <a:bodyPr>
            <a:normAutofit/>
          </a:bodyPr>
          <a:lstStyle/>
          <a:p>
            <a:r>
              <a:rPr lang="en-IN" sz="3600" b="1" dirty="0"/>
              <a:t>Home ownership impact</a:t>
            </a:r>
          </a:p>
        </p:txBody>
      </p:sp>
      <p:sp>
        <p:nvSpPr>
          <p:cNvPr id="9" name="TextBox 8"/>
          <p:cNvSpPr txBox="1"/>
          <p:nvPr/>
        </p:nvSpPr>
        <p:spPr>
          <a:xfrm>
            <a:off x="8091377" y="1562986"/>
            <a:ext cx="3949995" cy="4939814"/>
          </a:xfrm>
          <a:prstGeom prst="rect">
            <a:avLst/>
          </a:prstGeom>
          <a:noFill/>
        </p:spPr>
        <p:txBody>
          <a:bodyPr wrap="square" rtlCol="0">
            <a:spAutoFit/>
          </a:bodyPr>
          <a:lstStyle/>
          <a:p>
            <a:pPr>
              <a:lnSpc>
                <a:spcPct val="150000"/>
              </a:lnSpc>
            </a:pPr>
            <a:r>
              <a:rPr lang="en-US" sz="1400" b="1" u="sng" dirty="0"/>
              <a:t>Observations:</a:t>
            </a:r>
            <a:r>
              <a:rPr lang="en-US" sz="1400" dirty="0"/>
              <a:t> </a:t>
            </a:r>
          </a:p>
          <a:p>
            <a:pPr marL="285750" indent="-285750">
              <a:lnSpc>
                <a:spcPct val="150000"/>
              </a:lnSpc>
              <a:buFont typeface="Wingdings" panose="05000000000000000000" pitchFamily="2" charset="2"/>
              <a:buChar char="Ø"/>
            </a:pPr>
            <a:r>
              <a:rPr lang="en-US" sz="1400" dirty="0"/>
              <a:t>Mortgage and rent have the highest loans given</a:t>
            </a:r>
          </a:p>
          <a:p>
            <a:pPr marL="285750" indent="-285750">
              <a:lnSpc>
                <a:spcPct val="150000"/>
              </a:lnSpc>
              <a:buFont typeface="Wingdings" panose="05000000000000000000" pitchFamily="2" charset="2"/>
              <a:buChar char="Ø"/>
            </a:pPr>
            <a:r>
              <a:rPr lang="en-US" sz="1400" dirty="0"/>
              <a:t>Between mortgage, rent and own, rented and own home owners tend to default more compared to Mortgage</a:t>
            </a:r>
          </a:p>
          <a:p>
            <a:pPr marL="285750" indent="-285750">
              <a:lnSpc>
                <a:spcPct val="150000"/>
              </a:lnSpc>
              <a:buFont typeface="Wingdings" panose="05000000000000000000" pitchFamily="2" charset="2"/>
              <a:buChar char="Ø"/>
            </a:pPr>
            <a:r>
              <a:rPr lang="en-US" sz="1400" dirty="0"/>
              <a:t>Although not many loans under others, it has a significant percentage of loan defaulting (&gt;20%)</a:t>
            </a:r>
          </a:p>
          <a:p>
            <a:pPr>
              <a:lnSpc>
                <a:spcPct val="150000"/>
              </a:lnSpc>
            </a:pPr>
            <a:r>
              <a:rPr lang="en-US" sz="1400" b="1" u="sng" dirty="0"/>
              <a:t>Inferences:</a:t>
            </a:r>
            <a:r>
              <a:rPr lang="en-US" sz="1400" dirty="0"/>
              <a:t> </a:t>
            </a:r>
          </a:p>
          <a:p>
            <a:pPr marL="285750" indent="-285750">
              <a:lnSpc>
                <a:spcPct val="150000"/>
              </a:lnSpc>
              <a:buFont typeface="Wingdings" panose="05000000000000000000" pitchFamily="2" charset="2"/>
              <a:buChar char="Ø"/>
            </a:pPr>
            <a:r>
              <a:rPr lang="en-US" sz="1400" dirty="0"/>
              <a:t>Others is an undefined category, need more data to understand why it has more defaults</a:t>
            </a:r>
          </a:p>
          <a:p>
            <a:pPr marL="285750" indent="-285750">
              <a:lnSpc>
                <a:spcPct val="150000"/>
              </a:lnSpc>
              <a:buFont typeface="Wingdings" panose="05000000000000000000" pitchFamily="2" charset="2"/>
              <a:buChar char="Ø"/>
            </a:pPr>
            <a:r>
              <a:rPr lang="en-US" sz="1400" dirty="0"/>
              <a:t>Mortgage has lower percentage of default. Since mortgage is a major loan and any default on other loan will increase the </a:t>
            </a:r>
            <a:r>
              <a:rPr lang="en-US" sz="1400" dirty="0" err="1"/>
              <a:t>RoI</a:t>
            </a:r>
            <a:r>
              <a:rPr lang="en-US" sz="1400" dirty="0"/>
              <a:t> or loan </a:t>
            </a:r>
            <a:r>
              <a:rPr lang="en-US" sz="1400" dirty="0" err="1"/>
              <a:t>categrory</a:t>
            </a:r>
            <a:r>
              <a:rPr lang="en-US" sz="1400" dirty="0"/>
              <a:t>, hence Mortgage owners tends to pay back and have a less risk of defaulting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446" y="1656474"/>
            <a:ext cx="7028652" cy="4414717"/>
          </a:xfrm>
          <a:prstGeom prst="rect">
            <a:avLst/>
          </a:prstGeom>
        </p:spPr>
      </p:pic>
      <p:sp>
        <p:nvSpPr>
          <p:cNvPr id="7" name="TextBox 6"/>
          <p:cNvSpPr txBox="1"/>
          <p:nvPr/>
        </p:nvSpPr>
        <p:spPr>
          <a:xfrm>
            <a:off x="0" y="6451224"/>
            <a:ext cx="9513394" cy="307777"/>
          </a:xfrm>
          <a:prstGeom prst="rect">
            <a:avLst/>
          </a:prstGeom>
          <a:noFill/>
        </p:spPr>
        <p:txBody>
          <a:bodyPr wrap="square" rtlCol="0">
            <a:spAutoFit/>
          </a:bodyPr>
          <a:lstStyle/>
          <a:p>
            <a:r>
              <a:rPr lang="en-US" sz="1400" b="1" dirty="0">
                <a:solidFill>
                  <a:srgbClr val="FF0000"/>
                </a:solidFill>
              </a:rPr>
              <a:t>* Red trend line shows the Charged off count to Fully paid count ratio. This is a good indicator of the likely hood of default</a:t>
            </a:r>
          </a:p>
        </p:txBody>
      </p:sp>
    </p:spTree>
    <p:extLst>
      <p:ext uri="{BB962C8B-B14F-4D97-AF65-F5344CB8AC3E}">
        <p14:creationId xmlns:p14="http://schemas.microsoft.com/office/powerpoint/2010/main" val="309534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9ED24FB-F1DF-43A2-A28A-E1B9714DF31A}"/>
              </a:ext>
            </a:extLst>
          </p:cNvPr>
          <p:cNvSpPr>
            <a:spLocks noGrp="1"/>
          </p:cNvSpPr>
          <p:nvPr>
            <p:ph type="title"/>
          </p:nvPr>
        </p:nvSpPr>
        <p:spPr>
          <a:xfrm>
            <a:off x="404949" y="800336"/>
            <a:ext cx="11168742" cy="856138"/>
          </a:xfrm>
        </p:spPr>
        <p:txBody>
          <a:bodyPr>
            <a:normAutofit/>
          </a:bodyPr>
          <a:lstStyle/>
          <a:p>
            <a:r>
              <a:rPr lang="en-IN" sz="3600" b="1" dirty="0"/>
              <a:t>Verification status impact</a:t>
            </a:r>
          </a:p>
        </p:txBody>
      </p:sp>
      <p:sp>
        <p:nvSpPr>
          <p:cNvPr id="9" name="TextBox 8"/>
          <p:cNvSpPr txBox="1"/>
          <p:nvPr/>
        </p:nvSpPr>
        <p:spPr>
          <a:xfrm>
            <a:off x="8091377" y="1562986"/>
            <a:ext cx="3949995" cy="3000821"/>
          </a:xfrm>
          <a:prstGeom prst="rect">
            <a:avLst/>
          </a:prstGeom>
          <a:noFill/>
        </p:spPr>
        <p:txBody>
          <a:bodyPr wrap="square" rtlCol="0">
            <a:spAutoFit/>
          </a:bodyPr>
          <a:lstStyle/>
          <a:p>
            <a:pPr>
              <a:lnSpc>
                <a:spcPct val="150000"/>
              </a:lnSpc>
            </a:pPr>
            <a:r>
              <a:rPr lang="en-US" sz="1400" b="1" u="sng" dirty="0"/>
              <a:t>Observations:</a:t>
            </a:r>
            <a:r>
              <a:rPr lang="en-US" sz="1400" dirty="0"/>
              <a:t> </a:t>
            </a:r>
          </a:p>
          <a:p>
            <a:pPr marL="285750" indent="-285750">
              <a:lnSpc>
                <a:spcPct val="150000"/>
              </a:lnSpc>
              <a:buFont typeface="Wingdings" panose="05000000000000000000" pitchFamily="2" charset="2"/>
              <a:buChar char="Ø"/>
            </a:pPr>
            <a:r>
              <a:rPr lang="en-US" sz="1400" dirty="0"/>
              <a:t>Highest loans are given without any  applications verification</a:t>
            </a:r>
          </a:p>
          <a:p>
            <a:pPr marL="285750" indent="-285750">
              <a:lnSpc>
                <a:spcPct val="150000"/>
              </a:lnSpc>
              <a:buFont typeface="Wingdings" panose="05000000000000000000" pitchFamily="2" charset="2"/>
              <a:buChar char="Ø"/>
            </a:pPr>
            <a:r>
              <a:rPr lang="en-US" sz="1400" dirty="0"/>
              <a:t>Verified loans have the highest default percentage</a:t>
            </a:r>
          </a:p>
          <a:p>
            <a:pPr>
              <a:lnSpc>
                <a:spcPct val="150000"/>
              </a:lnSpc>
            </a:pPr>
            <a:r>
              <a:rPr lang="en-US" sz="1400" b="1" u="sng" dirty="0"/>
              <a:t>Inferences:</a:t>
            </a:r>
            <a:r>
              <a:rPr lang="en-US" sz="1400" dirty="0"/>
              <a:t> </a:t>
            </a:r>
          </a:p>
          <a:p>
            <a:pPr marL="285750" indent="-285750">
              <a:lnSpc>
                <a:spcPct val="150000"/>
              </a:lnSpc>
              <a:buFont typeface="Wingdings" panose="05000000000000000000" pitchFamily="2" charset="2"/>
              <a:buChar char="Ø"/>
            </a:pPr>
            <a:r>
              <a:rPr lang="en-US" sz="1400" dirty="0"/>
              <a:t>Verification process need to be relooked into to see what are the reasons for default even after verification</a:t>
            </a:r>
          </a:p>
        </p:txBody>
      </p:sp>
      <p:sp>
        <p:nvSpPr>
          <p:cNvPr id="3" name="AutoShape 2" descr="data:image/png;base64,iVBORw0KGgoAAAANSUhEUgAAA20AAAITCAYAAACUrfTPAAAABHNCSVQICAgIfAhkiAAAAAlwSFlzAAALEgAACxIB0t1+/AAAADl0RVh0U29mdHdhcmUAbWF0cGxvdGxpYiB2ZXJzaW9uIDIuMi4zLCBodHRwOi8vbWF0cGxvdGxpYi5vcmcvIxREBQAAIABJREFUeJzs3XmcVNWZ//HPA42AzQ4uCCigKLJ0NYgbAsriFnGNSTT6C5j8JBod/ZmJUScZyWCcOGo0Y+ISEtdMIlHighE1VSyKogho2+wCQhBBZVHAZm36+f1xbzkFdDfdTVXd6q7v+/Wq1+0699x7n6r2hTycc55j7o6IiIiIiIjkpkZRByAiIiIiIiJVU9ImIiIiIiKSw5S0iYiIiIiI5DAlbSIiIiIiIjlMSZuIiIiIiEgOU9ImIiIiIiKSw5S0iYhIzjOzX5rZejP7NA33cjM7JlP9RURE0k1Jm4hIA2ZmK81sRMQxuJmVmdlXZrbBzKaY2XdqcX0X4F+BXu5+eJpje8LMfpnOe1bzrNFmtjv8HjabWYmZjczGs0VEpH5T0iYiItkQc/cWwHHAE8DvzGxsDa89Ctjg7p9nKrgsejv8HtoAjwLPmFm72t7EzBqnPTIREclZStpERPKUmV1tZsvMbKOZTTKzI1LO/beZfRyOCM01s8Ep535hZs+Y2VNmtsXMFpjZgJo8093Xu/ufgGuB28ysfXjP1mb2qJmtNbNPwumQjcNRwjhwRDhC9UTY/1kz+9TMNpnZG2bWOyW+6Wb2f1PejzazNyv5/GOAK4Cfhvd+qZrQv2FmH4VTNO8xs0Zm1jT87vqm3PNQM9tmZofs53uoAB4DmgPdK4sxdVpmOCL4sJlNNrMyYGjY9oiZxcPfw+tmdlTK9QPNbHb4Hc02s4F7fScfhdetMLMrUs5938wWmdkXZvZa6j1FRCQaStpERPKQmQ0DfgV8G+gI/BOYkNJlNlAMtAP+AjxrZs1Szl8Q9m8DTAJ+V8sQXgQKgJPC908C5cAxQD/gLOD/unsCOBdY4+4t3H102P8VoAdwKPAe8OdaPh93Hx9ed3d47/Or6X4xMADoD1wIfN/ddxB8B1em9LscSLj7uuqebWYFwP8FvgKW1jDk7wJ3Ai2BZIJ3BXAH0AEoCT8P4ejdy8ADQHvgPuBlM2tvZoVh+7nu3hIYGF6LmV0E/BtwCXAIMAN4uobxiYhIhihpExHJT1cAj7n7e2HycRtwqpl1BXD3/3H3De5e7u6/BpoSTG1MetPdJ7v7buBPQKw2D3f3XcB6oJ2ZHUaQmP0/dy8Lp0HeD1xWzfWPufuWMPZfADEza12bGGrpv9x9o7uvAn5DkJxBkGx+18yS/z/9PwTfR1VOMbMvgU/De1zs7ptqGMOL7v6Wu1e4+/aw7WV3fyP8Hn5G8DvsApwHLHX3P4W/w6eBxUAyMa0A+phZc3df6+4LwvYfAr9y90XuXg78J1Cs0TYRkWgpaRMRyU9HEIyuAeDuXwEbgE4AZvav4RS5TWGS0ZpgNCcptYrjVqBZOHpUI2bWhGAkZyPBmrUmwFoz+zJ83u8JRtEqu7axmd1lZsvNbDOwMjzVobL+afJxys//JPj+cPdZQBlwupn1JBgpnFTNfd5x9zbu3sHdTwlHEusSwz5t4e9wYxjbHr/flLg7uXsZ8B3gGoLv/OUwdgh+F/+d8nvYCBjhfxciIhINJW0iIvlpDcFf0AEIp8y1Bz4J16/dQjB1sq27twE2EfzlPV0uJJgO+S5B4rED6BAmNG3cvZW7967i2u+G148gSCa7Jj9GeCwDDk7pX13FSa9hvF1Sfj6S4PtLepJgiuT/ASamjILVxh4xm1llMVcW69dxmVkLgumsa9jr95sS9ycA7v6au59JMDV2MfCHsM/HwA9Tfg9t3L25u8+sw2cSEZE0UdImItLwNTGzZimvAoJ1aleZWbGZNSWYBjfL3VcSrJkqB9YBBWZ2O9AqHYGYWbuw6MWDBFMON7j7WuAfwK/NrFVY5ONoMzu9itu0JEjyNhAkOv+51/kS4BIzOzgs5PGDakL6DOheg9BvNrO24dTDG4G/ppz7E8GatyuBp2pwr8p8APQOfx/NCKZ81sQ3zGyQmR1EsLZtlrt/DEwGjjWz75pZgQVbLPQC/m5mh5nZBWGivoNgXd3u8H6PEBSI6Q1fF4j5Vh0/k4iIpImSNhGRhm8ysC3l9Qt3nwL8O/A3YC1wNP+7huw1gkIfHxJMqdtO5VPzauMDM/sKWEZQgOMmd7895fz3gIOAhcAXwESCUaDKPBXG9UnY/529zt8P7CRIyJ6k+iIljwK9wumAL1TT70VgLkFC+HJ4HQDuvpqgGIoTFO6oNXf/EBgHJAgKk+xT7bIKfwHGEkxjPIFgrSLuvgEYSbC/3Qbgp8BId19P8P/+fyUYjdsInA78KLzueeC/gAnh1NP5BOsNRUQkQuZe05khIiIiUhkze4ygwuXPs/jMJ4DV2XymiIhEo8aLxkVERGRfYcXNSwi2KhAREUk7TY8UERGpIzO7g2AK4T3uviLqeEREpGHKWNJmZo+Z2edmNn+v9n8xsyVmtsDM7k5pv83MloXnzk5pPydsW2Zmt6a0dzOzWWa21Mz+Gi7CFhERyRp3//dwY+47I3j2aE2NFBHJD5kcaXsCOCe1wcyGEpRpLgpLOd8btvciWADfO7zmoXAfnsYEFcbOJah6dXnYF4KF0ve7ew+CRevVVQcTERERERGplzK2ps3d3wjn+ae6FrjL3XeEfT4P2y8EJoTtK8xsGXBSeG6Zu38EYGYTgAvNbBEwjGCvHgiqg/0CeHh/cTVq1MibN29e148lIiIiIiIN3NatW93dc2YpWbYLkRwLDDazOwlKSP/E3WcDndizZPPqsA32LDO9GjiZYAPYL929vJL+1WrevDllZWV1/wQiIiIiItKgmdm2qGNIle2krQBoC5wCnAg8Y2bdAaukr1P59E2vpn+lzGwMMAbgoIO09E1EREREROqPbCdtq4HnPNgc7l0zqwA6hO1dUvp1Jtj0kyra1wNtzKwgHG1L7b8Pdx8PjAcoLCzUxnQiIiIiIlJvZHue5gsEa9Ews2OBgwgSsEnAZWbW1My6AT2Ad4HZQI+wUuRBBMVKJoVJ3zTg0vC+o4AXs/pJREREREREsiBjI21m9jRwBtDBzFYDY4HHgMfCbQB2AqPCBGyBmT0DLATKgevcfXd4n+uB14DGwGPuviB8xC3ABDP7JfA+8GimPouIiIiISF3s2rWL1atXs3379qhDkUo0a9aMzp0706RJk6hDqZYFOVP+KCwsdBUiEREREZFsWLFiBS1btqR9+/aYVVaWQaLi7mzYsIEtW7bQrVu3Pc6Z2VZ3L4wotH3kTBlLEREREZGGZvv27UrYcpSZ0b59+3oxCqqkTUREREQkg5Sw5a768rtR0iYiIiIiIpLDlLSJiIiIiAi/+c1v2Lp1a9r6SfooaRMRERERESVtOUxJm4iIiIhInikrK+O8884jFovRp08f/uM//oM1a9YwdOhQhg4dCsC1117LgAED6N27N2PHjgXggQce2KdfixYtvr7vxIkTGT16NADPPvssffr0IRaLMWTIkOx+wAYmY/u0iYiIiIhIbnr11Vc54ogjePnllwHYtGkTjz/+ONOmTaNDhw4A3HnnnbRr147du3czfPhwSktLueGGG7jvvvv26FeVcePG8dprr9GpUye+/PLLjH+mhkwjbSIiIiIieaZv374kEgluueUWZsyYQevWrffp88wzz9C/f3/69evHggULWLhwYa2ecdpppzF69Gj+8Ic/sHv37nSFnpc00iYiIiIikmeOPfZY5s6dy+TJk7nttts466yz9ji/YsUK7r33XmbPnk3btm0ZPXp0lfuZpZbNT+3zyCOPMGvWLF5++WWKi4spKSmhffv2mflADZxG2kREREQk92zZAjt2RB1Fg7VmzRoOPvhgrrzySn7yk5/w3nvv0bJlS7Zs2QLA5s2bKSwspHXr1nz22We88sorX1+b2g/gsMMOY9GiRVRUVPD8889/3b58+XJOPvlkxo0bR4cOHfj444+z9wEbGI20iYiIiEhucYeTT4bhw+G3v406mgZp3rx53HzzzTRq1IgmTZrw8MMP8/bbb3PuuefSsWNHpk2bRr9+/ejduzfdu3fntNNO+/raMWPG7NHvrrvuYuTIkXTp0oU+ffrw1VdfAXDzzTezdOlS3J3hw4cTi8Wi+rj1nrl71DFkVWFhoZeVlUUdhuShVeP6pvV+R94+L633ExERyRlLl8Kxx0IsBiUlUUdzQBYtWsTxxx8fdRhSjcp+R2a21d0LIwppH5oeKSIiIiK5JR4PjgsXws6d0cYikgOUtImIiIhIbkkkguOuXbB4cbSxiOQAJW0iIiIikjvKy2HqVEiuofrgg2jjEckBStpEREREJHfMnQubNsGPfgTNmtX7NW0i6aCkTURERERyR3I921lnQZ8+GmkTQUmbiIiIiOSSRAL69YMOHYLqkR98EGwBIJLHtE+biIiIiOSGr76CmTPhppuC97EYPPoorF0LRxwRbWxpcsLNT6X1fnPv+V5a7ye5SSNtIiIiIpIbZswIKkaOGBG8Ly4OjpoimVa/+MUvuPfee6s8v27dOk4++WT69evHjBkzan3/J554guuvvx6AF154gYULF9Y51nSYPn06M2fOjDSGA6WkTURERERyQzwOTZvCoEHB+6Ki4KhiJFk1ZcoUevbsyfvvv8/gwYMP6F5K2tJDSZuIiIiI5IZEIkjYmjcP3rduDV27aqQtDe68806OO+44RowYwZIlSwBYvnw555xzDieccAKDBw9m8eLFlJSU8NOf/pTJkydTXFzMtm3buPbaaxkwYAC9e/dm7NixX9+za9eurF+/HoA5c+Zwxhln7PHMmTNnMmnSJG6++WaKi4tZvnx5pbEtW7aMESNGEIvF6N+/P8uXL8fdufnmm+nTpw99+/blr3/9KxAkYCNHjvz62uuvv54nnnji63jGjh1L//796du3L4sXL2blypU88sgj3H///RQXF9dp5DAXaE2biIiIiETv009h3jy4664925PFSKTO5s6dy4QJE3j//fcpLy+nf//+nHDCCYwZM4ZHHnmEHj16MGvWLH70ox8xdepUxo0bx5w5c/jd734HBAlfu3bt2L17N8OHD6e0tJSi5ChoNQYOHMgFF1zAyJEjufTSS6vsd8UVV3Drrbdy8cUXs337dioqKnjuuecoKSnhgw8+YP369Zx44okMGTJkv8/s0KED7733Hg899BD33nsvf/zjH7nmmmto0aIFP/nJT2r+peUYJW0iIiIiEr0pU4Jjcj1bUiwGL70E27b97wic1MqMGTO4+OKLOfjggwG44IIL2L59OzNnzuRb3/rW1/127NhR6fXPPPMM48ePp7y8nLVr17Jw4cIaJW01sWXLFj755BMuvvhiAJo1awbAm2++yeWXX07jxo057LDDOP3005k9ezatWrWq9n6XXHIJACeccALPPfdcWmLMBUraRERERCR68Ti0axeU+09VXAwVFTB/Ppx4YjSxNQBmtsf7iooK2rRpQ8l+1guuWLGCe++9l9mzZ9O2bVtGjx7N9u3bASgoKKCiogLg67ba8iq2c6iqPfWZlT23adOmADRu3Jjy8vI6xZSLlLSJiIiISLTcg/Vsw4dDo71KLsRiwbGkpEEkbVGU6B8yZAijR4/m1ltvpby8nJdeeokf/vCHdOvWjWeffZZvfetbuDulpaXEkt93aPPmzRQWFtK6dWs+++wzXnnlla/XrnXt2pW5c+dy7rnn8re//a3SZ7ds2ZItW7ZUGVurVq3o3LkzL7zwAhdddBE7duxg9+7dDBkyhN///veMGjWKjRs38sYbb3DPPfewa9cuFi5cyI4dO9i+fTtTpkxhULJwTRVatmzJ5s2ba/el5RgVIhERERGRaC1eDJ98Ameeue+5rl2hZUutazsA/fv35zvf+Q7FxcV885vf/Loi5J///GceffRRYrEYvXv35sUXX9zn2lgsRr9+/ejduzff//73Oe20074+N3bsWG688UYGDx5M48aNK332ZZddxj333EO/fv2qLETypz/9iQceeICioiIGDhzIp59+ysUXX0xRURGxWIxhw4Zx9913c/jhh9OlSxe+/e1vU1RUxBVXXEG/vUdmK3H++efz/PPP1+tCJFbV0GNDVVhY6GVlZVGHIXlo1bi+ab3fkbfPS+v9REREIvPb38INN8BHH0G3bvueHzQIzIJ93OqZRYsWcfzxx0cdhlSjst+RmW1198KIQtqHRtpEREREJFrxOBx9dOUJGwRTJEtLg2mUInlISZuIiIiIRGfXLpg+fd+qkaliMdi8GVauzFZUkgHXXXcdxcXFe7wef/zxqMOqF1SIRERERESi8+67sGVL5evZkoqLg2NJSdWjcZLzHnzwwahDqLc00iYiIiIi0UkkgvVqQ4dW3adPn6CqpIqRSJ5S0iYiIiIi0YnHYcCAYI+2qhx8MPTooaRN8paSNhERERGJxubN8M471a9nS4rFlLRJ3tKaNhERERGJxuuvw+7d1a9nS4rF4JlngkSvVavMx5Yh2gJI6kIjbSIiIiISjUQCmjeHgQP33zdZjKS0NLMxCbfffjuJRGKf9unTpzNy5MgIIgqsXLmSv/zlL5E9P0pK2kREREQkGvE4DBkCTZvuv28sFhxLSjIbkzBu3DhG1GTKapblWtJmZueY2RIzW2Zmt1Zy/hozm2dmJWb2ppn1Ctu7mtm2sL3EzB7Z37OUtImIiIhI9n3yCSxaVLP1bABHHAHt22tdWx2sXLmSnj17MmrUKIqKirj00kvZunUr48aN48QTT6RPnz6MGTMGDzcvHz16NBMnTgTg1VdfpWfPngwaNIjnnnuu2ud89dVXXHXVVfTt25eioiL+9re/AfD000/Tt29f+vTpwy233PJ1/xYtWnz988SJExk9evTXz7/hhhsYOHAg3bt3/zqWW2+9lRkzZlBcXMz999+ftu+nLsysMfAgcC7QC7g8mZSl+Iu793X3YuBu4L6Uc8vdvTh8XbO/5ylpExEREZHsS06/q8l6Ngi2BVAxkjpbsmQJY8aMobS0lFatWvHQQw9x/fXXM3v2bObPn8+2bdv4+9//vsc127dv5+qrr+all15ixowZfPrpp9U+44477qB169bMmzeP0tJShg0bxpo1a7jllluYOnUqJSUlzJ49mxdeeGG/8a5du5Y333yTv//979x6azCIdddddzF48GBKSkq46aab6v5lpMdJwDJ3/8jddwITgAtTO7j75pS3hYDX9WEZS9rM7DEz+9zM5ldy7idm5mbWIXxvZvZAOLRYamb9U/qOMrOl4WtUSvsJ4XDjsvBay9RnEREREZE0SyTgkEOgby0Kc8RiMH9+ULxEaqVLly6cdtppAFx55ZW8+eabTJs2jZNPPpm+ffsydepUFixYsMc1ixcvplu3bvTo0QMz48orr6z2GYlEguuuu+7r923btmX27NmcccYZHHLIIRQUFHDFFVfwxhtv7Dfeiy66iEaNGtGrVy8+++yzOnziA1ZgZnNSXmP2Ot8J+Djl/eqwbQ9mdp2ZLScYabsh5VQ3M3vfzF43s8H7CyaTI21PAOfs3WhmXYAzgVUpzecCPcLXGODhsG87YCxwMkE2O9bM2obXPBz2TV63z7NEREREJAe5B0nbiBHBptk1VVwM27bB0qWZi62B2nt8w8z40Y9+xMSJE5k3bx5XX30127dv3+911XH3ffonp1zuL6a9n900ZZ1jdffIoHJ3H5DyGr/X+cq+mH0CdfcH3f1o4Bbg52HzWuBId+8H/Bj4i5lVWxI1YyX/3f0NM+tayan7gZ8CL6a0XQg85cFv5B0za2NmHYEzgLi7bwQwszhwjplNB1q5+9th+1PARcArmfk0IiIiIpI2CxbAp5/WfD1bUmoxkp490x9XFkRVon/VqlW8/fbbnHrqqTz99NMMGjSImTNn0qFDB7766ismTpzIpZdeusc1PXv2ZMWKFSxfvpyjjz6ap59+utpnnHXWWfzud7/jN7/5DQBffPEFJ598MjfeeCPr16+nbdu2PP300/zLv/wLAIcddhiLFi3iuOOO4/nnn6dly5bV3r9ly5Zs2bLlAL6FtFoNdEl53xlYU03/CYQDU+6+A9gR/jw3HIk7FphT1cVZXdNmZhcAn7j73pORqxperK59dSXtVT13THJos7y8/AA+gYiIiIgcsHg8ONY2aTv+eGjSROva6uD444/nySefpKioiI0bN3Lttddy9dVX07dvXy666CJOPPHEfa5p1qwZ48eP57zzzmPQoEEcddRR1T7j5z//OV988QV9+vQhFosxbdo0OnbsyK9+9SuGDh1KLBajf//+XHhhsPTrrrvuYuTIkQwbNoyOHTvu9zMUFRVRUFBALBaLvBAJMBvoYWbdzOwg4DJgUmoHM+uR8vY8YGnYfkhYyAQz604wa/Cj6h5mmRxuDEfa/u7ufczsYGAacJa7bzKzlcAAd19vZi8Dv3L3N8PrphCMxg0Dmrr7L8P2fwe2Am+E/UeE7YOBn7r7+fuLqbCw0MvKytL8SUX2T5tpioiIhM47D5YtgyVLan9tLAadOsHkyemPKwMWLVrE8ccfH2kMK1euZOTIkcyfv0+pCaHy35GZbXX3wuquM7NvAL8BGgOPufudZjYOmOPuk8zsv4ERwC7gC+B6d19gZt8ExgHlwG5grLu/VN2zMjY9shJHA92AD8L5q52B98zsJKoeXlxNMEUytX162N65kv4iIiIikst27oTXX4ewvHutxWIwZUpaQxKpC3efDEzeq+32lJ9vrOK6vwF/q82zsjY90t3nufuh7t7V3bsSJF793f1TgqHE74VVJE8BNrn7WuA14CwzaxsWIDkLeC08t8XMTgmrRn6PPdfIiYiIiEgueucdKCur/dTIpOJiWLMG1q1Lb1wNWNeuXdM6yvb4449TXFy8xyu1aqSkX8ZG2szsaYJRsg5mtppg2O/RKrpPBr4BLCOY/ngVgLtvNLM7COaMAoxLFiUBriWoUNmcoACJipCIiIiI5Lp4PKgYOXRo3a5PFiP54IO6J35ZVllVxfrsqquu4qqrroo6jLSIqDJlrWWyeuTl+znfNeVnBypNz939MeCxStrnAH0OLEoRERERyapEAk46CVq3rtv19Sxpa9asGRs2bKB9+/YNKnFrCNydDRs20KxZs6hD2a9srmkTERERkXz25Zfw7rvws5/V/R4dOsARR9SbCpKdO3dm9erVrNN0zpzUrFkzOnfuvP+OEVPSJiIiIiLZMX06VFQc+AhZLFZvkrYmTZrQrVu3qMOQei6r+7SJiIiISB6Lx6GwEE455cDuE4vBokVBJUqRPKCkTURERESyI5GA00+Hgw46sPsUF8OuXbBwYXriEslxStpEREREJPNWrYIPP4Qzzzzwe6UWIxHJA0raRERERCTzEongmI6Kjz16QPPmStokbyhpExEREZHMi8fh8MOhd+8Dv1fjxtCnj5I2yRtK2kREREQksyoqYMqUYJQtXXuVJStI1pPNkUUOhJI2EREREcms0lJYty4969mSiothwwb45JP03VMkRylpExEREZHMSq5nGz48ffdUMRLJI0raRERERCSz4nHo1Qs6dUrfPYuKgqOSNskDStpEREREJHO2b4cZM9JTNTJVq1bQrZuSNskLStpEREREJHNmzoRt29K7ni0pWYxEpIFT0iYiIiIimZNIQEEBnH56+u9dXBxs2F1Wlv57i+QQJW0iIiIikjnxOJxyCrRsmf57x2JByf/589N/b5EcoqRNRERERDJj40aYOzf969mSVEFS8oSSNhERERHJjKlTg5GwTKxnA+jaNShIoqRNGjglbSIiIiKSGYlEMC3yxBMzc3+zoPS/kjZp4JS0iYiIiEhmxOMwdCg0aZK5ZxQXQ2kpVFRk7hkiEVPSJiIiIiLp99FHwStT69mSYjHYsgVWrMjsc0QipKRNRERERNIvkQiOmVrPlqRiJJIHlLSJiIiISPolEtCpExx3XGaf06cPNGqkpE0aNCVtIiIiIpJeu3fDlCnBKJtZZp/VvDkce6ySNmnQlLSJiIiISHqVlAR7tGV6PVtScbGSNmnQlLSJiIiISHrF48ExW0lbLAYrV8KXX2bneSJZpqRNRERERNIrkYC+feGww7LzvGQxktLS7DxPJMuUtImIiIhI+mzbBm++mfmqkalUQVIaOCVtIiIiIpI+b74JO3Zkb2okQMeO0KGDkjZpsJS0iYiIiEj6xOPQpAkMGZK9Z5oFo21K2qSBUtImIiIiIumTSMDAgVBYmN3nFhfDvHlQXp7d54pkgZI2EREREUmPdevg/fezOzUyKRYLpmV++GH2ny2SYUraRERERCQ9pk4NjtksQpKkYiTSgClpExEREZH0SCSgdWs44YTsP7tnz2AtnZI2aYCUtImIiIjIgXMPipAMGwYFBdl//kEHQa9eStqkQVLSJiIiIiIHbvly+Oc/o1nPllRcDCUl0T1fJEOUtImIiIjIgYvHg2MU69mSYjH49FP4/PPoYhDJACVtIiIiInLgEgk48kg45pjoYlAxEmmglLSJiIiIyIHZvTuoHHnmmcFG11FR0iYNVMaSNjN7zMw+N7P5KW33mNliMys1s+fNrE3KudvMbJmZLTGzs1PazwnblpnZrSnt3cxslpktNbO/mtlBmfosIiIiIlKNuXPhyy+jXc8G0L49dOqkpE0anEyOtD0BnLNXWxzo4+5FwIfAbQBm1gu4DOgdXvOQmTU2s8bAg8C5QC/g8rAvwH8B97t7D+AL4AcZ/CwiIiIiUpXkerbhw6ONA4JiJErapIHJWNLm7m8AG/dq+4e7l4dv3wE6hz9fCExw9x3uvgJYBpwUvpa5+0fuvhOYAFxoZgYMAyaG1z8JXJSpzyIiIiIi1UgkgmTpkEOijiSYIrloEezYEXUkImkT5Zq27wOvhD93Aj5OObc6bKuqvT3wZUoCmGyvlJmNMbM5ZjanvLy8qm4iIiIiUltlZfDWW9FWjUwVi0F5OSxcGHUkImkTSdJmZj8DyoE/J5sq6eaqZYjmAAAgAElEQVR1aK+Uu4939wHuPqAgis0eRURERBqqGTNg167o17MlqRiJNEBZz2DMbBQwEhju7slEazXQJaVbZ2BN+HNl7euBNmZWEI62pfYXERERkWyJx6FpUxg8OOpIAsccA82bK2mTBiWrI21mdg5wC3CBu29NOTUJuMzMmppZN6AH8C4wG+gRVoo8iKBYyaQw2ZsGXBpePwp4MVufQ0RERERCiQScdlqQKOWCxo2hqEhJmzQomSz5/zTwNnCcma02sx8AvwNaAnEzKzGzRwDcfQHwDLAQeBW4zt13h6No1wOvAYuAZ8K+ECR/PzazZQRr3B7N1GcRERERkUp89hmUlubOerakWAxKSsCrXD0jUq9kbHqku19eSXOViZW73wncWUn7ZGByJe0fEVSXFBEREZEoTJkSHHNlPVtSLAbjx8Pq1dCly/77i+S4KKtHioiIiEh9Fo9Du3bQr1/UkexJxUikgVHSJiIiIiK15x6sZxs2LFhHlkuKioKjkjZpIJS0iYiIiEjtLVkSTD/MtfVsAC1bQvfuStqkwVDSJiIiIiK1l0gEx1xbz5ZUXBwUIxFpAJS0iYiIiEjtxePBaFb37lFHUrlYDJYtg7KyqCMROWBK2kRERESkdsrLYdq03B1lgyBpc4d586KOROSAKWkTERERkdp5913YsiU317MlqYKkNCBK2kRERESkdhIJMIOhQ6OOpGpHHQWtWytpkwZBSZuIiIiI1E48DiecAO3bRx1J1cyC0TYVI5EGQEmbiIiIiNTcli3wzju5vZ4tKRaD0lKoqIg6EmmAzOwcM1tiZsvM7NZKzl9jZvPMrMTM3jSzXinnbguvW2JmZ+/vWUraRERERKTmXn89KESSy+vZkmKxoHrkRx9FHYk0MGbWGHgQOBfoBVyempSF/uLufd29GLgbuC+8thdwGdAbOAd4KLxflZS0iYiIiEjNJRLQrBkMHBh1JPunYiSSOScBy9z9I3ffCUwALkzt4O6bU94WAh7+fCEwwd13uPsKYFl4vyopaRMRERGRmovHYciQIHHLdb17Q6NGStqkLgrMbE7Ka8xe5zsBH6e8Xx227cHMrjOz5QQjbTfU5to9gqlt9CIiIiKSp9asgYULYfToqCOpmebNoWdPFSORuih39wHVnLdK2nyfBvcHgQfN7LvAz4FRNb02lUbaRERERKRmEongWB/WsyXFYhppk0xYDXRJed8ZWFNN/wnARXW8VkmbiIiIiNRQIgGHHAJFRVFHUnOxGKxaBV98EXUk0rDMBnqYWTczO4igsMik1A5m1iPl7XnA0vDnScBlZtbUzLoBPYB3q3uYpkeKiIiIyP65B0nb8OHBOrH6IlmMpLQUTj892likwXD3cjO7HngNaAw85u4LzGwcMMfdJwHXm9kIYBfwBcHUSMJ+zwALgXLgOnffXd3zlLSJiIiIyP4tXAhr19aP/dlSpVaQVNImaeTuk4HJe7XdnvLzjdVceydwZ02fVY/+mUREREREIhOPB8f6tJ4N4PDD4dBDVYxE6jUlbSIiIiKyf4kE9OgBRx4ZdSS1Y6ZiJFLvKWkTERERkert3AnTp9e/UbakWAwWLIDy8qgjEakTJW0iIiIiUr1Zs6CsrP6tZ0uKxWDHDliyJOpIROpESZuIiIiIVC8eDypGDh0adSR1k1qMRKQeUtImIiIiItVLJODEE6FNm6gjqZuePeGgg5S0Sb2lpE1EREREqrZpE7z7bv1dzwbQpAn07q0KklJvKWkTERERkapNnw67d9ff9WxJqiAp9ZiSNhERERGpWjwOBx8Mp54adSQHJhaDzz4LXiL1jJI2EREREalaIgGnnx6sCavPVIxE6jElbSIiIiJSuY8/Dsrk1+f1bElK2qQeU9ImIiIiIpVLJIJjfV/PBtCuHXTpomIkUi8paRMRERGRysXjcNhh0KdP1JGkh4qRSD2lpE1ERERE9lVREYy0jRgBZlFHkx6xGCxeDNu3Rx2JSK0oaRMRERGRfc2bB+vWNYz1bEmxWLB9wcKFUUciUitK2kRERERkXw1pPVuSipFIPaWkTURERET2FY/D8cdDp05RR5I+Rx8NhYUqRiL1jpI2EREREdnTjh3wxhsNa5QNoHFj6NtXI21S7yhpExEREZE9zZwJ27Y1rPVsSckKku5RRyJSY0raRERERGRPiUQwKnX66VFHkn6xGHz5ZbBxuEg9oaRNRERERPYUj8Mpp0CrVlFHkn4qRiL1UMaSNjN7zMw+N7P5KW3tzCxuZkvDY9uw3czsATNbZmalZtY/5ZpRYf+lZjYqpf0EM5sXXvOAWUPZQEREREQkQl98AXPmNLz1bEl9+wb7zqkYidQjmRxpewI4Z6+2W4Ep7t4DmBK+BzgX6BG+xgAPQ5DkAWOBk4GTgLHJRC/sMyblur2fJSIiIiK1NXVqsN6rIa5nA2jZMqgiqZE2qUcylrS5+xvAxr2aLwSeDH9+Ergopf0pD7wDtDGzjsDZQNzdN7r7F0AcOCc818rd33Z3B55KuZeIiIiI1FUiESQ2J50UdSSZkyxGIlJPZHtN22HuvhYgPB4atncCUleDrg7bqmtfXUl7pcxsjJnNMbM55eXlB/whRERERBqseBzOOAOaNIk6ksyJxWD5cvjqq6gjEamRXClEUtl6NK9De6Xcfby7D3D3AQUFBXUMUURERKSBW7EiSGYa6nq2pFgsmAI6b17UkYjUSLaTts/CqY2Ex8/D9tVAl5R+nYE1+2nvXEm7iIiIiNRVIhEcG+p6tqTi4uCoYiRST2Q7aZsEJCtAjgJeTGn/XlhF8hRgUzh98jXgLDNrGxYgOQt4LTy3xcxOCatGfi/lXiIiIiJSF4kEHHEE9OwZdSSZ1aULtGmjdW1Sb2RsrqCZPQ2cAXQws9UEVSDvAp4xsx8Aq4Bvhd0nA98AlgFbgasA3H2jmd0BzA77jXP3ZHGTawkqVDYHXglfIiIiIlIXFRUwZQqMHBmUxG/IzFSMROqVjCVt7n55FaeGV9LXgeuquM9jwGOVtM8B+hxIjCIiIiISKimBDRsa/nq2pFgMHn00SFYb5UqZB5HK6b9QEREREQmqRkJ+JW1lZUHhFZEcp6RNRERERIL1bH36wOGHRx1JdsRiwVFTJKUeUNImIiIiku+2bYMZMxp+1chUvXtD48aqICn1gpI2ERERkXz31luwY0f+TI0EaNYsqJKpkTapB5S0iYiIiOS7eByaNIEhQ6KOJLtUQVLqCSVtIiIiIvkukYBTT4UWLaKOJLtiMfj4Y9i4cf99RSKkpE1EREQkn61fD++/n1/r2ZKSxUhKS6ONQ2Q/lLSJiIiI5LOpU8E9v9azJRUXB0cVI5Ecp6RNREREJJ/F49C6NQwYEHUk2XfYYcFL69okxylpExEREclX7kHSNnQoFBREHU00VIxE6gElbSIiIiL5avly+Oc/83M9W1IsBgsWwK5dUUciUiUlbSIiIiL5KpEIjvm4ni0pFoOdO2HJkqgjEamSkjYRERGRfBWPw5FHQo8eUUcSHRUjkXpASZuIiIhIPtq9O6gcOWIEmEUdTXSOOw6aNtW6NslpStpERERE8tHcufDll/m9ng2CAiy9eytpk5ympE1EREQkHyXXsw0bFm0cuUAVJCXHKWkTERERyUfxeLCe69BDo44kerEYfP45fPpp1JGIVEpJm4iIiEi+KSuDmTPzu2pkKhUjkRynpE1EREQk38yYEZS5z/f1bElFRcFRUyQlRylpExEREck3iQQcdBAMGhR1JLmhbdtg6wMlbZKjlLSJiIiI5Jt4PEjYDj446khyh4qRSA5T0iYiIiKSTz77DEpLtZ5tb7EYLFkC27ZFHYnIPpS0iYiIiOSTKVOCo5K2PcViwYbjCxZEHYnIPpS0iYiIiOSTRCJYw9W/f9SR5JZkBUlNkZQcpKRNREREJF+4B+vZhg2Dxo2jjia3dO8OLVooaZOcpKRNREREJF98+CGsXq1S/5Vp1Aj69lXSJjlJSZuIiIhIvojHg6PWs1UuWUHSPepIRPagpE1EREQkXyQS0K0bHH101JHkplgMNm2CVauijkRkD0raRERERPJBeTlMm6ZRtuoki5GUlEQbh9QLZnaOmS0xs2Vmdmsl539sZgvNrNTMppjZUSnndptZSfiatL9nKWkTERERyQezZ8PmzVrPVp2+fcFM69pkv8ysMfAgcC7QC7jczHrt1e19YIC7FwETgbtTzm1z9+LwdcH+nlejpM3MptSkTURERERyVDweJCTDhkUdSe4qLIRjjlHSJjVxErDM3T9y953ABODC1A7uPs3dt4Zv3wE61/Vh1SZtZtbMzNoBHcysrZm1C19dgSPq+lARERERybJEItibrX37qCPJbcliJJLvCsxsTsprzF7nOwEfp7xfHbZV5QfAKynvm4X3fcfMLtpvMPs5/0Pg/xEkaHMBC9s3EwwHioiIiEiu27IF3n4b/vVfo44k98ViMHFi8J21bBl1NBKdcncfUM15q6St0rKjZnYlMAA4PaX5SHdfY2bdgalmNs/dl1f1sGpH2tz9v929G/ATd+/u7t3CV8zdf1fdtSIiIiKSI954IyhEovVs+5csRlJaGm0ckutWA11S3ncG1uzdycxGAD8DLnD3Hcl2d18THj8CpgP9qnvY/kbakjf9rZkNBLqmXuPuT9XkehERERGJUDwOzZrBaadFHUnui8WC4wcf6PuS6swGephZN+AT4DLgu6kdzKwf8HvgHHf/PKW9LbDV3XeYWQfgNPYsUrKPGiVtZvYn4GigBNgdNjugpE1EREQk1yUSMHhwkLhJ9Tp3hrZtta5NquXu5WZ2PfAa0Bh4zN0XmNk4YI67TwLuAVoAz5oZwKqwUuTxwO/NrIJg5uNd7r6wuufVKGkjmIPZy13bw4uIiIjUK2vWwIIF8L3vRR1J/WCmYiRSI+4+GZi8V9vtKT9Xuimiu88E+tbmWTXdp20+cHhtbiwiIiIiOWBKuEuT1rPVXCwG8+bB7t377yuSBTVN2joAC83sNTOblHzV9aFmdpOZLTCz+Wb2dLi1QDczm2VmS83sr2Z2UNi3afh+WXi+a8p9bgvbl5jZ2XWNR0RERKTBisehQ4f/Xasl+1dcDFu3wrJlUUciAtR8euQv0vVAM+sE3EAw3XKbmT1DsHDvG8D97j7BzB4h2Mvg4fD4hbsfY2aXAf8FfCfccfwyoDfBlgQJMzvW3fVPIiIiIiIA7sF6tuHDoVFN/61e9ihGctxx0cYiQg1H2tz99cpeB/DcAqC5mRUABwNrgWHAxPD8k0Byk7kLw/eE54dbsJLvQmCCu+9w9xXAMoKdyUVEREQEYOFCWLsWRlS6tEaq0qsXFBRoXZvkjBolbWa2xcw2h6/tZrbbzDbX5YHu/glwL7CKIFnbRLBx95fuXh52S91R/OvdxsPzm4D21GIXcjMbk9zNvLy8vLIuIiIiIg1PIhEctZ6tdpo2hZ49lbRJzqjpSFtLd28VvpoB3wTqtLl2uC/BhUA3gmmNhcC5lT02eUkV52q8C7m7j3f3Ae4+oKCgpjNCRUREROq5eByOOQaOOirqSOofVZCUHFKnyc3u/gLBdMa6GAGscPd17r4LeA4YCLQJp0vCnjuKf73beHi+NbCRGu5CLiIiIpKXdu2C6dM1ylZXxcWwejVs2BB1JCI1nh55ScrrUjO7iypGtWpgFXCKmR0crk0bDiwEpgGXhn1GAS+GP08K3xOenxruFzcJuCysLtkN6AG8W8eYRERERBqWd96BsjKtZ6ur1GIkIhGr6VzB81N+LgdWEkxxrDV3n2VmE4H3wnu9D4wHXgYmmNkvw7ZHw0seBf5kZssIRtguC++zIKw8uTC8z3WqHCkiIiISSiSCipFDh0YdSf2UmrQNq+sEM5H0sGDQKn8UFhZ6WVlZ1GFIHlo1rlYb3+/XkbfPS+v9RESkgRk4MNgcetasqCOpvzp2hLPPhieeiDoSyTIz2+ruhVHHkVTT6ZGdzex5M/vczD4zs7+ZWedMByciIiIidbBpE7z7rtazHSgVI5EcUdNCJI8TrCE7gqCs/kthm4iIiIjkmunTg1E2rWc7MLEYLFgAO3dGHYnkuZombYe4++PuXh6+ngAOyWBcIiIiIlJXiQQcfDCcemrUkdRvxcVBFc7Fi6OORPJcTZO29WZ2pZk1Dl9XAqp/KiIiIpKL4nEYMiTYJFrqThUkJUfUNGn7PvBt4FNgLUHp/asyFZSIiIiI1NHHH8OSJVrPlg7HHhskvkraJGI1Lfl/BzDK3b8AMLN2wL0EyZyIiIiI5IpEIjhqPduBKyiAPn2UtEnkajrSVpRM2ADcfSPQLzMhiYiIiEidJRJw6KHQN71bzeStZAXJPNsmS3JLTZO2RmbWNvkmHGmr6SidiIiIiGRDRUWQtI0YAWZRR9MwFBfDunWwdm3UkUgeq2ni9WtgpplNBJxgfdudGYtKRERERGpv/nz4/HOtZ0un1GIkRxwRbSySt2o00ubuTwHfBD4D1gGXuPufMhmYiIiIiNRSPB4ctZ4tfYqKgqPWtUmEajzF0d0XAgszGIuIiIiIHIhEAnr2hM6do46k4WjTBo46SkmbRKqma9pEREREJJft2AGvv65RtkxIFiMRiYiSNhEREZGG4JlnYNs2rWfLhOLiYO+7bduijkTylJI2ERERkfruwQdh9Gg48UQlbZkQiwWVOefPjzoSyVNK2kRERETqq9274cc/huuvh/PPh2nToHnzqKNqeFIrSIpEQHutiYiIiNRHW7fClVfC88/DDTfAffdB48ZRR9UwdesGLVooaZPIKGkTERERqW8+/zwYWZs9G37zG7jxxqgjatgaNQpK/ytpk4hoeqSIiIhIfbJ4MZxyCsybB889p4QtW4qLg6TNPepIJA8paRMRERGpL954AwYOhLKyoLz/RRdFHVH+iMVg82ZYuTLqSCQPKWkTERERqQ/+8pegMuThh8M77wSVIiV7VIxEIqSkTURERCSXucMvfwlXXBGMsr31VlAYQ7KrTx8wU9ImkVAhEhEREZFctWsXXHMNPPZYUCnyj3+Epk2jjio/FRZCjx5K2iQSGmkTERERyUWbNsE3vhEkbLffDk89pYQtarEYlJREHYXkISVtIiIiIrlm1SoYNAimT4fHH4f/+I9gap5Eq7gYVqwICpKIZJGSNhEREZFc8t57QUn/Vavg1Vdh9OioI5KkZDGS0tJo45C8o6RNREREJFe8/DIMGQJNmsDMmTB8eNQRSSpVkJSIKGkTERERyQUPPQQXXADHHReU9O/dO+qIZG+dOkG7dkraJOuUtImIiIhEqaICbr4ZrrsuKDzy+uvQsWPUUUllzFSMRCKhpE1EREQkKtu2wbe/DffeGyRtL7wALVpEHZVUp7gY5s+H3bujjkTyiJI2ERERkSisWwfDhsFzz8F998FvfwuNG0cdlexPLBYk20uXRh2J5BElbSIiIiLZ9uGHQYXIkhKYOBFuukkl/esLFSORCChpExEREcmmGTPg1FNhyxaYNg0uuSTqiKQ2jj8eCgqUtElWKWkTERERyZann4YRI+CQQ4IKkaecEnVEUltNmwaJm4qRSBYpaRMRERHJNHf41a/gu98NErWZM6F796ijkroqLtZIm2SVkjYRERGRTNq1C8aMgX/7tyBp+8c/gr2+pP6KxWDNGli/PupIJE8oaRMRERHJlM2bYeRI+OMf4ec/h//5n2B6ndRvKkYiWaakTURERCQTVq+GQYNgypQgabvjDlWIbCiUtEmWFUQdgIiIiEiDU1IC550XVIicPBnOOivqiCSdDjkEOnZU0iZZE8lIm5m1MbOJZrbYzBaZ2alm1s7M4ma2NDy2DfuamT1gZsvMrNTM+qfcZ1TYf6mZjYris4iIiIjs4ZVXYPBgaNQI3npLCVtDVVysCpKSNVFNj/xv4FV37wnEgEXArcAUd+8BTAnfA5wL9AhfY4CHAcysHTAWOBk4CRibTPREREREIvH738P550OPHjBrFvTtG3VEkimxGCxaBDt3Rh2J5IGsJ21m1goYAjwK4O473f1L4ELgybDbk8BF4c8XAk954B2gjZl1BM4G4u6+0d2/AOLAOVn8KCL5Z+fOYCH9lVdCRUXU0YiI5I6KCrjlFrjmGjj7bHjjDTjiiKijkkyKxYLKoIsWRR2J5IEoRtq6A+uAx83sfTP7o5kVAoe5+1qA8Hho2L8T8HHK9avDtqraRSQTliyBgQPhzjvhz3+GCROijkhEJDds3w6XXQZ33x0kbS++CC1aRB2VZJqKkUgWRZG0FQD9gYfdvR9Qxv9OhaxMZWWWvJr2fW9gNsbM5pjZnPLy8trGK5Lf3OEPf4D+/WHFCpg4MZjH/7OfwY4dUUcnIhKt9eth+HB49lm45x546CEoUJ23vNCjBzRrpqRNsiKKpG01sNrdZ4XvJxIkcZ+F0x4Jj5+n9O+Scn1nYE017ftw9/HuPsDdBxToD1KRmtuwAb75zWBT2FNPhdLS4P1dd8HKlcHaDRGRfLV0afBn49y58Mwz8JOfqKR/PikoCNYsqhiJZEHWkzZ3/xT42MyOC5uGAwuBSUCyAuQo4MXw50nA98IqkqcAm8Lpk68BZ5lZ27AAyVlhm4ikw5QpUFQEf/978K/H//gHdApnIJ91FgwbFuw5tHlztHGKiEThrbeChO3LL2HqVPjWt6KOSKIQiwUjbV7pZC+RtImqeuS/AH82s1KgGPhP4C7gTDNbCpwZvgeYDHwELAP+APwIwN03AncAs8PXuLBNRA7Ezp3w05/CmWdCy5bwzjvBvx43SvnjwiwYbVu/Hn796+hiFRGJwl//GkyJbNcO3n47WO8r+SkWC2alrKl0spdI2pjn2b8MFBYWellZWdRhSB5aNS69ZZ+PvH1eWu8HwOLF8N3vwvvvww9/CPfdBwcfXHX/b3872DR2+XI47LD0xyMikkvcg2Ijt94KgwbBCy9A+/ZRRyVRmjEDhgyBl1+Gb3wj6mgkjcxsq7sXRh1HUlQjbSKSS9xh/Pig2MiqVcFfRB55pPqEDYJKktu3B9MkRUQasvJyuPbaIGG77DKIx5WwSbCMAFSMRDJOSZtIvlu/Hi65JBhZGzQoKDZy4YU1u7ZHD7j66qAgybJlmY1TRCQqW7YEG2b//vdw223BtifNmkUdleSC1q2ha1cVI5GMU9Imks8SieBfCSdPDtamvfpq7TeDvf12OOgg+Pd/z0yMIiJRWr0aBg8ORtbGj4f//M891/iKFBdrpC1Pmdk5ZrbEzJaZ2T5bmJnZj81soZmVmtkUMzsq5dwoM1savkbtfe3e9KeOSD7asSMoLnLmmdCmDcyaBT/+cd3+ItKxI9x0U7DZ9ty56Y9VRCQqH3wAp5wSrNt9+eVgZoHI3mKxYPuHrVujjkSyyMwaAw8C5wK9gMvNrNde3d4HBrh7EcE2Z3eH17YDxgInAycBY8Nq+FVS0iaSbxYtCv4S8utfB+sz5swJ/pXwQNx8c7C247bb0hOjiEjUXnstmDIO8OabcPbZ0cYjuSsWg4oKmD8/6kgku04Clrn7R+6+E5gA7LG+xN2nuXsym3+HYF9pgLOBuLtvdPcvgDhwTnUPU9Imki/cg+IiJ5wQTPeZNAkeemj/xUZqonVr+PnPg+lD8fiB309EJEp/+AOcdx507x5sexKLRR2R5LLkfx+aItnQFJjZnJTXmL3OdwI+Tnm/Omyryg+AV+p4rZI2kbywbh1cdFEwsjZ4cFBs5Pzz0/uMa6+Fo44KKqtVVKT33iIi2VBRAf/2bzBmTDB9fMYM6Nx5/9dJfuvaNdjXVMVIGppydx+Q8hq/13mr5JpK91IzsyuBAcA9tb02SUmbSEP3j38ExUZefRXuvx9eeSVYh5ZuTZsGpf/few+efTb99xcRyaTt24N9Kn/1qyBpe+klaNUq6qjk/7N33+FRVtkDx7+HBAi9iaBgRcQGsYCKKFYsa+997b2uBesSxQa2VVl7W3tZK7p2115QVEDRH4oNEQTpNYGQ8/vjvLMZIJQkk9y5M+fzPHnCvJlMzkCYec97zz0nBg0a2Gqbr7Tlm/HAGmm3OwNLTVkXkV2Ay4B9VLWsOt+bzpM253JVWZk1F9ltN2jbFj7/HM49t267nh1xBHTvDpddBgsW1N3Pcc65TJo6FXbZBZ56CgYPtlLywsLQUbmYFBdbFYtXmuSTz4GuIrKOiDQCDgOGpt9BRDYD7sYStslpX3od2FVE2iQNSHZNji2TJ23O5aJvv4Utt7SVtTPPtGYjqQGgdamgAAYNsk5r991X9z/POedqY+FCqw7o3dteJ598Evr3B6mqcsm55Sgutnl+v/wSOhJXT1S1HDgTS7a+A55W1dEiMlBE9knudgPQHPi3iIwQkaHJ904DrsISv8+BgcmxZRLV5ZZP5pxmzZrp3LlzQ4fh8tC4gd0z+nhrDvh66YOqcOedcP75Vl//4IO2mb4+qcKOO1qXyh9/hObN6/fnO+dcOlWYPBm+/x7GjKn8+P57e40qL7dqhBdfrOwW6Vx1ffYZbLUVPPcc7L9/6GhcBojIPFVtFjqOFF/7dy5XTJ4MJ5wAL78Mu+9uCVvHjvUfh4ittvXuDTffbMO3nXOurs2fb7Oy0pOy1J9nzqy8X+PG0LUrbLIJHHAAdOtmpZGdltu4zbnl22QT234wYoQnba5OeNLmXC547TU49liYMQNuvdVKIuty79qKbL21nQzdcIN1lWzfPlwszrncUVEBv/22dFI2ZgyMG7f4fTt3toTsyCPtc7dusP76sOaaVsrtXCY1bWq/X96MxNURT9qci1lpqbXYv/VW2Hhjm5HWPbNlmDV2zTXwwgtw9dUWn3POrawZM6ouZ/zhB1tRS2nRwpKx7bazE+ZUcta1KzTLmqomly+Ki2HYsNBRuBzlSZtzsfrmG+vW+PXXcNZZ1vGsSZPQUVXaYAMr17zzTnbgcegAACAASURBVOtauc46oSNyzmWThQvhp5+qLmecnNZkraDAhlyvv76VMaavmnXs6E1DXPYoLrYOpDNnQqtWoaNxOcaTNudio0rzz6bBdb1shtB//gN/+UvoqKpWUgKPPgp//7t9dnVr/HhrXV5cHDoS54wqTJq09KrZmDGWsC1aVHnf9u0tGdt778VXzdZdFxo1CvccnFtZqdfeUaNs9de5DPKkzbmINJhTTrsXxtPkhzmWqD3wAHToEDqsZevUCc45xxqTXHABbLpp6Ihy16xZdpIwZYq1nG7XLnRELp/Mm7fsJiCzZlXer6jIShd79ICDD1581axNm3DxO5cJqaRt5EhP2lzGect/5+pJbVv+F/0wm3bPj6dBWQXTd+1I25d/j6MsaMYMu1K+1Vbw6quho8ldxx4LjzxiKxuXXGJ7Cp3LpEWLlt0E5LffFr/vGmtUJmSppKxbN2sCErJJknN1SRVWXRX23ddnleYAb/nvnKuehRW0efMPWgybxoIOjZl8zBos7FBE2xgSNoDWreHSS+HCC+Gdd2yGm8usZ56Bhx6yMtQxY+C22+C883y1zdXM1KmVSVn65x9+gLKyyvu1bGmJWN++iydo663nTUBcfhKx1TbvIOnqgK+0OVdParLS1nBSKe2e+Y1Gk8uYtXU7ZuzSARraVeoqh2tnq9LSyqYBw4bFsUIYi99/t1KzLl3go4/sBLtHD19tc8tXWgpjx1adnE2dWnm/wkL73UqtlKV/7tDB/y87t6Tzz4c77oDZs+3/j4uWr7Q551ZMlebDptHmzT+oKCpg8lFrUdq1Reioaq6oCAYOhOOOg2efhYMOCh1RbqiosL/T0lJr9NKwoQ14PfhgGDLEV9vyXUWFNadZMikbMwZ+/dVKuVJWW82SsQMPXDw5W3tt+71yzq2c4mJ7Tf7hB9hww9DRuBziK23O1ZOVXWlrMKecds+Pp8nYOcxfvwVT9+1ERfOlr69EtdIGth+muBgWLIDRo/1EMBNuvdXGKdx9N5x8cuXxb76xeX2XXWZz8lxumz592eWM6TPNmje3ZCy9M2PqdouILwo5l01GjrSmW088AYcdFjoaVwvZttLmSZtz9WRlkrai72fT7oXxSFkFM3bryJxebZdZfhRd0gbw0kuwzz5w111wyimho4nb6NGwxRbQrx8MHbr078khh8Brr1knybZtg4ToMqisrHKmWXoTkO+/hz//rLxfQYHNRFyylLFbN1tN83JG5+rWggV2geS886xzsouWJ22BedLmQlle0iYLK2j9xh+0+GwaCzoUMfWgzixctWi5jxdl0qZqbZB//NH203izgpopK7NunBMn2nD1VVdd+j6p1bbLL4errqr/GF31qdoexapWzX7+2codUzp0qHqfmc80cy68TTe1iyTeMTlq2Za0+Z425wJr+EfSbOTPMmb1TpqNFOZoS2wRGDwYtt0WbrnFyvdc9f3971aC89JLVSdsYHvbDjrISij/9jdfbcsmM2daIlZVcjZvXuX9mja1RGyLLeCIIyqTs65drSurcy47FRfDm2+GjsLlGF9pc66eLLXSVqG0GDaV1m9OoqJJAVP370Tpeiu/ryTKlbaU/faz9v8//girrBI6mri8+y7stJPtYbvrruXf9+uvrZOkr7aF9/TTcPvtlpxNmlR5vEEDa/ZRVTnj6qv7TDPnYnTzzdZFcvJkaN8+dDSuhrJtpc2TNufqSXrS1mD2Qtq98DtNxs5hXrcWTNu3ExXNqrfwHXXS9u23Vrp3zjn25uZWzowZloQVFcFXX61ceenBB8Prr/vetpAmTLDVsU6dbJU5vQlIly7QuHHoCJ1zmfT227DLLrbatssuoaNxNZRtSZuXRzpXz5qMmUXbF35HFlYwba/VmdOzTf41B9hoIzj2WFt5OOccWGut0BHF4YwzLAH45JOV3w84YIAN377lFhu74OrfgAFQXm7J8zrrhI7GOVfXiovt84gRnrS5jPG6C+fqiSyooM3LE2j/+DgWtWzIH6d0WW53yJx3xRVW+jVgQOhI4vDEE/D44/b31qvXyn9f9+42e+vWW2HatDoLzy3DN9/Agw/CmWd6wuZcvlhlFVtZHzkydCQuh3jS5lx9GDmSjvf8SIvPpzFrm3b8cdK6lLdffnfInLfGGnDWWfDIIzBqVOhostu4cXDaadC7N1x8cfW/f8AAmDXLVttc/erfH1q29KY7zuWb4mJP2lxG+Z42l7VWdhh1dQTZBzZ2LBQXU16wgGn7d6a0S/OMPGzUe9pSpk2zPT19+sDLL4eOJjtVVMDOO8Pw4VZq06VLzR7noINsf8Uvv0CbNhkN0S1Dal/LjTdaUwLnXP649FK44QaYM8f3rUYq2/a0+Uqbc3VJFU49FQoLmXRSl4wlbDmjbVtbOfrPf+D990NHk51uvtk6Rt52W80TNvDVtvpWUQEXXmidIc88M3Q0zrn6Vlxse1m/+y50JC5HeNLmXF16+GG72j54MItaNQwdTXY6+2yr/b/oIktyXaWRI+1q7QEHWOOW2ujRwx7nlltg+vSMhOeW47HHrMPntdf6VXbn8lF6MxLnMsCTNufqyp9/wnnnwTbb2EwtV7UmTeDKK+HTT+GFF0JHkz1KS+HII6FdO7j77sw0rEmttt16a+0fyy3b/Pm2h61nTzj00NDROOdC6NrV3t98X5vLEE/anKsr550Hs2fDPff4gNwVOeYY2GADuOQSKydx9ncxejT861+ZG0BeXFy52jZjRmYe0y3tttvgt99sL5v/33cuPxUUWPdeT9pchvi7iXN14Y034NFHbb/WxhuHjib7FRbCddfBmDGWpOS7N9+0xOqss2C33TL72AMGwMyZvretrkyZYiWRe+8N228fOhrnXEipDpJe+u8ywJM25zJt7lxrPtKtm+1Hcitn332tpX1JCcybFzqacKZNs/1rG24Igwdn/vGLi2H//X21ra5cdZW9BtTFv51zLi7Fxfaa/vvvoSNxOcCTNucy7cor4eefbR9SUZ7PYqsOERg0CCZMgCFDQkcThiqccorth3z0UdsPURdSq22+ty2zxo6FO+6AE0+0pNs5l9+8GYnLIE/anMukr76yFu0nnuilUTXRty/stZeVSk6bFjqa+vfII/DMM7Zas/nmdfdzNt0U9tsP/vEPX23LpEsusU6RV1wROhLnXDbo0cM++742lwHBkjYRKRCRr0Tk5eT2OiIyTER+EJGnRKRRcrxxcnts8vW10x7jkuT4GBHJ8MYP56pp0SI46SRrGnH99aGjide111qHw+uuCx1J/fr5Z5vn1bcvXHBB3f88X23LrE8+sYS7f3/o2DF0NM65bNCyJay7ridtLiNCrrSdA6RPHBwM/ENVuwLTgROS4ycA01V1PeAfyf0QkY2Aw4CNgd2BO0SkoJ5id25pt90GX3xhn9u0CR1NvLp3h7/+1Uokf/stdDT1Y9Eie84iNtuvoB5eyjbbzFbbfG9b7alaor3aanD++aGjcc5lk1QzEudqKUjSJiKdgT2B+5LbAuwEPJPc5SFgv+TP+ya3Sb6+c3L/fYEnVbVMVX8GxgJb1s8zcG4Jv/wCl18Oe+4JBx8cOpr4XXmlnQiXlISOpH5cfz18+CHcfjustVb9/dwBAyxhu+22+vuZuej55+Hjj2HgQGjWLHQ0zrlsUlwMP/xgDYqcq4VQK223AP2BiuR2O2CGqqYGNI0HOiV/7gT8BpB8fWZy//8dr+J7FiMiJ4vIcBEZXu4zoFymqcLpp9sqye23Z2YIcr5bay0rFXzoIZtVlsu++MKSp0MPtWHa9Wmzzaxrp+9tq7mFCytHexx3XOhonHPZprjYzhO++SZ0JC5y9Z60ichewGRV/SL9cBV31RV8bXnfs/hB1XtUtaeq9iwsLKxWvM6t0NNPw6uvwtVX1+8qSa679FJo3jy3xybMm2eJWseOcOedYRL+khJfbauNu++2q+jXX18/Za3Oubh4B0mXISFW2voA+4jIL8CTWFnkLUBrEUllVJ2BCcmfxwNrACRfbwVMSz9exfc4Vz+mTYOzz4aePW0Qssucdu3gootg6FArHcxF/ftXDhQPtQ8yfbVt5swwMcRq5kzrFLnTTrDHHqGjcc5lo7XXtoYkvq/N1VK9J22qeomqdlbVtbFGIv9V1SOBd4CDkrsdA7yY/Hlocpvk6/9VVU2OH5Z0l1wH6Ap8Vk9PwznTvz9MnQr33utX2evCOedYc4eLL7byklzyyitWTnveebDzzmFj8b1tNTNokP3/v+EGL4t2zlVNxJuRuIzIpjltFwHnichYbM/a/cnx+4F2yfHzgIsBVHU08DTwLfAacIaqLqr3qF3+evdduP9+6xa36aaho8lNzZpZ+d5HH8FLL4WOJnP+/BOOP946ZV5zTehobCbcPvvYjEFfbVs5v/1mnTePOqpuZ+o55+JXXAyjRkFFxYrv69wyBE3aVPVdVd0r+fNPqrqlqq6nqgerallyvDS5vV7y9Z/Svv8aVe2iqt1U9dVQz8PlodJSOOUUm7+SLx0OQzn+eFh/fRtcvCgHrsuowsknw/Tp8NhjUFQUOiKT2ts2ZEjoSOJw+eX2b3n11aEjcc5lu+JimDPH5nE6V0PZtNLmXDyuuQa+/x7uuguaNg0dTW5r2NAGbn/7rc0wi90DD8ALL9jw8O7dQ0dTafPNYe+9fbVtZYwYAY88YuW73nzIObci3ozEZYAnbc5V1zff2F6Wo4+Gfv1CR5MfDjgAttzS9l7Nnx86mpobO9ZO9HfaCc49N3Q0SyspsRVAX21bNlW48EJo29ZWf51zbkU22QQaNPB9ba5WPGlzrjoqKqy0rVUruOmm0NHkDxEYPBjGj7fmHTEqL7f9Tw0b2vy5Bln48rvFFpWrbbNmhY4mO73+Orz1Fvz979C6dehonHMxaNIEunXzpM3VShaeNTiXxe6+Gz75xE5q27cPHU1+2WEH2H13K5WcPj10NNV37bUwbJiV1HbuHDqaZfPVtmVbtMhW2bp0gdNOCx2Ncy4m3kHS1ZInbc6trN9/t7lhu+xipZGu/g0aZM0yBg8OHUn1DBsGAwfaStuhh4aOZvm22AL22stWkn21bXEPPWTl0dddB40ahY7GOReTTTeFX3+1/dnO1YAnbc6trLPOgoULbaXEZzKFUVwMRx4Jt95qSXQM5syxZK1TJ/jnP0NHs3J8tW1pc+daSeTWW8NBB634/s45l+7oo61C56CD7H3BuWrypM25lfH88/ZxxRVWGuXCGTjQytSuuCJ0JCvnvPPgxx+t22CrVqGjWTk9e9pqm+9tq/SPf8CECXDjjX7RxjlXfauvDk8+CWPGwAknWFMj56rBkzbnVmTWLDjzTFvlOe+80NG4ddaB00+31vn/93+ho1m+oUPh3nuhf3/o2zd0NNVTUgLTpsWzOliXJk2yktz994c+fUJH45yL1U472f7mp5+GW24JHY2LjCdtzq3IJZfAxIl28t2wYehoHMBll0GzZnDppaEjWbY//rCrqZtuaquDsenZE/bc0/a2zZ4dOpqwrrwSSkttT6VzztVG//52AejCC+GDD0JH4yLiSZtzy/Pxx3DnnXD22dCrV+hoXEr79vaG9/zz1s0z26hawjZnDjz2WLxNK3y1zVZz77kHTjkF1l8/dDTOudiJwIMPwrrrwiGH2EVh51aCJ23OLcuCBTaTrXNnuOqq0NG4Jf3tb9Chg3X0zLa9AXffDa+8AjfcABttFDqamuvVy1bbbrwxf1fbLr4Ymja1BNY55zKhVSt47jnbfnHIIdbkzLkV8KTNuWW54QYYPRruuANatAgdjVtS8+YwYICVl7zySuhoKo0ZY3sfd9sNzjgjdDS1l8+rbR98AC++aImbz2V0zmXSJpvAfffBhx9ayaRzKyCabVeo61izZs107ty5ocNwK2HcwO4Zf8w1B3y9cnf8/nvo0QP23ReeeiojPzvTz2eln0suW7jQVrKaNIGvvoKCgvDx9O4Nv/wCo0ZZt7BcsOee8Omn9rzy5QKGqrX3//13ez1o2jR0RK4OBX2/cfnt7LNtvMpTT9mqm8saIjJPVZuFjiPFV9qcW5KqlUUWFdk8MJe9GjaEa66Br7+2vWOhXXklfPGF7YHKlYQNKlfbbr89dCT15+mn4bPP4OqrPWFzztWdG2+EbbaB44/3wdtuuTxpc25JDz4I771n5ZEdO4aOxq3IQQfBFlvY4OPS0nBxfPQRXHcdHHccHHBAuDjqwpZbwh575M/etrIy6xrbo4cNxHXOubrSqJFdJGrWzN47fDamWwZP2pxLN2kSXHABbLeddf9z2a9BA5uhNW6cdfoMYdYsO7lfe+3cXZ0tKYGpU/Njte2OO+Dnn+3CTeiSW+dc7uvUycojx461Fbc827rkVo4nbc6lO/dcmDvXytsa+H+PaOy8M/TrZ6VsM2fW/88/5xz49Vd45JHc3fO11VaVq21z5oSOpu5Mn27dYnfd1T6cc64+7LCDzYJ89lmbj+ncEvys1LmUV16BJ5+0wc0bbBA6GlddgwbZvqsbbqjfn/vss/Cvf9nvzTbb1O/Prm/5sNp27bUwY0b9/x4559z558OBB1rH2nffDR2NyzKetDkHtnJw+umw4YY298vFZ/PN4fDD4eab629Y6YQJ1rSmVy/bU5frttoKdt/dEppcXG375Re47TY45hjbz+acc/UpNXh7vfXg0EOte61zCU/anANbQfj1VyuLbNw4dDSupq66ytruX3ll3f+sigo49lhrfvLoo9bJMh+kVtvuuCN0JJl32WW2h+2qq0JH4pzLVy1a2ODtuXNtBMCCBaEjclnCkzbnhg+HW26BU0+FbbcNHY2rjS5d7N/xvvtstlZd+uc/4c03bWVv/fXr9mdlk623zs3VtuHD4fHH4W9/g86dQ0fjnMtnG20E998PH38MF14YOhqXJTxpc/mtvBxOOgk6dLB27S5+l19uM/Yuu6zufsbo0VZGu9deVh6Zb0pKYMqU3FltU7UTo/btvTzaOZcdDj3UmqPddhs88UToaNwyiMjuIjJGRMaKyMVVfL2viHwpIuUictASX1skIiOSj6Er+lmetLn8dsstMGIEDBkCrVuHjsZlQocONrbhmWdsOHKmlZXBUUdZCct999kehHyz9daw2265s9r2n//Ypv+SEmjZMnQ0zjlnrr/eKoBOPBG++SZ0NG4JIlIA3A7sAWwEHC4iGy1xt3HAscDjVTzEfFXdNPnYZ0U/r7CW8ToXr59/hgEDYJ99lhqGvMWFD2f8xz2fo53gs9L559sq0EUXwX//m9nEasAAS/SHDrUEMV+VlFi3zDvvjLt8p7wc+ve3Etd8XDV1zmWvhg1t8Pbmm9t5yuefQ6tWoaNylbYExqrqTwAi8iSwL/Bt6g6q+kvytYra/jBfaXP5SdX2PhUUWPvyfFwtyWUtWlg3x3ffhddfz9zjvveerS6dcgrsvXfmHjdGvXvbatv119uG+Vg98AB8952NjMiXZjLOuXistpolbj/9BMcd54O361ehiAxP+1jyyl4n4Le02+OTYyurKHncT0VkvxXd2ZM2l58efxzeeMP2sXnTgdx0yimwzjo276ai1he4bHbXX/9qrZh98KmJfW/bnDm2ctqnD+y3wvdL55wLY7vt7ILh88/7DMn6Va6qPdM+7lni61Vd8a9OVr2mqvYEjgBuEZEuy7uzJ20u/0ydapt7t9oKTjstdDSurjRqBFdfDSNHZmYT95ln2sycRx+FZs1q/3i5oHdv2HVXO4mIcbXtxhth0iT77Kvtzrlsdu65NgLgkkus7N9lg/HAGmm3OwMTVvabVXVC8vkn4F1gs+Xd35M2l38uuMBWTe6918ojXe467DDYdFPrKFlWVvPHefJJeOwxW1nacsvMxZcLSkrgzz9tb1tMJk60ZPPgg62xinPOZTMRa37VrZu9t40fHzoiB58DXUVkHRFpBBwGrLALJICItBGRxsmfVwH6kLYXriqetLn88vbb8K9/WeOB7t1DR+PqWoMGMHgw/PIL3H13zR7jt99sRbZ3b7vC6Ra3zTbQr198e9tKSmwQu4/6cM7FIjV4e/58u+Dkg7eDUtVy4EzgdeA74GlVHS0iA0VkHwAR6SUi44GDgbtFZHTy7RsCw0VkJPAOMEhVl5u0iebZhsZmzZrp3JhOLPLYuIGZTapkYQVrPFFmV6tGjYImTZZ537rpHpnZOvQ1B3yd0cfLWaqwyy72b/7jj1W2dF/m71qFsurDv9Do9/n8cVoXyts2XqkfmXf/Nh99ZG2pb7jBVrKz3ejR0KMHnHWWjf1weS/T7zeQh68Drv4884wlbWecAf/8Z+hocpaIzFPVrNkP4SttLm+0fG+ynbTfffdyEzaXY0SsM+CUKdVuINLik6kU/TyX6XusttIJW17q08dW22LZ23bRRZUdRp1zLjYHHWSjbW6/3fZZu7zgSZvLCw3/KKXlR1OsXe5OO4UOx9W3Xr3squRNN8Eff6zUtzT8o5TWb09i3oYtmbuZD15foZISmDwZ7rordCTL9847Nkz70kuhXbvQ0TjnXM0MGgR9+9p8yVGjQkfj6oEnbS73VShth/5ORZMCb5Wbz665BkpL4aqrVnzfhRW0e/Y3KpoUMG3v1b2z4Mro08fKUK+/HubNCx1N1SoqrHxzzTXh7LNDR+OcczVXWAhPPQWtW8OBB1qDNZfTPGlzOa/5Z9No/Pt8pu++ml9Zz2ddu9oVyXvugbFjl3vX1m9PotHkMqbu14mKZoX1FGAOyPbVtieegC+/tAS+qCh0NM45VzsdO8K//23Nto45JjMzSV3W8qTN5bSCmQto/fYk5q/XnHndW4UOx4U2YIDNb7v88mXepfGPc2j5yVRmb9mW0q4t6jG4HLDttrbaNnhw9q22lZZaSeTmm8MRR4SOxjnnMqNPHyv9HzrUXntdzvKkzeUuVdr8ZyKoMm0vL3Fz2FXJ886zkpIvvljqyw3mldPu+fEsbN+YGf06BggwB2TratuQITBunJVIN/C3PudcDjnrLDj8cLsg+dZboaNxdcTfuVzOavLtLJqOmc3MHTuwqE2j0OG4bHHhhVYme/HFix9Xpc3LEyiYt4gpB3RGG/nLY41suy3svHN27W2bOtVKIv/yF29E5JzLPSJW+r/hhpa8jRsXOiJXB/ysxOUkmb+Itq9MZMFqRcze2vexuTQtW1ZejXzzzf8dbjpqBs1Gz2LmjquycHUfCVErJSUwaVLNB5pn2tVXw+zZlkg651wuat7cBm+XldlIgLKy0BG5DKv3pE1E1hCRd0TkOxEZLSLnJMfbisibIvJD8rlNclxE5DYRGSsio0Rk87THOia5/w8ickx9PxeXvVq/9QcN5pYzdZ9OUOBlkW4Jp50Ga61lq20VFRRMX0Db/0ykdK2mzOqzSujo4rfddrailQ1723780WYZHX88bLxx2Ficc64urb8+/Otf8PnncO65oaNxGRZipa0cOF9VNwS2Bs4QkY2Ai4G3VbUr8HZyG2APoGvycTJwJ1iSB5QAWwFbAiWpRM/lt8a/zqXF8OnM7t3OV0xc1Ro3ttb/X34JTzxBu+fHAzB1/87QwJP8jMiW1bZLL4WGDWHgwLBxOOdcfTjgAOjf3/YVP/RQ6GhcBtV70qaqE1X1y+TPs4HvgE7AvkDqt+shYL/kz/sCD6v5FGgtIqsBuwFvquo0VZ0OvAnsXo9PxWWj8graDp1AeeuGzNyxQ+hoXDY74gjo0QOOP56iX+cxbc/VfO9jJvXta6tt118P8+eHiWHYMHj6aZvNttpqYWJwzrn6ds01sOOOcOqpMGJE6GhchgTd0yYiawObAcOADqo6ESyxA1ZN7tYJ+C3t28Ynx5Z1vKqfc7KIDBeR4eXl5Zl8Ci7LtPxgCg2nlDFtr9W9kYRbvoICGDQIFixg7sYtmdejdeiIck9JCfzxR5jVNlVL1jp0sOYzzjmXLwoLbS5lu3Y2eHv69NARuQwIdlYrIs2BZ4FzVXXW8u5axTFdzvGlD6reo6o9VbVnYaEPys1VhX+W0uqDP5nbvZXP13IrZ/fd4b33mLZfZx8JURf69rWrvYMH1/9q24svwocfwpVX2gZ955zLJx062ODt336Do4/2wds5IEgGIyINsYTtMVV9Ljk8SURWU9WJSfnj5OT4eGCNtG/vDExIju+wxPF36zJul8UqlLYvTaCiUQOm7+5lUG4liUDfvui7vipbZ0pKYIcdrB31OedU+9vHDexe/Z+5SFnt9h+gfWMmThgCA//5vy+tOeDr6j+ec87FqHdv+Mc/4Mwz4dprrXOyi1aI7pEC3A98p6o3p31pKJDqAHkM8GLa8b8mXSS3BmYm5ZOvA7uKSJukAcmuyTGXh5p9OZ2iX+cxY7eOVDT31VTnssb229tq26BB9bba1vyLaTScuoAZ/Tp491jnXH47/XQ48kgYMABe99PkmIW4vNwHOBrYSURGJB9/AQYB/UTkB6BfchvgFeAnYCxwL3A6gKpOA64CPk8+BibHXJ5pMHshbd78g9K1mzF3U9+X5FzWSe1tu+eeOv9RUrqIVu9OpnTtpsxf38uknXN5TsT2FW+8sTXg+vXX0BG5Gqr3JQlV/ZCq96MB7FzF/RU4YxmP9QDwQOaiczFq8+pEpFyZts/qvi/JuWy0/fZWIjloEJx8MjSpu1EcLT+aQsHcRfx55Gr+euCccwDNmtng7Z49bfD2Bx9AUVHoqFw1+UYOF7UmY2bRbPQsZm7fnvJ2jUOH45xbltRq27331tmPKJi5kBafTGFu91Ys6OQzGp1z7n+6doWHH4bhw+Hss0NH42rAkzYXLSlbRJuXJ7Bg1cbM2maV0OE455Znhx0qV9vqaG9bq/9OQipgxs4+o9E555ay775wySV28ewBL1SLjSdtLlqt355Mwexypu3TCQr9V9m5rFdSAhMn1slqW8M/5tNs5Axmb9XWh6Q7LTFHrAAAIABJREFU59yyXHUV7LyzNSj58svQ0bhq8DNdF6VG4+fR/LOpzOnVlgVrNA0djnNuZeywg+1vGzQISksz+tCt35hERVEBM/uumtHHdc65nFJQYIO327e3wdvTvIdfLDxpc/FZpLQdOoFFLQq9DMq52FxxRcZX24rGzqbJj3OY1bc92qQgY4/rnHM5qX17eOYZ+P13OOooH7wdCU/aXHRafjyFRpNKmb7n6miRn6A5F5UddoC+fTO32lahtH5jEuVtGjJ7y7a1fzznnMsHW20Ft94Kr75qJZMu63nS5qJSOLWMlu9OZt6GLZm/QcvQ4TjnauKKK2DCBLjvvlo/VLORM2g0qdRW3X1vq3POrbxTT4W//hWuvNKSN5fV/B3OxUOVti9PgAJh+l9WCx2Nc66mUqtt111Xq9U2WVBBq/9OoqxTE+Zt0ipz8TnnXD4QgTvvhO7d4cgj4eefQ0fklsOTNheNZiNnUPTTXGb068iilg1Dh+OcqymRjKy2tfh0CoWzypmxa0cfpO2cczXRtKkN3q6osMHbdTSSxdWeJ20uCg3mltP69T8oW6Mpc7ZoEzoc51xt7bADbLddjVfbGswpp+WHU5jXrQVlazfLfHzOOZcvunSBRx+1EQBnnhk6GrcMhaEDcJk1bmD3jD7emgO+zujj1VSb1ybSoKyCafusDg38irpz0Uuttu28M9x/P5xxRrW+vdV7k5GFFczo17Fu4nPOuXyy115w+eVw9dXQuzeceGLoiNwSPGlzWa9o7GyajZrJzO3bs3DVotDhOOcyZccdK1fbTjgBilbu/3fhlDKaD5/GnM3bUt6+cR0H6ZwLKVcvRmelK66Azz6z1bZNN4WePUNH5NJ4eaTLarKggrYvT2DhKo2YuV370OE45zJJBEpKbFbQ/fev9Le1fmsSWtiAmTv6IG3nnMuYggJ47DHo0MH2t02dGjoil8aTNpfVWr07mcLpC5m2dydo6L+uzuWcnXaCbbe11bayshXevfGvc2n63Sxm9VmFiuZeLOKccxm1yio2eHviROsouWhR6Ihcws+CXdZqOHE+LT6ZwpzN23ijAedyVWpv28qstqnS+o0/KG9RyOxtVqmX8JxzLu/06gVDhsDrr9sMN5cVPGlz2WnRItoO/Z2KpoVM39UbDTiX01Krbddeu9zVtibfzqLx+PnM3HFVtJG/fTnnXJ056SQ47ji46ip4+eXQ0Ti8EYmrLlU7qZo/v/Jj3rzFb1f1Ud37zJ1L4+mlTDl4DbRJQehn7ZyrS6m9bf362Wrb6acvfZ/yClq/NYkFqzZm7mY+9sM55+qUCNx+O4wYAUcfDV98AeuuGzqqvOZJWy6ZMIHCqWXIQkXKK5CFFUi5Lv45+VqDtD8v+3MFPNJ18cSqtNQSt5po1AiaNKn6o2VL2/iadmzauBeYt3HLzP4dOeey0847Q58+lZ0kGy/eFbLF59NoOG0Bk49ay8d+OOdcfWjSxPa39ewJBx4IH39sx1wQnrTlki5dWL0aQ2q1UNBCoaJhA/tzwwb2UShUFBWgzQtptFmvpROspk2XnXwt675FRdaVqBrmDHy/un8DzrlYpfa29esHDzwAp51W+aX5i2j53p+UrtuM0vWah4vROefyzbrr2uDtvfay1+UHH7TXa1fvPGnLJXfdxZShl6MNBS1skPa5wdLHCmWlrlavOeDxegjcOeew1bZttrG9bccf/7/VtlYf/EmD0kW2v9VPFpxzrn795S/w97/DwIE2ePuUU0JHlJd8J3cuOeYY5hW3Zv5GrShdvwVl6zRnwRpNWdixiPJ2jVnUqiEVTQttA7+XFznnsk1qtW38eLuaCxTMWECLYVOZ16M1C1fzshznnAtiwADYfXc4+2wbwO3qnSdtzjnnsscuu1SutpWV0frtSQDM2MkHaTvnXDAFBVYmudpqNnh7ypTQEeUdL490zjmXPVKrbbvuCuecQ7NRM5m57Sosat0odGTOOZff2rWDZ5+1plGHH864PhMzWrm15oCvM/ZYuchX2pxzzmWXXXaxfRN3382ipgXM2q596Iicc84BbLGFjQJ46y1avTM5dDR5xZM255xz2UUErrwSgJnbr4oW+axG55zLGiecABdf7N1865knbc4557JPv37w3XfM2apt6Eicc84t6brrKFurWego8oonbc4557LTBht4i3/nnHMOb0TinHPOuYhsceHDGX/M51tk/CGdcy6jPGlzzjnn6sG4gd0z/pjebc055/KDJ20uYzJ99dOvfDrnnHPOOedJm3POOeeqyVcNnXOufnnS5pxzzjnnas33GzpXd7x7pHPOOeecc85lMU/anHPOOeeccy6LeXmkcy4qXn6zfL7XyDnnspO/Prva8KTNOVdt/sbjnHPOOVd/vDzSOeecc84557KYr7Q555zLCC9ddc455+qGJ20B+QmOc84555xzbkWiT9pEZHfgVqAAuE9VBwUOyTnnXOT8oppzzrlsEnXSJiIFwO1AP2A88LmIDFXVb8NG5lx2yfQJqJ98Zo7/27j64L9n+cMbRbmq+IWo+EWdtAFbAmNV9ScAEXkS2BfwpM0555xzWc8T6uzl/zYum4iqho6hxkTkIGB3VT0xuX00sJWqnrnE/U4GTk5ubg7Mr9dA61chUB46iAzJpecCufV8cum5QG49n1x6LpBbz8efS/bKpeeTS88Fcuv55NJzgdx7PktqoqpZ02k/9pU2qeLYUlmoqt4D3FP34YQnIsNVtWfoODIhl54L5NbzyaXnArn1fHLpuUBuPR9/Ltkrl55PLj0XyK3nk0vPBXLv+WS7rMkea2g8sEba7c7AhECxOOecc84551zGxZ60fQ50FZF1RKQRcBgwNHBMzjnnnHPOOZcxUZdHqmq5iJwJvI61/H9AVUcHDiu0XCoDzaXnArn1fHLpuUBuPZ9cei6QW8/Hn0v2yqXnk0vPBXLr+eTSc4Hcez5ZLepGJM4555xzzjmX62Ivj3TOOeecc865nOZJm3POOeecc85lMU/anHPOOeeccy6LedIWMREpEJFHQ8fhnHPOxSJ57/xb6Dicc646ou4eme9UdZGItBeRRqq6IHQ8tSEibZf3dVWdVl+xZJqIdALWIu3/m6q+Hy6i6hGRl6hiaH2Kqu5Tj+FkjIg8oqpHr+hYDEREgCOBdVV1oIisCXRU1c8Ch1ZjIrIW0FVV3xKRJkChqs4OHdfKEpEhLP//zdn1GE5GiMjmVRyeCfyqquX1HU9NJe+d+wL/CB1LJonIcOBB4HFVnR46ntoQkeuBq4H5wGtAMXCuqkZ3oVpE+gBXUHkeIICq6roh46qJZZwPzASGA3eramn9R5U/PGmL3y/ARyIyFJibOqiqNweLqGa+wF4IBFgTmJ78uTUwDlgnXGg1JyKDgUOBb4FFyWEFoknagBtDB1BHNk6/ISIFwBaBYqmtO4AKYCdgIDAbeBboFTKomhKRk4CTgbZAF6AzcBewc8i4qml46ADqwB3A5sAo7PV5k+TP7UTkVFV9I2Rw1fSRiPwTeIrF3zu/DBdSrR0GHAd8npbAvaFxtgnfVVX7i8j+wHjgYOAdILqkDbgf+Bt2nrNoBffNdj8B7YEnktuHApOA9YF7geguesbEk7b4TUg+GgAtAsdSY6q6DoCI3AUMVdVXktt7ALuEjK2W9gO6qWpZ6EBqSlXfCx1DJonIJcClQBMRmZU6DCwg3pkzW6nq5iLyFYCqTheRRqGDqoUzgC2BYQCq+oOIrBo2pOpR1YdCx1AHfgFOSM1DFZGNgAuBq4DngJiStm2SzwPTjil24SNKqjoWuExE/g7sBTwAVIjIA8CtkVWsNEw+/wV4QlWnWUFBlGaq6quhg8iQzVS1b9rtl0TkfVXtKyL5Pie5znnSFjlVvTJ0DBnWS1VPTd1Q1VdF5KqQAdXST9ibT7RJW4qIdAWuAzYCilLHYyvxUNXrgOtE5DpVvSR0PBmyMFkpVAARaY+tvMWqTFUXpE7SRKSQ5ZQaZrPk3+Iilv5/E2NysEEqYQNQ1W9FZDNV/Sm2E2pV3TF0DHVBRHpgq21/wVbbHwO2Bf4LbBowtOp6SUT+DyuPPD35fxRr6d07InIDdmHjf+cCka7qtheRNVV1HEBSir9K8rWot+nEwJO2yCUvZP2xUq/YTwgApojI5VgJhAJHAVPDhlQr84ARIvI2i79YR7efBSu1KcH2geyInRjEdaaWRlUviX2/YZrbgOeBVUXkGuAg4PKwIdXKeyKSWg3tB5wOvBQ4ppp6DCvB2xM4FTgG+DNoRDU3RkTuBJ5Mbh8KfC8ijYGF4cKqPhHpAFwLrK6qeySrhr1V9f7AodWYiHwBzMDK8S5Oq/AYluyrioaqXpxsL5iV7EGcC+wbOq4a2ir53DPtWKyruucDH4rIj9j7/zpYUt0MyMXqgqwicZY6uxQReQM7IbiAtBMCVb0oaGA1lDQkKQH6Urn3a2BkZR3/IyLHVHU8xtIpEflCVbcQka9VtXty7ANV3S50bDUhIoOwPSCL7TeMuLHKBtieLwHeVtXvAodUYyLSADgB2BV7Pq8D98W4Nyft/80oVe2RHHtPVbcPHVt1JQ1hTsdWbgT4ENvnVgo0VdU5AcOrFhF5FbsQdZmqFieruV+lXttiJCLrqupPoePIBBE5GHhNVWcnF3I3B66OdHUqpyQXaTbAXgP+z5uP1B9P2iKXYycEBcAgVb0wdCyZlOwtWj+5OUZVo7oinSIiHwHbAc9gpTa/Y/9e3YIGVkMiMgboEfN+wxQR6QKMV9UyEdkB6AE8rKozwkZWe8mFnM6qOip0LDUhIp+q6tYi8jq2IjoBeEZVuwQOLa+JyOeq2ktEvlLVzZJjI1Q1phLCxYjIeVUcngl8oaoj6jue2kid04jItlhZ/o3Apaq61Qq+NeuISCsqL0YDvIddjJ4ZLqqaE5FtgLVZvELl4WAB5RGf0xa/VAIwUUT2FJHNsE5r0VHVRcTbva9KyQn0D8Dt2BXp70Wk73K/KXudCzQFzsb+nY7GVnZjldpvmAueBRaJyHrAfVjJyuNhQ6o5EXlXRFomCdsI4EERia0jbsrVyUnb+VhFxH1YJ7noiEgfEXlTRL4XkZ9SH6HjqqG5ItKOyn2gW2MJTsx6YhU3nZKPk4EdgHtFpH/AuGoiVf2wJ3Cnqr4IxNpc6QGso+8hyccsbJU3OiLyCJZAb4t1J+7F4mWfrg75SlvkRGQv4ANgDWAI0BK4QlWj3P8hIjcBXYF/s3gb5ueCBVULyR6DI1R1THJ7fawTVk4lpzESkWex2T/R7zcUkS+T7pH9gfmqOiR9BSE2qdhF5ERgDVUtSa8mcGEkjSGWal2uqtHtOxabOTcEG1vwDdbG/KBYV3QBktXcA1NlqiLSHKuM2B9bbdsoZHzVISIvY9Ucu2AXCecDn6lqcdDAaqCqFdxYV3VF5DtgoxhL1XOBNyKJ38HAh6r6DbBjcmX6RuLdtN8WazySvkFXsa5LMWqYStgAVPV7EYlydSdJOC9k6cYdMW6mBhiafOSChSJyOPBXYO/kWJS/Z4lCEVkNuyp9WehgakNEHgLOSZWqikgb4CZVPT5sZDWSM63LVfVLEdke6IbtzYm2dD3NmizewW8hsJaqzheR2MrADwF2B25U1RnJ60GsWyfmi8i2qvoh/G/Y9vzAMdXUN0BHYGLoQPKRJ23x65G+byWZZRLl1XUAVT0udAwZNlxE7gceSW4fiV2ljtG/sQHH9xL/gFBU9aGkscKa6Yl1pI7DyqKuUdWfRWQd4hxCmzIQaz7yoap+LiLrYmXGMVryNXp6xK/RudS6HGwW4NrYudDmIhL73pzHgU9F5MXk9t7AE0lnv2/DhVV9qjpPRCZjZXg/AOXE+xpwGvBQUiYtwDTg2KAR1dwqwLci8hmLvwZE2cArNl4eGTkRGQnsoKrTk9ttgfdi7YAlIkVY17glRxjEeFU61WXpDCq7rb0P3BFj84tU05vQcWSKiOyNrUo3UtV1RGRTbHO4v/m4jMml12gReaeKwxrjanuyN6cLtmcyvXtsdOXR6URkC9K6e6rq8MAh1YiIlGB7pbqp6voisjrwb1WNanRBOhFpCaCqs0LHUlPJ6vRSVPW9+o4lH/lKW/xuAj4WkWewMsJDgGvChlQrjwD/B+yGXW0/Eoi2dXmSnN2cfMTuJRE5HZsHln6FLcpxDMAV2JX2dwFUdUSyQhUdEfmZKoZPa2SDz1Ny7OJN+ms0WEl7lK/ROTaQuic5tDcnGZMxSlU3Id5qjnT7A5sBXwKo6gQRaRE2pOoRkaNU9dElu3pKMoheVaM7L/DkLCxP2iKnqg+LyHBsD5gAB6hqVGUQS1hPVQ8WkX2T8rXHsTKpqIjI06p6iIh8TdUn0zE2VEh1ikzfV6BAlIkBUK6qM1NvoIlYT+DSu3cVYYlB20CxZELOXLzJhdfoZZ18psR48kmO7c1R1QoRGSkia6rquNDxZMACVVURSXX3bBY6oBpIxVxVshnVe42IfKiq24rIbBaPXbAV6paBQssrnrTlgOQEIKqTgOVIbQSfISKbAH9gew5ic07yea+gUWSQqka5CrUc34jIEUCBiHTFRhl8HDimGqmie98tIvIhMCBEPBkQ/cUbEWmpqrOScsg/SBvBICJtI1uhXt7JZ1RE5CXspLMFubc3ZzVgdPKc0rsvx/icnhaRu4HWInIScDy2nzoaqnp38se3VPWj9K8lzUiioarbJp+jfw2Ime9pc1klafH9LNAd+BfQHBigqneFjKumRGSwql60omMxSLpenkblgNB3gbtj7bgmIk2xzoS7YlcLXweuUtXSoIHVQNK+PKUBtvJ2WoztsQFE5DNV3VJE3gdOx5Kez2Iq9xSRl1V1rypKV1NXpqN5Liki0l5V/wwdR20sa09OSszlX7m230hE+pH2+qyqbwYOqUZSI1lWdCybJReflimyi1DR8qTNuTq0jBfrKOdNich9WBv5h5JDRwOLVPXEcFE5WKpBRDnwC9YqO8qumGkXb3pgQ2ijvniTK0TkB+Bn4CnguVRzlRjl0gW1dCKyFtBVVd9KLkwVqOrs0HHlIxHpDWwDnAv8I+1LLYH9Y7qolnbxSbDREtOTP7cGxuVgJU5W8qTNZRURuRa4fomZRuer6uVhI6seETkNWyFYF/gx7UstgI9U9agggdWCiIxc8k2mqmOxEJGewKVUtvwGot1v6LLMEqufS4m1Tb6IbAkcBuyHleU/qarRjZfIpQtqKUkZ4clAW1XtkpR936WqOwcOrdpE5ABgMLAqlhxEt3cqWfncARvHkn7BaTbwkqpGN8JARO4ChqrqK8ntPYBdVPX8sJHlB0/aXFYRka9UdbMljkVVRgCQzGNpA1wHXJz2pdmxlhGIyJfAwar6Y3J7XeCZ2P5tUkRkDNZU5WugInVcVX8NFlQNJb9vJVSWrr6HjS+YGS6qmktGZRzI0gn1wFAxVVfa6mcRVq46Ejvx7AEMS+0RiZWIrIJ1xT1SVQtCx7Oy0i6odQHGpn2pBfCxqh4ZJLAMEJERWEfcYan3URH5OtLxEmOBvVU1ygZE6URkrRjfV6pS1egfERmuqj2X9T0uc7wRics2BSLSODXHTGz4cePAMVVbcrI8EzgcQERWxU7emotI80i7e12IDdf9CTv5XAsb6hyrP1V1aOggMuQBrBveIcnto7GywgOCRVQ7L2L/f74grUlETFLt8UXkSeBkVf06ub0JcEHI2GoqmTO1P7bS1gUb/7Fl0KCq73HgVeyC2iAqL3R8qKpfBYsqM8pUdUGqI66IFBJZl8I0k3IhYUvMExtKv+QIk+jmGwJTRORy4FHsd+soYMlGWK6OeNLmss2jwNsi8iD2gnA8lXuooiM2wPlmYHVgMpbofIe9eEdFVd9Oym26YUnb/2mEQ8LTlCT79N5m8e5xz4ULqca6qOqBabevTK66x6qzqu4eOogM2SCVsAGo6jdig9xjNBJ4AVvF/SR0MDWRuqAmIp9i7zfPYa9nD4nIvao6JGiAtfOeiFwKNEmaeJwOvBQ4ppoaLiJPYb9vsb8+P4btA90LK5U8Boi1oc/hWFXH88nt95Njrh54eaTLOiKyO7AL9kb6hqpG1eo7nYiMxOYzvaWqm4nIjsDhqnpy4NBWmojspKr/TfYYLCXSN1FE5FFgA2A0leWRqhEOcBaRT4ALVfXD5HYfrBFJ77CR1YyI3AMMSU92YiUiT2Dt19OvTDdX1ehOdEREktlZLbD/K3NCx1RTIjIK6K2qc5PbzYBPIt/T1gAbSp/eEfc+jfBEL7lwu6RYX5+/UNUt0vdMish7qrrcTqbOLclX2lzWUdXXgNeq+pqIfBLZiehCVZ0qIg1EpIGqviMig0MHVU3bA/8F9q7ia4pdqY5RcYx7PZbhNGyloFVyezqVw9CjIZXD6AuB45JS3DIqmxDEeEJ9HPbvk5rd+D5wZ7hwamVjEXkEG9wuIvIncIyqfhM4rpoQYFHa7UXJsWipagU2yyyqeWZVUdWYS++XlBqLM1FE9gQmAJ0DxlNtafMNq6RxzgKMjidtLjZFK75LVpkhIs2xE7XHRGQy1pI9GqpakvxxoKr+nP41EYm5ze+nIrKR2nD62H0HXI/tM2qN7QfbDxgVMqgayJlh9CmqWpp0XHsl1hEMae4BzlPVdwBEZIfk2DYhg6qhB4FhIpIq89oPuD9gPLWWrLBfgZXhFxLhTEAR6a+q14vIEKpIElT17ABh1dbVyQW184EhWMv/v4UNqdpuTD4fAHTEKgfASiN/CRFQPvLySBeV2DpJJiU3pdib55FAK+AxVY1u4+4yWmQv1UkqFiLyHZbk/Ezkqzki8howA/iStNUDVb0pWFC1ICJbA6NT86WScryNVHVY2MiqT0T2AW4AGqnqOsl+toExXpnOwbEfmwPbYv/334+9EYmI/B+WDHzB4q8D0bzfiMjeqvqSiFRZKaCq0e5xzwUi8r6q9l3RMVc3fKXNuTqU2i+RiPLNRkQ2wBqntFpiX1tL4lv5TJcrjS4gtxp3gJUPpl8gmFvFsViUYB0W3wVQ1REisnbAeGrjJxH5O/BIcvso7KJHlJJZeVHOy1uGmar6auggakNVX0o+/+/9Mtmr11xVZwULrBZE5CHgHF18/uxNMe7PA9qLyLqq+hP8r9qmfeCY8oYnbS42Uew5EJHZLL/+O5oBoVi3yL2wsrv0fW2zgZOCRJQBqvqriGwLdFXVB0WkPdA8dFw19LGIdM+Fxh0JSW+eoKoVSfvyGJWr6sxUG/bIHQ9cCTxLsjoFHBsyILeYd5LW8s+xeMfF6BJTEXkc67S4CFs5bCUiN6vqDWEjq5EeqYQNQFWni8hmy/uGLPY34N1kvzHYLM1TwoWTX2J9E3Q5SkQGq+pFyzl2dICwqk1VWwCIyEDgD+zKdKpEskXA0KpNVV8EXhSR3rG2+a6KiJRgQ4+7YftbGmJ1+n1CxlUdOdq4A2xF52wqG3acDvy0nPtns29E5AhsBmVX4Gzg48Ax1VQXYA2gAfY7tzPWHTfW37Ncs1XyOX3QsWL/RrHZSFVniciRwCvARVjyFmPS1kBE2qjqdAARaUuk59+q+lryOrZBcij20T9R8T1tLqssY9/UqFhPPkVkmKputaJjMRCRIqyd9JIDQmMs8SCZY7YZ8KWqbpYci+p3TUTWWt7XVfXX+oolk8SG0d+GnWwqNkvvXFWdHDSwGhCRpsBlWBt2sDbsV8V4oiMiY7DB4N9QOSYj2t8zl71EZDSwKTYM/Z+q+l6s+ydF5K/AJcAzyaGDgWtU9ZFlf1d2Sl7PzgPWUtWTUrNbVfXlwKHlhSgzfZd7ROQ07Gr6usn8nJQWwEdhosqIRcmVwiexk8/DWbzNdEweAf4P2A0YiK0afhc0otpZkMycUvhf05io5OLJsogUAEeq6mGhY8mQjZKPwuRjX2Af4lyd+jO158hlHxHpAFwLrK6qe4jIRtgsuhi7Yt6NdSUcCbyfXKCKck+bqj4sIl8AO2JVEAdE3LX4QWzFMzV6aTzwb8CTtnrgK20uKyTtcNsA1wEXp31ptqpOCxNV7SUNB27FSu4US0DPVdVfwkVVMyLyldqA8FGq2kNEGgKvq2qMpTeIyAVAV6Af9nt3PPC4qg4JGphDRN5V1R1Cx5EJubQ6JSI7Yxee3mbxPVOxzmrMKSLyKnZSfZmqFif7QL/KlXmUIlKoqlGNzEmXVBCkV6mMCxhOjYjIcFXtmTofSI5FuQIaI19pc9lCVfUXETljyS+ISNtYE7ckOds3dBwZkhoQOkNENsH26q0dLpzaUdUbRaQfdvW2GzBAVd8MHJYzH4nIP4GnsM6RQJwNFcit1anjsL0sDalMQBVrfOHCW0VVnxaRSwBUtVxEoqzsEJEBy/jSwHoNJAOSsR83AasDk7E5et9hWw1is0BEmpA0WhORLqRdwHF1y5M2ly0exzoUfoG9GKS3WlMgmuGgkLMDQu9JWhVfDgzFOi0u640164nI34B/e6KWlVLDmtNP0GJtqFAiIveRG6tTxbmyapOj5opIOypPqLcGZoYNqcbSx+UUYecHsZbjXwVsDbyVVKvsiK1Yx6gEeA1YQ0Qew6qIjg0aUR7x8kjn6oAPCM1+SffIQ4Bp2J7DZ1R1UtioXK4RkUex1anRpK1OxdjAR0TuBf4R8X6cnJYMCx8CbIKV47YHDlLVUcv9xgiISGNgqKruFjqW6korKRwJbJaMMPlMVbcMHVt1icgjwNfAfKyj7zBVnRI2qvzhSZvLCsmbzTJFWhaVU0TkWuD6JQaEnq+ql4eNrHZEpAdwKHAgMF5VdwkcUt5bVmmUqsZYGvV1rqxOich3WNv/n8mN0RI5J9nH1g37txmjqgvTvtYv1sqC5P3mM1XtGjqW6hKRt4D9gEFAO6xEspeqbrPcb8xCIrITsC2wHVYBNQJ4X1VvDRpYnvDySJctbko+F2EzZkZibzqLsOo9AAAUSUlEQVQ9gGHYi0Q0ROQllj9ce596DCdT9lDVS1M3kgGhf8HKJWM2GdufNxVYNXAszuRSadSnIrJRjqxO7R46ALd8SaOO0cv48mAgiqQtbQYlQAG2ahjdRZvE+0Br4BzgKKAVkT4XVf2viLwH9MK6YZ6K7c3zpK0eeNLmsoKq7gggIk8CJ6vq18ntTbDOa7G5MXQAdaBARBqn5kslm5EbB46pxpIxE4diJwPPACflyIl19FT1pvTbInIjto8yRtsCx4hI9KtTMXa8dIuRFd8la+yV9udyYFLEnSMFm8+YKsV/SlWnhg2pZkTkbaAZ8AnwAbZiGN38zFh50uayzQaphA1AVb8RkU1DBlQTqvpe6s8i0ghYP7m5WLlKZB4F3haRB7EroMcDMe/NWwsbvzAidCBuhZoSWTOiNL465bJFNPthVPXXZNvEtljcHwJfhY2qZlT1SuDKtFL890Qk1lL8UcAW2L7JmVg36U9UdX7YsPKD72lzWUVEnsBKox7FXqiPApqrapSdlkRkByyx+QW72rYGcIyqvh8wrBoTkT2AnbHn8oaqvh44pFoRkWKsNh/gA1UdGTIeZ5ZVGqWq/wwXlXNxE5EvVXW5+8ezRbKv9WAqx0nsh3X7vTpcVLUjIh2x53QY0CLG1fYUEWmOjQC5AOioqtFW3cTEkzaXVUSkCDgN6Jsceh+4U1VLw0VVcyLyBXCEqo5Jbq8PPKGqW4SNzInI2cDJVJ4U7A/c48O1wxORtdJuxl4a5VxWEJHnVPWA0HGsjKTpzWap9/6kHP9LVd0wbGTVV0Up/lOxluKLyJnYhc4tgF+xc7QPVPW/QQPLE14e6bKKqpaKyF3AK6lEJ3IN05+Hqn4vIg1DBlRTIjKbytWPRtiA3bmq2jJcVLVyIrCVqs4FEJHBWJ2+J22B5VJplHP1RUSaAucDa6rqSSLSFeimqi8DxJKwJX7BmhClLtg2Bn4MFk3t5FIpfhPgZuALv5BW/zxpc1lFRPYBbsCSgnWS/WwDI+22CDBcRO4HHkluH4UNEI+OqrZIvy0i+wHRzZlJI8CitNuLiGujfs6qojTqXyISdWmUc/XgQez9pXdyezzwb+DlYBFVk4gMwS7UlAGjReTN5HY/7OJNdFT14tAxZIqq3hA6hnzm5ZEuqyTlhDsB76rqZsmxUbHWficDQc/AVgwEKyW4I9WBMXYi8qmqbh06jpoQkfOAY4Dnk0P7Af9S1VvCReUgt0qjnKsvaUOcv0p7/xyp+v/t3XuUnVV9xvHvE0QJd6lYsRWQFMnCgCQgoETrpVIvXOQiLLxwa9VVqogsWRZFA1GqrgJaWFVQqyDSLqtIE8EiihAIaQgJ4SpSqoCKKIKAFKIh8vSP/Q5zJldyZs7s95x5PmvNOvPucyY8kzBzzu/svX/bL6ud7ZmSdNTa7rfdz82vIkYlM23RNitsPyoNxoRHU5ydBZwlaSvgz/u1YJPUubRmEuU8vb5918f2WZKuZrigPsZ2luC1wz0MztKoiPGyvHmDwwCSplBmrPrGMy3KJF1s+5Be54lokxRt0Ta3SXo75UywHYHjgQWVM3WtKQoOoPys3QT8RtI82ydWDdad/Ts+X0F5YX1gnSijI2kScIvtacCNtfPEKla7NErS2QC2j68ZLqKlZgGXAy+SdBGwD3B01US9069HgER0Lcsjo1WajdQfBfZthr4HfLKPu0cutT1d0t8CL7I9q5+Xew6S5kXNybZ/VjtLjJQlUhHdkfQnwN6U1QMLbT9YOVJP9NPxBRFjJTNt0RqSNgBOs30SpXAbBM+StA1wGH36PXVsDF+tPp712IYym7OIcjYgAH3c9GZgrKsoy9KoiGFNp9VO9ze320ra1nZWE0QMgBRt0Rq2/yhp0M4vm02ZLZxv+wZJOwB3Vc60vhY3t/sAOwPfaK7fRp92wmycVjtAdC1LoyKGnbmW+0xp7jVoBmPje8R6yPLIaBVJZwI7UtoUd85+fHuNXxTjQtJVwL62n2yuNwSusP3ausm6J+kFlGMLDNxg+1eVI8UzkKVRERObpH1tX1E7R8R4ykxbtM1WwEOMfGfQDJ/X1FckbQ28G9iejp8328fWyjQKLwQ2A37bXG/ajPWlZp/hx4EfUt61PUfSbNtfqZssImL9SdoIOI7hQ+mvBc7tpz3hkm5l9cvxBXhoP3gKtpiIUrRF20wCPmD7EQBJz2XtSz/abg7lifMHjDzIuR99Grix6YgJ8JfAqdXSjN5JlLPAHoKnN/AvAFK0tV+WRkWs6mvAY8A5zfURwIWUpez9Yr/aASLaKkVbtM2uQwUbgO2HJU2vGWiUNrb94dohxsj5lMLzBEqx9nHgBRXzjNYvKC9whjwG/LxSlmg0DYkusP3OtTxsUH6mIsbSTisdpH2VpJurpemC7XtrZ4hoqxRt0TaTJD3X9sMAzYHU/fz/6aWS3mz7u7WDjIHPA08Bk23PbWZBLwZeXjdW1+4Drpc0h7Ic50BgkaQToRy+XTPcRNU0JNpa0rNtL1/DY7I0KmJVSyXtbXshgKS9gOsqZ1ovkh5j7csjNx/nSBGt0c8vhmMwnQkskPQtyi/uw4DT60YalQ8AH5G0HHiyGevXJ569bM+QtBSengV9du1Qo/CT5mPInOZ2swpZYqR7gOskzWVkQ6IU0hEr6dgHtiFwpKSfNdfbAT+qmW192c7v34g1SNEWrWL7a5IWUxqRCDjYdl896XQasCegJ5ula4anm6w8VTdS92yn5X97/bL5mESK6Ih1Gdh9YJKeD2w0dG37ZxXjRFSVlv8RPSbpAODVzeXVti+tmadbkt4BHA7MAC4ADgVOsf3NqsG6JGkPyoHn2zGys+eu1ULFCJI2o8xM/1/tLBH9YhAKneZ580xKh+IHKL+n77D90qrBIipK0RbRQ5I+TdnzdVEzdASwxPY/1EvVPUlTgddTZkGvtH1H5Uhdk3QnpYPkrXTMGGYjfH2SplG63m3VDD0IHGn79nqpItptkAqdpoHK64Af2J4u6bXAEbbfUzlaRDUp2iJ6SNItwG62n2quNwCWZjanPknzbc+snSNWJWkB8FHbVzXXrwH+0fYrqwaLaLFBKnQkLba9R/M9Tbf9lKRFtvesnS2iluxpi+i9LRk+kHqLmkFihFmSvgxcCfxhaNB2Xx7kPmA2GSrYAGxfLWmTmoEi+sCTth+SNEnSJNtXSfpM7VBdekTSpsA1wEWSHgBWVM4UUVWKtoje+hSlDfNVlCWFrwZOrhspGscAUykd14aWRxpI0VbfTyV9jLJEEuCdwN0V80T0g0EqdA4Efg98EHgH5Q3P2VUTRVSW5ZERPSZpG8q+NgHX2/5V5UhBaZNte5faOWJVzRmApwEzKT831wCnDp3fGBGramajl1G6rg4VOhfZfqhqsFGQtDkjG0X9di0PjxhoKdoiekjSQcAPbT/aXG8JvMb2f9ZNFpK+BHy2n4+UiIgYIulY4Frbd9XOMlqS3kuZWVtGWQkxdLj2DlWDRVSUoi2ihyTdZHu3lcaW2p5eK1MUku4AplCW3f2B4RcFaRJTiaTP2T5B0ndozgPsYMre0PNsLxz/dBHtJmk2ZXZ6e2AxcC2liLupZq5uSLoLeIXtB2tniWiL7GmL6K1JqxnLz107vLF2gFjF0B62M9Zw//OArwA7j0+ciP5h++MAkiYD76YcafI5YIOaubr0E+CJ2iEi2iQvHiN6a7Gks4B/ocwUvB9YUjfSxCZpc9u/Ax6rnSVGsr2kuZ23psdIWj5+iSL6h6RTgH2ATYGlwIcos2396GRggaTrGdnd9/h6kSLqyvLIiB5qNoZ/DPirZugK4HTbj9dLNbFJutT2fpLuphTS6rg7eyZaQNKOlM6rOwMbDY3n3yZizSTdSOkWeRkwD1ho+/d1U3VH0iJgPnArw919sX1BtVARlaVoi6hI0jm23187R6xK0ktt3147x0QkaT4wC/gssD/leAbZnlU1WETLSdqMsq9tJnAY8GvbM+umWn+SFth+Ze0cEW2yuv02ETF+9qkdINbownU/JHpksu0rKYXavbZPBV5XOVNEq0maRjnT8CjgcOAXwA+rhureVZLeI2kbSVsNfdQOFVFT9rRFRKye1v2Q6JHfS5oE3CXpfcB9wPMrZ4pou89QzjQ8G7jB9pOV84zG25vbkxnZSTZLpGPCykxbRMTqZe14PScAGwPHA7tTZg+OrJooouVsv4VSsD3U5wUbwIeBl9l+MfBV4Gbg0LqRIupK0RZRV2ZzIlZlyvLUucAewEuAL1VNFNFykvYHbgIub653kzS3bqqunWL7d5JmAm8Azge+UDdSRF0p2iJ6SNLb1jH2z+MYJ9ZPWsvXcxHl3fVDgP2aj/2rJopov1OBPYFHAJpDtbevmGc0/tjcvgU41/Yc4NkV80RUl6ItordOXtuY7fPHL0p0UvFOSUMH0m4rac+h+23vXS/dhPcb23Nt3900IrnX9r21Q0W03Arbj9YOMUbuk3QepQPmdyU9h7xmjQkujUgiekDSm4A3A38m6eyOuzannKMT9X2ecv7P64DZlMO2LwZeXjNUADBL0peBKxl5sO6360WKaL3bJL0d2KA56/B4YEHlTN06DHgjcIbtRyRtA5xUOVNEVSnaInrjl8Bi4ABgScf4Y8AHqySKle1le4akpQC2H5aU5TftcAwwFdiQ4YN1DaRoi1iz9wMfpbzR8e/A94BPVE3UJdtP0PHzbvt+4P56iSLqy+HaET0kaUNKs5GplBedd9rOXqkWkHQ98EpKa+wZkrYGrrA9vXK0CU/SrbZ3qZ0jIiKiLTLTFtFbbwDOA35CKd5eLOm9tv+rbqygtMa+BHi+pNMp7aRPqRspGgsl7Wz7R7WDRPQLSS8BPkRpPvL06zvbOZg+YgBkpi2ihyT9GNjP9v8211OAy2xPrZssACRNBV5PKaivtH1H5UgBSLoDmALcTVnqJcC2d60aLKLFJN0MnEtZkj/UfRHbS9b4RRHRNzLTFtFbDwwVbI2fAg/UChOr+DVwLeV34WRJM2zfWDlTlAYEEbF+VtjOWWYRAypFW0QPSDq4+fR2Sd8F/oOyp+1twA3VgsXTJH0COJqydHVoyYEp3SSjorT3j+jKdyQdR1n23dl19bf1IkXEWMnyyIgekPTVtdxt28eOW5hYLUl3ArukMUxEDAJJd69m2LZ3GPcwETHmMtMW0QO2j6mdIdbpNmBLslw1IgaA7RfXzhARvZOZtogearp5fQH4U9vTJO0KHGD7k5WjTXiS9gDmUIq3zqVEB1QLFRHRJUkbAycC29p+T3PA9k62L60cLSLGQIq2iB6SNA84CThv6PwvSbfZnlY3WUi6nXIcw60MH+CM7XnVQkVEdEnSNyidI49s3iScDPy37d0qR4uIMZDlkRG9tbHtRZI6x1bUChMjPGj77NohIiLGyBTbh0s6AsD2Mq305BMR/StFW0RvPdiczWYASYcC99eNFI0lkj4FzGXk8si0/I+IfrS8mV0ber6ZQsfvtojobynaInrr74EvAlMl3Uc5LPgddSNFY3pzu3fHWFr+R0TfaWbUzgUuB14k6SJgH8qxJhExALKnLaIHJJ240tBkYBLwOIDts8Y9VEREDCxJS4B9KW9ECVho+8G6qSJirGSmLaI3NmtudwJeTulSKOBdwDW1QsUwSVsAs4BXN0PzgNm2H62XKiKiawuBHWxfVjtIRIy9zLRF9JCkK4BDbD/WXG8GfNP2G+smC0kXU9r9X9AMvQt4me2D66WKiOiOpB8BLwHupazqEOVw7V2rBouIMZGZtoje2hZY3nG9HNi+TpRYyRTbh3RcnybppmppIiJG5021A0RE76Roi+itC4FFki6hNLk4iOGZnahrmaSZtucDSNoHWFY5U0REV2zfWztDRPROlkdG9JikGcCrmstrbC+tmScKSbtRCugtmqGHgaNs31IvVURERMSqUrRFxIQk6TnAocAUYEvgUcr+j9lVg0VERESsJMsjI2KimgM8AtwI3Fc5S0RERMQaZaYtIiYkSbfZnlY7R0RERMS6TKodICKikgWSdqkdIiIiImJdMtMWEROKpFspnTyfBewI/BT4AznTKCIiIloqRVtETCiStlvb/WmbHREREW2Toi0iIiIiIqLFsqctIiIiIiKixVK0RUREREREtFiKtoiIiIiIiBZL0RYREROKpGfVzhAREbE+UrRFRETfkbS9pB9LukDSLZK+JWljSfdIel7zmD0kXd18fqqkL0q6AviapKMlzZF0uaQ7Jc3q+LNPlHRb83FCM7aJpMsk3dyMH96M7y5pnqQlkr4naZvx/9uIiIhBl3cbIyKiX+0E/I3t6yR9BThuHY/fHZhpe5mko4E9gWnAE8ANki6jnOF3DLAX5ey+6yXNA3YAfmn7LQCStpC0IXAOcKDt3zSF3OnAsWP9jUZExMSWoi0iIvrVz21f13z+deD4dTx+ru1lHdfft/0QgKRvAzMpRdslth/vGH8VcDlwhqTPAJfavlbSNErR931JABsA94/NtxYRETEsRVtERPSrlQ8aNbCC4aX/G610/+PP4Ou12v+Q/T+SdgfeDHyqWWZ5CXC77Vesb/CIiIj1kT1tERHRr7aVNFQwHQHMB+6hLIMEOGQdX/8GSVtJmgy8FbgOuAZ4a7M/bhPgIOBaSS8EnrD9deAMYAZwJ7D1UAZJG0p66dh9exEREUVm2iIiol/dARwl6TzgLuALwCLgXyV9BLh+HV8/H7gQ+Avg32wvBpB0fvPnAHzZ9lJJfw38k6SngCeBv7O9XNKhwNmStqA8p34OuH0sv8mIiAjZK68OiYiIaDdJ21P2lk3r8uuPBvaw/b4xjBUREdETWR4ZERERERHRYplpi4iIiIiIaLHMtEVERERERLRYiraIiIiIiIgWS9EWERERERHRYinaIiIiIiIiWixFW0RERERERIv9P90T0ex1uIGw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335" y="2003894"/>
            <a:ext cx="7296912" cy="3677577"/>
          </a:xfrm>
          <a:prstGeom prst="rect">
            <a:avLst/>
          </a:prstGeom>
        </p:spPr>
      </p:pic>
      <p:sp>
        <p:nvSpPr>
          <p:cNvPr id="7" name="TextBox 6"/>
          <p:cNvSpPr txBox="1"/>
          <p:nvPr/>
        </p:nvSpPr>
        <p:spPr>
          <a:xfrm>
            <a:off x="254334" y="6257444"/>
            <a:ext cx="9513394" cy="307777"/>
          </a:xfrm>
          <a:prstGeom prst="rect">
            <a:avLst/>
          </a:prstGeom>
          <a:noFill/>
        </p:spPr>
        <p:txBody>
          <a:bodyPr wrap="square" rtlCol="0">
            <a:spAutoFit/>
          </a:bodyPr>
          <a:lstStyle/>
          <a:p>
            <a:r>
              <a:rPr lang="en-US" sz="1400" b="1" dirty="0">
                <a:solidFill>
                  <a:srgbClr val="FF0000"/>
                </a:solidFill>
              </a:rPr>
              <a:t>* Red trend line shows the Charged off count to Fully paid count ratio. This is a good indicator of the likely hood of default</a:t>
            </a:r>
          </a:p>
        </p:txBody>
      </p:sp>
    </p:spTree>
    <p:extLst>
      <p:ext uri="{BB962C8B-B14F-4D97-AF65-F5344CB8AC3E}">
        <p14:creationId xmlns:p14="http://schemas.microsoft.com/office/powerpoint/2010/main" val="1627963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9ED24FB-F1DF-43A2-A28A-E1B9714DF31A}"/>
              </a:ext>
            </a:extLst>
          </p:cNvPr>
          <p:cNvSpPr>
            <a:spLocks noGrp="1"/>
          </p:cNvSpPr>
          <p:nvPr>
            <p:ph type="title"/>
          </p:nvPr>
        </p:nvSpPr>
        <p:spPr>
          <a:xfrm>
            <a:off x="1137681" y="0"/>
            <a:ext cx="11168742" cy="668964"/>
          </a:xfrm>
        </p:spPr>
        <p:txBody>
          <a:bodyPr>
            <a:normAutofit/>
          </a:bodyPr>
          <a:lstStyle/>
          <a:p>
            <a:r>
              <a:rPr lang="en-IN" sz="2800" b="1" dirty="0"/>
              <a:t>Conclusions – Driver Variables for Loan Default</a:t>
            </a:r>
          </a:p>
        </p:txBody>
      </p:sp>
      <p:graphicFrame>
        <p:nvGraphicFramePr>
          <p:cNvPr id="4" name="Diagram 3"/>
          <p:cNvGraphicFramePr/>
          <p:nvPr>
            <p:extLst>
              <p:ext uri="{D42A27DB-BD31-4B8C-83A1-F6EECF244321}">
                <p14:modId xmlns:p14="http://schemas.microsoft.com/office/powerpoint/2010/main" val="3075580009"/>
              </p:ext>
            </p:extLst>
          </p:nvPr>
        </p:nvGraphicFramePr>
        <p:xfrm>
          <a:off x="1649383" y="781177"/>
          <a:ext cx="9439153" cy="5930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2211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60713"/>
            <a:ext cx="11168742" cy="4344261"/>
          </a:xfrm>
        </p:spPr>
        <p:txBody>
          <a:bodyPr>
            <a:normAutofit/>
          </a:bodyPr>
          <a:lstStyle/>
          <a:p>
            <a:r>
              <a:rPr lang="en-IN" dirty="0"/>
              <a:t>Identify driving factors that influence loan default</a:t>
            </a:r>
          </a:p>
          <a:p>
            <a:endParaRPr lang="en-IN" dirty="0"/>
          </a:p>
          <a:p>
            <a:r>
              <a:rPr lang="en-IN" dirty="0"/>
              <a:t>Identify driver variables which are a strong indicators of default</a:t>
            </a:r>
          </a:p>
          <a:p>
            <a:endParaRPr lang="en-IN" dirty="0"/>
          </a:p>
          <a:p>
            <a:r>
              <a:rPr lang="en-IN" dirty="0"/>
              <a:t>Ensure that the inferences are</a:t>
            </a:r>
          </a:p>
          <a:p>
            <a:pPr lvl="1"/>
            <a:r>
              <a:rPr lang="en-IN" sz="2000" dirty="0"/>
              <a:t>Data driven</a:t>
            </a:r>
          </a:p>
          <a:p>
            <a:pPr lvl="1"/>
            <a:r>
              <a:rPr lang="en-IN" sz="2000" dirty="0"/>
              <a:t>Explained through visualizations</a:t>
            </a:r>
          </a:p>
          <a:p>
            <a:pPr lvl="1"/>
            <a:r>
              <a:rPr lang="en-IN" sz="2000" dirty="0"/>
              <a:t>Inferences are made based on correct trends</a:t>
            </a:r>
          </a:p>
          <a:p>
            <a:endParaRPr lang="en-IN" sz="1800" dirty="0"/>
          </a:p>
        </p:txBody>
      </p:sp>
      <p:sp>
        <p:nvSpPr>
          <p:cNvPr id="5" name="Title 1"/>
          <p:cNvSpPr>
            <a:spLocks noGrp="1"/>
          </p:cNvSpPr>
          <p:nvPr>
            <p:ph type="title"/>
          </p:nvPr>
        </p:nvSpPr>
        <p:spPr>
          <a:xfrm>
            <a:off x="404949" y="800336"/>
            <a:ext cx="11168742" cy="856138"/>
          </a:xfrm>
        </p:spPr>
        <p:txBody>
          <a:bodyPr>
            <a:normAutofit/>
          </a:bodyPr>
          <a:lstStyle/>
          <a:p>
            <a:r>
              <a:rPr lang="en-IN" sz="3600" b="1" dirty="0"/>
              <a:t>Key Objectives	</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18168"/>
            <a:ext cx="11168742" cy="4381020"/>
          </a:xfrm>
        </p:spPr>
        <p:txBody>
          <a:bodyPr>
            <a:normAutofit/>
          </a:bodyPr>
          <a:lstStyle/>
          <a:p>
            <a:pPr algn="just">
              <a:lnSpc>
                <a:spcPct val="150000"/>
              </a:lnSpc>
            </a:pPr>
            <a:r>
              <a:rPr lang="en-US" sz="2400" dirty="0"/>
              <a:t>Loan data for all loans issued through the time period 2007 to 2011from lending club</a:t>
            </a:r>
          </a:p>
          <a:p>
            <a:pPr algn="just">
              <a:lnSpc>
                <a:spcPct val="150000"/>
              </a:lnSpc>
            </a:pPr>
            <a:r>
              <a:rPr lang="en-US" sz="2400" dirty="0"/>
              <a:t>Loans rejected by lending club data is not available in the data set</a:t>
            </a:r>
          </a:p>
          <a:p>
            <a:pPr algn="just">
              <a:lnSpc>
                <a:spcPct val="150000"/>
              </a:lnSpc>
            </a:pPr>
            <a:r>
              <a:rPr lang="en-US" sz="2400" dirty="0"/>
              <a:t>Loans have 3 statuses</a:t>
            </a:r>
          </a:p>
          <a:p>
            <a:pPr lvl="1" algn="just">
              <a:lnSpc>
                <a:spcPct val="150000"/>
              </a:lnSpc>
            </a:pPr>
            <a:r>
              <a:rPr lang="en-US" sz="2000" dirty="0"/>
              <a:t>Fully Paid – Loans that are closed</a:t>
            </a:r>
          </a:p>
          <a:p>
            <a:pPr lvl="1" algn="just">
              <a:lnSpc>
                <a:spcPct val="150000"/>
              </a:lnSpc>
            </a:pPr>
            <a:r>
              <a:rPr lang="en-US" sz="2000" dirty="0"/>
              <a:t>Current – Ongoing loans</a:t>
            </a:r>
          </a:p>
          <a:p>
            <a:pPr lvl="1" algn="just">
              <a:lnSpc>
                <a:spcPct val="150000"/>
              </a:lnSpc>
            </a:pPr>
            <a:r>
              <a:rPr lang="en-US" sz="2000" dirty="0"/>
              <a:t>Charged Off – Loans that are defaulted by the customers</a:t>
            </a:r>
            <a:endParaRPr lang="en-IN" sz="2000" dirty="0"/>
          </a:p>
          <a:p>
            <a:r>
              <a:rPr lang="en-IN" sz="2400" dirty="0"/>
              <a:t>Few key columns and our understanding of those columns are listed in the next slide</a:t>
            </a:r>
          </a:p>
        </p:txBody>
      </p:sp>
      <p:sp>
        <p:nvSpPr>
          <p:cNvPr id="5" name="Title 1"/>
          <p:cNvSpPr>
            <a:spLocks noGrp="1"/>
          </p:cNvSpPr>
          <p:nvPr>
            <p:ph type="title"/>
          </p:nvPr>
        </p:nvSpPr>
        <p:spPr>
          <a:xfrm>
            <a:off x="404949" y="800336"/>
            <a:ext cx="11168742" cy="856138"/>
          </a:xfrm>
        </p:spPr>
        <p:txBody>
          <a:bodyPr>
            <a:normAutofit/>
          </a:bodyPr>
          <a:lstStyle/>
          <a:p>
            <a:r>
              <a:rPr lang="en-IN" sz="3600" b="1" dirty="0"/>
              <a:t>What Data we have	</a:t>
            </a:r>
          </a:p>
        </p:txBody>
      </p:sp>
    </p:spTree>
    <p:extLst>
      <p:ext uri="{BB962C8B-B14F-4D97-AF65-F5344CB8AC3E}">
        <p14:creationId xmlns:p14="http://schemas.microsoft.com/office/powerpoint/2010/main" val="207479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44613075"/>
              </p:ext>
            </p:extLst>
          </p:nvPr>
        </p:nvGraphicFramePr>
        <p:xfrm>
          <a:off x="505044" y="855404"/>
          <a:ext cx="11355574" cy="5605784"/>
        </p:xfrm>
        <a:graphic>
          <a:graphicData uri="http://schemas.openxmlformats.org/drawingml/2006/table">
            <a:tbl>
              <a:tblPr>
                <a:tableStyleId>{5C22544A-7EE6-4342-B048-85BDC9FD1C3A}</a:tableStyleId>
              </a:tblPr>
              <a:tblGrid>
                <a:gridCol w="2103519">
                  <a:extLst>
                    <a:ext uri="{9D8B030D-6E8A-4147-A177-3AD203B41FA5}">
                      <a16:colId xmlns:a16="http://schemas.microsoft.com/office/drawing/2014/main" val="20000"/>
                    </a:ext>
                  </a:extLst>
                </a:gridCol>
                <a:gridCol w="9252055">
                  <a:extLst>
                    <a:ext uri="{9D8B030D-6E8A-4147-A177-3AD203B41FA5}">
                      <a16:colId xmlns:a16="http://schemas.microsoft.com/office/drawing/2014/main" val="20001"/>
                    </a:ext>
                  </a:extLst>
                </a:gridCol>
              </a:tblGrid>
              <a:tr h="271158">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Column</a:t>
                      </a:r>
                      <a:r>
                        <a:rPr lang="en-US" sz="1400" b="1" i="0" u="none" strike="noStrike" baseline="0" dirty="0">
                          <a:solidFill>
                            <a:srgbClr val="000000"/>
                          </a:solidFill>
                          <a:effectLst/>
                          <a:latin typeface="Times New Roman" panose="02020603050405020304" pitchFamily="18" charset="0"/>
                          <a:cs typeface="Times New Roman" panose="02020603050405020304" pitchFamily="18" charset="0"/>
                        </a:rPr>
                        <a:t> Name</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13" marR="513" marT="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 Explanation</a:t>
                      </a:r>
                    </a:p>
                  </a:txBody>
                  <a:tcPr marL="513" marR="513" marT="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0"/>
                  </a:ext>
                </a:extLst>
              </a:tr>
              <a:tr h="271158">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collections_12_mths_ex_med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effectLst/>
                          <a:latin typeface="Times New Roman" panose="02020603050405020304" pitchFamily="18" charset="0"/>
                          <a:cs typeface="Times New Roman" panose="02020603050405020304" pitchFamily="18" charset="0"/>
                        </a:rPr>
                        <a:t>Number of collections in 12 months excluding medical collections. Can be ignored, mostly NA/0 values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83927">
                <a:tc>
                  <a:txBody>
                    <a:bodyPr/>
                    <a:lstStyle/>
                    <a:p>
                      <a:pPr algn="l" fontAlgn="b"/>
                      <a:r>
                        <a:rPr lang="en-US" sz="1100" u="none" strike="noStrike" dirty="0" err="1">
                          <a:effectLst/>
                          <a:latin typeface="Times New Roman" panose="02020603050405020304" pitchFamily="18" charset="0"/>
                          <a:cs typeface="Times New Roman" panose="02020603050405020304" pitchFamily="18" charset="0"/>
                        </a:rPr>
                        <a:t>funded_amnt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effectLst/>
                          <a:latin typeface="Times New Roman" panose="02020603050405020304" pitchFamily="18" charset="0"/>
                          <a:cs typeface="Times New Roman" panose="02020603050405020304" pitchFamily="18" charset="0"/>
                        </a:rPr>
                        <a:t>Amount that was funded by the investors. In few cases this will be lesser than the Loan Amount, the remianing amount is problably lent by LC dirctly</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algn="l" fontAlgn="b"/>
                      <a:r>
                        <a:rPr lang="en-US" sz="1100" u="none" strike="noStrike" dirty="0" err="1">
                          <a:effectLst/>
                          <a:latin typeface="Times New Roman" panose="02020603050405020304" pitchFamily="18" charset="0"/>
                          <a:cs typeface="Times New Roman" panose="02020603050405020304" pitchFamily="18" charset="0"/>
                        </a:rPr>
                        <a:t>int_rate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Interest Rate on the loan</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80943">
                <a:tc>
                  <a:txBody>
                    <a:bodyPr/>
                    <a:lstStyle/>
                    <a:p>
                      <a:pPr algn="l" fontAlgn="b"/>
                      <a:r>
                        <a:rPr lang="en-US" sz="1100" u="none" strike="noStrike">
                          <a:effectLst/>
                          <a:latin typeface="Times New Roman" panose="02020603050405020304" pitchFamily="18" charset="0"/>
                          <a:cs typeface="Times New Roman" panose="02020603050405020304" pitchFamily="18" charset="0"/>
                        </a:rPr>
                        <a:t>last_pymnt_amnt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Last total payment amount received. This will be 0 for Charged off</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0">
                <a:tc>
                  <a:txBody>
                    <a:bodyPr/>
                    <a:lstStyle/>
                    <a:p>
                      <a:pPr algn="l" fontAlgn="b"/>
                      <a:r>
                        <a:rPr lang="en-US" sz="1100" u="none" strike="noStrike">
                          <a:effectLst/>
                          <a:latin typeface="Times New Roman" panose="02020603050405020304" pitchFamily="18" charset="0"/>
                          <a:cs typeface="Times New Roman" panose="02020603050405020304" pitchFamily="18" charset="0"/>
                        </a:rPr>
                        <a:t>last_pymnt_d</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Last month payment was received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47625">
                <a:tc>
                  <a:txBody>
                    <a:bodyPr/>
                    <a:lstStyle/>
                    <a:p>
                      <a:pPr algn="l" fontAlgn="b"/>
                      <a:r>
                        <a:rPr lang="en-US" sz="1100" u="none" strike="noStrike">
                          <a:effectLst/>
                          <a:latin typeface="Times New Roman" panose="02020603050405020304" pitchFamily="18" charset="0"/>
                          <a:cs typeface="Times New Roman" panose="02020603050405020304" pitchFamily="18" charset="0"/>
                        </a:rPr>
                        <a:t>loan_status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Current status of the loan</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35835">
                <a:tc>
                  <a:txBody>
                    <a:bodyPr/>
                    <a:lstStyle/>
                    <a:p>
                      <a:pPr algn="l" fontAlgn="b"/>
                      <a:r>
                        <a:rPr lang="en-US" sz="1100" u="none" strike="noStrike">
                          <a:effectLst/>
                          <a:latin typeface="Times New Roman" panose="02020603050405020304" pitchFamily="18" charset="0"/>
                          <a:cs typeface="Times New Roman" panose="02020603050405020304" pitchFamily="18" charset="0"/>
                        </a:rPr>
                        <a:t>mths_since_last_major_derog</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Months since most recent 90-day or worse rating</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35835">
                <a:tc>
                  <a:txBody>
                    <a:bodyPr/>
                    <a:lstStyle/>
                    <a:p>
                      <a:pPr algn="l" fontAlgn="b"/>
                      <a:r>
                        <a:rPr lang="en-US" sz="1100" u="none" strike="noStrike">
                          <a:effectLst/>
                          <a:latin typeface="Times New Roman" panose="02020603050405020304" pitchFamily="18" charset="0"/>
                          <a:cs typeface="Times New Roman" panose="02020603050405020304" pitchFamily="18" charset="0"/>
                        </a:rPr>
                        <a:t>mths_since_last_record</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months since the last (derogatory) public  records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26050">
                <a:tc>
                  <a:txBody>
                    <a:bodyPr/>
                    <a:lstStyle/>
                    <a:p>
                      <a:pPr algn="l" fontAlgn="b"/>
                      <a:r>
                        <a:rPr lang="en-US" sz="1100" u="none" strike="noStrike">
                          <a:effectLst/>
                          <a:latin typeface="Times New Roman" panose="02020603050405020304" pitchFamily="18" charset="0"/>
                          <a:cs typeface="Times New Roman" panose="02020603050405020304" pitchFamily="18" charset="0"/>
                        </a:rPr>
                        <a:t>open_acc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The number of open credit lines in the borrower's credit file. Ranges from 2 - 44</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180943">
                <a:tc>
                  <a:txBody>
                    <a:bodyPr/>
                    <a:lstStyle/>
                    <a:p>
                      <a:pPr algn="l" fontAlgn="b"/>
                      <a:r>
                        <a:rPr lang="en-US" sz="1100" u="none" strike="noStrike">
                          <a:effectLst/>
                          <a:latin typeface="Times New Roman" panose="02020603050405020304" pitchFamily="18" charset="0"/>
                          <a:cs typeface="Times New Roman" panose="02020603050405020304" pitchFamily="18" charset="0"/>
                        </a:rPr>
                        <a:t>out_prncp_inv</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Remaining outstanding principal for portion of total amount funded by investors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438419">
                <a:tc>
                  <a:txBody>
                    <a:bodyPr/>
                    <a:lstStyle/>
                    <a:p>
                      <a:pPr algn="l" fontAlgn="b"/>
                      <a:r>
                        <a:rPr lang="en-US" sz="1100" u="none" strike="noStrike">
                          <a:effectLst/>
                          <a:latin typeface="Times New Roman" panose="02020603050405020304" pitchFamily="18" charset="0"/>
                          <a:cs typeface="Times New Roman" panose="02020603050405020304" pitchFamily="18" charset="0"/>
                        </a:rPr>
                        <a:t>pub_rec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Number of derogatory public </a:t>
                      </a:r>
                      <a:r>
                        <a:rPr lang="en-US" sz="1100" u="none" strike="noStrike" dirty="0" err="1">
                          <a:effectLst/>
                          <a:latin typeface="Times New Roman" panose="02020603050405020304" pitchFamily="18" charset="0"/>
                          <a:cs typeface="Times New Roman" panose="02020603050405020304" pitchFamily="18" charset="0"/>
                        </a:rPr>
                        <a:t>records.Another</a:t>
                      </a:r>
                      <a:r>
                        <a:rPr lang="en-US" sz="1100" u="none" strike="noStrike" dirty="0">
                          <a:effectLst/>
                          <a:latin typeface="Times New Roman" panose="02020603050405020304" pitchFamily="18" charset="0"/>
                          <a:cs typeface="Times New Roman" panose="02020603050405020304" pitchFamily="18" charset="0"/>
                        </a:rPr>
                        <a:t> piece of data Lending Club provides is the number of public records on file. This is pulled from the credit report, so don’t confuse it with criminal public records. Credit report public records are things like bankruptcy, foreclosure, tax liens, and past-due child support.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0">
                <a:tc>
                  <a:txBody>
                    <a:bodyPr/>
                    <a:lstStyle/>
                    <a:p>
                      <a:pPr algn="l" fontAlgn="b"/>
                      <a:r>
                        <a:rPr lang="en-US" sz="1100" u="none" strike="noStrike">
                          <a:effectLst/>
                          <a:latin typeface="Times New Roman" panose="02020603050405020304" pitchFamily="18" charset="0"/>
                          <a:cs typeface="Times New Roman" panose="02020603050405020304" pitchFamily="18" charset="0"/>
                        </a:rPr>
                        <a:t>recoveries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Recovery after </a:t>
                      </a:r>
                      <a:r>
                        <a:rPr lang="en-US" sz="1100" u="none" strike="noStrike" dirty="0" err="1">
                          <a:effectLst/>
                          <a:latin typeface="Times New Roman" panose="02020603050405020304" pitchFamily="18" charset="0"/>
                          <a:cs typeface="Times New Roman" panose="02020603050405020304" pitchFamily="18" charset="0"/>
                        </a:rPr>
                        <a:t>defauls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316265">
                <a:tc>
                  <a:txBody>
                    <a:bodyPr/>
                    <a:lstStyle/>
                    <a:p>
                      <a:pPr algn="l" fontAlgn="b"/>
                      <a:r>
                        <a:rPr lang="en-US" sz="1100" u="none" strike="noStrike">
                          <a:effectLst/>
                          <a:latin typeface="Times New Roman" panose="02020603050405020304" pitchFamily="18" charset="0"/>
                          <a:cs typeface="Times New Roman" panose="02020603050405020304" pitchFamily="18" charset="0"/>
                        </a:rPr>
                        <a:t>revol_util</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Revolving line utilization rate, or the amount of credit the borrower is using relative to all available revolving credit.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365478">
                <a:tc>
                  <a:txBody>
                    <a:bodyPr/>
                    <a:lstStyle/>
                    <a:p>
                      <a:pPr algn="l" fontAlgn="b"/>
                      <a:r>
                        <a:rPr lang="en-US" sz="1100" u="none" strike="noStrike">
                          <a:effectLst/>
                          <a:latin typeface="Times New Roman" panose="02020603050405020304" pitchFamily="18" charset="0"/>
                          <a:cs typeface="Times New Roman" panose="02020603050405020304" pitchFamily="18" charset="0"/>
                        </a:rPr>
                        <a:t>sub_grade</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The majority of loans is either graded as B or C — together these correspond to more than 50% of the loan </a:t>
                      </a:r>
                      <a:r>
                        <a:rPr lang="en-US" sz="1100" u="none" strike="noStrike" dirty="0" err="1">
                          <a:effectLst/>
                          <a:latin typeface="Times New Roman" panose="02020603050405020304" pitchFamily="18" charset="0"/>
                          <a:cs typeface="Times New Roman" panose="02020603050405020304" pitchFamily="18" charset="0"/>
                        </a:rPr>
                        <a:t>population.While</a:t>
                      </a:r>
                      <a:r>
                        <a:rPr lang="en-US" sz="1100" u="none" strike="noStrike" dirty="0">
                          <a:effectLst/>
                          <a:latin typeface="Times New Roman" panose="02020603050405020304" pitchFamily="18" charset="0"/>
                          <a:cs typeface="Times New Roman" panose="02020603050405020304" pitchFamily="18" charset="0"/>
                        </a:rPr>
                        <a:t> there is a considerable amount of A graded or “prime” loans (~17%), there is a small amount of G graded, or “uncollectible” loans (~0,06%).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158389">
                <a:tc>
                  <a:txBody>
                    <a:bodyPr/>
                    <a:lstStyle/>
                    <a:p>
                      <a:pPr algn="l" fontAlgn="b"/>
                      <a:r>
                        <a:rPr lang="en-US" sz="1100" u="none" strike="noStrike">
                          <a:effectLst/>
                          <a:latin typeface="Times New Roman" panose="02020603050405020304" pitchFamily="18" charset="0"/>
                          <a:cs typeface="Times New Roman" panose="02020603050405020304" pitchFamily="18" charset="0"/>
                        </a:rPr>
                        <a:t>term</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loan term. Only 2 term is available 36 months and 60 months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r h="135835">
                <a:tc>
                  <a:txBody>
                    <a:bodyPr/>
                    <a:lstStyle/>
                    <a:p>
                      <a:pPr algn="l" fontAlgn="b"/>
                      <a:r>
                        <a:rPr lang="en-US" sz="1100" u="none" strike="noStrike">
                          <a:effectLst/>
                          <a:latin typeface="Times New Roman" panose="02020603050405020304" pitchFamily="18" charset="0"/>
                          <a:cs typeface="Times New Roman" panose="02020603050405020304" pitchFamily="18" charset="0"/>
                        </a:rPr>
                        <a:t>total_pymnt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Payments received to date for total amount funded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6"/>
                  </a:ext>
                </a:extLst>
              </a:tr>
              <a:tr h="0">
                <a:tc>
                  <a:txBody>
                    <a:bodyPr/>
                    <a:lstStyle/>
                    <a:p>
                      <a:pPr algn="l" fontAlgn="b"/>
                      <a:r>
                        <a:rPr lang="en-US" sz="1100" u="none" strike="noStrike">
                          <a:effectLst/>
                          <a:latin typeface="Times New Roman" panose="02020603050405020304" pitchFamily="18" charset="0"/>
                          <a:cs typeface="Times New Roman" panose="02020603050405020304" pitchFamily="18" charset="0"/>
                        </a:rPr>
                        <a:t>total_rec_int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Interest received to date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7"/>
                  </a:ext>
                </a:extLst>
              </a:tr>
              <a:tr h="389177">
                <a:tc>
                  <a:txBody>
                    <a:bodyPr/>
                    <a:lstStyle/>
                    <a:p>
                      <a:pPr algn="l" fontAlgn="b"/>
                      <a:r>
                        <a:rPr lang="en-US" sz="1100" u="none" strike="noStrike">
                          <a:effectLst/>
                          <a:latin typeface="Times New Roman" panose="02020603050405020304" pitchFamily="18" charset="0"/>
                          <a:cs typeface="Times New Roman" panose="02020603050405020304" pitchFamily="18" charset="0"/>
                        </a:rPr>
                        <a:t>verification_status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Not verified, Verified (by LC) and Source verified are the options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275023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70500304"/>
              </p:ext>
            </p:extLst>
          </p:nvPr>
        </p:nvGraphicFramePr>
        <p:xfrm>
          <a:off x="505044" y="1701208"/>
          <a:ext cx="11355574" cy="2472073"/>
        </p:xfrm>
        <a:graphic>
          <a:graphicData uri="http://schemas.openxmlformats.org/drawingml/2006/table">
            <a:tbl>
              <a:tblPr>
                <a:tableStyleId>{5C22544A-7EE6-4342-B048-85BDC9FD1C3A}</a:tableStyleId>
              </a:tblPr>
              <a:tblGrid>
                <a:gridCol w="2103519">
                  <a:extLst>
                    <a:ext uri="{9D8B030D-6E8A-4147-A177-3AD203B41FA5}">
                      <a16:colId xmlns:a16="http://schemas.microsoft.com/office/drawing/2014/main" val="20000"/>
                    </a:ext>
                  </a:extLst>
                </a:gridCol>
                <a:gridCol w="9252055">
                  <a:extLst>
                    <a:ext uri="{9D8B030D-6E8A-4147-A177-3AD203B41FA5}">
                      <a16:colId xmlns:a16="http://schemas.microsoft.com/office/drawing/2014/main" val="20001"/>
                    </a:ext>
                  </a:extLst>
                </a:gridCol>
              </a:tblGrid>
              <a:tr h="230245">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Column</a:t>
                      </a:r>
                      <a:r>
                        <a:rPr lang="en-US" sz="1400" b="1" i="0" u="none" strike="noStrike" baseline="0" dirty="0">
                          <a:solidFill>
                            <a:srgbClr val="000000"/>
                          </a:solidFill>
                          <a:effectLst/>
                          <a:latin typeface="Times New Roman" panose="02020603050405020304" pitchFamily="18" charset="0"/>
                          <a:cs typeface="Times New Roman" panose="02020603050405020304" pitchFamily="18" charset="0"/>
                        </a:rPr>
                        <a:t> Name</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13" marR="513" marT="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 Explanation</a:t>
                      </a:r>
                    </a:p>
                  </a:txBody>
                  <a:tcPr marL="513" marR="513" marT="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0"/>
                  </a:ext>
                </a:extLst>
              </a:tr>
              <a:tr h="219990">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earliest_cr_line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Converted tot date time. Correcting dates</a:t>
                      </a:r>
                      <a:r>
                        <a:rPr lang="en-US" sz="1100" b="0" i="0" u="none" strike="noStrike" baseline="0" dirty="0">
                          <a:solidFill>
                            <a:srgbClr val="000000"/>
                          </a:solidFill>
                          <a:effectLst/>
                          <a:latin typeface="Times New Roman" panose="02020603050405020304" pitchFamily="18" charset="0"/>
                          <a:cs typeface="Times New Roman" panose="02020603050405020304" pitchFamily="18" charset="0"/>
                        </a:rPr>
                        <a:t> in future to 1900 dates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30458">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issue_d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Converted tot date time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30458">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last_credit_pull</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Converted tot date time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30458">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last_pymnt_d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Converted tot date time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30458">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next_pymnt_d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Converted tot date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30458">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int_rate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Stripped</a:t>
                      </a:r>
                      <a:r>
                        <a:rPr lang="en-US" sz="1100" b="0" i="0" u="none" strike="noStrike" baseline="0" dirty="0">
                          <a:solidFill>
                            <a:srgbClr val="000000"/>
                          </a:solidFill>
                          <a:effectLst/>
                          <a:latin typeface="Times New Roman" panose="02020603050405020304" pitchFamily="18" charset="0"/>
                          <a:cs typeface="Times New Roman" panose="02020603050405020304" pitchFamily="18" charset="0"/>
                        </a:rPr>
                        <a:t> % text and converted to float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30458">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revolv_util</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Stripped</a:t>
                      </a:r>
                      <a:r>
                        <a:rPr lang="en-US" sz="1100" b="0" i="0" u="none" strike="noStrike" baseline="0" dirty="0">
                          <a:solidFill>
                            <a:srgbClr val="000000"/>
                          </a:solidFill>
                          <a:effectLst/>
                          <a:latin typeface="Times New Roman" panose="02020603050405020304" pitchFamily="18" charset="0"/>
                          <a:cs typeface="Times New Roman" panose="02020603050405020304" pitchFamily="18" charset="0"/>
                        </a:rPr>
                        <a:t> % text and converted to float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3" name="Title 1"/>
          <p:cNvSpPr>
            <a:spLocks noGrp="1"/>
          </p:cNvSpPr>
          <p:nvPr>
            <p:ph type="title"/>
          </p:nvPr>
        </p:nvSpPr>
        <p:spPr>
          <a:xfrm>
            <a:off x="404949" y="800336"/>
            <a:ext cx="11168742" cy="856138"/>
          </a:xfrm>
        </p:spPr>
        <p:txBody>
          <a:bodyPr>
            <a:normAutofit/>
          </a:bodyPr>
          <a:lstStyle/>
          <a:p>
            <a:r>
              <a:rPr lang="en-IN" sz="3600" b="1" dirty="0"/>
              <a:t>Data cleaning	</a:t>
            </a:r>
          </a:p>
        </p:txBody>
      </p:sp>
    </p:spTree>
    <p:extLst>
      <p:ext uri="{BB962C8B-B14F-4D97-AF65-F5344CB8AC3E}">
        <p14:creationId xmlns:p14="http://schemas.microsoft.com/office/powerpoint/2010/main" val="2754628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04949" y="800336"/>
            <a:ext cx="11168742" cy="856138"/>
          </a:xfrm>
        </p:spPr>
        <p:txBody>
          <a:bodyPr>
            <a:normAutofit/>
          </a:bodyPr>
          <a:lstStyle/>
          <a:p>
            <a:r>
              <a:rPr lang="en-IN" sz="3600" b="1" dirty="0"/>
              <a:t>Data we derived	</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286332767"/>
              </p:ext>
            </p:extLst>
          </p:nvPr>
        </p:nvGraphicFramePr>
        <p:xfrm>
          <a:off x="404041" y="1576684"/>
          <a:ext cx="11169650" cy="2597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7"/>
          <p:cNvGraphicFramePr>
            <a:graphicFrameLocks/>
          </p:cNvGraphicFramePr>
          <p:nvPr>
            <p:extLst>
              <p:ext uri="{D42A27DB-BD31-4B8C-83A1-F6EECF244321}">
                <p14:modId xmlns:p14="http://schemas.microsoft.com/office/powerpoint/2010/main" val="2580340001"/>
              </p:ext>
            </p:extLst>
          </p:nvPr>
        </p:nvGraphicFramePr>
        <p:xfrm>
          <a:off x="692050" y="4012057"/>
          <a:ext cx="11169650" cy="25978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949501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1678557" y="2194623"/>
            <a:ext cx="9144000" cy="31937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IN" sz="2800" dirty="0"/>
              <a:t>Analyses &amp; Inferences</a:t>
            </a:r>
            <a:br>
              <a:rPr lang="en-IN" sz="2800" dirty="0"/>
            </a:br>
            <a:r>
              <a:rPr lang="en-IN" sz="2800" dirty="0"/>
              <a:t> </a:t>
            </a:r>
          </a:p>
        </p:txBody>
      </p:sp>
    </p:spTree>
    <p:extLst>
      <p:ext uri="{BB962C8B-B14F-4D97-AF65-F5344CB8AC3E}">
        <p14:creationId xmlns:p14="http://schemas.microsoft.com/office/powerpoint/2010/main" val="211859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D027D-982D-473A-9128-2B36AFB31D45}"/>
              </a:ext>
            </a:extLst>
          </p:cNvPr>
          <p:cNvSpPr>
            <a:spLocks noGrp="1"/>
          </p:cNvSpPr>
          <p:nvPr>
            <p:ph type="title"/>
          </p:nvPr>
        </p:nvSpPr>
        <p:spPr>
          <a:xfrm>
            <a:off x="1136469" y="28460"/>
            <a:ext cx="9313817" cy="856138"/>
          </a:xfrm>
        </p:spPr>
        <p:txBody>
          <a:bodyPr>
            <a:normAutofit/>
          </a:bodyPr>
          <a:lstStyle/>
          <a:p>
            <a:r>
              <a:rPr lang="en-US" sz="2800" dirty="0"/>
              <a:t>Univariate and outlier Analysis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11628"/>
            <a:ext cx="5309810" cy="3023289"/>
          </a:xfrm>
          <a:prstGeom prst="rect">
            <a:avLst/>
          </a:prstGeom>
        </p:spPr>
      </p:pic>
      <p:sp>
        <p:nvSpPr>
          <p:cNvPr id="5" name="TextBox 4"/>
          <p:cNvSpPr txBox="1"/>
          <p:nvPr/>
        </p:nvSpPr>
        <p:spPr>
          <a:xfrm>
            <a:off x="702452" y="1235827"/>
            <a:ext cx="4892949" cy="369332"/>
          </a:xfrm>
          <a:prstGeom prst="rect">
            <a:avLst/>
          </a:prstGeom>
          <a:noFill/>
        </p:spPr>
        <p:txBody>
          <a:bodyPr wrap="square" rtlCol="0">
            <a:spAutoFit/>
          </a:bodyPr>
          <a:lstStyle/>
          <a:p>
            <a:pPr algn="ctr"/>
            <a:r>
              <a:rPr lang="en-US" dirty="0"/>
              <a:t>Annual income distribution – With all data</a:t>
            </a:r>
          </a:p>
        </p:txBody>
      </p:sp>
      <p:sp>
        <p:nvSpPr>
          <p:cNvPr id="7" name="TextBox 6"/>
          <p:cNvSpPr txBox="1"/>
          <p:nvPr/>
        </p:nvSpPr>
        <p:spPr>
          <a:xfrm>
            <a:off x="6250417" y="1235827"/>
            <a:ext cx="4892949" cy="369332"/>
          </a:xfrm>
          <a:prstGeom prst="rect">
            <a:avLst/>
          </a:prstGeom>
          <a:noFill/>
        </p:spPr>
        <p:txBody>
          <a:bodyPr wrap="square" rtlCol="0">
            <a:spAutoFit/>
          </a:bodyPr>
          <a:lstStyle/>
          <a:p>
            <a:pPr algn="ctr"/>
            <a:r>
              <a:rPr lang="en-US" dirty="0"/>
              <a:t>Annual income distribution – removing outliers</a:t>
            </a:r>
          </a:p>
        </p:txBody>
      </p:sp>
      <p:sp>
        <p:nvSpPr>
          <p:cNvPr id="8" name="TextBox 7"/>
          <p:cNvSpPr txBox="1"/>
          <p:nvPr/>
        </p:nvSpPr>
        <p:spPr>
          <a:xfrm>
            <a:off x="399672" y="4662834"/>
            <a:ext cx="11039411" cy="2031325"/>
          </a:xfrm>
          <a:prstGeom prst="rect">
            <a:avLst/>
          </a:prstGeom>
          <a:noFill/>
        </p:spPr>
        <p:txBody>
          <a:bodyPr wrap="square" rtlCol="0">
            <a:spAutoFit/>
          </a:bodyPr>
          <a:lstStyle/>
          <a:p>
            <a:pPr marL="342900" indent="-342900">
              <a:buAutoNum type="arabicParenR"/>
            </a:pPr>
            <a:r>
              <a:rPr lang="en-US" dirty="0"/>
              <a:t>Univariate and Outlier analysis was performed on all important value columns and appropriate percentiles were taken to remove the outliers</a:t>
            </a:r>
          </a:p>
          <a:p>
            <a:pPr marL="342900" indent="-342900">
              <a:buAutoNum type="arabicParenR"/>
            </a:pPr>
            <a:r>
              <a:rPr lang="en-US" dirty="0"/>
              <a:t>Annual income graphs are shown </a:t>
            </a:r>
            <a:r>
              <a:rPr lang="en-US" dirty="0" err="1"/>
              <a:t>abov</a:t>
            </a:r>
            <a:endParaRPr lang="en-US" dirty="0"/>
          </a:p>
          <a:p>
            <a:pPr marL="342900" indent="-342900">
              <a:buAutoNum type="arabicParenR"/>
            </a:pPr>
            <a:r>
              <a:rPr lang="en-US" dirty="0"/>
              <a:t>Similar exercise was done for</a:t>
            </a:r>
          </a:p>
          <a:p>
            <a:pPr marL="800100" lvl="1" indent="-342900">
              <a:buAutoNum type="arabicParenR"/>
            </a:pPr>
            <a:r>
              <a:rPr lang="en-US" dirty="0"/>
              <a:t>Instalment				4) </a:t>
            </a:r>
            <a:r>
              <a:rPr lang="en-US" dirty="0" err="1"/>
              <a:t>funded_amnt</a:t>
            </a:r>
            <a:endParaRPr lang="en-US" dirty="0"/>
          </a:p>
          <a:p>
            <a:pPr marL="800100" lvl="1" indent="-342900">
              <a:buAutoNum type="arabicParenR"/>
            </a:pPr>
            <a:r>
              <a:rPr lang="en-US" dirty="0"/>
              <a:t>DTI					5) Interest rate</a:t>
            </a:r>
          </a:p>
          <a:p>
            <a:pPr marL="800100" lvl="1" indent="-342900">
              <a:buAutoNum type="arabicParenR"/>
            </a:pPr>
            <a:r>
              <a:rPr lang="en-US" dirty="0" err="1"/>
              <a:t>Revol_bal</a:t>
            </a:r>
            <a:r>
              <a:rPr lang="en-US" dirty="0"/>
              <a:t>				6) Loan Amount</a:t>
            </a:r>
          </a:p>
        </p:txBody>
      </p:sp>
      <p:pic>
        <p:nvPicPr>
          <p:cNvPr id="1030" name="Picture 6">
            <a:extLst>
              <a:ext uri="{FF2B5EF4-FFF2-40B4-BE49-F238E27FC236}">
                <a16:creationId xmlns:a16="http://schemas.microsoft.com/office/drawing/2014/main" id="{A17F56BA-CB5A-4CBA-93BD-95DB10FF5C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1894" y="1497894"/>
            <a:ext cx="4517708" cy="301752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18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9ED24FB-F1DF-43A2-A28A-E1B9714DF31A}"/>
              </a:ext>
            </a:extLst>
          </p:cNvPr>
          <p:cNvSpPr>
            <a:spLocks noGrp="1"/>
          </p:cNvSpPr>
          <p:nvPr>
            <p:ph type="title"/>
          </p:nvPr>
        </p:nvSpPr>
        <p:spPr>
          <a:xfrm>
            <a:off x="404949" y="800336"/>
            <a:ext cx="11168742" cy="856138"/>
          </a:xfrm>
        </p:spPr>
        <p:txBody>
          <a:bodyPr>
            <a:normAutofit/>
          </a:bodyPr>
          <a:lstStyle/>
          <a:p>
            <a:r>
              <a:rPr lang="en-IN" sz="3600" b="1" dirty="0"/>
              <a:t>Rate of interest impact</a:t>
            </a:r>
          </a:p>
        </p:txBody>
      </p:sp>
      <p:sp>
        <p:nvSpPr>
          <p:cNvPr id="9" name="TextBox 8"/>
          <p:cNvSpPr txBox="1"/>
          <p:nvPr/>
        </p:nvSpPr>
        <p:spPr>
          <a:xfrm>
            <a:off x="8133260" y="1562986"/>
            <a:ext cx="3949995" cy="4293483"/>
          </a:xfrm>
          <a:prstGeom prst="rect">
            <a:avLst/>
          </a:prstGeom>
          <a:noFill/>
        </p:spPr>
        <p:txBody>
          <a:bodyPr wrap="square" rtlCol="0">
            <a:spAutoFit/>
          </a:bodyPr>
          <a:lstStyle/>
          <a:p>
            <a:pPr>
              <a:lnSpc>
                <a:spcPct val="150000"/>
              </a:lnSpc>
            </a:pPr>
            <a:r>
              <a:rPr lang="en-US" sz="1400" b="1" u="sng" dirty="0"/>
              <a:t>Observations:</a:t>
            </a:r>
            <a:r>
              <a:rPr lang="en-US" sz="1400" dirty="0"/>
              <a:t> </a:t>
            </a:r>
          </a:p>
          <a:p>
            <a:pPr marL="285750" indent="-285750">
              <a:lnSpc>
                <a:spcPct val="150000"/>
              </a:lnSpc>
              <a:buFont typeface="Wingdings" panose="05000000000000000000" pitchFamily="2" charset="2"/>
              <a:buChar char="Ø"/>
            </a:pPr>
            <a:r>
              <a:rPr lang="en-US" sz="1400" dirty="0"/>
              <a:t>Rate of interest for fully paid is consistently lower compared to charged off/default over the years</a:t>
            </a:r>
          </a:p>
          <a:p>
            <a:pPr marL="285750" indent="-285750">
              <a:lnSpc>
                <a:spcPct val="150000"/>
              </a:lnSpc>
              <a:buFont typeface="Wingdings" panose="05000000000000000000" pitchFamily="2" charset="2"/>
              <a:buChar char="Ø"/>
            </a:pPr>
            <a:r>
              <a:rPr lang="en-US" sz="1400" dirty="0"/>
              <a:t>Median of interest rate is higher for charged off compared to Fully paid</a:t>
            </a:r>
          </a:p>
          <a:p>
            <a:pPr marL="285750" indent="-285750">
              <a:lnSpc>
                <a:spcPct val="150000"/>
              </a:lnSpc>
              <a:buFont typeface="Wingdings" panose="05000000000000000000" pitchFamily="2" charset="2"/>
              <a:buChar char="Ø"/>
            </a:pPr>
            <a:r>
              <a:rPr lang="en-US" sz="1400" dirty="0"/>
              <a:t>Post 2010 the gap is significantly higher</a:t>
            </a:r>
          </a:p>
          <a:p>
            <a:pPr>
              <a:lnSpc>
                <a:spcPct val="150000"/>
              </a:lnSpc>
            </a:pPr>
            <a:r>
              <a:rPr lang="en-US" sz="1400" b="1" u="sng" dirty="0"/>
              <a:t>Inferences:</a:t>
            </a:r>
            <a:r>
              <a:rPr lang="en-US" sz="1400" dirty="0"/>
              <a:t> </a:t>
            </a:r>
          </a:p>
          <a:p>
            <a:pPr marL="285750" indent="-285750">
              <a:lnSpc>
                <a:spcPct val="150000"/>
              </a:lnSpc>
              <a:buFont typeface="Wingdings" panose="05000000000000000000" pitchFamily="2" charset="2"/>
              <a:buChar char="Ø"/>
            </a:pPr>
            <a:r>
              <a:rPr lang="en-US" sz="1400" dirty="0"/>
              <a:t>Higher rate of interest are guided by high risky loans</a:t>
            </a:r>
          </a:p>
          <a:p>
            <a:pPr marL="285750" indent="-285750">
              <a:lnSpc>
                <a:spcPct val="150000"/>
              </a:lnSpc>
              <a:buFont typeface="Wingdings" panose="05000000000000000000" pitchFamily="2" charset="2"/>
              <a:buChar char="Ø"/>
            </a:pPr>
            <a:r>
              <a:rPr lang="en-US" sz="1400" dirty="0"/>
              <a:t>People with lower grades tend to get higher rate of interest</a:t>
            </a:r>
          </a:p>
          <a:p>
            <a:pPr marL="285750" indent="-285750">
              <a:lnSpc>
                <a:spcPct val="150000"/>
              </a:lnSpc>
              <a:buFont typeface="Wingdings" panose="05000000000000000000" pitchFamily="2" charset="2"/>
              <a:buChar char="Ø"/>
            </a:pPr>
            <a:r>
              <a:rPr lang="en-US" sz="1400" dirty="0"/>
              <a:t>This risk factor leads to charged off</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5" y="1453552"/>
            <a:ext cx="3778969" cy="283031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7704" y="3457482"/>
            <a:ext cx="4273673" cy="3178074"/>
          </a:xfrm>
          <a:prstGeom prst="rect">
            <a:avLst/>
          </a:prstGeom>
        </p:spPr>
      </p:pic>
    </p:spTree>
    <p:extLst>
      <p:ext uri="{BB962C8B-B14F-4D97-AF65-F5344CB8AC3E}">
        <p14:creationId xmlns:p14="http://schemas.microsoft.com/office/powerpoint/2010/main" val="36085665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1418</TotalTime>
  <Words>1226</Words>
  <Application>Microsoft Office PowerPoint</Application>
  <PresentationFormat>Widescreen</PresentationFormat>
  <Paragraphs>170</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Office Theme</vt:lpstr>
      <vt:lpstr>Loan Default Gramener Case Study  </vt:lpstr>
      <vt:lpstr>Key Objectives </vt:lpstr>
      <vt:lpstr>What Data we have </vt:lpstr>
      <vt:lpstr>PowerPoint Presentation</vt:lpstr>
      <vt:lpstr>Data cleaning </vt:lpstr>
      <vt:lpstr>Data we derived </vt:lpstr>
      <vt:lpstr>PowerPoint Presentation</vt:lpstr>
      <vt:lpstr>Univariate and outlier Analysis</vt:lpstr>
      <vt:lpstr>Rate of interest impact</vt:lpstr>
      <vt:lpstr>Debt to income ratio impact</vt:lpstr>
      <vt:lpstr>Revolving utilization percentage impact</vt:lpstr>
      <vt:lpstr>Loan purpose impact</vt:lpstr>
      <vt:lpstr>Home ownership impact</vt:lpstr>
      <vt:lpstr>Verification status impact</vt:lpstr>
      <vt:lpstr>Conclusions – Driver Variables for Loan Default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Raghupathi, Krishnan</cp:lastModifiedBy>
  <cp:revision>173</cp:revision>
  <dcterms:created xsi:type="dcterms:W3CDTF">2016-06-09T08:16:28Z</dcterms:created>
  <dcterms:modified xsi:type="dcterms:W3CDTF">2019-03-31T16:58:50Z</dcterms:modified>
</cp:coreProperties>
</file>