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4" r:id="rId9"/>
    <p:sldId id="262" r:id="rId10"/>
    <p:sldId id="268" r:id="rId11"/>
    <p:sldId id="269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03-02-2019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Abhijith</a:t>
            </a:r>
            <a:r>
              <a:rPr lang="en-IN" sz="1800" dirty="0"/>
              <a:t> NV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Srividya Ravichandran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Nanditha</a:t>
            </a:r>
            <a:r>
              <a:rPr lang="en-IN" sz="1800" dirty="0"/>
              <a:t> GN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Krishnan Raghupathi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D21B76-6988-4063-B167-A47A82619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2" y="838986"/>
            <a:ext cx="9973557" cy="59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3255D-381C-4AB8-A5D7-3BED95C5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904973"/>
            <a:ext cx="10689996" cy="57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5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56474"/>
            <a:ext cx="11168742" cy="364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Key Observations</a:t>
            </a:r>
          </a:p>
          <a:p>
            <a:r>
              <a:rPr lang="en-IN" sz="2400" dirty="0"/>
              <a:t>Venture funding is most suitable funding type for Spark Funds</a:t>
            </a:r>
          </a:p>
          <a:p>
            <a:r>
              <a:rPr lang="en-IN" sz="2400" dirty="0"/>
              <a:t>USA, UK &amp; India are the top 3 English-speaking countries where most others are investing</a:t>
            </a:r>
          </a:p>
          <a:p>
            <a:r>
              <a:rPr lang="en-IN" sz="2400" b="1" dirty="0"/>
              <a:t>Others</a:t>
            </a:r>
            <a:r>
              <a:rPr lang="en-IN" sz="2400" dirty="0"/>
              <a:t> sector attracts the maximum no. of investments in all the 3 countries (USA, UK, India)</a:t>
            </a:r>
          </a:p>
          <a:p>
            <a:r>
              <a:rPr lang="en-IN" sz="2400" dirty="0"/>
              <a:t> </a:t>
            </a:r>
            <a:r>
              <a:rPr lang="en-IN" sz="2400" b="1" dirty="0"/>
              <a:t>Social, Finance, Analytics, Advertising</a:t>
            </a:r>
            <a:r>
              <a:rPr lang="en-IN" sz="2400" dirty="0"/>
              <a:t> sector attracts the second most no. of investments in all the 3 countries (USA, UK, India)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Conclusions	</a:t>
            </a:r>
          </a:p>
        </p:txBody>
      </p:sp>
    </p:spTree>
    <p:extLst>
      <p:ext uri="{BB962C8B-B14F-4D97-AF65-F5344CB8AC3E}">
        <p14:creationId xmlns:p14="http://schemas.microsoft.com/office/powerpoint/2010/main" val="334511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Recommendations	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1670D2-4052-421D-8331-536B6066CD39}"/>
              </a:ext>
            </a:extLst>
          </p:cNvPr>
          <p:cNvSpPr/>
          <p:nvPr/>
        </p:nvSpPr>
        <p:spPr>
          <a:xfrm>
            <a:off x="329535" y="1762814"/>
            <a:ext cx="10821971" cy="1348031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i="1" dirty="0"/>
              <a:t>Although Others sector attracts the maximum # of investments across all the 3 countries it does not make business sense to invest in Others sector due to lack of domain focus. Hence our recommendation is that Sparks Funds should invest in </a:t>
            </a:r>
            <a:r>
              <a:rPr lang="en-US" b="1" i="1" u="sng" dirty="0"/>
              <a:t>Social, Finance, Analytics , Advertising </a:t>
            </a:r>
            <a:r>
              <a:rPr lang="en-US" b="1" i="1" dirty="0"/>
              <a:t>sector, which is a close 2</a:t>
            </a:r>
            <a:r>
              <a:rPr lang="en-US" b="1" i="1" baseline="30000" dirty="0"/>
              <a:t>nd</a:t>
            </a:r>
            <a:r>
              <a:rPr lang="en-US" b="1" i="1" dirty="0"/>
              <a:t> to Others sector in terms of #  of investments, in all the 3 English speaking countries (USA, UK, India)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D957F7-0EE5-4A5D-97BB-4918C93A4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45521"/>
              </p:ext>
            </p:extLst>
          </p:nvPr>
        </p:nvGraphicFramePr>
        <p:xfrm>
          <a:off x="602911" y="3773080"/>
          <a:ext cx="9634597" cy="22477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2440">
                  <a:extLst>
                    <a:ext uri="{9D8B030D-6E8A-4147-A177-3AD203B41FA5}">
                      <a16:colId xmlns:a16="http://schemas.microsoft.com/office/drawing/2014/main" val="966970987"/>
                    </a:ext>
                  </a:extLst>
                </a:gridCol>
                <a:gridCol w="3016745">
                  <a:extLst>
                    <a:ext uri="{9D8B030D-6E8A-4147-A177-3AD203B41FA5}">
                      <a16:colId xmlns:a16="http://schemas.microsoft.com/office/drawing/2014/main" val="242884322"/>
                    </a:ext>
                  </a:extLst>
                </a:gridCol>
                <a:gridCol w="3425412">
                  <a:extLst>
                    <a:ext uri="{9D8B030D-6E8A-4147-A177-3AD203B41FA5}">
                      <a16:colId xmlns:a16="http://schemas.microsoft.com/office/drawing/2014/main" val="2331340456"/>
                    </a:ext>
                  </a:extLst>
                </a:gridCol>
              </a:tblGrid>
              <a:tr h="1642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60041"/>
                  </a:ext>
                </a:extLst>
              </a:tr>
              <a:tr h="164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DataTorrent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SimilarWeb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TravelGuru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3853"/>
                  </a:ext>
                </a:extLst>
              </a:tr>
              <a:tr h="16425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Tongal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Zopa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ShopClues.com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982816"/>
                  </a:ext>
                </a:extLst>
              </a:tr>
              <a:tr h="164256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Origami Logic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myThings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Shiram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Credit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43124"/>
                  </a:ext>
                </a:extLst>
              </a:tr>
              <a:tr h="403173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MediaVast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OpenGamma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ApnaPaisa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354315"/>
                  </a:ext>
                </a:extLst>
              </a:tr>
              <a:tr h="412056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effectLst/>
                        </a:rPr>
                        <a:t>Damballa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SportPursuit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Manthan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280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DC035A-C81E-4BAB-B44C-9EE0189C353A}"/>
              </a:ext>
            </a:extLst>
          </p:cNvPr>
          <p:cNvSpPr txBox="1"/>
          <p:nvPr/>
        </p:nvSpPr>
        <p:spPr>
          <a:xfrm>
            <a:off x="555778" y="3273793"/>
            <a:ext cx="105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recommended active Companies to invest in Social, Finance, Analytics , Advertising sector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F1CEE-EBB4-47C8-A54C-85B9D91D4959}"/>
              </a:ext>
            </a:extLst>
          </p:cNvPr>
          <p:cNvSpPr txBox="1"/>
          <p:nvPr/>
        </p:nvSpPr>
        <p:spPr>
          <a:xfrm>
            <a:off x="329535" y="6211669"/>
            <a:ext cx="1107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Even though Financial Information Network &amp; Operations </a:t>
            </a:r>
            <a:r>
              <a:rPr lang="en-US" i="1" dirty="0" err="1"/>
              <a:t>Pvt</a:t>
            </a:r>
            <a:r>
              <a:rPr lang="en-US" i="1" dirty="0"/>
              <a:t>	is the top invested Indian company it is no longer operational. </a:t>
            </a:r>
            <a:r>
              <a:rPr lang="en-US" i="1" dirty="0" err="1"/>
              <a:t>TravelGuru</a:t>
            </a:r>
            <a:r>
              <a:rPr lang="en-US" i="1" dirty="0"/>
              <a:t> is the second best company.</a:t>
            </a:r>
          </a:p>
        </p:txBody>
      </p:sp>
    </p:spTree>
    <p:extLst>
      <p:ext uri="{BB962C8B-B14F-4D97-AF65-F5344CB8AC3E}">
        <p14:creationId xmlns:p14="http://schemas.microsoft.com/office/powerpoint/2010/main" val="276517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 the best sectors, countries and suitable investment type for making investments</a:t>
            </a:r>
          </a:p>
          <a:p>
            <a:endParaRPr lang="en-IN" dirty="0"/>
          </a:p>
          <a:p>
            <a:r>
              <a:rPr lang="en-IN" dirty="0"/>
              <a:t>Provide recommendations to the CEO of Spark Funds on the best sectors, countries and companies that Spark Funds should invest in</a:t>
            </a:r>
          </a:p>
          <a:p>
            <a:endParaRPr lang="en-IN" dirty="0"/>
          </a:p>
          <a:p>
            <a:r>
              <a:rPr lang="en-IN" dirty="0"/>
              <a:t>Ensure that the recommendations are aligned with the following constraints</a:t>
            </a:r>
          </a:p>
          <a:p>
            <a:pPr lvl="1"/>
            <a:r>
              <a:rPr lang="en-IN" sz="2000" dirty="0"/>
              <a:t>Investment round should be in the range of  $5 to $15 million</a:t>
            </a:r>
          </a:p>
          <a:p>
            <a:pPr lvl="1"/>
            <a:r>
              <a:rPr lang="en-IN" sz="2000" dirty="0"/>
              <a:t>Companies should be in English-speaking countries</a:t>
            </a:r>
          </a:p>
          <a:p>
            <a:pPr lvl="1"/>
            <a:r>
              <a:rPr lang="en-IN" sz="2000" dirty="0"/>
              <a:t>Investments should be in where others are also investing</a:t>
            </a:r>
          </a:p>
          <a:p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Key Objectives	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/>
              <a:t>Process Workflow</a:t>
            </a:r>
            <a:endParaRPr lang="en-IN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99CFA2-ED1E-42B7-A259-764412F7379A}"/>
              </a:ext>
            </a:extLst>
          </p:cNvPr>
          <p:cNvSpPr/>
          <p:nvPr/>
        </p:nvSpPr>
        <p:spPr>
          <a:xfrm>
            <a:off x="518474" y="1913641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Understanding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5B7C8-7191-4A87-B756-27EFABDA21D9}"/>
              </a:ext>
            </a:extLst>
          </p:cNvPr>
          <p:cNvSpPr/>
          <p:nvPr/>
        </p:nvSpPr>
        <p:spPr>
          <a:xfrm>
            <a:off x="4592425" y="1913640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Understanding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9ECC65-2216-4FA9-913D-E28F6418516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223967" y="2422688"/>
            <a:ext cx="1368458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115E60-AEB0-48AB-B337-E1E4AB310384}"/>
              </a:ext>
            </a:extLst>
          </p:cNvPr>
          <p:cNvSpPr/>
          <p:nvPr/>
        </p:nvSpPr>
        <p:spPr>
          <a:xfrm>
            <a:off x="8666376" y="1913639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B2FF3-DD92-4550-A987-E4774DC55861}"/>
              </a:ext>
            </a:extLst>
          </p:cNvPr>
          <p:cNvCxnSpPr/>
          <p:nvPr/>
        </p:nvCxnSpPr>
        <p:spPr>
          <a:xfrm flipV="1">
            <a:off x="7297918" y="2422685"/>
            <a:ext cx="1368458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EBC9DA-DEA4-43B1-88B3-87C1BBA37FC6}"/>
              </a:ext>
            </a:extLst>
          </p:cNvPr>
          <p:cNvSpPr/>
          <p:nvPr/>
        </p:nvSpPr>
        <p:spPr>
          <a:xfrm>
            <a:off x="8686696" y="4352039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FBABE-158E-4671-8A71-79CAF22F4AC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0019123" y="2931734"/>
            <a:ext cx="20320" cy="14203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3DBB3B-BAA3-402B-8CE9-9E31EA9D41A4}"/>
              </a:ext>
            </a:extLst>
          </p:cNvPr>
          <p:cNvSpPr/>
          <p:nvPr/>
        </p:nvSpPr>
        <p:spPr>
          <a:xfrm>
            <a:off x="4584569" y="4352038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Conclusions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746399-5716-441E-8670-AF49D8A7CAB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297918" y="4861087"/>
            <a:ext cx="138877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B69119-2795-4B21-9805-3433C8235B0D}"/>
              </a:ext>
            </a:extLst>
          </p:cNvPr>
          <p:cNvSpPr/>
          <p:nvPr/>
        </p:nvSpPr>
        <p:spPr>
          <a:xfrm>
            <a:off x="526329" y="4352037"/>
            <a:ext cx="2705493" cy="101809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54CE39-B380-4B04-A3FE-54A3551EB28A}"/>
              </a:ext>
            </a:extLst>
          </p:cNvPr>
          <p:cNvCxnSpPr>
            <a:cxnSpLocks/>
          </p:cNvCxnSpPr>
          <p:nvPr/>
        </p:nvCxnSpPr>
        <p:spPr>
          <a:xfrm flipH="1">
            <a:off x="3231822" y="4829658"/>
            <a:ext cx="1388778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698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Business Objective</a:t>
            </a:r>
          </a:p>
          <a:p>
            <a:r>
              <a:rPr lang="en-IN" sz="2400" dirty="0"/>
              <a:t>Provide insights to the CEO of Spark Funds on the current global trends in investments across sectors</a:t>
            </a:r>
          </a:p>
          <a:p>
            <a:endParaRPr lang="en-IN" sz="2400" dirty="0"/>
          </a:p>
          <a:p>
            <a:r>
              <a:rPr lang="en-IN" sz="2400" dirty="0"/>
              <a:t>Provide recommendations to the CEO on the sectors, countries and companies that are best suited for making investments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Recommendations should be aligned with the following constraints</a:t>
            </a:r>
          </a:p>
          <a:p>
            <a:pPr lvl="1"/>
            <a:r>
              <a:rPr lang="en-IN" sz="2000" dirty="0"/>
              <a:t>Investments should be in the range of $5 to $15 million per round</a:t>
            </a:r>
          </a:p>
          <a:p>
            <a:pPr lvl="1"/>
            <a:r>
              <a:rPr lang="en-IN" sz="2000" dirty="0"/>
              <a:t>Investments should be only in English-speaking countries</a:t>
            </a:r>
          </a:p>
          <a:p>
            <a:pPr lvl="1"/>
            <a:endParaRPr lang="en-IN" sz="2000" dirty="0"/>
          </a:p>
          <a:p>
            <a:r>
              <a:rPr lang="en-IN" sz="2400" dirty="0"/>
              <a:t>Recommendations should be aligned with Spark Funds strategy of investing where others are also investing</a:t>
            </a:r>
          </a:p>
          <a:p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Business Understanding	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77126"/>
            <a:ext cx="11168742" cy="5303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1" dirty="0"/>
              <a:t>Data Sources</a:t>
            </a:r>
          </a:p>
          <a:p>
            <a:r>
              <a:rPr lang="en-IN" sz="1600" b="1" dirty="0"/>
              <a:t>companies</a:t>
            </a:r>
            <a:r>
              <a:rPr lang="en-IN" sz="1600" dirty="0"/>
              <a:t> –Contains details of the companies for which investments are made</a:t>
            </a:r>
          </a:p>
          <a:p>
            <a:r>
              <a:rPr lang="en-IN" sz="1600" b="1" dirty="0"/>
              <a:t>rounds2</a:t>
            </a:r>
            <a:r>
              <a:rPr lang="en-IN" sz="1600" dirty="0"/>
              <a:t> - Details of investment funding rounds for companies by the investors</a:t>
            </a:r>
          </a:p>
          <a:p>
            <a:r>
              <a:rPr lang="en-IN" sz="1600" b="1" dirty="0"/>
              <a:t>mapping</a:t>
            </a:r>
            <a:r>
              <a:rPr lang="en-IN" sz="1600" dirty="0"/>
              <a:t> - Sector classification that maps the various investment categories into 8 broad sectors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High level view of data</a:t>
            </a:r>
          </a:p>
          <a:p>
            <a:r>
              <a:rPr lang="en-IN" sz="1600" dirty="0"/>
              <a:t>No. of unique companies in rounds2: 66368</a:t>
            </a:r>
          </a:p>
          <a:p>
            <a:r>
              <a:rPr lang="en-IN" sz="1600" dirty="0"/>
              <a:t>No. of unique companies in companies: 66368</a:t>
            </a:r>
          </a:p>
          <a:p>
            <a:r>
              <a:rPr lang="en-IN" sz="1600" dirty="0"/>
              <a:t>Unique key for each company in companies data : permalink</a:t>
            </a:r>
          </a:p>
          <a:p>
            <a:r>
              <a:rPr lang="en-IN" sz="1600" dirty="0"/>
              <a:t>rounds2 and companies do not contain any unmatched companies</a:t>
            </a:r>
          </a:p>
          <a:p>
            <a:r>
              <a:rPr lang="en-IN" sz="1600" dirty="0"/>
              <a:t>Merged data (round2 + companies) contains 114949 observations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Data Quality</a:t>
            </a:r>
          </a:p>
          <a:p>
            <a:r>
              <a:rPr lang="en-IN" sz="1600" dirty="0"/>
              <a:t>Encoding issues exist in permalink &amp; names column of companies data source and </a:t>
            </a:r>
            <a:r>
              <a:rPr lang="en-IN" sz="1600" dirty="0" err="1"/>
              <a:t>company_permalink</a:t>
            </a:r>
            <a:r>
              <a:rPr lang="en-IN" sz="1600" dirty="0"/>
              <a:t> column of rounds2 data source</a:t>
            </a:r>
          </a:p>
          <a:p>
            <a:r>
              <a:rPr lang="en-IN" sz="1600" dirty="0"/>
              <a:t>Few categories in mapping data source had 0 instead of the string ‘</a:t>
            </a:r>
            <a:r>
              <a:rPr lang="en-IN" sz="1600" dirty="0" err="1"/>
              <a:t>na</a:t>
            </a:r>
            <a:r>
              <a:rPr lang="en-IN" sz="1600" dirty="0"/>
              <a:t>’</a:t>
            </a:r>
          </a:p>
          <a:p>
            <a:r>
              <a:rPr lang="en-IN" sz="1600" dirty="0"/>
              <a:t>Some categories in the companies data source were not there in the mapping data source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708162"/>
            <a:ext cx="11168742" cy="668964"/>
          </a:xfrm>
        </p:spPr>
        <p:txBody>
          <a:bodyPr>
            <a:normAutofit/>
          </a:bodyPr>
          <a:lstStyle/>
          <a:p>
            <a:r>
              <a:rPr lang="en-IN" sz="3200" b="1" dirty="0"/>
              <a:t>Data </a:t>
            </a:r>
            <a:r>
              <a:rPr lang="en-IN" sz="2800" b="1" dirty="0"/>
              <a:t>Understanding</a:t>
            </a:r>
            <a:r>
              <a:rPr lang="en-IN" sz="32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221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56474"/>
            <a:ext cx="11168742" cy="4829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Missing value treatment</a:t>
            </a:r>
          </a:p>
          <a:p>
            <a:pPr lvl="1"/>
            <a:r>
              <a:rPr lang="en-IN" sz="2000" b="1" i="1" dirty="0" err="1"/>
              <a:t>raised_amount_usd</a:t>
            </a:r>
            <a:r>
              <a:rPr lang="en-IN" sz="2000" dirty="0"/>
              <a:t> column in the rounds2 data, which is required in the analysis, had a lot of null values</a:t>
            </a:r>
          </a:p>
          <a:p>
            <a:pPr lvl="1"/>
            <a:r>
              <a:rPr lang="en-IN" sz="2000" dirty="0"/>
              <a:t>Following two approaches were analysed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Dropping rows with null values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Imputing the null values with the 75% percentile value</a:t>
            </a:r>
          </a:p>
          <a:p>
            <a:pPr lvl="1"/>
            <a:r>
              <a:rPr lang="en-IN" sz="2000" dirty="0"/>
              <a:t>Decided to go with the option of dropping rows with null values for following reasons</a:t>
            </a:r>
          </a:p>
          <a:p>
            <a:pPr lvl="2"/>
            <a:r>
              <a:rPr lang="en-IN" dirty="0"/>
              <a:t>Percentage of null values (17.39%) is not very significant</a:t>
            </a:r>
          </a:p>
          <a:p>
            <a:pPr lvl="2"/>
            <a:r>
              <a:rPr lang="en-IN" dirty="0"/>
              <a:t>&gt; 80% of rows will be available even after dropping rows with null values</a:t>
            </a:r>
          </a:p>
          <a:p>
            <a:pPr lvl="2"/>
            <a:r>
              <a:rPr lang="en-IN" dirty="0"/>
              <a:t>Outcome of 2</a:t>
            </a:r>
            <a:r>
              <a:rPr lang="en-IN" baseline="30000" dirty="0"/>
              <a:t>nd</a:t>
            </a:r>
            <a:r>
              <a:rPr lang="en-IN" dirty="0"/>
              <a:t> approach shows “Undisclosed” as one of the preferred investment types which not make business sense practically speaking</a:t>
            </a:r>
          </a:p>
          <a:p>
            <a:pPr lvl="2"/>
            <a:endParaRPr lang="en-IN" dirty="0"/>
          </a:p>
          <a:p>
            <a:pPr marL="0" indent="0">
              <a:buNone/>
            </a:pPr>
            <a:r>
              <a:rPr lang="en-IN" sz="2000" b="1" dirty="0"/>
              <a:t>Mapping of unmatched sectors in mappings</a:t>
            </a:r>
          </a:p>
          <a:p>
            <a:pPr lvl="1"/>
            <a:r>
              <a:rPr lang="en-IN" sz="1800" dirty="0"/>
              <a:t>All unmatched primary sectors are mapped to Others main sector</a:t>
            </a:r>
            <a:r>
              <a:rPr lang="en-IN" sz="1800" b="1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Data Preparation	</a:t>
            </a:r>
          </a:p>
        </p:txBody>
      </p:sp>
    </p:spTree>
    <p:extLst>
      <p:ext uri="{BB962C8B-B14F-4D97-AF65-F5344CB8AC3E}">
        <p14:creationId xmlns:p14="http://schemas.microsoft.com/office/powerpoint/2010/main" val="62335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49874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Status of companies</a:t>
            </a:r>
          </a:p>
          <a:p>
            <a:pPr lvl="1"/>
            <a:r>
              <a:rPr lang="en-IN" dirty="0"/>
              <a:t>Closed status of companies are not excluded from the analysis as goal is to understand the overall investment pattern by sectors and countries and not by individual companies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Average funding amount for 4 funding types:</a:t>
            </a:r>
          </a:p>
          <a:p>
            <a:pPr lvl="1"/>
            <a:r>
              <a:rPr lang="en-IN" sz="2000" b="1" dirty="0">
                <a:highlight>
                  <a:srgbClr val="C0C0C0"/>
                </a:highlight>
              </a:rPr>
              <a:t>Venture Funding –  $11.75 million     </a:t>
            </a:r>
            <a:r>
              <a:rPr lang="en-IN" sz="2000" dirty="0">
                <a:sym typeface="Wingdings" panose="05000000000000000000" pitchFamily="2" charset="2"/>
              </a:rPr>
              <a:t>  Falls in $5 - $15 million range</a:t>
            </a:r>
            <a:endParaRPr lang="en-IN" sz="2000" dirty="0"/>
          </a:p>
          <a:p>
            <a:pPr lvl="1"/>
            <a:r>
              <a:rPr lang="en-IN" sz="2000" dirty="0"/>
              <a:t>Angel Funding – $0.96 million</a:t>
            </a:r>
          </a:p>
          <a:p>
            <a:pPr lvl="1"/>
            <a:r>
              <a:rPr lang="en-IN" sz="2000" dirty="0"/>
              <a:t>Seed Funding - $0.72 million</a:t>
            </a:r>
          </a:p>
          <a:p>
            <a:pPr lvl="1"/>
            <a:r>
              <a:rPr lang="en-IN" sz="2000" dirty="0"/>
              <a:t>Private Equity - $73.31 million</a:t>
            </a:r>
          </a:p>
          <a:p>
            <a:pPr marL="457200" lvl="1" indent="0">
              <a:buNone/>
            </a:pPr>
            <a:endParaRPr lang="en-IN" sz="2000" dirty="0"/>
          </a:p>
          <a:p>
            <a:r>
              <a:rPr lang="en-IN" sz="2400" dirty="0"/>
              <a:t>Funding type most suitable for investment by Sparks Fund – Venture Funding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Top 3 English speaking countries suitable for investment</a:t>
            </a:r>
          </a:p>
          <a:p>
            <a:pPr lvl="1"/>
            <a:r>
              <a:rPr lang="en-IN" sz="2000" dirty="0"/>
              <a:t>United States (USA)</a:t>
            </a:r>
          </a:p>
          <a:p>
            <a:pPr lvl="1"/>
            <a:r>
              <a:rPr lang="en-IN" sz="2000" dirty="0"/>
              <a:t>United Kingdom (GBR)</a:t>
            </a:r>
          </a:p>
          <a:p>
            <a:pPr lvl="1"/>
            <a:r>
              <a:rPr lang="en-IN" sz="2000" dirty="0"/>
              <a:t>India (IND)</a:t>
            </a:r>
          </a:p>
          <a:p>
            <a:pPr lvl="1"/>
            <a:endParaRPr lang="en-IN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Data Analysis - Outcome	</a:t>
            </a:r>
          </a:p>
        </p:txBody>
      </p:sp>
    </p:spTree>
    <p:extLst>
      <p:ext uri="{BB962C8B-B14F-4D97-AF65-F5344CB8AC3E}">
        <p14:creationId xmlns:p14="http://schemas.microsoft.com/office/powerpoint/2010/main" val="70856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ED24FB-F1DF-43A2-A28A-E1B9714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00336"/>
            <a:ext cx="11168742" cy="856138"/>
          </a:xfrm>
        </p:spPr>
        <p:txBody>
          <a:bodyPr>
            <a:normAutofit/>
          </a:bodyPr>
          <a:lstStyle/>
          <a:p>
            <a:r>
              <a:rPr lang="en-IN" sz="3600" b="1" dirty="0"/>
              <a:t>Data Analysis - Outcome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312D11-F2A4-45C0-80BF-9C6B3EAA0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9605"/>
              </p:ext>
            </p:extLst>
          </p:nvPr>
        </p:nvGraphicFramePr>
        <p:xfrm>
          <a:off x="249609" y="1656474"/>
          <a:ext cx="11479421" cy="50459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00601">
                  <a:extLst>
                    <a:ext uri="{9D8B030D-6E8A-4147-A177-3AD203B41FA5}">
                      <a16:colId xmlns:a16="http://schemas.microsoft.com/office/drawing/2014/main" val="191183786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66970987"/>
                    </a:ext>
                  </a:extLst>
                </a:gridCol>
                <a:gridCol w="2592230">
                  <a:extLst>
                    <a:ext uri="{9D8B030D-6E8A-4147-A177-3AD203B41FA5}">
                      <a16:colId xmlns:a16="http://schemas.microsoft.com/office/drawing/2014/main" val="242884322"/>
                    </a:ext>
                  </a:extLst>
                </a:gridCol>
                <a:gridCol w="2943390">
                  <a:extLst>
                    <a:ext uri="{9D8B030D-6E8A-4147-A177-3AD203B41FA5}">
                      <a16:colId xmlns:a16="http://schemas.microsoft.com/office/drawing/2014/main" val="2331340456"/>
                    </a:ext>
                  </a:extLst>
                </a:gridCol>
              </a:tblGrid>
              <a:tr h="5042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60041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n-US" sz="1600" b="1" dirty="0"/>
                        <a:t># of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3853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n-US" sz="1600" b="1" dirty="0"/>
                        <a:t>Total investments (USD millions)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$108,531.35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$5,436.84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$2,976.54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82816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n-US" sz="1600" b="1" dirty="0"/>
                        <a:t>Top sector (By # of investments)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Others (2951)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Others (147)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Others (110)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43124"/>
                  </a:ext>
                </a:extLst>
              </a:tr>
              <a:tr h="621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Second sector (By # of investments)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Social, Finance, Analytics, Advertising (2714)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Social, Finance, Analytics, Advertising (133)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Social, Finance, Analytics, Advertising (60)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54315"/>
                  </a:ext>
                </a:extLst>
              </a:tr>
              <a:tr h="6212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Third sector (By # of investments)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Cleantech / Semiconductors (2350)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Cleantech / Semiconductors (130)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News, Search and Messaging </a:t>
                      </a:r>
                    </a:p>
                    <a:p>
                      <a:pPr algn="l"/>
                      <a:r>
                        <a:rPr lang="en-US" sz="1600" dirty="0"/>
                        <a:t>(52)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8041"/>
                  </a:ext>
                </a:extLst>
              </a:tr>
              <a:tr h="621255">
                <a:tc>
                  <a:txBody>
                    <a:bodyPr/>
                    <a:lstStyle/>
                    <a:p>
                      <a:r>
                        <a:rPr lang="en-US" sz="1600" b="1" dirty="0"/>
                        <a:t>Company receiving highest investment (Top Sector)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Kasenna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Tribold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LimeRoad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01750"/>
                  </a:ext>
                </a:extLst>
              </a:tr>
              <a:tr h="1144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Company receiving highest investment (2</a:t>
                      </a:r>
                      <a:r>
                        <a:rPr lang="en-US" sz="1600" b="1" baseline="30000" dirty="0"/>
                        <a:t>nd</a:t>
                      </a:r>
                      <a:r>
                        <a:rPr lang="en-US" sz="1600" b="1" dirty="0"/>
                        <a:t> best Sector)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DataTorrent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Social, Finance, Analytics, Advertising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SimilarWeb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Social, Finance, Analytics, Advertising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Financial Information Network &amp; Operations </a:t>
                      </a:r>
                      <a:r>
                        <a:rPr lang="en-US" sz="1600" dirty="0" err="1"/>
                        <a:t>Pvt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l"/>
                      <a:r>
                        <a:rPr lang="en-US" sz="1600" u="sng" dirty="0"/>
                        <a:t>Sector: Social, Finance, Analytics, Advertising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4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1ACF46-68CF-44E6-BD7C-A6D1B3A0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3" y="1015875"/>
            <a:ext cx="9860436" cy="55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963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Key Objectives </vt:lpstr>
      <vt:lpstr>Process Workflow</vt:lpstr>
      <vt:lpstr>Business Understanding </vt:lpstr>
      <vt:lpstr>Data Understanding </vt:lpstr>
      <vt:lpstr>Data Preparation </vt:lpstr>
      <vt:lpstr>Data Analysis - Outcome </vt:lpstr>
      <vt:lpstr>Data Analysis - Outcome </vt:lpstr>
      <vt:lpstr>PowerPoint Presentation</vt:lpstr>
      <vt:lpstr>PowerPoint Presentation</vt:lpstr>
      <vt:lpstr>PowerPoint Presentation</vt:lpstr>
      <vt:lpstr>Conclusions 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Raghupathi, Krishnan</cp:lastModifiedBy>
  <cp:revision>106</cp:revision>
  <dcterms:created xsi:type="dcterms:W3CDTF">2016-06-09T08:16:28Z</dcterms:created>
  <dcterms:modified xsi:type="dcterms:W3CDTF">2019-02-03T15:17:54Z</dcterms:modified>
</cp:coreProperties>
</file>