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75" r:id="rId2"/>
    <p:sldId id="304" r:id="rId3"/>
    <p:sldId id="305" r:id="rId4"/>
    <p:sldId id="306" r:id="rId5"/>
    <p:sldId id="307" r:id="rId6"/>
    <p:sldId id="308" r:id="rId7"/>
    <p:sldId id="309" r:id="rId8"/>
    <p:sldId id="296" r:id="rId9"/>
    <p:sldId id="297" r:id="rId10"/>
    <p:sldId id="310" r:id="rId11"/>
    <p:sldId id="311" r:id="rId12"/>
    <p:sldId id="312" r:id="rId13"/>
    <p:sldId id="313" r:id="rId14"/>
    <p:sldId id="314" r:id="rId15"/>
    <p:sldId id="298" r:id="rId16"/>
    <p:sldId id="299" r:id="rId17"/>
    <p:sldId id="300" r:id="rId18"/>
    <p:sldId id="256" r:id="rId19"/>
    <p:sldId id="264" r:id="rId20"/>
    <p:sldId id="265" r:id="rId21"/>
    <p:sldId id="266" r:id="rId22"/>
    <p:sldId id="267" r:id="rId23"/>
    <p:sldId id="257" r:id="rId24"/>
    <p:sldId id="258" r:id="rId25"/>
    <p:sldId id="259" r:id="rId26"/>
    <p:sldId id="262" r:id="rId27"/>
    <p:sldId id="260" r:id="rId28"/>
    <p:sldId id="290" r:id="rId29"/>
    <p:sldId id="261" r:id="rId30"/>
    <p:sldId id="263" r:id="rId31"/>
    <p:sldId id="273" r:id="rId32"/>
    <p:sldId id="274" r:id="rId33"/>
    <p:sldId id="292" r:id="rId34"/>
    <p:sldId id="293" r:id="rId35"/>
    <p:sldId id="294" r:id="rId36"/>
    <p:sldId id="29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7" autoAdjust="0"/>
    <p:restoredTop sz="94660"/>
  </p:normalViewPr>
  <p:slideViewPr>
    <p:cSldViewPr snapToGrid="0">
      <p:cViewPr>
        <p:scale>
          <a:sx n="75" d="100"/>
          <a:sy n="75" d="100"/>
        </p:scale>
        <p:origin x="546" y="3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4184A7-843D-4D73-A551-3CC7C30CF6C4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F506F-DE86-418F-BF7D-11B01E6FB84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Select the text of font </a:t>
            </a:r>
            <a:r>
              <a:rPr lang="en-US" dirty="0" err="1" smtClean="0"/>
              <a:t>seogo</a:t>
            </a:r>
            <a:r>
              <a:rPr lang="en-US" dirty="0" smtClean="0"/>
              <a:t> print</a:t>
            </a:r>
          </a:p>
          <a:p>
            <a:r>
              <a:rPr lang="en-US" dirty="0" smtClean="0"/>
              <a:t>Text animation is fade animation</a:t>
            </a:r>
            <a:r>
              <a:rPr lang="en-US" baseline="0" dirty="0" smtClean="0"/>
              <a:t> (In animate)</a:t>
            </a:r>
          </a:p>
          <a:p>
            <a:r>
              <a:rPr lang="en-US" dirty="0" smtClean="0"/>
              <a:t>Select automatically</a:t>
            </a:r>
            <a:r>
              <a:rPr lang="en-US" baseline="0" dirty="0" smtClean="0"/>
              <a:t> after 0.5</a:t>
            </a:r>
          </a:p>
          <a:p>
            <a:r>
              <a:rPr lang="en-US" baseline="0" dirty="0" smtClean="0"/>
              <a:t>Select drop down of title 1 option and select effect options, in animate text select by letter. And delay 100%</a:t>
            </a:r>
          </a:p>
          <a:p>
            <a:r>
              <a:rPr lang="en-US" baseline="0" dirty="0" smtClean="0"/>
              <a:t>12*0.5 =6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pen: go to motion path and select  custom path</a:t>
            </a:r>
          </a:p>
          <a:p>
            <a:r>
              <a:rPr lang="en-US" baseline="0" dirty="0" smtClean="0"/>
              <a:t> trace the text and double click.</a:t>
            </a:r>
          </a:p>
          <a:p>
            <a:r>
              <a:rPr lang="en-US" baseline="0" dirty="0" smtClean="0"/>
              <a:t>Start with previous.</a:t>
            </a:r>
          </a:p>
          <a:p>
            <a:r>
              <a:rPr lang="en-US" baseline="0" dirty="0" smtClean="0"/>
              <a:t>Go to effect options for pen </a:t>
            </a:r>
            <a:r>
              <a:rPr lang="en-US" baseline="0" dirty="0" err="1" smtClean="0"/>
              <a:t>pic</a:t>
            </a:r>
            <a:r>
              <a:rPr lang="en-US" baseline="0" dirty="0" smtClean="0"/>
              <a:t> and remove smooth start and end.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5A3DB-6CBC-4D61-9DD6-5B09F103871D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E332A-5C26-48B0-BC41-0EEAE52A122E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518E7-CB3E-4694-988F-AD5E25CAD6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5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E332A-5C26-48B0-BC41-0EEAE52A122E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518E7-CB3E-4694-988F-AD5E25CAD6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01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E332A-5C26-48B0-BC41-0EEAE52A122E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518E7-CB3E-4694-988F-AD5E25CAD6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62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E332A-5C26-48B0-BC41-0EEAE52A122E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518E7-CB3E-4694-988F-AD5E25CAD6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2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E332A-5C26-48B0-BC41-0EEAE52A122E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518E7-CB3E-4694-988F-AD5E25CAD6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13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E332A-5C26-48B0-BC41-0EEAE52A122E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518E7-CB3E-4694-988F-AD5E25CAD6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59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E332A-5C26-48B0-BC41-0EEAE52A122E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518E7-CB3E-4694-988F-AD5E25CAD6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283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E332A-5C26-48B0-BC41-0EEAE52A122E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518E7-CB3E-4694-988F-AD5E25CAD6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8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E332A-5C26-48B0-BC41-0EEAE52A122E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518E7-CB3E-4694-988F-AD5E25CAD6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3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E332A-5C26-48B0-BC41-0EEAE52A122E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518E7-CB3E-4694-988F-AD5E25CAD6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337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E332A-5C26-48B0-BC41-0EEAE52A122E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518E7-CB3E-4694-988F-AD5E25CAD6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442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E332A-5C26-48B0-BC41-0EEAE52A122E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518E7-CB3E-4694-988F-AD5E25CAD6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42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encrypted-tbn0.gstatic.com/images?q=tbn:ANd9GcTqf8ol74zPdXTk_GnJHkfBetYGMBifcWacs1pZqqSSS2vcO1XFM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11" y="2184989"/>
            <a:ext cx="8911988" cy="4517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23931"/>
            <a:ext cx="10515600" cy="9450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6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Design</a:t>
            </a:r>
            <a:r>
              <a:rPr kumimoji="0" lang="en-IN" sz="6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And Analysis of </a:t>
            </a:r>
            <a:r>
              <a:rPr kumimoji="0" lang="en-IN" sz="6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Algorithm</a:t>
            </a:r>
            <a:endParaRPr kumimoji="0" lang="en-IN" sz="6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8189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Notion of the Algorithm</a:t>
            </a:r>
            <a:endParaRPr lang="en-US" sz="4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5884E-CF01-4077-9986-05D7C16A1A3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1506" name="AutoShape 2" descr="Introduction to the Design and Analysis of Algorithms, 3rd Edition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08" name="AutoShape 4" descr="Introduction to the Design and Analysis of Algorithms, 3rd Edition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66900" y="1466850"/>
            <a:ext cx="845820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7350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Euclid’s Algorithm</a:t>
            </a:r>
            <a:endParaRPr lang="en-US" sz="4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71602"/>
            <a:ext cx="8305800" cy="525779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Euclid’s algorithm for computing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gcd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m,n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Step 1: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n = 0, return the value of m as the answer and stop; otherwise, proceed to  Step 2.</a:t>
            </a:r>
          </a:p>
          <a:p>
            <a:pPr algn="just">
              <a:lnSpc>
                <a:spcPct val="1500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Step 2: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Divide m by n and assign the value of the remainder to r.</a:t>
            </a:r>
          </a:p>
          <a:p>
            <a:pPr algn="just">
              <a:lnSpc>
                <a:spcPct val="1500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Step 3: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Assign the value of n to m and the value of r to n. Go to Step 1.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5884E-CF01-4077-9986-05D7C16A1A3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1506" name="AutoShape 2" descr="Introduction to the Design and Analysis of Algorithms, 3rd Edition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08" name="AutoShape 4" descr="Introduction to the Design and Analysis of Algorithms, 3rd Edition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1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Euclid’s Algorithm</a:t>
            </a:r>
            <a:endParaRPr lang="en-US" sz="4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5884E-CF01-4077-9986-05D7C16A1A3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1506" name="AutoShape 2" descr="Introduction to the Design and Analysis of Algorithms, 3rd Edition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08" name="AutoShape 4" descr="Introduction to the Design and Analysis of Algorithms, 3rd Edition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608" y="1905000"/>
            <a:ext cx="8582792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18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Exercise</a:t>
            </a:r>
            <a:endParaRPr lang="en-US" sz="4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71602"/>
            <a:ext cx="8305800" cy="525779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gcd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(320, 110) by applying Euclid’s algorithm.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gcd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(555, 25) by applying Euclid’s algorithm.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gcd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(31415, 14142) by applying Euclid’s algorithm.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5884E-CF01-4077-9986-05D7C16A1A3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1506" name="AutoShape 2" descr="Introduction to the Design and Analysis of Algorithms, 3rd Edition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08" name="AutoShape 4" descr="Introduction to the Design and Analysis of Algorithms, 3rd Edition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6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Exercise</a:t>
            </a:r>
            <a:endParaRPr lang="en-US" sz="4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71602"/>
            <a:ext cx="8305800" cy="525779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Find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gcd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(31415, 14142) by applying Euclid’s algorithm.</a:t>
            </a:r>
          </a:p>
          <a:p>
            <a:pPr algn="just">
              <a:lnSpc>
                <a:spcPct val="1500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Solution:</a:t>
            </a:r>
          </a:p>
          <a:p>
            <a:pPr algn="just">
              <a:lnSpc>
                <a:spcPct val="15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gcd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(31415, 14142)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gcd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(14142, 3131)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gcd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(3131, 1618)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gcd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(1618, 1513)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gcd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(1513, 105)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gcd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(1513, 105)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gcd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(105, 43)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gcd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(43, 19)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gcd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(19, 5)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gcd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(5, 4)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gcd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(4, 1)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gcd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(1, 0) = 1.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5884E-CF01-4077-9986-05D7C16A1A3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1506" name="AutoShape 2" descr="Introduction to the Design and Analysis of Algorithms, 3rd Edition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08" name="AutoShape 4" descr="Introduction to the Design and Analysis of Algorithms, 3rd Edition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16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Course Details</a:t>
            </a:r>
            <a:endParaRPr lang="en-US" sz="4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71602"/>
            <a:ext cx="8305800" cy="525779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Course  Code: CS42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Course  Title : Design and Analysis of Algorithms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Course  Credits 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3:0:0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CIE : 50 Marks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SEE : 50 Marks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Total No of Theory / Tutorial / Lab Hours 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42/0/0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5884E-CF01-4077-9986-05D7C16A1A3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37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Syllabus</a:t>
            </a:r>
            <a:endParaRPr lang="en-US" sz="4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71602"/>
            <a:ext cx="8305800" cy="525779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Prerequisites: Data Structures &amp; Programming Language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5884E-CF01-4077-9986-05D7C16A1A3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2895601"/>
            <a:ext cx="8496300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7797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Syllabus</a:t>
            </a:r>
            <a:endParaRPr lang="en-US" sz="4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5884E-CF01-4077-9986-05D7C16A1A3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676401"/>
            <a:ext cx="843915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1" y="4038601"/>
            <a:ext cx="8448675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7370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1319" y="2374709"/>
            <a:ext cx="11700681" cy="1135253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ASYMPTOTIC NOTATION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96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 algn="just">
              <a:spcBef>
                <a:spcPts val="0"/>
              </a:spcBef>
              <a:buNone/>
            </a:pPr>
            <a:endParaRPr lang="en-US" sz="1400" dirty="0"/>
          </a:p>
          <a:p>
            <a:pPr marL="0" indent="0" algn="ctr">
              <a:spcBef>
                <a:spcPts val="0"/>
              </a:spcBef>
              <a:buNone/>
            </a:pP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ASYMPTOTE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asymptote is a line or curve that a graph approaches but does not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intersect.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asymptote of a curve is a line in such a way that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between curve and line approaches zero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towards large values or infinity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x is asymptotic to x+1 and these two lines in the graph will never intersect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b="1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305" y="3429000"/>
            <a:ext cx="5950423" cy="28489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990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Course Details</a:t>
            </a:r>
            <a:endParaRPr lang="en-US" sz="4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71602"/>
            <a:ext cx="8305800" cy="525779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Course  Code: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AD43/AI43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Course  Title : Design and Analysis of Algorithms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Course  Credits 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3:0:0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CIE : 50 Marks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SEE : 50 Marks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Total No of Theory / Tutorial / Lab Hours 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42/0/0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5884E-CF01-4077-9986-05D7C16A1A3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5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/>
              <a:t>The concept of asymptote will help in understanding the behavior of an algorithm for large value of input. 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3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Bounds</a:t>
            </a:r>
            <a:r>
              <a:rPr lang="en-US" sz="3000" dirty="0" smtClean="0"/>
              <a:t>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Bounds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be useful to understand the asymptotic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notations.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Lower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Bound: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non empty set A and its subset B is given with relation ≤. An element a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called lower bound of B if a ≤ x ᵾ x Ԑ B (read as if a is less than equal to x for all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belongs to set B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non empty set A and its subset B is given as A={1,2,3,4,5,6} and B={2,3}. The lower bound of B= 1, 2 as 1, 2 in the set A is less than or equal to all element of B.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Upper Bound: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element a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called upper bound of B if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x≤a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ᵾ x Ԑ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a non empty set A and its subset B is given as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={1,2,3,4,5,6} and B={2,3}. 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upper bound of B= 3,4,5,6 as 3,4,5,6 in the set A is greater than or equal to all element of B.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9327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figure 3, distance between lines A and B is less as B ≤ A. For large value of x, B will approach to A as it is less than or equal to A.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dirty="0"/>
              <a:t>In Figure 4, A &lt; B i.e. distance between A and B is large. For example A &lt; B, there will be distance between A and B even for large value of x as it is strictly less than only.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022" y="300251"/>
            <a:ext cx="9035955" cy="30298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860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905" y="118418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7200" b="1" dirty="0" smtClean="0"/>
          </a:p>
          <a:p>
            <a:pPr marL="0" indent="0" algn="ctr">
              <a:buNone/>
            </a:pPr>
            <a:r>
              <a:rPr lang="en-US" sz="7200" b="1" dirty="0" smtClean="0"/>
              <a:t>Big </a:t>
            </a:r>
            <a:r>
              <a:rPr lang="en-US" sz="7200" b="1" dirty="0"/>
              <a:t>Oh (O)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62926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just"/>
            <a:r>
              <a:rPr lang="en-US" b="1" dirty="0"/>
              <a:t>Big Oh (O) Notation </a:t>
            </a:r>
            <a:r>
              <a:rPr lang="en-US" dirty="0"/>
              <a:t>This notation provides upper bound for a given function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 smtClean="0"/>
          </a:p>
          <a:p>
            <a:r>
              <a:rPr lang="en-US" dirty="0"/>
              <a:t> </a:t>
            </a:r>
            <a:r>
              <a:rPr lang="en-US" altLang="zh-TW" b="1" dirty="0"/>
              <a:t>Definition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f(n) = O(g(n)) </a:t>
            </a:r>
            <a:r>
              <a:rPr lang="en-US" altLang="zh-TW" dirty="0" err="1"/>
              <a:t>iff</a:t>
            </a:r>
            <a:r>
              <a:rPr lang="en-US" altLang="zh-TW" dirty="0"/>
              <a:t> there exist positive constants c and n</a:t>
            </a:r>
            <a:r>
              <a:rPr lang="en-US" altLang="zh-TW" baseline="-25000" dirty="0"/>
              <a:t>0</a:t>
            </a:r>
            <a:r>
              <a:rPr lang="en-US" altLang="zh-TW" dirty="0"/>
              <a:t> such that f(n) </a:t>
            </a:r>
            <a:r>
              <a:rPr lang="en-US" altLang="zh-TW" dirty="0">
                <a:sym typeface="Symbol" panose="05050102010706020507" pitchFamily="18" charset="2"/>
              </a:rPr>
              <a:t> cg(n) for all n, n  n</a:t>
            </a:r>
            <a:r>
              <a:rPr lang="en-US" altLang="zh-TW" baseline="-25000" dirty="0">
                <a:sym typeface="Symbol" panose="05050102010706020507" pitchFamily="18" charset="2"/>
              </a:rPr>
              <a:t>0</a:t>
            </a:r>
            <a:r>
              <a:rPr lang="en-US" altLang="zh-TW" dirty="0">
                <a:sym typeface="Symbol" panose="05050102010706020507" pitchFamily="18" charset="2"/>
              </a:rPr>
              <a:t>.</a:t>
            </a:r>
            <a:endParaRPr lang="en-US" altLang="zh-TW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 descr="graph_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287" y="3507476"/>
            <a:ext cx="6455391" cy="31526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2518" y="2387873"/>
            <a:ext cx="11046963" cy="1015663"/>
          </a:xfrm>
          <a:prstGeom prst="rect">
            <a:avLst/>
          </a:prstGeom>
          <a:solidFill>
            <a:srgbClr val="CCECFF"/>
          </a:solidFill>
          <a:ln w="1905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en-US" sz="2600" b="1" i="1" dirty="0">
                <a:solidFill>
                  <a:schemeClr val="accent1"/>
                </a:solidFill>
                <a:sym typeface="Symbol" panose="05050102010706020507" pitchFamily="18" charset="2"/>
              </a:rPr>
              <a:t>O</a:t>
            </a:r>
            <a:r>
              <a:rPr kumimoji="1" lang="en-US" altLang="en-US" sz="2600" b="1" dirty="0">
                <a:solidFill>
                  <a:schemeClr val="accent1"/>
                </a:solidFill>
              </a:rPr>
              <a:t>(</a:t>
            </a:r>
            <a:r>
              <a:rPr kumimoji="1" lang="en-US" altLang="en-US" sz="2600" b="1" i="1" dirty="0">
                <a:solidFill>
                  <a:schemeClr val="accent1"/>
                </a:solidFill>
              </a:rPr>
              <a:t>g</a:t>
            </a:r>
            <a:r>
              <a:rPr kumimoji="1" lang="en-US" altLang="en-US" sz="2600" b="1" dirty="0">
                <a:solidFill>
                  <a:schemeClr val="accent1"/>
                </a:solidFill>
              </a:rPr>
              <a:t>(</a:t>
            </a:r>
            <a:r>
              <a:rPr kumimoji="1" lang="en-US" altLang="en-US" sz="2600" b="1" i="1" dirty="0">
                <a:solidFill>
                  <a:schemeClr val="accent1"/>
                </a:solidFill>
              </a:rPr>
              <a:t>n</a:t>
            </a:r>
            <a:r>
              <a:rPr kumimoji="1" lang="en-US" altLang="en-US" sz="2600" b="1" dirty="0">
                <a:solidFill>
                  <a:schemeClr val="accent1"/>
                </a:solidFill>
              </a:rPr>
              <a:t>)) =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 </a:t>
            </a:r>
            <a:r>
              <a:rPr kumimoji="1" lang="en-US" altLang="en-US" sz="3000" b="1" dirty="0">
                <a:solidFill>
                  <a:schemeClr val="hlink"/>
                </a:solidFill>
              </a:rPr>
              <a:t>{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f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(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n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) : </a:t>
            </a:r>
            <a:br>
              <a:rPr kumimoji="1" lang="en-US" altLang="en-US" sz="2600" b="1" dirty="0">
                <a:solidFill>
                  <a:schemeClr val="hlink"/>
                </a:solidFill>
              </a:rPr>
            </a:br>
            <a:r>
              <a:rPr kumimoji="1" lang="en-US" altLang="en-US" sz="2600" b="1" dirty="0">
                <a:solidFill>
                  <a:srgbClr val="FF3300"/>
                </a:solidFill>
                <a:sym typeface="Symbol" panose="05050102010706020507" pitchFamily="18" charset="2"/>
              </a:rPr>
              <a:t> </a:t>
            </a:r>
            <a:r>
              <a:rPr kumimoji="1" lang="en-US" altLang="en-US" sz="2600" b="1" dirty="0">
                <a:solidFill>
                  <a:srgbClr val="FF3300"/>
                </a:solidFill>
              </a:rPr>
              <a:t>positive constants </a:t>
            </a:r>
            <a:r>
              <a:rPr kumimoji="1" lang="en-US" altLang="en-US" sz="2600" b="1" i="1" dirty="0">
                <a:solidFill>
                  <a:srgbClr val="FF3300"/>
                </a:solidFill>
              </a:rPr>
              <a:t>c</a:t>
            </a:r>
            <a:r>
              <a:rPr kumimoji="1" lang="en-US" altLang="en-US" sz="2600" b="1" dirty="0">
                <a:solidFill>
                  <a:srgbClr val="FF3300"/>
                </a:solidFill>
              </a:rPr>
              <a:t> and </a:t>
            </a:r>
            <a:r>
              <a:rPr kumimoji="1" lang="en-US" altLang="en-US" sz="2600" b="1" i="1" dirty="0">
                <a:solidFill>
                  <a:srgbClr val="FF3300"/>
                </a:solidFill>
              </a:rPr>
              <a:t>n</a:t>
            </a:r>
            <a:r>
              <a:rPr kumimoji="1" lang="en-US" altLang="en-US" sz="2600" b="1" baseline="-25000" dirty="0">
                <a:solidFill>
                  <a:srgbClr val="FF3300"/>
                </a:solidFill>
              </a:rPr>
              <a:t>0,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 </a:t>
            </a:r>
            <a:r>
              <a:rPr kumimoji="1" lang="en-US" altLang="en-US" sz="2600" b="1" dirty="0">
                <a:solidFill>
                  <a:srgbClr val="CC0000"/>
                </a:solidFill>
              </a:rPr>
              <a:t>such that </a:t>
            </a:r>
            <a:r>
              <a:rPr kumimoji="1" lang="en-US" altLang="en-US" b="1" dirty="0">
                <a:solidFill>
                  <a:srgbClr val="CC0000"/>
                </a:solidFill>
                <a:sym typeface="Symbol" panose="05050102010706020507" pitchFamily="18" charset="2"/>
              </a:rPr>
              <a:t></a:t>
            </a:r>
            <a:r>
              <a:rPr kumimoji="1" lang="en-US" altLang="en-US" b="1" i="1" dirty="0">
                <a:solidFill>
                  <a:srgbClr val="CC0000"/>
                </a:solidFill>
              </a:rPr>
              <a:t>n </a:t>
            </a:r>
            <a:r>
              <a:rPr kumimoji="1" lang="en-US" altLang="en-US" b="1" dirty="0">
                <a:solidFill>
                  <a:srgbClr val="CC0000"/>
                </a:solidFill>
                <a:sym typeface="Symbol" panose="05050102010706020507" pitchFamily="18" charset="2"/>
              </a:rPr>
              <a:t></a:t>
            </a:r>
            <a:r>
              <a:rPr kumimoji="1" lang="en-US" altLang="en-US" b="1" i="1" dirty="0">
                <a:solidFill>
                  <a:srgbClr val="CC0000"/>
                </a:solidFill>
              </a:rPr>
              <a:t>  </a:t>
            </a:r>
            <a:r>
              <a:rPr kumimoji="1" lang="en-US" altLang="en-US" b="1" i="1" dirty="0" smtClean="0">
                <a:solidFill>
                  <a:srgbClr val="CC0000"/>
                </a:solidFill>
              </a:rPr>
              <a:t>n</a:t>
            </a:r>
            <a:r>
              <a:rPr kumimoji="1" lang="en-US" altLang="en-US" b="1" baseline="-25000" dirty="0" smtClean="0">
                <a:solidFill>
                  <a:srgbClr val="CC0000"/>
                </a:solidFill>
              </a:rPr>
              <a:t>0</a:t>
            </a:r>
            <a:r>
              <a:rPr kumimoji="1" lang="en-US" altLang="en-US" dirty="0" smtClean="0">
                <a:solidFill>
                  <a:srgbClr val="CC0000"/>
                </a:solidFill>
              </a:rPr>
              <a:t>, </a:t>
            </a:r>
            <a:r>
              <a:rPr kumimoji="1" lang="en-US" altLang="en-US" sz="2200" b="1" dirty="0" smtClean="0">
                <a:solidFill>
                  <a:schemeClr val="hlink"/>
                </a:solidFill>
              </a:rPr>
              <a:t>we </a:t>
            </a:r>
            <a:r>
              <a:rPr kumimoji="1" lang="en-US" altLang="en-US" sz="2200" b="1" dirty="0">
                <a:solidFill>
                  <a:schemeClr val="hlink"/>
                </a:solidFill>
              </a:rPr>
              <a:t>have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 0 </a:t>
            </a:r>
            <a:r>
              <a:rPr kumimoji="1" lang="en-US" altLang="en-US" sz="2600" b="1" dirty="0">
                <a:solidFill>
                  <a:schemeClr val="hlink"/>
                </a:solidFill>
                <a:sym typeface="Symbol" panose="05050102010706020507" pitchFamily="18" charset="2"/>
              </a:rPr>
              <a:t>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  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f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(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n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)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 </a:t>
            </a:r>
            <a:r>
              <a:rPr kumimoji="1" lang="en-US" altLang="en-US" sz="2600" b="1" dirty="0">
                <a:solidFill>
                  <a:schemeClr val="hlink"/>
                </a:solidFill>
                <a:sym typeface="Symbol" panose="05050102010706020507" pitchFamily="18" charset="2"/>
              </a:rPr>
              <a:t>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 c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g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(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n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) </a:t>
            </a:r>
            <a:r>
              <a:rPr kumimoji="1" lang="en-US" altLang="en-US" sz="3000" b="1" dirty="0">
                <a:solidFill>
                  <a:schemeClr val="hlink"/>
                </a:solidFill>
              </a:rPr>
              <a:t>}</a:t>
            </a: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348917" y="4022772"/>
            <a:ext cx="487045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en-US" b="1" i="1" dirty="0"/>
              <a:t>Intuitively</a:t>
            </a:r>
            <a:r>
              <a:rPr lang="en-US" altLang="en-US" dirty="0"/>
              <a:t>: Set of all functions whose </a:t>
            </a:r>
            <a:r>
              <a:rPr lang="en-US" altLang="en-US" i="1" dirty="0"/>
              <a:t>rate of growth</a:t>
            </a:r>
            <a:r>
              <a:rPr lang="en-US" altLang="en-US" dirty="0"/>
              <a:t> is the same as or lower than that of </a:t>
            </a:r>
            <a:r>
              <a:rPr lang="en-US" altLang="en-US" i="1" dirty="0"/>
              <a:t>g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5090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801504" y="5472752"/>
            <a:ext cx="3466532" cy="4776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09182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dirty="0" smtClean="0">
                <a:solidFill>
                  <a:srgbClr val="FF0000"/>
                </a:solidFill>
              </a:rPr>
              <a:t>(n)=3n + 2 </a:t>
            </a: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smtClean="0"/>
              <a:t>		</a:t>
            </a:r>
          </a:p>
          <a:p>
            <a:pPr marL="457200" lvl="1" indent="0">
              <a:buNone/>
            </a:pPr>
            <a:endParaRPr lang="en-US" b="1" dirty="0"/>
          </a:p>
          <a:p>
            <a:pPr marL="457200" lvl="1" indent="0">
              <a:buNone/>
            </a:pPr>
            <a:r>
              <a:rPr lang="en-US" b="1" dirty="0" smtClean="0"/>
              <a:t>                    f(n)=3n +2 </a:t>
            </a:r>
            <a:r>
              <a:rPr lang="en-US" dirty="0" smtClean="0"/>
              <a:t>	</a:t>
            </a:r>
            <a:r>
              <a:rPr lang="en-US" b="1" dirty="0" smtClean="0"/>
              <a:t>g(n) = n</a:t>
            </a:r>
          </a:p>
          <a:p>
            <a:pPr marL="457200" lvl="1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		f(n)&lt;= O(g(n))</a:t>
            </a:r>
          </a:p>
          <a:p>
            <a:pPr marL="0" indent="0">
              <a:buNone/>
            </a:pPr>
            <a:r>
              <a:rPr lang="en-US" dirty="0" smtClean="0"/>
              <a:t>		f(n)&lt;=c. g(n)	 ʉ  c&gt;0 &amp; n0 &gt;=1</a:t>
            </a:r>
          </a:p>
          <a:p>
            <a:pPr marL="0" indent="0">
              <a:buNone/>
            </a:pPr>
            <a:r>
              <a:rPr lang="en-US" dirty="0" smtClean="0"/>
              <a:t>		3n+2 &lt;= c. g(n)</a:t>
            </a:r>
          </a:p>
          <a:p>
            <a:pPr marL="0" indent="0">
              <a:buNone/>
            </a:pPr>
            <a:endParaRPr lang="en-US" sz="1200" b="1" dirty="0" smtClean="0"/>
          </a:p>
          <a:p>
            <a:pPr marL="0" indent="0">
              <a:buNone/>
            </a:pPr>
            <a:r>
              <a:rPr lang="en-US" b="1" dirty="0" smtClean="0"/>
              <a:t>		C=4</a:t>
            </a:r>
          </a:p>
          <a:p>
            <a:pPr marL="0" indent="0">
              <a:buNone/>
            </a:pPr>
            <a:r>
              <a:rPr lang="en-US" dirty="0" smtClean="0"/>
              <a:t>		3(2)+2 &lt;= 4. (2)</a:t>
            </a:r>
          </a:p>
          <a:p>
            <a:pPr marL="0" indent="0">
              <a:buNone/>
            </a:pPr>
            <a:r>
              <a:rPr lang="en-US" dirty="0" smtClean="0"/>
              <a:t> 		8&lt;=8 (T) ʉ c&gt;=4 &amp; no=2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b="1" dirty="0"/>
              <a:t> 3n +2 </a:t>
            </a:r>
            <a:r>
              <a:rPr lang="en-US" b="1" dirty="0" smtClean="0"/>
              <a:t>&lt;= 4n ʉ no &gt;=2</a:t>
            </a:r>
          </a:p>
          <a:p>
            <a:pPr marL="0" indent="0">
              <a:buNone/>
            </a:pPr>
            <a:r>
              <a:rPr lang="en-US" b="1" dirty="0" smtClean="0"/>
              <a:t>                     f(n)= O(g(n)).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0283" y="318164"/>
            <a:ext cx="3634356" cy="30016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8635" y="3916907"/>
            <a:ext cx="3516004" cy="26340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7751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75564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	 </a:t>
            </a:r>
            <a:r>
              <a:rPr lang="en-US" dirty="0" err="1"/>
              <a:t>s</a:t>
            </a:r>
            <a:r>
              <a:rPr lang="en-US" dirty="0" err="1" smtClean="0"/>
              <a:t>canf</a:t>
            </a:r>
            <a:r>
              <a:rPr lang="en-US" dirty="0" smtClean="0"/>
              <a:t>(“%</a:t>
            </a:r>
            <a:r>
              <a:rPr lang="en-US" dirty="0" err="1" smtClean="0"/>
              <a:t>d”,&amp;n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	 </a:t>
            </a:r>
            <a:r>
              <a:rPr lang="en-US" dirty="0" err="1" smtClean="0"/>
              <a:t>printf</a:t>
            </a:r>
            <a:r>
              <a:rPr lang="en-US" dirty="0" smtClean="0"/>
              <a:t>(“Enter elements to an array”);</a:t>
            </a:r>
          </a:p>
          <a:p>
            <a:pPr marL="0" indent="0">
              <a:buNone/>
            </a:pPr>
            <a:r>
              <a:rPr lang="en-US" dirty="0" smtClean="0"/>
              <a:t>		for(</a:t>
            </a:r>
            <a:r>
              <a:rPr lang="en-US" dirty="0" err="1" smtClean="0"/>
              <a:t>i</a:t>
            </a:r>
            <a:r>
              <a:rPr lang="en-US" dirty="0" smtClean="0"/>
              <a:t>=1;i&lt;=</a:t>
            </a:r>
            <a:r>
              <a:rPr lang="en-US" dirty="0" err="1" smtClean="0"/>
              <a:t>n;i</a:t>
            </a:r>
            <a:r>
              <a:rPr lang="en-US" dirty="0" smtClean="0"/>
              <a:t>++)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scanf</a:t>
            </a:r>
            <a:r>
              <a:rPr lang="en-US" dirty="0" smtClean="0"/>
              <a:t>(“%</a:t>
            </a:r>
            <a:r>
              <a:rPr lang="en-US" dirty="0" err="1" smtClean="0"/>
              <a:t>d”,&amp;a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]);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1+n+1+n= 2n+3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f(n) = 2n+3.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f</a:t>
            </a:r>
            <a:r>
              <a:rPr lang="en-US" dirty="0" smtClean="0"/>
              <a:t>(n)= c. g(n)</a:t>
            </a:r>
          </a:p>
          <a:p>
            <a:pPr marL="0" indent="0">
              <a:buNone/>
            </a:pPr>
            <a:r>
              <a:rPr lang="en-US" dirty="0"/>
              <a:t>g</a:t>
            </a:r>
            <a:r>
              <a:rPr lang="en-US" dirty="0" smtClean="0"/>
              <a:t>(n)= n2</a:t>
            </a:r>
          </a:p>
          <a:p>
            <a:pPr marL="0" indent="0">
              <a:buNone/>
            </a:pPr>
            <a:r>
              <a:rPr lang="en-US" dirty="0" smtClean="0"/>
              <a:t>       = n3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= n pow n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    = 2 pow 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708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364" y="163773"/>
            <a:ext cx="11135436" cy="6013190"/>
          </a:xfrm>
        </p:spPr>
        <p:txBody>
          <a:bodyPr/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                                             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                             </a:t>
            </a:r>
            <a:r>
              <a:rPr lang="en-US" sz="6600" b="1" dirty="0" smtClean="0"/>
              <a:t> BIG OMEGA (     ) </a:t>
            </a:r>
            <a:endParaRPr lang="en-US" sz="6600" dirty="0"/>
          </a:p>
        </p:txBody>
      </p:sp>
      <p:pic>
        <p:nvPicPr>
          <p:cNvPr id="3074" name="Picture 2" descr="https://upload.wikimedia.org/wikipedia/commons/thumb/2/25/Greek_uc_Omega.svg/200px-Greek_uc_Omega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3538" y="2206827"/>
            <a:ext cx="963541" cy="96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461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altLang="ko-KR" b="1" dirty="0">
                <a:solidFill>
                  <a:srgbClr val="FF0000"/>
                </a:solidFill>
              </a:rPr>
              <a:t>Omega (</a:t>
            </a:r>
            <a:r>
              <a:rPr lang="en-US" altLang="ko-KR" b="1" dirty="0">
                <a:solidFill>
                  <a:srgbClr val="FF0000"/>
                </a:solidFill>
                <a:cs typeface="Arial" panose="020B0604020202020204" pitchFamily="34" charset="0"/>
              </a:rPr>
              <a:t>Ω) </a:t>
            </a:r>
            <a:r>
              <a:rPr lang="en-US" altLang="ko-KR" dirty="0"/>
              <a:t>notation provides a </a:t>
            </a:r>
            <a:r>
              <a:rPr lang="en-US" altLang="ko-KR" b="1" dirty="0"/>
              <a:t>lower-bound</a:t>
            </a:r>
            <a:r>
              <a:rPr lang="en-US" altLang="ko-KR" dirty="0"/>
              <a:t> </a:t>
            </a:r>
            <a:r>
              <a:rPr lang="en-US" dirty="0" smtClean="0"/>
              <a:t>. </a:t>
            </a:r>
          </a:p>
          <a:p>
            <a:r>
              <a:rPr lang="en-US" b="1" dirty="0" smtClean="0"/>
              <a:t>Definition: </a:t>
            </a:r>
            <a:r>
              <a:rPr lang="en-US" dirty="0"/>
              <a:t>mean </a:t>
            </a:r>
            <a:r>
              <a:rPr lang="en-US" dirty="0" smtClean="0"/>
              <a:t>‘order </a:t>
            </a:r>
            <a:r>
              <a:rPr lang="en-US" dirty="0"/>
              <a:t>at least' </a:t>
            </a:r>
            <a:r>
              <a:rPr lang="en-US" dirty="0" err="1"/>
              <a:t>i.e</a:t>
            </a:r>
            <a:r>
              <a:rPr lang="en-US" dirty="0"/>
              <a:t> minimum time required to execute the algorithm or have lower bound </a:t>
            </a:r>
            <a:r>
              <a:rPr lang="en-US" dirty="0" smtClean="0"/>
              <a:t>.</a:t>
            </a:r>
          </a:p>
          <a:p>
            <a:r>
              <a:rPr lang="en-US" altLang="zh-TW" b="1" dirty="0"/>
              <a:t>f(n) = </a:t>
            </a:r>
            <a:r>
              <a:rPr lang="el-GR" altLang="zh-TW" b="1" dirty="0"/>
              <a:t>Ω </a:t>
            </a:r>
            <a:r>
              <a:rPr lang="en-US" altLang="zh-TW" b="1" dirty="0" smtClean="0"/>
              <a:t>(g(n</a:t>
            </a:r>
            <a:r>
              <a:rPr lang="en-US" altLang="zh-TW" b="1" dirty="0"/>
              <a:t>)) </a:t>
            </a:r>
            <a:r>
              <a:rPr lang="en-US" altLang="zh-TW" b="1" dirty="0" err="1"/>
              <a:t>iff</a:t>
            </a:r>
            <a:r>
              <a:rPr lang="en-US" altLang="zh-TW" b="1" dirty="0"/>
              <a:t> there exist positive constants c and n</a:t>
            </a:r>
            <a:r>
              <a:rPr lang="en-US" altLang="zh-TW" b="1" baseline="-25000" dirty="0"/>
              <a:t>0</a:t>
            </a:r>
            <a:r>
              <a:rPr lang="en-US" altLang="zh-TW" b="1" dirty="0"/>
              <a:t> such that f(n) </a:t>
            </a:r>
            <a:r>
              <a:rPr lang="en-US" altLang="zh-TW" b="1" dirty="0">
                <a:sym typeface="Symbol" panose="05050102010706020507" pitchFamily="18" charset="2"/>
              </a:rPr>
              <a:t> </a:t>
            </a:r>
            <a:r>
              <a:rPr lang="en-US" altLang="zh-TW" b="1" dirty="0" smtClean="0">
                <a:sym typeface="Symbol" panose="05050102010706020507" pitchFamily="18" charset="2"/>
              </a:rPr>
              <a:t>c g(n</a:t>
            </a:r>
            <a:r>
              <a:rPr lang="en-US" altLang="zh-TW" b="1" dirty="0">
                <a:sym typeface="Symbol" panose="05050102010706020507" pitchFamily="18" charset="2"/>
              </a:rPr>
              <a:t>) for all n, </a:t>
            </a:r>
            <a:r>
              <a:rPr lang="en-US" altLang="zh-TW" b="1" dirty="0" smtClean="0">
                <a:sym typeface="Symbol" panose="05050102010706020507" pitchFamily="18" charset="2"/>
              </a:rPr>
              <a:t>n  n</a:t>
            </a:r>
            <a:r>
              <a:rPr lang="en-US" altLang="zh-TW" b="1" baseline="-25000" dirty="0" smtClean="0">
                <a:sym typeface="Symbol" panose="05050102010706020507" pitchFamily="18" charset="2"/>
              </a:rPr>
              <a:t>0</a:t>
            </a:r>
            <a:r>
              <a:rPr lang="en-US" altLang="zh-TW" b="1" dirty="0" smtClean="0">
                <a:sym typeface="Symbol" panose="05050102010706020507" pitchFamily="18" charset="2"/>
              </a:rPr>
              <a:t>.</a:t>
            </a:r>
          </a:p>
          <a:p>
            <a:endParaRPr lang="en-US" altLang="zh-TW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 descr="graph_Omeg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322" y="3567431"/>
            <a:ext cx="6289343" cy="31137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429" y="2374949"/>
            <a:ext cx="11948426" cy="1015663"/>
          </a:xfrm>
          <a:prstGeom prst="rect">
            <a:avLst/>
          </a:prstGeom>
          <a:solidFill>
            <a:srgbClr val="CCECFF"/>
          </a:solidFill>
          <a:ln w="1905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en-US" sz="2600" b="1" dirty="0">
                <a:solidFill>
                  <a:schemeClr val="accent1"/>
                </a:solidFill>
                <a:sym typeface="Symbol" panose="05050102010706020507" pitchFamily="18" charset="2"/>
              </a:rPr>
              <a:t></a:t>
            </a:r>
            <a:r>
              <a:rPr kumimoji="1" lang="en-US" altLang="en-US" sz="2600" b="1" dirty="0">
                <a:solidFill>
                  <a:schemeClr val="accent1"/>
                </a:solidFill>
              </a:rPr>
              <a:t>(</a:t>
            </a:r>
            <a:r>
              <a:rPr kumimoji="1" lang="en-US" altLang="en-US" sz="2600" b="1" i="1" dirty="0">
                <a:solidFill>
                  <a:schemeClr val="accent1"/>
                </a:solidFill>
              </a:rPr>
              <a:t>g</a:t>
            </a:r>
            <a:r>
              <a:rPr kumimoji="1" lang="en-US" altLang="en-US" sz="2600" b="1" dirty="0">
                <a:solidFill>
                  <a:schemeClr val="accent1"/>
                </a:solidFill>
              </a:rPr>
              <a:t>(</a:t>
            </a:r>
            <a:r>
              <a:rPr kumimoji="1" lang="en-US" altLang="en-US" sz="2600" b="1" i="1" dirty="0">
                <a:solidFill>
                  <a:schemeClr val="accent1"/>
                </a:solidFill>
              </a:rPr>
              <a:t>n</a:t>
            </a:r>
            <a:r>
              <a:rPr kumimoji="1" lang="en-US" altLang="en-US" sz="2600" b="1" dirty="0">
                <a:solidFill>
                  <a:schemeClr val="accent1"/>
                </a:solidFill>
              </a:rPr>
              <a:t>)) =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 </a:t>
            </a:r>
            <a:r>
              <a:rPr kumimoji="1" lang="en-US" altLang="en-US" sz="3000" b="1" dirty="0">
                <a:solidFill>
                  <a:schemeClr val="hlink"/>
                </a:solidFill>
              </a:rPr>
              <a:t>{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f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(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n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) : </a:t>
            </a:r>
            <a:br>
              <a:rPr kumimoji="1" lang="en-US" altLang="en-US" sz="2600" b="1" dirty="0">
                <a:solidFill>
                  <a:schemeClr val="hlink"/>
                </a:solidFill>
              </a:rPr>
            </a:br>
            <a:r>
              <a:rPr kumimoji="1" lang="en-US" altLang="en-US" sz="2600" b="1" dirty="0">
                <a:solidFill>
                  <a:srgbClr val="FF3300"/>
                </a:solidFill>
                <a:sym typeface="Symbol" panose="05050102010706020507" pitchFamily="18" charset="2"/>
              </a:rPr>
              <a:t> </a:t>
            </a:r>
            <a:r>
              <a:rPr kumimoji="1" lang="en-US" altLang="en-US" sz="2600" b="1" dirty="0">
                <a:solidFill>
                  <a:srgbClr val="FF3300"/>
                </a:solidFill>
              </a:rPr>
              <a:t>positive constants </a:t>
            </a:r>
            <a:r>
              <a:rPr kumimoji="1" lang="en-US" altLang="en-US" sz="2600" b="1" i="1" dirty="0">
                <a:solidFill>
                  <a:srgbClr val="FF3300"/>
                </a:solidFill>
              </a:rPr>
              <a:t>c</a:t>
            </a:r>
            <a:r>
              <a:rPr kumimoji="1" lang="en-US" altLang="en-US" sz="2600" b="1" dirty="0">
                <a:solidFill>
                  <a:srgbClr val="FF3300"/>
                </a:solidFill>
              </a:rPr>
              <a:t> and </a:t>
            </a:r>
            <a:r>
              <a:rPr kumimoji="1" lang="en-US" altLang="en-US" sz="2600" b="1" i="1" dirty="0">
                <a:solidFill>
                  <a:srgbClr val="FF3300"/>
                </a:solidFill>
              </a:rPr>
              <a:t>n</a:t>
            </a:r>
            <a:r>
              <a:rPr kumimoji="1" lang="en-US" altLang="en-US" sz="2600" b="1" baseline="-25000" dirty="0">
                <a:solidFill>
                  <a:srgbClr val="FF3300"/>
                </a:solidFill>
              </a:rPr>
              <a:t>0,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 </a:t>
            </a:r>
            <a:r>
              <a:rPr kumimoji="1" lang="en-US" altLang="en-US" sz="2600" b="1" dirty="0">
                <a:solidFill>
                  <a:srgbClr val="CC0000"/>
                </a:solidFill>
              </a:rPr>
              <a:t>such that </a:t>
            </a:r>
            <a:r>
              <a:rPr kumimoji="1" lang="en-US" altLang="en-US" b="1" dirty="0">
                <a:solidFill>
                  <a:srgbClr val="CC0000"/>
                </a:solidFill>
                <a:sym typeface="Symbol" panose="05050102010706020507" pitchFamily="18" charset="2"/>
              </a:rPr>
              <a:t></a:t>
            </a:r>
            <a:r>
              <a:rPr kumimoji="1" lang="en-US" altLang="en-US" b="1" i="1" dirty="0">
                <a:solidFill>
                  <a:srgbClr val="CC0000"/>
                </a:solidFill>
              </a:rPr>
              <a:t>n </a:t>
            </a:r>
            <a:r>
              <a:rPr kumimoji="1" lang="en-US" altLang="en-US" b="1" dirty="0">
                <a:solidFill>
                  <a:srgbClr val="CC0000"/>
                </a:solidFill>
                <a:sym typeface="Symbol" panose="05050102010706020507" pitchFamily="18" charset="2"/>
              </a:rPr>
              <a:t></a:t>
            </a:r>
            <a:r>
              <a:rPr kumimoji="1" lang="en-US" altLang="en-US" b="1" i="1" dirty="0">
                <a:solidFill>
                  <a:srgbClr val="CC0000"/>
                </a:solidFill>
              </a:rPr>
              <a:t>  </a:t>
            </a:r>
            <a:r>
              <a:rPr kumimoji="1" lang="en-US" altLang="en-US" b="1" i="1" dirty="0" smtClean="0">
                <a:solidFill>
                  <a:srgbClr val="CC0000"/>
                </a:solidFill>
              </a:rPr>
              <a:t>n</a:t>
            </a:r>
            <a:r>
              <a:rPr kumimoji="1" lang="en-US" altLang="en-US" b="1" baseline="-25000" dirty="0" smtClean="0">
                <a:solidFill>
                  <a:srgbClr val="CC0000"/>
                </a:solidFill>
              </a:rPr>
              <a:t>0</a:t>
            </a:r>
            <a:r>
              <a:rPr kumimoji="1" lang="en-US" altLang="en-US" dirty="0" smtClean="0">
                <a:solidFill>
                  <a:srgbClr val="CC0000"/>
                </a:solidFill>
              </a:rPr>
              <a:t>, </a:t>
            </a:r>
            <a:r>
              <a:rPr kumimoji="1" lang="en-US" altLang="en-US" sz="2200" b="1" dirty="0" smtClean="0">
                <a:solidFill>
                  <a:schemeClr val="hlink"/>
                </a:solidFill>
              </a:rPr>
              <a:t>we </a:t>
            </a:r>
            <a:r>
              <a:rPr kumimoji="1" lang="en-US" altLang="en-US" sz="2200" b="1" dirty="0">
                <a:solidFill>
                  <a:schemeClr val="hlink"/>
                </a:solidFill>
              </a:rPr>
              <a:t>have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 0 </a:t>
            </a:r>
            <a:r>
              <a:rPr kumimoji="1" lang="en-US" altLang="en-US" sz="2600" b="1" dirty="0">
                <a:solidFill>
                  <a:schemeClr val="hlink"/>
                </a:solidFill>
                <a:sym typeface="Symbol" panose="05050102010706020507" pitchFamily="18" charset="2"/>
              </a:rPr>
              <a:t>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 </a:t>
            </a:r>
            <a:r>
              <a:rPr kumimoji="1" lang="en-US" altLang="en-US" b="1" dirty="0">
                <a:solidFill>
                  <a:schemeClr val="hlink"/>
                </a:solidFill>
              </a:rPr>
              <a:t>c</a:t>
            </a:r>
            <a:r>
              <a:rPr kumimoji="1" lang="en-US" altLang="en-US" b="1" i="1" dirty="0">
                <a:solidFill>
                  <a:schemeClr val="hlink"/>
                </a:solidFill>
              </a:rPr>
              <a:t>g</a:t>
            </a:r>
            <a:r>
              <a:rPr kumimoji="1" lang="en-US" altLang="en-US" b="1" dirty="0">
                <a:solidFill>
                  <a:schemeClr val="hlink"/>
                </a:solidFill>
              </a:rPr>
              <a:t>(</a:t>
            </a:r>
            <a:r>
              <a:rPr kumimoji="1" lang="en-US" altLang="en-US" b="1" i="1" dirty="0">
                <a:solidFill>
                  <a:schemeClr val="hlink"/>
                </a:solidFill>
              </a:rPr>
              <a:t>n</a:t>
            </a:r>
            <a:r>
              <a:rPr kumimoji="1" lang="en-US" altLang="en-US" b="1" dirty="0">
                <a:solidFill>
                  <a:schemeClr val="hlink"/>
                </a:solidFill>
              </a:rPr>
              <a:t>)</a:t>
            </a:r>
            <a:r>
              <a:rPr kumimoji="1" lang="en-US" altLang="en-US" dirty="0"/>
              <a:t> </a:t>
            </a:r>
            <a:r>
              <a:rPr kumimoji="1" lang="en-US" altLang="en-US" sz="2600" b="1" dirty="0">
                <a:solidFill>
                  <a:schemeClr val="hlink"/>
                </a:solidFill>
                <a:sym typeface="Symbol" panose="05050102010706020507" pitchFamily="18" charset="2"/>
              </a:rPr>
              <a:t> </a:t>
            </a:r>
            <a:r>
              <a:rPr kumimoji="1" lang="en-US" altLang="en-US" b="1" i="1" dirty="0">
                <a:solidFill>
                  <a:schemeClr val="hlink"/>
                </a:solidFill>
              </a:rPr>
              <a:t>f</a:t>
            </a:r>
            <a:r>
              <a:rPr kumimoji="1" lang="en-US" altLang="en-US" b="1" dirty="0">
                <a:solidFill>
                  <a:schemeClr val="hlink"/>
                </a:solidFill>
              </a:rPr>
              <a:t>(</a:t>
            </a:r>
            <a:r>
              <a:rPr kumimoji="1" lang="en-US" altLang="en-US" b="1" i="1" dirty="0">
                <a:solidFill>
                  <a:schemeClr val="hlink"/>
                </a:solidFill>
              </a:rPr>
              <a:t>n</a:t>
            </a:r>
            <a:r>
              <a:rPr kumimoji="1" lang="en-US" altLang="en-US" b="1" dirty="0">
                <a:solidFill>
                  <a:schemeClr val="hlink"/>
                </a:solidFill>
              </a:rPr>
              <a:t>)</a:t>
            </a:r>
            <a:r>
              <a:rPr kumimoji="1" lang="en-US" altLang="en-US" sz="3000" b="1" dirty="0">
                <a:solidFill>
                  <a:schemeClr val="hlink"/>
                </a:solidFill>
              </a:rPr>
              <a:t>}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0" y="3936856"/>
            <a:ext cx="525438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en-US" b="1" dirty="0"/>
              <a:t>Intuitively</a:t>
            </a:r>
            <a:r>
              <a:rPr lang="en-US" altLang="en-US" dirty="0"/>
              <a:t>: Set of all functions whose rate of growth is the same as or higher than that of g(n).</a:t>
            </a:r>
          </a:p>
        </p:txBody>
      </p:sp>
    </p:spTree>
    <p:extLst>
      <p:ext uri="{BB962C8B-B14F-4D97-AF65-F5344CB8AC3E}">
        <p14:creationId xmlns:p14="http://schemas.microsoft.com/office/powerpoint/2010/main" val="104431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1923" y="4763070"/>
            <a:ext cx="2270078" cy="209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261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2321004"/>
            <a:ext cx="12192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6600" b="1" dirty="0" smtClean="0">
                <a:sym typeface="Symbol" panose="05050102010706020507" pitchFamily="18" charset="2"/>
              </a:rPr>
              <a:t>THETA </a:t>
            </a:r>
            <a:r>
              <a:rPr lang="en-US" altLang="en-US" sz="6600" b="1" dirty="0">
                <a:sym typeface="Symbol" panose="05050102010706020507" pitchFamily="18" charset="2"/>
              </a:rPr>
              <a:t>NOTATION (</a:t>
            </a:r>
            <a:r>
              <a:rPr lang="en-US" altLang="en-US" sz="6600" b="1" dirty="0" smtClean="0">
                <a:sym typeface="Symbol" panose="05050102010706020507" pitchFamily="18" charset="2"/>
              </a:rPr>
              <a:t>)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361753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Syllabus</a:t>
            </a:r>
            <a:endParaRPr lang="en-US" sz="4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71602"/>
            <a:ext cx="8305800" cy="525779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Prerequisites: Data Structures &amp; Programming Language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5884E-CF01-4077-9986-05D7C16A1A3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2895601"/>
            <a:ext cx="8496300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0470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both upper and lower bounds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(tight bound) for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given function. 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(Theta) Notation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means `order exactly'. Order exactly implies a function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bounded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above and bounded below both. This notation provides both minimum and maximum value for a function.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g(n) be given function. f(n) be the set of function defined as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 smtClean="0"/>
              <a:t>      </a:t>
            </a:r>
            <a:r>
              <a:rPr lang="el-G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(g(n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= {f(n): if there exist positive constant c1,c2 and n0 such that 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0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≤c1g(n)≤f(n) ≤c2g(n) for all n, n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&gt;= n0}</a:t>
            </a:r>
          </a:p>
          <a:p>
            <a:pPr marL="0" indent="0" algn="just">
              <a:buNone/>
            </a:pPr>
            <a:r>
              <a:rPr lang="en-US" sz="2400" b="1" dirty="0" smtClean="0"/>
              <a:t> </a:t>
            </a:r>
            <a:endParaRPr lang="en-US" sz="2400" b="1" dirty="0"/>
          </a:p>
        </p:txBody>
      </p:sp>
      <p:pic>
        <p:nvPicPr>
          <p:cNvPr id="4" name="Picture 3" descr="graph_th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525" y="3429000"/>
            <a:ext cx="4603845" cy="30971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649121" y="5318984"/>
            <a:ext cx="5653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 i="1" dirty="0"/>
              <a:t>f</a:t>
            </a:r>
            <a:r>
              <a:rPr lang="en-US" altLang="en-US" b="1" dirty="0"/>
              <a:t>(</a:t>
            </a:r>
            <a:r>
              <a:rPr lang="en-US" altLang="en-US" b="1" i="1" dirty="0"/>
              <a:t>n</a:t>
            </a:r>
            <a:r>
              <a:rPr lang="en-US" altLang="en-US" b="1" dirty="0"/>
              <a:t>) and </a:t>
            </a:r>
            <a:r>
              <a:rPr lang="en-US" altLang="en-US" b="1" i="1" dirty="0"/>
              <a:t>g</a:t>
            </a:r>
            <a:r>
              <a:rPr lang="en-US" altLang="en-US" b="1" dirty="0"/>
              <a:t>(</a:t>
            </a:r>
            <a:r>
              <a:rPr lang="en-US" altLang="en-US" b="1" i="1" dirty="0"/>
              <a:t>n</a:t>
            </a:r>
            <a:r>
              <a:rPr lang="en-US" altLang="en-US" b="1" dirty="0"/>
              <a:t>) are nonnegative, for large </a:t>
            </a:r>
            <a:r>
              <a:rPr lang="en-US" altLang="en-US" b="1" i="1" dirty="0"/>
              <a:t>n</a:t>
            </a:r>
            <a:r>
              <a:rPr lang="en-US" altLang="en-US" b="1" dirty="0"/>
              <a:t>. </a:t>
            </a:r>
            <a:endParaRPr lang="en-US" altLang="en-US" b="1" i="1" u="sng" dirty="0">
              <a:solidFill>
                <a:srgbClr val="CC0000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4135906"/>
            <a:ext cx="7362896" cy="1015663"/>
          </a:xfrm>
          <a:prstGeom prst="rect">
            <a:avLst/>
          </a:prstGeom>
          <a:solidFill>
            <a:srgbClr val="CCECFF"/>
          </a:solidFill>
          <a:ln w="1905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kumimoji="1" lang="en-US" altLang="en-US" sz="2600" b="1" dirty="0">
                <a:solidFill>
                  <a:schemeClr val="accent1"/>
                </a:solidFill>
                <a:sym typeface="Symbol" panose="05050102010706020507" pitchFamily="18" charset="2"/>
              </a:rPr>
              <a:t></a:t>
            </a:r>
            <a:r>
              <a:rPr kumimoji="1" lang="en-US" altLang="en-US" sz="2600" b="1" dirty="0">
                <a:solidFill>
                  <a:schemeClr val="accent1"/>
                </a:solidFill>
              </a:rPr>
              <a:t>(</a:t>
            </a:r>
            <a:r>
              <a:rPr kumimoji="1" lang="en-US" altLang="en-US" sz="2600" b="1" i="1" dirty="0">
                <a:solidFill>
                  <a:schemeClr val="accent1"/>
                </a:solidFill>
              </a:rPr>
              <a:t>g</a:t>
            </a:r>
            <a:r>
              <a:rPr kumimoji="1" lang="en-US" altLang="en-US" sz="2600" b="1" dirty="0">
                <a:solidFill>
                  <a:schemeClr val="accent1"/>
                </a:solidFill>
              </a:rPr>
              <a:t>(</a:t>
            </a:r>
            <a:r>
              <a:rPr kumimoji="1" lang="en-US" altLang="en-US" sz="2600" b="1" i="1" dirty="0">
                <a:solidFill>
                  <a:schemeClr val="accent1"/>
                </a:solidFill>
              </a:rPr>
              <a:t>n</a:t>
            </a:r>
            <a:r>
              <a:rPr kumimoji="1" lang="en-US" altLang="en-US" sz="2600" b="1" dirty="0">
                <a:solidFill>
                  <a:schemeClr val="accent1"/>
                </a:solidFill>
              </a:rPr>
              <a:t>)) =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 </a:t>
            </a:r>
            <a:r>
              <a:rPr kumimoji="1" lang="en-US" altLang="en-US" sz="3000" b="1" dirty="0">
                <a:solidFill>
                  <a:schemeClr val="hlink"/>
                </a:solidFill>
              </a:rPr>
              <a:t>{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f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(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n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) : </a:t>
            </a:r>
            <a:r>
              <a:rPr kumimoji="1" lang="en-US" altLang="en-US" sz="2600" b="1" dirty="0">
                <a:solidFill>
                  <a:srgbClr val="FF3300"/>
                </a:solidFill>
                <a:sym typeface="Symbol" panose="05050102010706020507" pitchFamily="18" charset="2"/>
              </a:rPr>
              <a:t> </a:t>
            </a:r>
            <a:r>
              <a:rPr kumimoji="1" lang="en-US" altLang="en-US" sz="2600" b="1" dirty="0">
                <a:solidFill>
                  <a:srgbClr val="FF3300"/>
                </a:solidFill>
              </a:rPr>
              <a:t>positive constants </a:t>
            </a:r>
            <a:r>
              <a:rPr kumimoji="1" lang="en-US" altLang="en-US" sz="2600" b="1" i="1" dirty="0">
                <a:solidFill>
                  <a:srgbClr val="FF3300"/>
                </a:solidFill>
              </a:rPr>
              <a:t>c</a:t>
            </a:r>
            <a:r>
              <a:rPr kumimoji="1" lang="en-US" altLang="en-US" sz="2600" b="1" baseline="-25000" dirty="0">
                <a:solidFill>
                  <a:srgbClr val="FF3300"/>
                </a:solidFill>
              </a:rPr>
              <a:t>1</a:t>
            </a:r>
            <a:r>
              <a:rPr kumimoji="1" lang="en-US" altLang="en-US" sz="2600" b="1" dirty="0">
                <a:solidFill>
                  <a:srgbClr val="FF3300"/>
                </a:solidFill>
              </a:rPr>
              <a:t>, </a:t>
            </a:r>
            <a:r>
              <a:rPr kumimoji="1" lang="en-US" altLang="en-US" sz="2600" b="1" i="1" dirty="0">
                <a:solidFill>
                  <a:srgbClr val="FF3300"/>
                </a:solidFill>
              </a:rPr>
              <a:t>c</a:t>
            </a:r>
            <a:r>
              <a:rPr kumimoji="1" lang="en-US" altLang="en-US" sz="2600" b="1" baseline="-25000" dirty="0">
                <a:solidFill>
                  <a:srgbClr val="FF3300"/>
                </a:solidFill>
              </a:rPr>
              <a:t>2</a:t>
            </a:r>
            <a:r>
              <a:rPr kumimoji="1" lang="en-US" altLang="en-US" sz="2600" b="1" dirty="0">
                <a:solidFill>
                  <a:srgbClr val="FF3300"/>
                </a:solidFill>
              </a:rPr>
              <a:t>, and </a:t>
            </a:r>
            <a:r>
              <a:rPr kumimoji="1" lang="en-US" altLang="en-US" sz="2600" b="1" i="1" dirty="0">
                <a:solidFill>
                  <a:srgbClr val="FF3300"/>
                </a:solidFill>
              </a:rPr>
              <a:t>n</a:t>
            </a:r>
            <a:r>
              <a:rPr kumimoji="1" lang="en-US" altLang="en-US" sz="2600" b="1" baseline="-25000" dirty="0">
                <a:solidFill>
                  <a:srgbClr val="FF3300"/>
                </a:solidFill>
              </a:rPr>
              <a:t>0</a:t>
            </a:r>
            <a:r>
              <a:rPr kumimoji="1" lang="en-US" altLang="en-US" sz="2600" b="1" dirty="0">
                <a:solidFill>
                  <a:srgbClr val="FF3300"/>
                </a:solidFill>
              </a:rPr>
              <a:t>,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 </a:t>
            </a:r>
            <a:r>
              <a:rPr kumimoji="1" lang="en-US" altLang="en-US" sz="2600" b="1" dirty="0">
                <a:solidFill>
                  <a:srgbClr val="CC0000"/>
                </a:solidFill>
              </a:rPr>
              <a:t>such that </a:t>
            </a:r>
            <a:r>
              <a:rPr kumimoji="1" lang="en-US" altLang="en-US" sz="2600" b="1" dirty="0">
                <a:solidFill>
                  <a:srgbClr val="CC0000"/>
                </a:solidFill>
                <a:sym typeface="Symbol" panose="05050102010706020507" pitchFamily="18" charset="2"/>
              </a:rPr>
              <a:t></a:t>
            </a:r>
            <a:r>
              <a:rPr kumimoji="1" lang="en-US" altLang="en-US" sz="2600" b="1" i="1" dirty="0">
                <a:solidFill>
                  <a:srgbClr val="CC0000"/>
                </a:solidFill>
              </a:rPr>
              <a:t>n </a:t>
            </a:r>
            <a:r>
              <a:rPr kumimoji="1" lang="en-US" altLang="en-US" sz="2600" b="1" dirty="0">
                <a:solidFill>
                  <a:srgbClr val="CC0000"/>
                </a:solidFill>
                <a:sym typeface="Symbol" panose="05050102010706020507" pitchFamily="18" charset="2"/>
              </a:rPr>
              <a:t></a:t>
            </a:r>
            <a:r>
              <a:rPr kumimoji="1" lang="en-US" altLang="en-US" sz="2600" b="1" i="1" dirty="0">
                <a:solidFill>
                  <a:srgbClr val="CC0000"/>
                </a:solidFill>
              </a:rPr>
              <a:t>  n</a:t>
            </a:r>
            <a:r>
              <a:rPr kumimoji="1" lang="en-US" altLang="en-US" sz="2600" b="1" baseline="-25000" dirty="0">
                <a:solidFill>
                  <a:srgbClr val="CC0000"/>
                </a:solidFill>
              </a:rPr>
              <a:t>0</a:t>
            </a:r>
            <a:r>
              <a:rPr kumimoji="1" lang="en-US" altLang="en-US" sz="2600" dirty="0">
                <a:solidFill>
                  <a:srgbClr val="CC0000"/>
                </a:solidFill>
              </a:rPr>
              <a:t>,    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0 </a:t>
            </a:r>
            <a:r>
              <a:rPr kumimoji="1" lang="en-US" altLang="en-US" sz="2600" b="1" dirty="0">
                <a:solidFill>
                  <a:schemeClr val="hlink"/>
                </a:solidFill>
                <a:sym typeface="Symbol" panose="05050102010706020507" pitchFamily="18" charset="2"/>
              </a:rPr>
              <a:t>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 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c</a:t>
            </a:r>
            <a:r>
              <a:rPr kumimoji="1" lang="en-US" altLang="en-US" sz="2600" b="1" baseline="-25000" dirty="0">
                <a:solidFill>
                  <a:schemeClr val="hlink"/>
                </a:solidFill>
              </a:rPr>
              <a:t>1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g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(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n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) </a:t>
            </a:r>
            <a:r>
              <a:rPr kumimoji="1" lang="en-US" altLang="en-US" sz="2600" b="1" dirty="0">
                <a:solidFill>
                  <a:schemeClr val="hlink"/>
                </a:solidFill>
                <a:sym typeface="Symbol" panose="05050102010706020507" pitchFamily="18" charset="2"/>
              </a:rPr>
              <a:t> 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 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f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(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n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)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 </a:t>
            </a:r>
            <a:r>
              <a:rPr kumimoji="1" lang="en-US" altLang="en-US" sz="2600" b="1" dirty="0">
                <a:solidFill>
                  <a:schemeClr val="hlink"/>
                </a:solidFill>
                <a:sym typeface="Symbol" panose="05050102010706020507" pitchFamily="18" charset="2"/>
              </a:rPr>
              <a:t>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 c</a:t>
            </a:r>
            <a:r>
              <a:rPr kumimoji="1" lang="en-US" altLang="en-US" sz="2600" b="1" baseline="-25000" dirty="0">
                <a:solidFill>
                  <a:schemeClr val="hlink"/>
                </a:solidFill>
              </a:rPr>
              <a:t>2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g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(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n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)</a:t>
            </a:r>
            <a:r>
              <a:rPr kumimoji="1" lang="en-US" altLang="en-US" sz="3000" b="1" dirty="0">
                <a:solidFill>
                  <a:schemeClr val="hlink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728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4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15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50125" y="6168788"/>
            <a:ext cx="2292824" cy="4230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50125" y="5554639"/>
            <a:ext cx="3889612" cy="614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50125" y="3084394"/>
            <a:ext cx="1528550" cy="4230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0" y="4575412"/>
            <a:ext cx="1528550" cy="4230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 f(n) = 3n+3             </a:t>
            </a:r>
            <a:r>
              <a:rPr lang="en-US" b="1" dirty="0" smtClean="0"/>
              <a:t>g(n)=n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b="1" dirty="0" smtClean="0"/>
              <a:t>f(n)&lt;=</a:t>
            </a:r>
            <a:r>
              <a:rPr lang="en-US" b="1" dirty="0" err="1" smtClean="0"/>
              <a:t>c.g</a:t>
            </a:r>
            <a:r>
              <a:rPr lang="en-US" b="1" dirty="0" smtClean="0"/>
              <a:t>(n)</a:t>
            </a:r>
            <a:endParaRPr lang="en-US" b="1" dirty="0"/>
          </a:p>
          <a:p>
            <a:pPr marL="0" indent="0">
              <a:buNone/>
            </a:pPr>
            <a:r>
              <a:rPr lang="en-US" dirty="0" smtClean="0"/>
              <a:t> 3n+3&lt;= </a:t>
            </a:r>
            <a:r>
              <a:rPr lang="en-US" dirty="0" err="1" smtClean="0"/>
              <a:t>c.g</a:t>
            </a:r>
            <a:r>
              <a:rPr lang="en-US" dirty="0" smtClean="0"/>
              <a:t>(n) </a:t>
            </a:r>
          </a:p>
          <a:p>
            <a:pPr marL="0" indent="0">
              <a:buNone/>
            </a:pPr>
            <a:r>
              <a:rPr lang="en-US" dirty="0" smtClean="0"/>
              <a:t> 3n+3&lt;=3n</a:t>
            </a:r>
          </a:p>
          <a:p>
            <a:pPr marL="0" indent="0">
              <a:buNone/>
            </a:pPr>
            <a:r>
              <a:rPr lang="en-US" dirty="0" smtClean="0"/>
              <a:t>                  c=3,4,5.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 smtClean="0"/>
              <a:t>3n+3&lt;=6n</a:t>
            </a:r>
            <a:r>
              <a:rPr lang="en-US" dirty="0" smtClean="0"/>
              <a:t>	</a:t>
            </a:r>
            <a:r>
              <a:rPr lang="en-US" b="1" dirty="0" smtClean="0"/>
              <a:t>c=6  and  n0 =1.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</a:t>
            </a:r>
          </a:p>
          <a:p>
            <a:pPr marL="0" indent="0">
              <a:buNone/>
            </a:pPr>
            <a:r>
              <a:rPr lang="en-US" b="1" dirty="0"/>
              <a:t>f(n</a:t>
            </a:r>
            <a:r>
              <a:rPr lang="en-US" b="1" dirty="0" smtClean="0"/>
              <a:t>)&gt;=</a:t>
            </a:r>
            <a:r>
              <a:rPr lang="en-US" b="1" dirty="0" err="1"/>
              <a:t>c.g</a:t>
            </a:r>
            <a:r>
              <a:rPr lang="en-US" b="1" dirty="0"/>
              <a:t>(n)</a:t>
            </a:r>
            <a:r>
              <a:rPr lang="en-US" dirty="0" smtClean="0"/>
              <a:t>    </a:t>
            </a:r>
          </a:p>
          <a:p>
            <a:pPr marL="0" indent="0">
              <a:buNone/>
            </a:pPr>
            <a:r>
              <a:rPr lang="en-US" b="1" dirty="0" smtClean="0"/>
              <a:t>3n+3&gt;=n</a:t>
            </a:r>
            <a:r>
              <a:rPr lang="en-US" dirty="0"/>
              <a:t>	</a:t>
            </a:r>
            <a:r>
              <a:rPr lang="en-US" b="1" dirty="0" smtClean="0"/>
              <a:t>c=1  </a:t>
            </a:r>
            <a:r>
              <a:rPr lang="en-US" b="1" dirty="0"/>
              <a:t>and  n0 =1.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n &lt;= 3n+3 &lt;= 6n </a:t>
            </a:r>
            <a:r>
              <a:rPr lang="en-US" b="1" dirty="0"/>
              <a:t>ʉ</a:t>
            </a:r>
            <a:r>
              <a:rPr lang="en-US" dirty="0" smtClean="0"/>
              <a:t> n0 &gt;=1</a:t>
            </a:r>
          </a:p>
          <a:p>
            <a:pPr marL="0" indent="0">
              <a:buNone/>
            </a:pPr>
            <a:r>
              <a:rPr lang="en-US" dirty="0" smtClean="0"/>
              <a:t>   f(n</a:t>
            </a:r>
            <a:r>
              <a:rPr lang="en-US" dirty="0"/>
              <a:t>) =</a:t>
            </a:r>
            <a:r>
              <a:rPr lang="en-US" altLang="en-US" dirty="0">
                <a:sym typeface="Symbol" panose="05050102010706020507" pitchFamily="18" charset="2"/>
              </a:rPr>
              <a:t> </a:t>
            </a:r>
            <a:r>
              <a:rPr lang="en-US" dirty="0"/>
              <a:t>(g(n))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491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9" t="27007" r="15616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781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901" y="800961"/>
            <a:ext cx="9212239" cy="605703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459" y="123612"/>
            <a:ext cx="8905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8213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9736" y="4419600"/>
            <a:ext cx="7498080" cy="838200"/>
          </a:xfrm>
          <a:noFill/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r>
              <a:rPr lang="en-US" b="1" dirty="0" smtClean="0"/>
              <a:t>THANK YOU</a:t>
            </a:r>
            <a:endParaRPr lang="en-US" b="1" dirty="0">
              <a:latin typeface="Segoe Print" pitchFamily="2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731372"/>
            <a:ext cx="7518400" cy="364860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76 0.1713 C -0.07934 0.14398 -0.07552 0.12222 -0.0967 0.14398 C -0.09948 0.14676 -0.09722 0.1588 -0.1 0.16227 C -0.10139 0.16435 -0.10278 0.16644 -0.10399 0.16829 C -0.10729 0.18704 -0.11232 0.18704 -0.11979 0.19282 C -0.11614 0.20208 -0.11476 0.20995 -0.11146 0.22037 C -0.10729 0.25185 -0.11371 0.20718 -0.10729 0.23889 C -0.10573 0.24282 -0.10694 0.24769 -0.10573 0.25185 C -0.1033 0.25903 -0.09479 0.26389 -0.09097 0.26667 C -0.0809 0.25926 -0.07517 0.25185 -0.0691 0.23264 C -0.06719 0.21366 -0.0658 0.19699 -0.0559 0.18958 C -0.05347 0.17523 -0.05694 0.16458 -0.0592 0.15 C -0.05851 0.16435 -0.05798 0.17847 -0.05729 0.19282 C -0.05712 0.19907 -0.05746 0.20648 -0.0559 0.21134 C -0.05416 0.21736 -0.05017 0.21968 -0.04739 0.22361 C -0.04583 0.22593 -0.04288 0.22986 -0.04288 0.23032 C -0.0151 0.22315 -0.02205 0.23403 -0.02396 0.15625 C -0.02448 0.19838 -0.03541 0.24005 -0.01632 0.24861 C -0.01476 0.25023 -0.01267 0.2537 -0.01041 0.25394 C -0.00989 0.2544 0.0158 0.24236 0.01719 0.24213 C 0.02587 0.23727 0.02101 0.2375 0.03212 0.24537 C 0.0342 0.2463 0.02795 0.24074 0.02587 0.23889 C 0.02483 0.2375 0.02309 0.23611 0.0217 0.23588 C 0.01337 0.23403 0.00504 0.23333 -0.00295 0.23264 C -0.00069 0.19514 -0.00226 0.22315 0.00538 0.19907 C 0.0158 0.20255 0.02361 0.20648 0.0349 0.20856 C 0.02292 0.2 0.02917 0.20394 0.0158 0.19583 C 0.01424 0.19375 0.0125 0.19236 0.01146 0.18958 C 0.00903 0.18426 0.00538 0.1713 0.00538 0.17176 C 0.00781 0.14259 0.00712 0.15139 0.01858 0.15949 C 0.02639 0.17106 0.03559 0.16921 0.04497 0.1713 C 0.05295 0.17662 0.04757 0.18125 0.05538 0.18704 C 0.05799 0.18611 0.06406 0.18403 0.06406 0.18426 C 0.06302 0.18148 0.06129 0.17894 0.0599 0.17755 C 0.05695 0.17477 0.05104 0.1713 0.05104 0.17176 C 0.04827 0.15486 0.04809 0.15139 0.05677 0.15625 C 0.06649 0.16968 0.07917 0.1713 0.09045 0.17454 C 0.08264 0.16921 0.07309 0.17801 0.06962 0.15949 C 0.06962 0.18079 0.06858 0.20208 0.06858 0.22361 C 0.06858 0.22986 0.06736 0.24468 0.06962 0.24213 C 0.07309 0.23889 0.07101 0.22778 0.07153 0.22037 C 0.08212 0.22292 0.08785 0.21875 0.0934 0.23588 C 0.09393 0.23889 0.0934 0.24699 0.09479 0.24537 C 0.09774 0.24144 0.1007 0.22662 0.1007 0.22708 C 0.10243 0.20671 0.10104 0.18704 0.10799 0.1713 C 0.11528 0.18148 0.11649 0.18079 0.1257 0.17755 C 0.12361 0.16505 0.12431 0.16111 0.11806 0.15625 C 0.11302 0.13958 0.11667 0.14259 0.12431 0.13773 C 0.1349 0.14537 0.12674 0.17269 0.13472 0.19583 C 0.13802 0.22315 0.13334 0.18704 0.13854 0.21412 C 0.14115 0.22593 0.14271 0.23935 0.14462 0.25185 C 0.14514 0.25532 0.14757 0.26181 0.14601 0.26343 C 0.14427 0.26528 0.14271 0.25764 0.14184 0.25394 C 0.13837 0.24329 0.13611 0.23125 0.13334 0.22037 C 0.13108 0.20671 0.12969 0.20116 0.12431 0.19282 C 0.11181 0.15671 0.11649 0.20255 0.11424 0.22037 C 0.11181 0.21968 0.10729 0.22106 0.10799 0.21736 C 0.1092 0.21296 0.13056 0.20255 0.13143 0.20208 C 0.13993 0.2044 0.14948 0.20208 0.15781 0.20856 C 0.16146 0.21134 0.16354 0.22662 0.16354 0.22708 C 0.16285 0.23958 0.16389 0.26481 0.15781 0.24537 C 0.15868 0.21505 0.15781 0.19236 0.16233 0.16551 C 0.16806 0.16921 0.17274 0.16991 0.1783 0.17755 C 0.18681 0.20579 0.17552 0.17176 0.18559 0.18958 C 0.18837 0.19421 0.18872 0.20255 0.18993 0.20856 C 0.19306 0.22292 0.19514 0.23657 0.19722 0.25185 C 0.20226 0.2294 0.19792 0.19375 0.19722 0.1713 C 0.19757 0.16829 0.1974 0.16366 0.19861 0.16227 C 0.20035 0.16111 0.20174 0.16551 0.20365 0.16551 C 0.20764 0.16551 0.21198 0.16319 0.21632 0.16227 C 0.23143 0.15463 0.23889 0.15694 0.2559 0.15949 C 0.25365 0.17245 0.25365 0.18426 0.25018 0.19583 C 0.24514 0.22639 0.25209 0.17315 0.26893 0.20856 C 0.27899 0.22917 0.26493 0.25046 0.26007 0.26042 C 0.25712 0.275 0.2559 0.27778 0.24827 0.27292 C 0.24323 0.25625 0.24028 0.26528 0.24306 0.24537 C 0.24827 0.24907 0.24861 0.25625 0.25452 0.26042 C 0.26702 0.25718 0.27361 0.25903 0.28056 0.23588 C 0.28403 0.20185 0.29809 0.18426 0.30712 0.15625 C 0.30608 0.15301 0.30573 0.14815 0.30417 0.14676 C 0.30243 0.14583 0.29983 0.14931 0.29931 0.15301 C 0.29896 0.18264 0.30035 0.21296 0.30122 0.24213 C 0.30122 0.24537 0.30417 0.25185 0.30278 0.25185 C 0.30087 0.25185 0.3007 0.24537 0.29931 0.24213 C 0.30018 0.22847 0.29757 0.21343 0.30122 0.20208 C 0.30313 0.19676 0.30816 0.20532 0.31146 0.20532 C 0.31754 0.20532 0.32309 0.20324 0.32899 0.20208 C 0.33021 0.19838 0.33177 0.19421 0.33229 0.18958 C 0.33229 0.18426 0.33108 0.16968 0.33038 0.17454 C 0.32865 0.18542 0.33021 0.19722 0.32899 0.20856 C 0.33021 0.22361 0.33021 0.23889 0.33038 0.25394 C 0.33056 0.25718 0.33038 0.26204 0.33229 0.26343 C 0.33334 0.26481 0.3349 0.26157 0.33646 0.26042 C 0.33733 0.25231 0.3382 0.24375 0.33924 0.23588 C 0.34028 0.22662 0.34827 0.24005 0.35226 0.24213 C 0.36233 0.24606 0.36962 0.24861 0.37882 0.25718 C 0.38281 0.25625 0.38733 0.25833 0.3908 0.25394 C 0.39202 0.25255 0.39045 0.2463 0.38889 0.24537 C 0.38646 0.24213 0.38229 0.24282 0.37882 0.24213 C 0.3658 0.23264 0.37309 0.23657 0.35677 0.23264 C 0.35747 0.21644 0.35764 0.2 0.35834 0.18403 C 0.36007 0.15301 0.3691 0.19352 0.37274 0.19907 C 0.37535 0.20255 0.37882 0.20324 0.38143 0.20532 C 0.38334 0.20648 0.37882 0.20324 0.37743 0.20208 C 0.36667 0.19421 0.37153 0.19722 0.36111 0.19282 C 0.36146 0.1794 0.36007 0.16505 0.36268 0.15301 C 0.36337 0.14884 0.36684 0.15463 0.36875 0.15625 C 0.37274 0.16019 0.37795 0.16597 0.38143 0.1713 C 0.39497 0.16759 0.40608 0.16435 0.41979 0.16227 C 0.42795 0.15671 0.42066 0.16157 0.43299 0.15625 C 0.4349 0.15532 0.43698 0.15463 0.43872 0.15301 C 0.44011 0.15208 0.44479 0.15 0.44306 0.15 C 0.43663 0.15 0.43073 0.15208 0.42413 0.15301 C 0.41389 0.16782 0.42031 0.21505 0.42413 0.23889 C 0.42465 0.24861 0.42587 0.27616 0.42587 0.26667 C 0.42587 0.25532 0.425 0.24375 0.42413 0.23264 C 0.42361 0.22593 0.42205 0.21829 0.42118 0.21134 C 0.42292 0.14167 0.41337 0.14931 0.44306 0.15625 C 0.44566 0.15671 0.44792 0.15833 0.45052 0.15949 C 0.46719 0.15787 0.47778 0.15463 0.49323 0.15 C 0.49566 0.15069 0.49774 0.15301 0.50052 0.15301 C 0.50191 0.15301 0.4974 0.15 0.49618 0.15 C 0.48854 0.15 0.48125 0.15208 0.47379 0.15301 C 0.47518 0.17083 0.47795 0.18426 0.48264 0.19907 C 0.48403 0.21296 0.48663 0.23333 0.48264 0.24537 C 0.48125 0.25046 0.47709 0.24745 0.47379 0.24861 C 0.4724 0.23241 0.47292 0.21782 0.47518 0.20208 C 0.47587 0.19583 0.47552 0.18958 0.47709 0.18403 C 0.48038 0.16759 0.49184 0.16759 0.49896 0.16227 C 0.50261 0.1669 0.50729 0.16852 0.51024 0.17454 C 0.52049 0.19097 0.50695 0.17894 0.51806 0.18704 C 0.52431 0.20741 0.53542 0.18912 0.54288 0.17755 C 0.54618 0.16597 0.54913 0.1669 0.55521 0.15949 C 0.54427 0.15208 0.53281 0.15208 0.52396 0.16551 C 0.52205 0.2 0.52084 0.22315 0.52205 0.25718 C 0.52431 0.2375 0.52205 0.24375 0.52518 0.23588 L 0.51806 0.24861 " pathEditMode="relative" rAng="0" ptsTypes="fffffffffffffffffffffffffffffffffffffffffffffffffffffffffffffffffffffffffffffffffffffffffffffffffffffffffffffffffffffffffffffffffffffffAA">
                                      <p:cBhvr>
                                        <p:cTn id="9" dur="5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00" y="2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13048"/>
          </a:xfrm>
        </p:spPr>
        <p:txBody>
          <a:bodyPr/>
          <a:lstStyle/>
          <a:p>
            <a:pPr algn="ctr"/>
            <a:r>
              <a:rPr lang="en-IN" b="1" dirty="0" smtClean="0"/>
              <a:t>EXAMPLES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06760"/>
            <a:ext cx="12192000" cy="58512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dirty="0" smtClean="0"/>
              <a:t>3n+2=O(n</a:t>
            </a:r>
            <a:r>
              <a:rPr lang="pt-BR" dirty="0"/>
              <a:t>)	/* </a:t>
            </a:r>
            <a:r>
              <a:rPr lang="pt-BR" dirty="0" smtClean="0"/>
              <a:t>3n+2 &lt;= 4n </a:t>
            </a:r>
            <a:r>
              <a:rPr lang="pt-BR" dirty="0"/>
              <a:t>for </a:t>
            </a:r>
            <a:r>
              <a:rPr lang="pt-BR" dirty="0" smtClean="0"/>
              <a:t>n &gt;= 2 </a:t>
            </a:r>
            <a:r>
              <a:rPr lang="pt-BR" dirty="0"/>
              <a:t>*/</a:t>
            </a:r>
          </a:p>
          <a:p>
            <a:pPr>
              <a:lnSpc>
                <a:spcPct val="150000"/>
              </a:lnSpc>
            </a:pPr>
            <a:r>
              <a:rPr lang="pt-BR" dirty="0"/>
              <a:t>3n+3=O(n)	/* </a:t>
            </a:r>
            <a:r>
              <a:rPr lang="pt-BR" dirty="0" smtClean="0"/>
              <a:t>3n+3&lt;=4n </a:t>
            </a:r>
            <a:r>
              <a:rPr lang="pt-BR" dirty="0"/>
              <a:t>for </a:t>
            </a:r>
            <a:r>
              <a:rPr lang="pt-BR" dirty="0" smtClean="0"/>
              <a:t>n&gt;=3 </a:t>
            </a:r>
            <a:r>
              <a:rPr lang="pt-BR" dirty="0"/>
              <a:t>*/</a:t>
            </a:r>
          </a:p>
          <a:p>
            <a:pPr>
              <a:lnSpc>
                <a:spcPct val="150000"/>
              </a:lnSpc>
            </a:pPr>
            <a:r>
              <a:rPr lang="pt-BR" dirty="0"/>
              <a:t>100n+6=O(n)	/* </a:t>
            </a:r>
            <a:r>
              <a:rPr lang="pt-BR" dirty="0" smtClean="0"/>
              <a:t>100n+6&lt;=101n </a:t>
            </a:r>
            <a:r>
              <a:rPr lang="pt-BR" dirty="0"/>
              <a:t>for </a:t>
            </a:r>
            <a:r>
              <a:rPr lang="pt-BR" dirty="0" smtClean="0"/>
              <a:t>n&gt;=10 </a:t>
            </a:r>
            <a:r>
              <a:rPr lang="pt-BR" dirty="0"/>
              <a:t>*/</a:t>
            </a:r>
          </a:p>
          <a:p>
            <a:pPr>
              <a:lnSpc>
                <a:spcPct val="150000"/>
              </a:lnSpc>
            </a:pPr>
            <a:r>
              <a:rPr lang="pt-BR" dirty="0"/>
              <a:t>10n2+4n+2=O(n2) /* </a:t>
            </a:r>
            <a:r>
              <a:rPr lang="pt-BR" dirty="0" smtClean="0"/>
              <a:t>10n2+4n+2&lt;=11n2 </a:t>
            </a:r>
            <a:r>
              <a:rPr lang="pt-BR" dirty="0"/>
              <a:t>for </a:t>
            </a:r>
            <a:r>
              <a:rPr lang="pt-BR" dirty="0" smtClean="0"/>
              <a:t>n&gt;=5 </a:t>
            </a:r>
            <a:r>
              <a:rPr lang="pt-BR" dirty="0"/>
              <a:t>*/</a:t>
            </a:r>
          </a:p>
          <a:p>
            <a:pPr>
              <a:lnSpc>
                <a:spcPct val="150000"/>
              </a:lnSpc>
            </a:pPr>
            <a:r>
              <a:rPr lang="pt-BR" dirty="0"/>
              <a:t>6*2n+n2=O(2n)	/* 6*2n+n2 </a:t>
            </a:r>
            <a:r>
              <a:rPr lang="pt-BR" dirty="0" smtClean="0"/>
              <a:t>&lt;=7*2n </a:t>
            </a:r>
            <a:r>
              <a:rPr lang="pt-BR" dirty="0"/>
              <a:t>for </a:t>
            </a:r>
            <a:r>
              <a:rPr lang="pt-BR" dirty="0" smtClean="0"/>
              <a:t>n&gt;=4 </a:t>
            </a:r>
            <a:r>
              <a:rPr lang="pt-BR" dirty="0"/>
              <a:t>*/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331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Syllabus</a:t>
            </a:r>
            <a:endParaRPr lang="en-US" sz="4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5884E-CF01-4077-9986-05D7C16A1A3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676401"/>
            <a:ext cx="843915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1" y="4038601"/>
            <a:ext cx="8448675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8965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Syllabus</a:t>
            </a:r>
            <a:endParaRPr lang="en-US" sz="4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5884E-CF01-4077-9986-05D7C16A1A3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1" y="1600200"/>
            <a:ext cx="842962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4210050"/>
            <a:ext cx="847725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5511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Syllabus</a:t>
            </a:r>
            <a:endParaRPr lang="en-US" sz="4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71602"/>
            <a:ext cx="8305800" cy="525779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Text Book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“Algorithm Design” - Jon Kleinberg and Eva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Tardos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, Pearson ,1st Edition (2013).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5884E-CF01-4077-9986-05D7C16A1A3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4098" name="Picture 2" descr="https://images-na.ssl-images-amazon.com/images/I/61QQ-QgkNLL._SY498_BO1,204,203,200_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3810000"/>
            <a:ext cx="2971800" cy="2971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8356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Syllabus</a:t>
            </a:r>
            <a:endParaRPr lang="en-US" sz="4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71602"/>
            <a:ext cx="8305800" cy="525779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Reference Book</a:t>
            </a:r>
          </a:p>
          <a:p>
            <a:pPr algn="just">
              <a:lnSpc>
                <a:spcPct val="15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Anany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Levitin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Introduction to The Design &amp; Analysis of Algorithms, 3rd Edition, Pearson Education, 2012.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5884E-CF01-4077-9986-05D7C16A1A3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1506" name="AutoShape 2" descr="Introduction to the Design and Analysis of Algorithms, 3rd Edition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08" name="AutoShape 4" descr="Introduction to the Design and Analysis of Algorithms, 3rd Edition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 descr="01323168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3657600"/>
            <a:ext cx="2469444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93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931"/>
            <a:ext cx="10515600" cy="945059"/>
          </a:xfrm>
        </p:spPr>
        <p:txBody>
          <a:bodyPr>
            <a:normAutofit/>
          </a:bodyPr>
          <a:lstStyle/>
          <a:p>
            <a:pPr algn="ctr"/>
            <a:r>
              <a:rPr lang="en-IN" b="1" dirty="0" smtClean="0"/>
              <a:t>ALGORITHM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77922"/>
            <a:ext cx="12192000" cy="6080078"/>
          </a:xfrm>
        </p:spPr>
        <p:txBody>
          <a:bodyPr/>
          <a:lstStyle/>
          <a:p>
            <a:pPr marL="0" indent="0" algn="just">
              <a:buNone/>
            </a:pPr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algorithm is a finite set of instructions that, if followed, accomplishes a particular task.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b="1" dirty="0" smtClean="0"/>
              <a:t>Algorithm Criteria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IN" b="1" dirty="0"/>
              <a:t> </a:t>
            </a:r>
            <a:r>
              <a:rPr lang="en-IN" b="1" dirty="0" smtClean="0"/>
              <a:t>Input: </a:t>
            </a:r>
            <a:r>
              <a:rPr lang="en-IN" dirty="0" smtClean="0"/>
              <a:t>Zero or more inputs.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IN" b="1" dirty="0"/>
              <a:t> </a:t>
            </a:r>
            <a:r>
              <a:rPr lang="en-IN" b="1" dirty="0" smtClean="0"/>
              <a:t>Output: </a:t>
            </a:r>
            <a:r>
              <a:rPr lang="en-IN" dirty="0" smtClean="0"/>
              <a:t>At least one output.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IN" b="1" dirty="0"/>
              <a:t> </a:t>
            </a:r>
            <a:r>
              <a:rPr lang="en-IN" b="1" dirty="0" smtClean="0"/>
              <a:t>Definiteness: </a:t>
            </a:r>
            <a:r>
              <a:rPr lang="en-IN" dirty="0" smtClean="0"/>
              <a:t>Each instruction must be clear and unambiguous.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IN" dirty="0"/>
              <a:t> </a:t>
            </a:r>
            <a:r>
              <a:rPr lang="en-IN" dirty="0" smtClean="0"/>
              <a:t>Ex: Add 6 or 7 to x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IN" b="1" dirty="0"/>
              <a:t> </a:t>
            </a:r>
            <a:r>
              <a:rPr lang="en-IN" b="1" dirty="0" smtClean="0"/>
              <a:t>Finiteness: </a:t>
            </a:r>
            <a:r>
              <a:rPr lang="en-IN" dirty="0" smtClean="0"/>
              <a:t>Should terminate after finite number of steps and time.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IN" b="1" dirty="0"/>
              <a:t> </a:t>
            </a:r>
            <a:r>
              <a:rPr lang="en-IN" b="1" dirty="0" smtClean="0"/>
              <a:t>Effectiveness: </a:t>
            </a:r>
            <a:r>
              <a:rPr lang="en-IN" dirty="0" smtClean="0"/>
              <a:t>Every instruction must be very basic.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678361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82054" y="545910"/>
            <a:ext cx="5572836" cy="6312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#include&lt;</a:t>
            </a:r>
            <a:r>
              <a:rPr lang="en-US" sz="2800" dirty="0" err="1" smtClean="0"/>
              <a:t>stdio.h</a:t>
            </a:r>
            <a:r>
              <a:rPr lang="en-US" sz="2800" dirty="0" smtClean="0"/>
              <a:t>&gt;</a:t>
            </a:r>
          </a:p>
          <a:p>
            <a:r>
              <a:rPr lang="en-US" sz="2800" dirty="0" err="1" smtClean="0"/>
              <a:t>int</a:t>
            </a:r>
            <a:r>
              <a:rPr lang="en-US" sz="2800" dirty="0" smtClean="0"/>
              <a:t> main()</a:t>
            </a:r>
          </a:p>
          <a:p>
            <a:r>
              <a:rPr lang="en-US" sz="2800" dirty="0" smtClean="0"/>
              <a:t>{</a:t>
            </a:r>
          </a:p>
          <a:p>
            <a:r>
              <a:rPr lang="en-US" sz="2800" dirty="0" smtClean="0"/>
              <a:t>  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n,sum</a:t>
            </a:r>
            <a:r>
              <a:rPr lang="en-US" sz="2800" dirty="0" smtClean="0"/>
              <a:t>=0;</a:t>
            </a:r>
          </a:p>
          <a:p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err="1" smtClean="0"/>
              <a:t>printf</a:t>
            </a:r>
            <a:r>
              <a:rPr lang="en-US" sz="2800" dirty="0" smtClean="0"/>
              <a:t>(“Enter the value of n”);</a:t>
            </a:r>
          </a:p>
          <a:p>
            <a:r>
              <a:rPr lang="en-US" sz="2800" dirty="0" smtClean="0"/>
              <a:t>  </a:t>
            </a:r>
            <a:r>
              <a:rPr lang="en-US" sz="2800" dirty="0" err="1" smtClean="0"/>
              <a:t>scanf</a:t>
            </a:r>
            <a:r>
              <a:rPr lang="en-US" sz="2800" dirty="0" smtClean="0"/>
              <a:t>(“%</a:t>
            </a:r>
            <a:r>
              <a:rPr lang="en-US" sz="2800" dirty="0" err="1" smtClean="0"/>
              <a:t>d”,&amp;n</a:t>
            </a:r>
            <a:r>
              <a:rPr lang="en-US" sz="2800" dirty="0" smtClean="0"/>
              <a:t>);</a:t>
            </a:r>
          </a:p>
          <a:p>
            <a:endParaRPr lang="en-US" sz="2800" dirty="0" smtClean="0"/>
          </a:p>
          <a:p>
            <a:r>
              <a:rPr lang="en-US" sz="2800" dirty="0" smtClean="0"/>
              <a:t>  </a:t>
            </a:r>
            <a:r>
              <a:rPr lang="en-US" sz="2800" b="1" dirty="0" smtClean="0"/>
              <a:t>for(</a:t>
            </a:r>
            <a:r>
              <a:rPr lang="en-US" sz="2800" b="1" dirty="0" err="1" smtClean="0"/>
              <a:t>i</a:t>
            </a:r>
            <a:r>
              <a:rPr lang="en-US" sz="2800" b="1" dirty="0" smtClean="0"/>
              <a:t>=1;i&lt;=</a:t>
            </a:r>
            <a:r>
              <a:rPr lang="en-US" sz="2800" b="1" dirty="0" err="1" smtClean="0"/>
              <a:t>n;i</a:t>
            </a:r>
            <a:r>
              <a:rPr lang="en-US" sz="2800" b="1" dirty="0" smtClean="0"/>
              <a:t>++)</a:t>
            </a:r>
          </a:p>
          <a:p>
            <a:r>
              <a:rPr lang="en-US" sz="2800" b="1" dirty="0" smtClean="0"/>
              <a:t>    {</a:t>
            </a:r>
          </a:p>
          <a:p>
            <a:r>
              <a:rPr lang="en-US" sz="2800" b="1" dirty="0" smtClean="0"/>
              <a:t>              sum = sum + </a:t>
            </a:r>
            <a:r>
              <a:rPr lang="en-US" sz="2800" b="1" dirty="0" err="1" smtClean="0"/>
              <a:t>i</a:t>
            </a:r>
            <a:r>
              <a:rPr lang="en-US" sz="2800" b="1" dirty="0" smtClean="0"/>
              <a:t>;</a:t>
            </a:r>
            <a:endParaRPr lang="en-US" sz="2800" b="1" dirty="0"/>
          </a:p>
          <a:p>
            <a:r>
              <a:rPr lang="en-US" sz="2800" b="1" dirty="0" smtClean="0"/>
              <a:t>    }</a:t>
            </a:r>
          </a:p>
          <a:p>
            <a:endParaRPr lang="en-US" sz="2800" dirty="0" smtClean="0"/>
          </a:p>
          <a:p>
            <a:r>
              <a:rPr lang="en-US" sz="2800" dirty="0" smtClean="0"/>
              <a:t>  </a:t>
            </a:r>
            <a:r>
              <a:rPr lang="en-US" sz="2800" dirty="0" err="1" smtClean="0"/>
              <a:t>printf</a:t>
            </a:r>
            <a:r>
              <a:rPr lang="en-US" sz="2800" dirty="0" smtClean="0"/>
              <a:t>(“%</a:t>
            </a:r>
            <a:r>
              <a:rPr lang="en-US" sz="2800" dirty="0" err="1" smtClean="0"/>
              <a:t>d”,sum</a:t>
            </a:r>
            <a:r>
              <a:rPr lang="en-US" sz="2800" dirty="0" smtClean="0"/>
              <a:t>);</a:t>
            </a:r>
            <a:endParaRPr lang="en-US" sz="2800" dirty="0"/>
          </a:p>
          <a:p>
            <a:r>
              <a:rPr lang="en-US" sz="2800" dirty="0" smtClean="0"/>
              <a:t>}</a:t>
            </a:r>
            <a:endParaRPr lang="en-US" sz="2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0125" y="0"/>
            <a:ext cx="11887199" cy="545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/>
              <a:t>Write a program to compute sum of n natural numbers</a:t>
            </a:r>
            <a:endParaRPr lang="en-US" b="1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159689" y="1279477"/>
            <a:ext cx="5572836" cy="48449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#include&lt;</a:t>
            </a:r>
            <a:r>
              <a:rPr lang="en-US" sz="2800" dirty="0" err="1" smtClean="0"/>
              <a:t>stdio.h</a:t>
            </a:r>
            <a:r>
              <a:rPr lang="en-US" sz="2800" dirty="0" smtClean="0"/>
              <a:t>&gt;</a:t>
            </a:r>
          </a:p>
          <a:p>
            <a:r>
              <a:rPr lang="en-US" sz="2800" dirty="0" err="1" smtClean="0"/>
              <a:t>int</a:t>
            </a:r>
            <a:r>
              <a:rPr lang="en-US" sz="2800" dirty="0" smtClean="0"/>
              <a:t> main()</a:t>
            </a:r>
          </a:p>
          <a:p>
            <a:r>
              <a:rPr lang="en-US" sz="2800" dirty="0" smtClean="0"/>
              <a:t>{</a:t>
            </a:r>
          </a:p>
          <a:p>
            <a:r>
              <a:rPr lang="en-US" sz="2800" dirty="0" smtClean="0"/>
              <a:t>  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n,sum</a:t>
            </a:r>
            <a:r>
              <a:rPr lang="en-US" sz="2800" dirty="0" smtClean="0"/>
              <a:t>=0;</a:t>
            </a:r>
          </a:p>
          <a:p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err="1" smtClean="0"/>
              <a:t>printf</a:t>
            </a:r>
            <a:r>
              <a:rPr lang="en-US" sz="2800" dirty="0" smtClean="0"/>
              <a:t>(“Enter the value of n”);</a:t>
            </a:r>
          </a:p>
          <a:p>
            <a:r>
              <a:rPr lang="en-US" sz="2800" dirty="0" smtClean="0"/>
              <a:t>  </a:t>
            </a:r>
            <a:r>
              <a:rPr lang="en-US" sz="2800" dirty="0" err="1" smtClean="0"/>
              <a:t>scanf</a:t>
            </a:r>
            <a:r>
              <a:rPr lang="en-US" sz="2800" dirty="0" smtClean="0"/>
              <a:t>(“%</a:t>
            </a:r>
            <a:r>
              <a:rPr lang="en-US" sz="2800" dirty="0" err="1" smtClean="0"/>
              <a:t>d”,&amp;n</a:t>
            </a:r>
            <a:r>
              <a:rPr lang="en-US" sz="2800" dirty="0" smtClean="0"/>
              <a:t>);</a:t>
            </a:r>
          </a:p>
          <a:p>
            <a:endParaRPr lang="en-US" sz="2800" dirty="0" smtClean="0"/>
          </a:p>
          <a:p>
            <a:r>
              <a:rPr lang="en-US" sz="2800" dirty="0" smtClean="0"/>
              <a:t>  </a:t>
            </a:r>
            <a:r>
              <a:rPr lang="en-US" sz="2800" b="1" dirty="0" smtClean="0"/>
              <a:t>n= n(n+1)/2</a:t>
            </a:r>
          </a:p>
          <a:p>
            <a:endParaRPr lang="en-US" sz="2800" b="1" dirty="0" smtClean="0"/>
          </a:p>
          <a:p>
            <a:r>
              <a:rPr lang="en-US" sz="2800" dirty="0" smtClean="0"/>
              <a:t>  </a:t>
            </a:r>
            <a:r>
              <a:rPr lang="en-US" sz="2800" dirty="0" err="1" smtClean="0"/>
              <a:t>printf</a:t>
            </a:r>
            <a:r>
              <a:rPr lang="en-US" sz="2800" dirty="0" smtClean="0"/>
              <a:t>(“%d”, n);</a:t>
            </a:r>
            <a:endParaRPr lang="en-US" sz="2800" dirty="0"/>
          </a:p>
          <a:p>
            <a:r>
              <a:rPr lang="en-US" sz="2800" dirty="0" smtClean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77499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</TotalTime>
  <Words>1271</Words>
  <Application>Microsoft Office PowerPoint</Application>
  <PresentationFormat>Widescreen</PresentationFormat>
  <Paragraphs>214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맑은 고딕</vt:lpstr>
      <vt:lpstr>Arial</vt:lpstr>
      <vt:lpstr>Calibri</vt:lpstr>
      <vt:lpstr>Calibri Light</vt:lpstr>
      <vt:lpstr>新細明體</vt:lpstr>
      <vt:lpstr>Segoe Print</vt:lpstr>
      <vt:lpstr>Symbol</vt:lpstr>
      <vt:lpstr>Times New Roman</vt:lpstr>
      <vt:lpstr>Wingdings</vt:lpstr>
      <vt:lpstr>Office Theme</vt:lpstr>
      <vt:lpstr>PowerPoint Presentation</vt:lpstr>
      <vt:lpstr>Course Details</vt:lpstr>
      <vt:lpstr>Syllabus</vt:lpstr>
      <vt:lpstr>Syllabus</vt:lpstr>
      <vt:lpstr>Syllabus</vt:lpstr>
      <vt:lpstr>Syllabus</vt:lpstr>
      <vt:lpstr>Syllabus</vt:lpstr>
      <vt:lpstr>ALGORITHM</vt:lpstr>
      <vt:lpstr>PowerPoint Presentation</vt:lpstr>
      <vt:lpstr>The Notion of the Algorithm</vt:lpstr>
      <vt:lpstr>Euclid’s Algorithm</vt:lpstr>
      <vt:lpstr>Euclid’s Algorithm</vt:lpstr>
      <vt:lpstr>Exercise</vt:lpstr>
      <vt:lpstr>Exercise</vt:lpstr>
      <vt:lpstr>Course Details</vt:lpstr>
      <vt:lpstr>Syllabus</vt:lpstr>
      <vt:lpstr>Syllabus</vt:lpstr>
      <vt:lpstr>ASYMPTOTIC NOTATION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  <vt:lpstr>EXAMPLES</vt:lpstr>
    </vt:vector>
  </TitlesOfParts>
  <Company>code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Asymptotic Notation</dc:title>
  <dc:creator>CSE-PG</dc:creator>
  <cp:lastModifiedBy>ADMIN</cp:lastModifiedBy>
  <cp:revision>86</cp:revision>
  <dcterms:created xsi:type="dcterms:W3CDTF">2015-02-18T08:34:14Z</dcterms:created>
  <dcterms:modified xsi:type="dcterms:W3CDTF">2023-05-11T04:24:37Z</dcterms:modified>
</cp:coreProperties>
</file>