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327" r:id="rId3"/>
    <p:sldId id="328" r:id="rId4"/>
    <p:sldId id="329" r:id="rId5"/>
    <p:sldId id="331" r:id="rId6"/>
    <p:sldId id="333" r:id="rId7"/>
    <p:sldId id="334" r:id="rId8"/>
    <p:sldId id="335" r:id="rId9"/>
    <p:sldId id="336" r:id="rId10"/>
    <p:sldId id="338" r:id="rId11"/>
    <p:sldId id="339" r:id="rId12"/>
    <p:sldId id="340" r:id="rId13"/>
    <p:sldId id="337" r:id="rId14"/>
    <p:sldId id="341" r:id="rId15"/>
    <p:sldId id="307" r:id="rId16"/>
    <p:sldId id="308" r:id="rId17"/>
    <p:sldId id="309" r:id="rId18"/>
    <p:sldId id="34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8CA7F-EF51-4AB4-AECC-23418B2EAFB3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2C6E4-0C0B-419D-802F-0CABBEA22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907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EFCEBE2E-4213-4157-AFD6-0B0AA32A12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13021581-FC22-47DC-9CCC-2C7197838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836D4D8C-D867-488C-A5F8-8776E47368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31C80E-7237-45F9-B8A8-DF614EC866AC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1" y="260351"/>
            <a:ext cx="11137900" cy="6588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7051" y="1268414"/>
            <a:ext cx="11137900" cy="5113337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7603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CD65-4DDE-4913-A96D-8FF559B37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Theory of computation (</a:t>
            </a:r>
            <a:r>
              <a:rPr lang="en-US" dirty="0" err="1"/>
              <a:t>ToC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AI44 / AD44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CF368-3C75-46B7-8EBB-FC342AD06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Credits: 03 </a:t>
            </a:r>
          </a:p>
          <a:p>
            <a:r>
              <a:rPr lang="en-US" dirty="0"/>
              <a:t>Alias course names:    FLAT / FAFL / ATC / TFCS</a:t>
            </a:r>
          </a:p>
          <a:p>
            <a:endParaRPr lang="en-US" dirty="0"/>
          </a:p>
          <a:p>
            <a:r>
              <a:rPr lang="en-US" dirty="0"/>
              <a:t>BY: Vinay t 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1603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Why study theory of Computation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Implementations come and go</a:t>
            </a:r>
          </a:p>
          <a:p>
            <a:r>
              <a:rPr lang="en-US" dirty="0"/>
              <a:t>Assembly language -&gt; Job Control Lang -&gt; Java -&gt; …</a:t>
            </a:r>
          </a:p>
          <a:p>
            <a:r>
              <a:rPr lang="en-US" dirty="0">
                <a:solidFill>
                  <a:srgbClr val="C00000"/>
                </a:solidFill>
              </a:rPr>
              <a:t>Mathematical Properties </a:t>
            </a:r>
            <a:r>
              <a:rPr lang="en-US" dirty="0"/>
              <a:t>(problems &amp; algorithms) having nothing to do with current technology or languages. (Natural Languages)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1143000"/>
          </a:xfrm>
        </p:spPr>
        <p:txBody>
          <a:bodyPr/>
          <a:lstStyle/>
          <a:p>
            <a:r>
              <a:rPr lang="en-US" dirty="0"/>
              <a:t>It is useful in 2 key ways ***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Provides a set of </a:t>
            </a:r>
            <a:r>
              <a:rPr lang="en-US" dirty="0">
                <a:solidFill>
                  <a:srgbClr val="C00000"/>
                </a:solidFill>
              </a:rPr>
              <a:t>abstract structures </a:t>
            </a:r>
            <a:r>
              <a:rPr lang="en-US" dirty="0"/>
              <a:t>that are useful for solving certain classes or problems.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It defines provable </a:t>
            </a:r>
            <a:r>
              <a:rPr lang="en-US" dirty="0">
                <a:solidFill>
                  <a:srgbClr val="C00000"/>
                </a:solidFill>
              </a:rPr>
              <a:t>limits</a:t>
            </a:r>
            <a:r>
              <a:rPr lang="en-US" dirty="0"/>
              <a:t> to what can be computed , regardless of processor speed or memory size.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Goals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65007"/>
            <a:ext cx="9905999" cy="4726194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Study Principles of Problems themselves</a:t>
            </a:r>
          </a:p>
          <a:p>
            <a:pPr eaLnBrk="1" hangingPunct="1">
              <a:defRPr/>
            </a:pPr>
            <a:r>
              <a:rPr lang="en-US" dirty="0"/>
              <a:t>Does a solution exist?  </a:t>
            </a:r>
          </a:p>
          <a:p>
            <a:pPr lvl="1" eaLnBrk="1" hangingPunct="1">
              <a:defRPr/>
            </a:pPr>
            <a:r>
              <a:rPr lang="en-US" dirty="0"/>
              <a:t>If not, is there a restricted variation?</a:t>
            </a:r>
          </a:p>
          <a:p>
            <a:pPr eaLnBrk="1" hangingPunct="1">
              <a:defRPr/>
            </a:pPr>
            <a:r>
              <a:rPr lang="en-US" dirty="0"/>
              <a:t>Can solution be implemented in fixed memory?</a:t>
            </a:r>
          </a:p>
          <a:p>
            <a:pPr eaLnBrk="1" hangingPunct="1">
              <a:defRPr/>
            </a:pPr>
            <a:r>
              <a:rPr lang="en-US" dirty="0"/>
              <a:t>Is Solution efficient?</a:t>
            </a:r>
          </a:p>
          <a:p>
            <a:pPr lvl="1" eaLnBrk="1" hangingPunct="1">
              <a:defRPr/>
            </a:pPr>
            <a:r>
              <a:rPr lang="en-US" dirty="0"/>
              <a:t>Growth of time &amp; memory with problem size?</a:t>
            </a:r>
          </a:p>
          <a:p>
            <a:pPr eaLnBrk="1" hangingPunct="1">
              <a:defRPr/>
            </a:pPr>
            <a:r>
              <a:rPr lang="en-US" dirty="0"/>
              <a:t>Are there equivalent groups of problems?</a:t>
            </a:r>
          </a:p>
          <a:p>
            <a:pPr marL="457200" lvl="1" indent="0">
              <a:buNone/>
              <a:defRPr/>
            </a:pPr>
            <a:endParaRPr 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70C76E88-AFA2-4C36-AB6A-4967192D815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495E-2F46-449D-81A7-AC1D109A8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502" y="0"/>
            <a:ext cx="9905998" cy="1478570"/>
          </a:xfrm>
        </p:spPr>
        <p:txBody>
          <a:bodyPr/>
          <a:lstStyle/>
          <a:p>
            <a:r>
              <a:rPr lang="en-US" dirty="0"/>
              <a:t>Applications of automata theory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CAD0A-1A39-4D65-BFF9-FAE09B399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0F535-FC7E-4CFB-A9F9-6752FAB9F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79" y="1066799"/>
            <a:ext cx="6396599" cy="56136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CA3AC4-9E9A-4F06-B303-DC28237C5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078" y="1066799"/>
            <a:ext cx="42005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0152-A468-4B75-9027-D1B6D6D8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21F773-5E24-4154-8231-9E92D9256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940" y="11889"/>
            <a:ext cx="6417582" cy="4667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A02245-AE93-4864-B149-E03039E3A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40" y="4676880"/>
            <a:ext cx="86963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57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Some devices we will see</a:t>
            </a:r>
          </a:p>
        </p:txBody>
      </p:sp>
      <p:graphicFrame>
        <p:nvGraphicFramePr>
          <p:cNvPr id="94264" name="Group 5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346509984"/>
              </p:ext>
            </p:extLst>
          </p:nvPr>
        </p:nvGraphicFramePr>
        <p:xfrm>
          <a:off x="1914861" y="1196975"/>
          <a:ext cx="8357853" cy="4989450"/>
        </p:xfrm>
        <a:graphic>
          <a:graphicData uri="http://schemas.openxmlformats.org/drawingml/2006/table">
            <a:tbl>
              <a:tblPr/>
              <a:tblGrid>
                <a:gridCol w="2596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8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Gill Sans MT" pitchFamily="34" charset="0"/>
                        </a:rPr>
                        <a:t>finite automata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Devices with a finite amount of memory.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Used to model “small” computers.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1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Gill Sans MT" pitchFamily="34" charset="0"/>
                        </a:rPr>
                        <a:t>push-down automata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Devices with infinite memory that can be accessed in a restricted way.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Used to model parsers, etc.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5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Gill Sans MT" pitchFamily="34" charset="0"/>
                        </a:rPr>
                        <a:t>Turing Machines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Devices with infinite memory.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Used to model any computer.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7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Gill Sans MT" pitchFamily="34" charset="0"/>
                        </a:rPr>
                        <a:t>time-bounded Turing Machines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Infinite memory, but bounded running time.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Used to model any computer program that runs in a “reasonable” amount of time.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4624"/>
            <a:ext cx="8229600" cy="1143000"/>
          </a:xfrm>
        </p:spPr>
        <p:txBody>
          <a:bodyPr/>
          <a:lstStyle/>
          <a:p>
            <a:r>
              <a:rPr lang="en-US" dirty="0"/>
              <a:t>Some highlights of the course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Finite automata</a:t>
            </a:r>
          </a:p>
          <a:p>
            <a:pPr lvl="1"/>
            <a:r>
              <a:rPr lang="en-US"/>
              <a:t>We will understand what kinds of things a device with finite memory </a:t>
            </a:r>
            <a:r>
              <a:rPr lang="en-US">
                <a:solidFill>
                  <a:schemeClr val="accent2"/>
                </a:solidFill>
              </a:rPr>
              <a:t>can</a:t>
            </a:r>
            <a:r>
              <a:rPr lang="en-US"/>
              <a:t> do, and what it </a:t>
            </a:r>
            <a:r>
              <a:rPr lang="en-US">
                <a:solidFill>
                  <a:schemeClr val="accent2"/>
                </a:solidFill>
              </a:rPr>
              <a:t>cannot</a:t>
            </a:r>
            <a:r>
              <a:rPr lang="en-US"/>
              <a:t> do</a:t>
            </a:r>
          </a:p>
          <a:p>
            <a:pPr lvl="1"/>
            <a:r>
              <a:rPr lang="en-US"/>
              <a:t>Introduce simulation: the ability of one device to “imitate” another device</a:t>
            </a:r>
          </a:p>
          <a:p>
            <a:pPr lvl="1"/>
            <a:r>
              <a:rPr lang="en-US"/>
              <a:t>Introduce nondeterminism: the ability of a device to make arbitrary choices</a:t>
            </a:r>
          </a:p>
          <a:p>
            <a:r>
              <a:rPr lang="en-US"/>
              <a:t>Push-down automata</a:t>
            </a:r>
          </a:p>
          <a:p>
            <a:pPr lvl="1"/>
            <a:r>
              <a:rPr lang="en-US"/>
              <a:t>These devices are related to </a:t>
            </a:r>
            <a:r>
              <a:rPr lang="en-US">
                <a:solidFill>
                  <a:schemeClr val="accent2"/>
                </a:solidFill>
              </a:rPr>
              <a:t>grammars</a:t>
            </a:r>
            <a:r>
              <a:rPr lang="en-US"/>
              <a:t>, which describe the structure of programming (and natural) languages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6632"/>
            <a:ext cx="8229600" cy="1143000"/>
          </a:xfrm>
        </p:spPr>
        <p:txBody>
          <a:bodyPr/>
          <a:lstStyle/>
          <a:p>
            <a:r>
              <a:rPr lang="en-US" dirty="0"/>
              <a:t>Some highlights of the course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Turing Machines</a:t>
            </a:r>
          </a:p>
          <a:p>
            <a:pPr lvl="1"/>
            <a:r>
              <a:rPr lang="en-US"/>
              <a:t>This is a </a:t>
            </a:r>
            <a:r>
              <a:rPr lang="en-US">
                <a:solidFill>
                  <a:schemeClr val="accent2"/>
                </a:solidFill>
              </a:rPr>
              <a:t>general model of a computer</a:t>
            </a:r>
            <a:r>
              <a:rPr lang="en-US"/>
              <a:t>, capturing anything we could ever hope to compute</a:t>
            </a:r>
          </a:p>
          <a:p>
            <a:pPr lvl="1"/>
            <a:r>
              <a:rPr lang="en-US"/>
              <a:t>Surprisingly, there are many things that we </a:t>
            </a:r>
            <a:r>
              <a:rPr lang="en-US">
                <a:solidFill>
                  <a:schemeClr val="accent2"/>
                </a:solidFill>
              </a:rPr>
              <a:t>cannot compute</a:t>
            </a:r>
            <a:r>
              <a:rPr lang="en-US"/>
              <a:t>, for example: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It seems that you should be able to tell just by looking at the program, but it is </a:t>
            </a:r>
            <a:r>
              <a:rPr lang="en-US">
                <a:solidFill>
                  <a:schemeClr val="accent2"/>
                </a:solidFill>
              </a:rPr>
              <a:t>impossible</a:t>
            </a:r>
            <a:r>
              <a:rPr lang="en-US"/>
              <a:t> to do!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143251" y="3576639"/>
            <a:ext cx="6297173" cy="120032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Gill Sans MT" pitchFamily="34" charset="0"/>
              </a:rPr>
              <a:t>Write a program that, given the code of another </a:t>
            </a:r>
            <a:br>
              <a:rPr lang="en-US" sz="2400">
                <a:latin typeface="Gill Sans MT" pitchFamily="34" charset="0"/>
              </a:rPr>
            </a:br>
            <a:r>
              <a:rPr lang="en-US" sz="2400">
                <a:latin typeface="Gill Sans MT" pitchFamily="34" charset="0"/>
              </a:rPr>
              <a:t>program in C, tells if this program ever outputs </a:t>
            </a:r>
            <a:br>
              <a:rPr lang="en-US" sz="2400">
                <a:latin typeface="Gill Sans MT" pitchFamily="34" charset="0"/>
              </a:rPr>
            </a:br>
            <a:r>
              <a:rPr lang="en-US" sz="2400">
                <a:latin typeface="Gill Sans MT" pitchFamily="34" charset="0"/>
              </a:rPr>
              <a:t>the word “</a:t>
            </a:r>
            <a:r>
              <a:rPr lang="en-US" sz="2400">
                <a:latin typeface="Courier New" pitchFamily="49" charset="0"/>
              </a:rPr>
              <a:t>hello</a:t>
            </a:r>
            <a:r>
              <a:rPr lang="en-US" sz="2400">
                <a:latin typeface="Gill Sans MT" pitchFamily="34" charset="0"/>
              </a:rPr>
              <a:t>”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3C3C-5850-4589-9303-40AE1021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543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How to study: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7D63A-4068-41B8-B317-44D43BBE3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75765"/>
            <a:ext cx="9905999" cy="47154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Subject is mathematical and lot of logical thinking is required. </a:t>
            </a:r>
          </a:p>
          <a:p>
            <a:r>
              <a:rPr lang="en-US" dirty="0"/>
              <a:t> There are number of Theorems and proofs. </a:t>
            </a:r>
          </a:p>
          <a:p>
            <a:r>
              <a:rPr lang="en-US" dirty="0"/>
              <a:t> Understand the definition – mathematically i.e. Examples are not substitute for definitions. </a:t>
            </a:r>
          </a:p>
          <a:p>
            <a:r>
              <a:rPr lang="en-US" dirty="0"/>
              <a:t> Examples are only to make the definition clear. </a:t>
            </a:r>
          </a:p>
          <a:p>
            <a:r>
              <a:rPr lang="en-US" dirty="0"/>
              <a:t> Work out number of problems from various other books. </a:t>
            </a:r>
          </a:p>
          <a:p>
            <a:r>
              <a:rPr lang="en-US" dirty="0"/>
              <a:t> Key to understanding this subject – attempt to work harder problems even if you are not able get answers. 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If you plan to take up - Gate examination for PG studies – you must understand it thoroughly. </a:t>
            </a:r>
            <a:endParaRPr lang="en-US" dirty="0">
              <a:solidFill>
                <a:srgbClr val="FFFF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715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2508693C-9A95-4FBB-8078-84194CD89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/>
              <a:t>Text Books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C8C6F99B-215C-47A1-B159-96851F0D3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1413" y="1658142"/>
            <a:ext cx="9905999" cy="4581339"/>
          </a:xfrm>
        </p:spPr>
        <p:txBody>
          <a:bodyPr>
            <a:normAutofit fontScale="92500" lnSpcReduction="20000"/>
          </a:bodyPr>
          <a:lstStyle/>
          <a:p>
            <a:endParaRPr lang="en-IN" altLang="en-US" dirty="0"/>
          </a:p>
          <a:p>
            <a:r>
              <a:rPr lang="en-IN" altLang="en-US" dirty="0"/>
              <a:t> </a:t>
            </a:r>
            <a:r>
              <a:rPr lang="en-IN" altLang="en-US" sz="1800" dirty="0"/>
              <a:t>John E. Hopcroft, Rajeev Motwani, Jeffrey </a:t>
            </a:r>
            <a:r>
              <a:rPr lang="en-IN" altLang="en-US" sz="1800" dirty="0" err="1"/>
              <a:t>D.Ullman</a:t>
            </a:r>
            <a:r>
              <a:rPr lang="en-IN" altLang="en-US" sz="1800" dirty="0"/>
              <a:t>: </a:t>
            </a:r>
            <a:r>
              <a:rPr lang="en-IN" altLang="en-US" sz="1800" dirty="0">
                <a:solidFill>
                  <a:srgbClr val="FFFF00"/>
                </a:solidFill>
              </a:rPr>
              <a:t>Introduction to Automata Theory, Languages and Computation</a:t>
            </a:r>
            <a:r>
              <a:rPr lang="en-IN" altLang="en-US" sz="1800" dirty="0"/>
              <a:t>, 3rd Edition, Pearson Education, 2007. (Chapters: 1.1, 1.5, 2.2 to 2.5, 3.1 to 3.3, 4, 5, 6, 7, 8.1 to </a:t>
            </a:r>
          </a:p>
          <a:p>
            <a:pPr>
              <a:buFontTx/>
              <a:buNone/>
            </a:pPr>
            <a:r>
              <a:rPr lang="en-IN" altLang="en-US" sz="1800" dirty="0"/>
              <a:t>8.4, 8.6, 9.1, 9.2, 9.4.1, 9.5) </a:t>
            </a:r>
          </a:p>
          <a:p>
            <a:endParaRPr lang="en-IN" altLang="en-US" sz="1800" dirty="0"/>
          </a:p>
          <a:p>
            <a:r>
              <a:rPr lang="en-IN" altLang="en-US" sz="1800" dirty="0"/>
              <a:t> K.L.P. Mishra: </a:t>
            </a:r>
            <a:r>
              <a:rPr lang="en-IN" altLang="en-US" sz="1800" dirty="0">
                <a:solidFill>
                  <a:srgbClr val="FFFF00"/>
                </a:solidFill>
              </a:rPr>
              <a:t>Theory of Computer Science, Automata, Languages, and Computation</a:t>
            </a:r>
            <a:r>
              <a:rPr lang="en-IN" altLang="en-US" sz="1800" dirty="0"/>
              <a:t>, 3rd Edition, PHI Learning, 2009. </a:t>
            </a:r>
          </a:p>
          <a:p>
            <a:endParaRPr lang="en-IN" altLang="en-US" sz="1800" dirty="0"/>
          </a:p>
          <a:p>
            <a:r>
              <a:rPr lang="en-IN" altLang="en-US" sz="1800" dirty="0"/>
              <a:t> John C Martin</a:t>
            </a:r>
            <a:r>
              <a:rPr lang="en-IN" altLang="en-US" sz="1800" dirty="0">
                <a:solidFill>
                  <a:srgbClr val="FFFF00"/>
                </a:solidFill>
              </a:rPr>
              <a:t>: Introduction to Languages and Automata Theory</a:t>
            </a:r>
            <a:r>
              <a:rPr lang="en-IN" altLang="en-US" sz="1800" dirty="0"/>
              <a:t>, 3rd Edition, Tata McGraw-Hill, 2007</a:t>
            </a:r>
          </a:p>
          <a:p>
            <a:r>
              <a:rPr lang="en-US" altLang="en-US" sz="1800" dirty="0"/>
              <a:t>Automata Theory by </a:t>
            </a:r>
            <a:r>
              <a:rPr lang="en-US" altLang="en-US" sz="1800" dirty="0" err="1"/>
              <a:t>Ellian</a:t>
            </a:r>
            <a:r>
              <a:rPr lang="en-US" altLang="en-US" sz="1800" dirty="0"/>
              <a:t> Rich  ******* (GATE)</a:t>
            </a:r>
            <a:endParaRPr lang="en-IN" altLang="en-US" sz="1800" dirty="0"/>
          </a:p>
          <a:p>
            <a:r>
              <a:rPr lang="en-IN" altLang="en-US" dirty="0">
                <a:solidFill>
                  <a:srgbClr val="FF0000"/>
                </a:solidFill>
              </a:rPr>
              <a:t>NPTEL Online Video Tutorials</a:t>
            </a:r>
            <a:r>
              <a:rPr lang="en-IN" altLang="en-US" dirty="0"/>
              <a:t>,  </a:t>
            </a:r>
            <a:r>
              <a:rPr lang="en-IN" altLang="en-US" dirty="0">
                <a:solidFill>
                  <a:srgbClr val="FF0000"/>
                </a:solidFill>
              </a:rPr>
              <a:t>VTU  e – Learning Videos</a:t>
            </a:r>
            <a:r>
              <a:rPr lang="en-IN" altLang="en-US" sz="1800" dirty="0"/>
              <a:t>. </a:t>
            </a:r>
            <a:endParaRPr lang="en-GB" altLang="en-US" sz="18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63353568-E09A-4EBB-B5EC-17572B266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>
                <a:solidFill>
                  <a:srgbClr val="FFFF00"/>
                </a:solidFill>
              </a:rPr>
              <a:t>SYLLABUS </a:t>
            </a: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3BE9F779-2485-4EAF-A9FF-50ABEECB59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UNIT 1 : </a:t>
            </a:r>
            <a:r>
              <a:rPr lang="en-IN" altLang="en-US" dirty="0">
                <a:solidFill>
                  <a:srgbClr val="FFFF00"/>
                </a:solidFill>
              </a:rPr>
              <a:t> Introduction to Finite Automata</a:t>
            </a:r>
            <a:endParaRPr lang="en-US" altLang="en-US" dirty="0">
              <a:solidFill>
                <a:srgbClr val="FFFF00"/>
              </a:solidFill>
            </a:endParaRPr>
          </a:p>
          <a:p>
            <a:r>
              <a:rPr lang="en-US" altLang="en-US" dirty="0">
                <a:solidFill>
                  <a:srgbClr val="FFFF00"/>
                </a:solidFill>
              </a:rPr>
              <a:t>UNIT 2: </a:t>
            </a:r>
            <a:r>
              <a:rPr lang="en-IN" altLang="en-US" dirty="0">
                <a:solidFill>
                  <a:srgbClr val="FFFF00"/>
                </a:solidFill>
              </a:rPr>
              <a:t> Regular Expressions and Equivalence of automata</a:t>
            </a:r>
            <a:endParaRPr lang="en-US" altLang="en-US" dirty="0">
              <a:solidFill>
                <a:srgbClr val="FFFF00"/>
              </a:solidFill>
            </a:endParaRPr>
          </a:p>
          <a:p>
            <a:r>
              <a:rPr lang="en-US" altLang="en-US" dirty="0">
                <a:solidFill>
                  <a:srgbClr val="FFFF00"/>
                </a:solidFill>
              </a:rPr>
              <a:t>UNIT 3: </a:t>
            </a:r>
            <a:r>
              <a:rPr lang="en-IN" altLang="en-US" dirty="0">
                <a:solidFill>
                  <a:srgbClr val="FFFF00"/>
                </a:solidFill>
              </a:rPr>
              <a:t> Context Free Grammars, Pushdown Automata</a:t>
            </a:r>
            <a:endParaRPr lang="en-US" altLang="en-US" dirty="0">
              <a:solidFill>
                <a:srgbClr val="FFFF00"/>
              </a:solidFill>
            </a:endParaRPr>
          </a:p>
          <a:p>
            <a:r>
              <a:rPr lang="en-US" altLang="en-US" dirty="0">
                <a:solidFill>
                  <a:srgbClr val="FFFF00"/>
                </a:solidFill>
              </a:rPr>
              <a:t>UNIT 4: </a:t>
            </a:r>
            <a:r>
              <a:rPr lang="en-IN" altLang="en-US" dirty="0">
                <a:solidFill>
                  <a:srgbClr val="FFFF00"/>
                </a:solidFill>
              </a:rPr>
              <a:t> Deterministic Pushdown Automata and properties of CFL’s</a:t>
            </a:r>
            <a:endParaRPr lang="en-US" altLang="en-US" dirty="0">
              <a:solidFill>
                <a:srgbClr val="FFFF00"/>
              </a:solidFill>
            </a:endParaRPr>
          </a:p>
          <a:p>
            <a:r>
              <a:rPr lang="en-US" altLang="en-US" dirty="0">
                <a:solidFill>
                  <a:srgbClr val="FFC000"/>
                </a:solidFill>
              </a:rPr>
              <a:t>UNIT 5: </a:t>
            </a:r>
            <a:r>
              <a:rPr lang="en-IN" altLang="en-US" dirty="0">
                <a:solidFill>
                  <a:srgbClr val="FFC000"/>
                </a:solidFill>
              </a:rPr>
              <a:t> </a:t>
            </a:r>
            <a:r>
              <a:rPr lang="en-US" altLang="en-US" dirty="0">
                <a:solidFill>
                  <a:srgbClr val="FFC000"/>
                </a:solidFill>
              </a:rPr>
              <a:t>The Turing Machine and language of Recursively enumerable</a:t>
            </a:r>
          </a:p>
          <a:p>
            <a:pPr marL="0" indent="0">
              <a:buNone/>
            </a:pPr>
            <a:endParaRPr lang="en-GB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BBE57-36FD-404C-BD03-FDB9E9CC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AE664-F333-411B-B7D4-E3D9F613A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F:\download notes\FLAT\Left_Vs_Right_Brain.gif">
            <a:extLst>
              <a:ext uri="{FF2B5EF4-FFF2-40B4-BE49-F238E27FC236}">
                <a16:creationId xmlns:a16="http://schemas.microsoft.com/office/drawing/2014/main" id="{9BF773C3-B8A9-451E-8BF2-734A74C90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00" y="495300"/>
            <a:ext cx="4303058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F9F8A2-990E-4668-ACC6-0B9B33861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758" y="495300"/>
            <a:ext cx="4572000" cy="320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0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96F80E42-5B45-4B36-AAA5-2A1BA589F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6324600"/>
            <a:ext cx="6400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			</a:t>
            </a:r>
            <a:endParaRPr lang="en-US" altLang="en-US">
              <a:solidFill>
                <a:srgbClr val="C0C0C0"/>
              </a:solidFill>
            </a:endParaRPr>
          </a:p>
        </p:txBody>
      </p:sp>
      <p:sp>
        <p:nvSpPr>
          <p:cNvPr id="8195" name="Line 10">
            <a:extLst>
              <a:ext uri="{FF2B5EF4-FFF2-40B4-BE49-F238E27FC236}">
                <a16:creationId xmlns:a16="http://schemas.microsoft.com/office/drawing/2014/main" id="{A24AFF1A-C03D-4F2D-845D-EAE5F4959C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066800"/>
            <a:ext cx="8077200" cy="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093" name="Rectangle 21">
            <a:extLst>
              <a:ext uri="{FF2B5EF4-FFF2-40B4-BE49-F238E27FC236}">
                <a16:creationId xmlns:a16="http://schemas.microsoft.com/office/drawing/2014/main" id="{672787F2-1765-4EFE-B49C-1BD0BD577F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609600"/>
            <a:ext cx="77724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b="1" dirty="0"/>
              <a:t>Guidelines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8197" name="Slide Number Placeholder 6">
            <a:extLst>
              <a:ext uri="{FF2B5EF4-FFF2-40B4-BE49-F238E27FC236}">
                <a16:creationId xmlns:a16="http://schemas.microsoft.com/office/drawing/2014/main" id="{21370264-3D55-4C57-A574-24CE497B910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94CF49-7902-430A-82CF-9DF802D00100}" type="slidenum">
              <a:rPr lang="en-IN" altLang="en-US"/>
              <a:pPr/>
              <a:t>5</a:t>
            </a:fld>
            <a:endParaRPr lang="en-IN" altLang="en-US"/>
          </a:p>
        </p:txBody>
      </p:sp>
      <p:sp>
        <p:nvSpPr>
          <p:cNvPr id="8198" name="Rectangle 7">
            <a:extLst>
              <a:ext uri="{FF2B5EF4-FFF2-40B4-BE49-F238E27FC236}">
                <a16:creationId xmlns:a16="http://schemas.microsoft.com/office/drawing/2014/main" id="{3ADCE93B-2AB5-44F9-9455-28DA8BDBB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1484313"/>
            <a:ext cx="8208962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altLang="en-US" sz="3200" dirty="0"/>
              <a:t>Slow down. The more you understand, the less you have to memorize.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3200" dirty="0"/>
              <a:t>Do the exercises. Write your own notes. (Unruled book)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3200" dirty="0"/>
              <a:t>Drink water. Lots of it.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200" dirty="0"/>
              <a:t>Practice more Problems (Question papers)</a:t>
            </a:r>
          </a:p>
          <a:p>
            <a:endParaRPr lang="en-US" altLang="en-US" dirty="0"/>
          </a:p>
          <a:p>
            <a:endParaRPr lang="en-I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FCEE-FA30-4F9D-B506-1A0FFB84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04800"/>
            <a:ext cx="9144000" cy="8382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What is Automata Theory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2FD724B6-CB7F-4801-ABB4-499E0E440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371600"/>
            <a:ext cx="8686800" cy="4800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/>
              <a:t>Pioneer of automata theory</a:t>
            </a:r>
          </a:p>
          <a:p>
            <a:pPr>
              <a:lnSpc>
                <a:spcPct val="150000"/>
              </a:lnSpc>
            </a:pPr>
            <a:r>
              <a:rPr lang="en-US" altLang="en-US"/>
              <a:t>Alan Turing (1912-1954)</a:t>
            </a:r>
            <a:endParaRPr lang="en-US" altLang="en-US" i="1"/>
          </a:p>
        </p:txBody>
      </p:sp>
      <p:sp>
        <p:nvSpPr>
          <p:cNvPr id="9221" name="Slide Number Placeholder 7">
            <a:extLst>
              <a:ext uri="{FF2B5EF4-FFF2-40B4-BE49-F238E27FC236}">
                <a16:creationId xmlns:a16="http://schemas.microsoft.com/office/drawing/2014/main" id="{76BF54A5-83D8-43DD-B17F-08944138E2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426925-9DDA-4674-82FF-D0F262418D9E}" type="slidenum">
              <a:rPr lang="en-US" altLang="en-US"/>
              <a:pPr/>
              <a:t>6</a:t>
            </a:fld>
            <a:endParaRPr lang="en-US" altLang="en-US"/>
          </a:p>
        </p:txBody>
      </p:sp>
      <p:pic>
        <p:nvPicPr>
          <p:cNvPr id="9222" name="Picture 5">
            <a:extLst>
              <a:ext uri="{FF2B5EF4-FFF2-40B4-BE49-F238E27FC236}">
                <a16:creationId xmlns:a16="http://schemas.microsoft.com/office/drawing/2014/main" id="{85D0AA2F-3C43-45FD-9F70-4FF1A44E9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133600"/>
            <a:ext cx="2649538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9" descr="The Imitation Game (2014) Poster">
            <a:extLst>
              <a:ext uri="{FF2B5EF4-FFF2-40B4-BE49-F238E27FC236}">
                <a16:creationId xmlns:a16="http://schemas.microsoft.com/office/drawing/2014/main" id="{3302F524-56CF-4147-9488-79FD42CD1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10001"/>
            <a:ext cx="1581150" cy="234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C8EA6F78-A729-4E09-82D8-2CCECD609FB6}"/>
              </a:ext>
            </a:extLst>
          </p:cNvPr>
          <p:cNvSpPr txBox="1">
            <a:spLocks noChangeArrowheads="1"/>
          </p:cNvSpPr>
          <p:nvPr/>
        </p:nvSpPr>
        <p:spPr>
          <a:xfrm>
            <a:off x="3163888" y="2743200"/>
            <a:ext cx="5065712" cy="31638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cs typeface="Times New Roman" pitchFamily="18" charset="0"/>
              </a:rPr>
              <a:t>Father of Modern Computer Science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cs typeface="Times New Roman" pitchFamily="18" charset="0"/>
              </a:rPr>
              <a:t>English mathematician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cs typeface="Times New Roman" pitchFamily="18" charset="0"/>
              </a:rPr>
              <a:t>Studied abstract machines called </a:t>
            </a:r>
            <a:r>
              <a:rPr lang="en-US" sz="2000" b="1" i="1" dirty="0">
                <a:solidFill>
                  <a:srgbClr val="FF0000"/>
                </a:solidFill>
                <a:cs typeface="Times New Roman" pitchFamily="18" charset="0"/>
              </a:rPr>
              <a:t>Turing machines</a:t>
            </a:r>
            <a:r>
              <a:rPr lang="en-US" sz="2000" i="1" dirty="0"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even before computers existed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cs typeface="Times New Roman" pitchFamily="18" charset="0"/>
              </a:rPr>
              <a:t>Heard of the Turing test?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B5A2-5A3D-4CF3-B604-BC8BA82D4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73336"/>
            <a:ext cx="9905999" cy="5895191"/>
          </a:xfrm>
        </p:spPr>
        <p:txBody>
          <a:bodyPr>
            <a:normAutofit/>
          </a:bodyPr>
          <a:lstStyle/>
          <a:p>
            <a:endParaRPr lang="en-IN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Why study the theory of computation</a:t>
            </a:r>
            <a:endParaRPr lang="en-US" sz="1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Defn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Automata is an abstract machine for modelling computations. </a:t>
            </a:r>
          </a:p>
          <a:p>
            <a:r>
              <a:rPr lang="en-IN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Why Abstract machines? </a:t>
            </a:r>
            <a:endParaRPr lang="en-IN" sz="1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Abstract machine allows us to model the essential parameters, and ignore the non-essential parameters. </a:t>
            </a:r>
          </a:p>
          <a:p>
            <a:r>
              <a:rPr lang="en-IN" sz="1800" b="1" dirty="0">
                <a:solidFill>
                  <a:srgbClr val="FFFF00"/>
                </a:solidFill>
              </a:rPr>
              <a:t>What is computability? </a:t>
            </a:r>
            <a:endParaRPr lang="en-IN" sz="18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It is very difficult to define, but Our notion of computation: Examples are </a:t>
            </a:r>
            <a:endParaRPr lang="en-US" sz="1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Add 2 numbers </a:t>
            </a:r>
          </a:p>
          <a:p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Find the roots of a quadratic equation </a:t>
            </a:r>
          </a:p>
          <a:p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Multiply 2 matrices 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And so on….. </a:t>
            </a:r>
          </a:p>
          <a:p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Important to note that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</a:t>
            </a:r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all the above have algorithms </a:t>
            </a:r>
            <a:endParaRPr lang="en-US" sz="1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15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EDD7B-B329-440D-9102-7E2C99B91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19548"/>
            <a:ext cx="9905999" cy="537165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What is not computable: 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Example- 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•Halting problem of a program: 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simply write a program that examines other programs to determine if they halt or loop forever. Obviously whether or not a program halts depends on the data it is fed so in this case we mean program to be code plus the data it operates on. 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IN" dirty="0"/>
          </a:p>
          <a:p>
            <a:r>
              <a:rPr lang="en-IN" b="1" dirty="0">
                <a:solidFill>
                  <a:srgbClr val="FFFF00"/>
                </a:solidFill>
              </a:rPr>
              <a:t>Why it not computable</a:t>
            </a:r>
            <a:r>
              <a:rPr lang="en-IN" dirty="0"/>
              <a:t>: </a:t>
            </a:r>
          </a:p>
          <a:p>
            <a:r>
              <a:rPr lang="en-IN" dirty="0"/>
              <a:t>simple answer – </a:t>
            </a:r>
            <a:r>
              <a:rPr lang="en-IN" b="1" dirty="0"/>
              <a:t>No algorithm exists 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Some computations take </a:t>
            </a:r>
            <a:r>
              <a:rPr lang="en-US" b="1" dirty="0">
                <a:solidFill>
                  <a:srgbClr val="FFFF00"/>
                </a:solidFill>
              </a:rPr>
              <a:t>lot of time to be meaning full</a:t>
            </a:r>
            <a:r>
              <a:rPr lang="en-US" b="1" dirty="0"/>
              <a:t>: Example </a:t>
            </a:r>
            <a:endParaRPr lang="en-US" dirty="0"/>
          </a:p>
          <a:p>
            <a:r>
              <a:rPr lang="en-IN" dirty="0"/>
              <a:t>Travelling salesman problem </a:t>
            </a:r>
          </a:p>
          <a:p>
            <a:r>
              <a:rPr lang="en-US" dirty="0"/>
              <a:t> </a:t>
            </a:r>
            <a:r>
              <a:rPr lang="en-US" b="1" dirty="0"/>
              <a:t>When computations are not finished within a reasonable time, such computations are useless, also known as NP-problem(non-deterministic polynomial problems)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5210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6D4DD-8A94-4953-8B71-9697B7738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37882"/>
            <a:ext cx="9905999" cy="5253319"/>
          </a:xfrm>
        </p:spPr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Tractable/Intractable Problems</a:t>
            </a:r>
            <a:r>
              <a:rPr lang="en-IN" b="1" dirty="0"/>
              <a:t>: </a:t>
            </a:r>
            <a:endParaRPr lang="en-IN" dirty="0"/>
          </a:p>
          <a:p>
            <a:r>
              <a:rPr lang="en-US" dirty="0"/>
              <a:t>Tractable Problem: a problem that is solvable by a polynomial-time algorithm. The upper bound is polynomial. Examples: Quick sort(O(</a:t>
            </a:r>
            <a:r>
              <a:rPr lang="en-US" dirty="0" err="1"/>
              <a:t>nlogn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Intractable Problem: a problem that cannot be solved by a polynomial-time algorithm. The lower bound is exponential. Examples: Travelling Salesman problem</a:t>
            </a:r>
          </a:p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Computation vs Complexity ******</a:t>
            </a:r>
          </a:p>
          <a:p>
            <a:r>
              <a:rPr lang="en-US" dirty="0"/>
              <a:t>Solvable or not    vs   Easier or harder to solve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2689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225</TotalTime>
  <Words>1057</Words>
  <Application>Microsoft Office PowerPoint</Application>
  <PresentationFormat>Widescreen</PresentationFormat>
  <Paragraphs>123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Courier New</vt:lpstr>
      <vt:lpstr>Gill Sans MT</vt:lpstr>
      <vt:lpstr>Times New Roman</vt:lpstr>
      <vt:lpstr>Trebuchet MS</vt:lpstr>
      <vt:lpstr>Tw Cen MT</vt:lpstr>
      <vt:lpstr>Circuit</vt:lpstr>
      <vt:lpstr>Theory of computation (ToC) AI44 / AD44 </vt:lpstr>
      <vt:lpstr>Text Books</vt:lpstr>
      <vt:lpstr>SYLLABUS </vt:lpstr>
      <vt:lpstr>PowerPoint Presentation</vt:lpstr>
      <vt:lpstr>Guidelines </vt:lpstr>
      <vt:lpstr>What is Automata Theory</vt:lpstr>
      <vt:lpstr>PowerPoint Presentation</vt:lpstr>
      <vt:lpstr>PowerPoint Presentation</vt:lpstr>
      <vt:lpstr>PowerPoint Presentation</vt:lpstr>
      <vt:lpstr>Why study theory of Computation ?</vt:lpstr>
      <vt:lpstr>It is useful in 2 key ways ***</vt:lpstr>
      <vt:lpstr>Goals </vt:lpstr>
      <vt:lpstr>Applications of automata theory</vt:lpstr>
      <vt:lpstr>PowerPoint Presentation</vt:lpstr>
      <vt:lpstr>Some devices we will see</vt:lpstr>
      <vt:lpstr>Some highlights of the course</vt:lpstr>
      <vt:lpstr>Some highlights of the course</vt:lpstr>
      <vt:lpstr>How to study: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 (ToC) AI44 / AD44</dc:title>
  <dc:creator>ADMIN</dc:creator>
  <cp:lastModifiedBy>ADMIN</cp:lastModifiedBy>
  <cp:revision>7</cp:revision>
  <dcterms:created xsi:type="dcterms:W3CDTF">2023-04-11T06:41:30Z</dcterms:created>
  <dcterms:modified xsi:type="dcterms:W3CDTF">2023-05-06T07:37:48Z</dcterms:modified>
</cp:coreProperties>
</file>