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266" r:id="rId2"/>
    <p:sldId id="301" r:id="rId3"/>
    <p:sldId id="300" r:id="rId4"/>
    <p:sldId id="302" r:id="rId5"/>
    <p:sldId id="303" r:id="rId6"/>
    <p:sldId id="304" r:id="rId7"/>
    <p:sldId id="342" r:id="rId8"/>
    <p:sldId id="343" r:id="rId9"/>
    <p:sldId id="344" r:id="rId10"/>
    <p:sldId id="345" r:id="rId11"/>
    <p:sldId id="346" r:id="rId12"/>
    <p:sldId id="347" r:id="rId13"/>
    <p:sldId id="349" r:id="rId14"/>
    <p:sldId id="355" r:id="rId15"/>
    <p:sldId id="356" r:id="rId16"/>
    <p:sldId id="357" r:id="rId17"/>
    <p:sldId id="358" r:id="rId18"/>
    <p:sldId id="360" r:id="rId19"/>
    <p:sldId id="362" r:id="rId20"/>
    <p:sldId id="363" r:id="rId21"/>
    <p:sldId id="364" r:id="rId22"/>
    <p:sldId id="365" r:id="rId23"/>
    <p:sldId id="368" r:id="rId24"/>
    <p:sldId id="369" r:id="rId25"/>
    <p:sldId id="370" r:id="rId26"/>
    <p:sldId id="372" r:id="rId27"/>
    <p:sldId id="373" r:id="rId28"/>
    <p:sldId id="334" r:id="rId29"/>
    <p:sldId id="335" r:id="rId30"/>
    <p:sldId id="316" r:id="rId31"/>
    <p:sldId id="317" r:id="rId32"/>
    <p:sldId id="283" r:id="rId33"/>
    <p:sldId id="318" r:id="rId34"/>
    <p:sldId id="319" r:id="rId35"/>
    <p:sldId id="289" r:id="rId36"/>
    <p:sldId id="321" r:id="rId37"/>
    <p:sldId id="320" r:id="rId38"/>
    <p:sldId id="322" r:id="rId39"/>
    <p:sldId id="324" r:id="rId40"/>
    <p:sldId id="323" r:id="rId41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751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751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813FB869-0042-4FAC-B455-093801A4B5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02" tIns="46651" rIns="93302" bIns="46651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02" tIns="46651" rIns="93302" bIns="46651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6125"/>
            <a:ext cx="4957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1700"/>
            <a:ext cx="4972050" cy="4460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02" tIns="46651" rIns="93302" bIns="46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02" tIns="46651" rIns="93302" bIns="46651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302" tIns="46651" rIns="93302" bIns="46651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8283971B-5AD7-4BCD-8686-46C3478F04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3278201-D207-4F24-BAE2-00111706397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ED5FB1-649C-4932-BDE3-9AB8ADD7798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07D22-B9CC-4F08-A13A-40F3E5761093}" type="datetimeFigureOut">
              <a:rPr lang="en-IN" smtClean="0"/>
              <a:pPr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FE1C7-A2F1-417B-BCCD-E601BC54669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395288" y="9080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What is automata theory</a:t>
            </a:r>
          </a:p>
        </p:txBody>
      </p:sp>
      <p:sp>
        <p:nvSpPr>
          <p:cNvPr id="13315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Automata theory is the study of </a:t>
            </a:r>
            <a:r>
              <a:rPr lang="en-US" dirty="0">
                <a:solidFill>
                  <a:schemeClr val="accent2"/>
                </a:solidFill>
              </a:rPr>
              <a:t>abstract computational devices</a:t>
            </a:r>
          </a:p>
          <a:p>
            <a:r>
              <a:rPr lang="en-US" dirty="0"/>
              <a:t>Abstract devices are (simplified) models of real computations </a:t>
            </a:r>
          </a:p>
          <a:p>
            <a:r>
              <a:rPr lang="en-US" dirty="0"/>
              <a:t>Computations happen everywhere: On your laptop, on your cell phone, in nature, …</a:t>
            </a:r>
          </a:p>
          <a:p>
            <a:r>
              <a:rPr lang="en-US" dirty="0"/>
              <a:t>Why do we need abstract models?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8153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Example Alphabets &amp; Strings</a:t>
            </a:r>
            <a:r>
              <a:rPr lang="en-US" sz="4000" dirty="0"/>
              <a:t> </a:t>
            </a:r>
          </a:p>
        </p:txBody>
      </p:sp>
      <p:sp>
        <p:nvSpPr>
          <p:cNvPr id="1846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419E0A1-AF77-4D92-BA8F-B8FFE081869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24581" name="Group 5"/>
          <p:cNvGraphicFramePr>
            <a:graphicFrameLocks noGrp="1"/>
          </p:cNvGraphicFramePr>
          <p:nvPr/>
        </p:nvGraphicFramePr>
        <p:xfrm>
          <a:off x="762000" y="1556792"/>
          <a:ext cx="7848600" cy="3670299"/>
        </p:xfrm>
        <a:graphic>
          <a:graphicData uri="http://schemas.openxmlformats.org/drawingml/2006/table">
            <a:tbl>
              <a:tblPr/>
              <a:tblGrid>
                <a:gridCol w="2195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Alphabet name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Alphabet symbols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Example strings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lower case English alphabet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a, b, c, …, z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}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Symbol" pitchFamily="18" charset="2"/>
                        </a:rPr>
                        <a:t>aabbcg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Symbol" pitchFamily="18" charset="2"/>
                        </a:rPr>
                        <a:t>aaaaa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binary alphabet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0, 1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  <a:sym typeface="Symbol" pitchFamily="18" charset="2"/>
                        </a:rPr>
                        <a:t>001100,11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star alphabet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onotype Sorts" pitchFamily="2" charset="2"/>
                        </a:rPr>
                        <a:t>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onotype Sorts" pitchFamily="2" charset="2"/>
                        </a:rPr>
                        <a:t>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Monotype Sorts" pitchFamily="2" charset="2"/>
                        </a:rPr>
                        <a:t>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Monotype Sorts" pitchFamily="2" charset="2"/>
                        </a:rPr>
                        <a:t>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Monotype Sorts" pitchFamily="2" charset="2"/>
                        </a:rPr>
                        <a:t>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Monotype Sorts" pitchFamily="2" charset="2"/>
                        </a:rPr>
                        <a:t>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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Monotype Sorts" pitchFamily="2" charset="2"/>
                        </a:rPr>
                        <a:t>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Monotype Sorts" pitchFamily="2" charset="2"/>
                        </a:rPr>
                        <a:t>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Monotype Sorts" pitchFamily="2" charset="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 music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Alphabet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Classical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Anastasia" pitchFamily="2" charset="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/>
              <a:t>Functions on Strings</a:t>
            </a:r>
            <a:r>
              <a:rPr lang="en-US" sz="3600"/>
              <a:t> 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8202043-5480-4F08-84D6-5BB99537D1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8077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>
                <a:solidFill>
                  <a:srgbClr val="7030A0"/>
                </a:solidFill>
              </a:rPr>
              <a:t>Length</a:t>
            </a:r>
            <a:r>
              <a:rPr lang="en-US" sz="2400" b="1" i="1"/>
              <a:t>:  </a:t>
            </a:r>
          </a:p>
          <a:p>
            <a:pPr marL="1085850" lvl="1" indent="-342900">
              <a:buFont typeface="Arial" charset="0"/>
              <a:buChar char="•"/>
            </a:pPr>
            <a:r>
              <a:rPr lang="en-US" sz="2400"/>
              <a:t>|</a:t>
            </a:r>
            <a:r>
              <a:rPr lang="en-US" sz="2400" i="1"/>
              <a:t>s</a:t>
            </a:r>
            <a:r>
              <a:rPr lang="en-US" sz="2400"/>
              <a:t>| is the length of string </a:t>
            </a:r>
            <a:r>
              <a:rPr lang="en-US" sz="2400" i="1"/>
              <a:t>s</a:t>
            </a:r>
            <a:endParaRPr lang="en-US" sz="2400"/>
          </a:p>
          <a:p>
            <a:pPr marL="1085850" lvl="1" indent="-342900">
              <a:buFont typeface="Arial" charset="0"/>
              <a:buChar char="•"/>
            </a:pPr>
            <a:r>
              <a:rPr lang="en-US" sz="2400"/>
              <a:t>|</a:t>
            </a:r>
            <a:r>
              <a:rPr lang="en-US" sz="2400" i="1"/>
              <a:t>s</a:t>
            </a:r>
            <a:r>
              <a:rPr lang="en-US" sz="2400"/>
              <a:t>| is the number of characters in string </a:t>
            </a:r>
            <a:r>
              <a:rPr lang="en-US" sz="2400" i="1"/>
              <a:t>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	|</a:t>
            </a:r>
            <a:r>
              <a:rPr lang="en-US" sz="3200">
                <a:sym typeface="Symbol" pitchFamily="18" charset="2"/>
              </a:rPr>
              <a:t></a:t>
            </a:r>
            <a:r>
              <a:rPr lang="en-US" sz="2400"/>
              <a:t>| = 0</a:t>
            </a:r>
          </a:p>
          <a:p>
            <a:r>
              <a:rPr lang="en-US" sz="2400"/>
              <a:t>	|</a:t>
            </a:r>
            <a:r>
              <a:rPr lang="en-US" sz="2400">
                <a:latin typeface="Courier New" pitchFamily="49" charset="0"/>
              </a:rPr>
              <a:t>1001101</a:t>
            </a:r>
            <a:r>
              <a:rPr lang="en-US" sz="2400"/>
              <a:t>| = 7</a:t>
            </a:r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>
                <a:solidFill>
                  <a:srgbClr val="7030A0"/>
                </a:solidFill>
              </a:rPr>
              <a:t>#</a:t>
            </a:r>
            <a:r>
              <a:rPr lang="en-US" sz="2400" b="1" i="1" baseline="-25000">
                <a:solidFill>
                  <a:srgbClr val="7030A0"/>
                </a:solidFill>
              </a:rPr>
              <a:t>c</a:t>
            </a:r>
            <a:r>
              <a:rPr lang="en-US" sz="2400">
                <a:solidFill>
                  <a:srgbClr val="7030A0"/>
                </a:solidFill>
              </a:rPr>
              <a:t>(</a:t>
            </a:r>
            <a:r>
              <a:rPr lang="en-US" sz="2400" i="1">
                <a:solidFill>
                  <a:srgbClr val="7030A0"/>
                </a:solidFill>
              </a:rPr>
              <a:t>s</a:t>
            </a:r>
            <a:r>
              <a:rPr lang="en-US" sz="2400">
                <a:solidFill>
                  <a:srgbClr val="7030A0"/>
                </a:solidFill>
              </a:rPr>
              <a:t>) </a:t>
            </a:r>
            <a:r>
              <a:rPr lang="en-US" sz="2400"/>
              <a:t>is defined as the number of times that </a:t>
            </a:r>
            <a:r>
              <a:rPr lang="en-US" sz="2400" i="1"/>
              <a:t>c</a:t>
            </a:r>
            <a:r>
              <a:rPr lang="en-US" sz="2400"/>
              <a:t> occurs in </a:t>
            </a:r>
            <a:r>
              <a:rPr lang="en-US" sz="2400" i="1"/>
              <a:t>s</a:t>
            </a:r>
            <a:r>
              <a:rPr lang="en-US" sz="2400"/>
              <a:t>.</a:t>
            </a:r>
          </a:p>
          <a:p>
            <a:r>
              <a:rPr lang="en-US" sz="2400"/>
              <a:t>  </a:t>
            </a:r>
          </a:p>
          <a:p>
            <a:r>
              <a:rPr lang="en-US" sz="2400"/>
              <a:t>	#</a:t>
            </a:r>
            <a:r>
              <a:rPr lang="en-US" sz="2400" baseline="-25000">
                <a:latin typeface="Courier New" pitchFamily="49" charset="0"/>
              </a:rPr>
              <a:t>a</a:t>
            </a:r>
            <a:r>
              <a:rPr lang="en-US" sz="2400"/>
              <a:t>(</a:t>
            </a:r>
            <a:r>
              <a:rPr lang="en-US" sz="2400">
                <a:latin typeface="Courier New" pitchFamily="49" charset="0"/>
              </a:rPr>
              <a:t>abbaaa</a:t>
            </a:r>
            <a:r>
              <a:rPr lang="en-US" sz="2400"/>
              <a:t>) = 4.</a:t>
            </a:r>
          </a:p>
          <a:p>
            <a:endParaRPr lang="en-US" sz="2400" i="1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/>
              <a:t>More Functions on Strings</a:t>
            </a:r>
            <a:r>
              <a:rPr lang="en-US" sz="3600"/>
              <a:t> </a:t>
            </a: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857B79F-441F-4602-BF3B-6FFD0A5136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38200" y="1127125"/>
            <a:ext cx="7467600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sz="1000" i="1" dirty="0"/>
          </a:p>
          <a:p>
            <a:pPr eaLnBrk="1" hangingPunct="1">
              <a:defRPr/>
            </a:pPr>
            <a:r>
              <a:rPr lang="en-US" sz="2400" b="1" i="1" dirty="0">
                <a:solidFill>
                  <a:srgbClr val="7030A0"/>
                </a:solidFill>
              </a:rPr>
              <a:t>Concatenation</a:t>
            </a:r>
            <a:r>
              <a:rPr lang="en-US" sz="2400" b="1" i="1" dirty="0"/>
              <a:t>:</a:t>
            </a:r>
            <a:r>
              <a:rPr lang="en-US" sz="2400" i="1" dirty="0"/>
              <a:t> </a:t>
            </a:r>
            <a:r>
              <a:rPr lang="en-US" sz="2400" dirty="0"/>
              <a:t>the </a:t>
            </a:r>
            <a:r>
              <a:rPr lang="en-US" sz="2400" b="1" i="1" dirty="0"/>
              <a:t>concatenation</a:t>
            </a:r>
            <a:r>
              <a:rPr lang="en-US" sz="2400" dirty="0"/>
              <a:t> of  2 strings </a:t>
            </a:r>
            <a:r>
              <a:rPr lang="en-US" sz="2400" i="1" dirty="0"/>
              <a:t>s</a:t>
            </a:r>
            <a:r>
              <a:rPr lang="en-US" sz="2400" dirty="0"/>
              <a:t> and </a:t>
            </a:r>
            <a:r>
              <a:rPr lang="en-US" sz="2400" i="1" dirty="0"/>
              <a:t>t</a:t>
            </a:r>
            <a:r>
              <a:rPr lang="en-US" sz="2400" dirty="0"/>
              <a:t> is the string formed by appending t to s; written as s||t or more commonly, </a:t>
            </a:r>
            <a:r>
              <a:rPr lang="en-US" sz="2400" i="1" dirty="0" err="1"/>
              <a:t>st</a:t>
            </a:r>
            <a:endParaRPr lang="en-US" sz="2400" i="1" dirty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000" dirty="0"/>
              <a:t>Example: </a:t>
            </a:r>
          </a:p>
          <a:p>
            <a:pPr eaLnBrk="1" hangingPunct="1">
              <a:defRPr/>
            </a:pPr>
            <a:r>
              <a:rPr lang="en-US" sz="2000" dirty="0"/>
              <a:t>	If 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dirty="0">
                <a:latin typeface="Courier New" pitchFamily="49" charset="0"/>
              </a:rPr>
              <a:t>good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dirty="0">
                <a:latin typeface="Courier New" pitchFamily="49" charset="0"/>
              </a:rPr>
              <a:t>bye</a:t>
            </a:r>
            <a:r>
              <a:rPr lang="en-US" sz="2000" dirty="0"/>
              <a:t>, then </a:t>
            </a:r>
            <a:r>
              <a:rPr lang="en-US" sz="2000" i="1" dirty="0" err="1"/>
              <a:t>xy</a:t>
            </a:r>
            <a:r>
              <a:rPr lang="en-US" sz="2000" dirty="0"/>
              <a:t> = </a:t>
            </a:r>
            <a:r>
              <a:rPr lang="en-US" sz="2000" dirty="0">
                <a:latin typeface="Courier New" pitchFamily="49" charset="0"/>
              </a:rPr>
              <a:t>goodbye</a:t>
            </a:r>
          </a:p>
          <a:p>
            <a:pPr eaLnBrk="1" hangingPunct="1">
              <a:defRPr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/>
              <a:t> and </a:t>
            </a:r>
            <a:r>
              <a:rPr lang="en-US" sz="2000" i="1" dirty="0" err="1"/>
              <a:t>yx</a:t>
            </a:r>
            <a:r>
              <a:rPr lang="en-US" sz="2000" i="1" dirty="0"/>
              <a:t> = </a:t>
            </a:r>
            <a:r>
              <a:rPr lang="en-US" sz="2000" dirty="0" err="1">
                <a:latin typeface="Courier New" pitchFamily="49" charset="0"/>
              </a:rPr>
              <a:t>byegood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/>
              <a:t>Note that |</a:t>
            </a:r>
            <a:r>
              <a:rPr lang="en-US" sz="2400" i="1" dirty="0" err="1"/>
              <a:t>xy</a:t>
            </a:r>
            <a:r>
              <a:rPr lang="en-US" sz="2400" dirty="0"/>
              <a:t>| = |</a:t>
            </a:r>
            <a:r>
              <a:rPr lang="en-US" sz="2400" i="1" dirty="0"/>
              <a:t>x</a:t>
            </a:r>
            <a:r>
              <a:rPr lang="en-US" sz="2400" dirty="0"/>
              <a:t>| + |</a:t>
            </a:r>
            <a:r>
              <a:rPr lang="en-US" sz="2400" i="1" dirty="0"/>
              <a:t>y</a:t>
            </a:r>
            <a:r>
              <a:rPr lang="en-US" sz="2400" dirty="0"/>
              <a:t>| --  Is it always??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rgbClr val="7030A0"/>
                </a:solidFill>
                <a:sym typeface="Symbol" pitchFamily="18" charset="2"/>
              </a:rPr>
              <a:t></a:t>
            </a:r>
            <a:r>
              <a:rPr lang="en-US" sz="2400" dirty="0"/>
              <a:t> is the identity for concatenation of strings.  So,</a:t>
            </a:r>
          </a:p>
          <a:p>
            <a:pPr lvl="1" indent="0" eaLnBrk="1" hangingPunct="1">
              <a:defRPr/>
            </a:pP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i="1" dirty="0"/>
              <a:t>x</a:t>
            </a:r>
            <a:r>
              <a:rPr lang="en-US" sz="2400" dirty="0"/>
              <a:t> (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</a:t>
            </a:r>
            <a:r>
              <a:rPr lang="en-US" sz="2400" dirty="0"/>
              <a:t> = </a:t>
            </a:r>
            <a:r>
              <a:rPr lang="en-US" sz="2400" dirty="0">
                <a:sym typeface="Symbol" pitchFamily="18" charset="2"/>
              </a:rPr>
              <a:t>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= 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400" dirty="0"/>
              <a:t>Concatenation is associative.  So, </a:t>
            </a:r>
          </a:p>
          <a:p>
            <a:pPr lvl="1" indent="0" eaLnBrk="1" hangingPunct="1">
              <a:defRPr/>
            </a:pPr>
            <a:r>
              <a:rPr lang="en-US" sz="2400" dirty="0">
                <a:sym typeface="Symbol" pitchFamily="18" charset="2"/>
              </a:rPr>
              <a:t></a:t>
            </a:r>
            <a:r>
              <a:rPr lang="en-US" sz="2400" i="1" dirty="0"/>
              <a:t>s, t, w</a:t>
            </a:r>
            <a:r>
              <a:rPr lang="en-US" sz="2400" dirty="0"/>
              <a:t> ((</a:t>
            </a:r>
            <a:r>
              <a:rPr lang="en-US" sz="2400" i="1" dirty="0" err="1"/>
              <a:t>st</a:t>
            </a:r>
            <a:r>
              <a:rPr lang="en-US" sz="2400" dirty="0"/>
              <a:t>)</a:t>
            </a:r>
            <a:r>
              <a:rPr lang="en-US" sz="2400" i="1" dirty="0"/>
              <a:t>w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  <a:r>
              <a:rPr lang="en-US" sz="2400" dirty="0"/>
              <a:t>(</a:t>
            </a:r>
            <a:r>
              <a:rPr lang="en-US" sz="2400" i="1" dirty="0" err="1"/>
              <a:t>tw</a:t>
            </a:r>
            <a:r>
              <a:rPr lang="en-US" sz="2400" dirty="0"/>
              <a:t>))</a:t>
            </a:r>
          </a:p>
          <a:p>
            <a:pPr lvl="1" indent="0" eaLnBrk="1" hangingPunct="1">
              <a:defRPr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/>
              <a:t>More Functions on Strings</a:t>
            </a:r>
            <a:r>
              <a:rPr lang="en-US" sz="3600"/>
              <a:t> 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D56A573-E72F-4EC6-89D2-74DA63A5332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55688" y="1143000"/>
            <a:ext cx="72390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Reverse</a:t>
            </a:r>
            <a:r>
              <a:rPr lang="en-US" sz="2400" dirty="0"/>
              <a:t>: For each string </a:t>
            </a:r>
            <a:r>
              <a:rPr lang="en-US" sz="2400" i="1" dirty="0"/>
              <a:t>w</a:t>
            </a:r>
            <a:r>
              <a:rPr lang="en-US" sz="2400" dirty="0"/>
              <a:t>, </a:t>
            </a:r>
            <a:r>
              <a:rPr lang="en-US" sz="2400" i="1" dirty="0"/>
              <a:t>w </a:t>
            </a:r>
            <a:r>
              <a:rPr lang="en-US" sz="2400" baseline="30000" dirty="0"/>
              <a:t>R</a:t>
            </a:r>
            <a:r>
              <a:rPr lang="en-US" sz="2400" dirty="0"/>
              <a:t> is defined as:</a:t>
            </a:r>
          </a:p>
          <a:p>
            <a:endParaRPr lang="en-US" sz="2400" dirty="0"/>
          </a:p>
          <a:p>
            <a:r>
              <a:rPr lang="en-US" sz="2400" dirty="0"/>
              <a:t>	if |</a:t>
            </a:r>
            <a:r>
              <a:rPr lang="en-US" sz="2400" i="1" dirty="0"/>
              <a:t>w</a:t>
            </a:r>
            <a:r>
              <a:rPr lang="en-US" sz="2400" dirty="0"/>
              <a:t>| = 0 then </a:t>
            </a:r>
            <a:r>
              <a:rPr lang="en-US" sz="2400" i="1" dirty="0"/>
              <a:t>w </a:t>
            </a:r>
            <a:r>
              <a:rPr lang="en-US" sz="2400" baseline="30000" dirty="0"/>
              <a:t>R</a:t>
            </a:r>
            <a:r>
              <a:rPr lang="en-US" sz="2400" dirty="0"/>
              <a:t> = </a:t>
            </a:r>
            <a:r>
              <a:rPr lang="en-US" sz="2400" i="1" dirty="0"/>
              <a:t>w</a:t>
            </a:r>
            <a:r>
              <a:rPr lang="en-US" sz="2400" dirty="0"/>
              <a:t> = </a:t>
            </a:r>
            <a:r>
              <a:rPr lang="en-US" sz="2400" dirty="0">
                <a:sym typeface="Symbol" pitchFamily="18" charset="2"/>
              </a:rPr>
              <a:t>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/>
              <a:t>if |</a:t>
            </a:r>
            <a:r>
              <a:rPr lang="en-US" sz="2400" i="1" dirty="0"/>
              <a:t>w</a:t>
            </a:r>
            <a:r>
              <a:rPr lang="en-US" sz="2400" dirty="0"/>
              <a:t>| = 1 then </a:t>
            </a:r>
            <a:r>
              <a:rPr lang="en-US" sz="2400" i="1" dirty="0"/>
              <a:t>w </a:t>
            </a:r>
            <a:r>
              <a:rPr lang="en-US" sz="2400" baseline="30000" dirty="0"/>
              <a:t>R</a:t>
            </a:r>
            <a:r>
              <a:rPr lang="en-US" sz="2400" dirty="0"/>
              <a:t> = </a:t>
            </a:r>
            <a:r>
              <a:rPr lang="en-US" sz="2400" i="1" dirty="0"/>
              <a:t>w</a:t>
            </a:r>
            <a:r>
              <a:rPr lang="en-US" sz="2400" dirty="0"/>
              <a:t> </a:t>
            </a:r>
            <a:endParaRPr lang="en-US" sz="2400" dirty="0">
              <a:sym typeface="Symbol" pitchFamily="18" charset="2"/>
            </a:endParaRP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|</a:t>
            </a:r>
            <a:r>
              <a:rPr lang="en-US" sz="2400" i="1" dirty="0"/>
              <a:t>w</a:t>
            </a:r>
            <a:r>
              <a:rPr lang="en-US" sz="2400" dirty="0"/>
              <a:t>| </a:t>
            </a:r>
            <a:r>
              <a:rPr lang="en-US" sz="2400" dirty="0">
                <a:sym typeface="Symbol" pitchFamily="18" charset="2"/>
              </a:rPr>
              <a:t>&gt;</a:t>
            </a:r>
            <a:r>
              <a:rPr lang="en-US" sz="2400" dirty="0"/>
              <a:t> 1 then:</a:t>
            </a:r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		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/>
              <a:t>u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* (</a:t>
            </a:r>
            <a:r>
              <a:rPr lang="en-US" sz="2400" i="1" dirty="0"/>
              <a:t>w</a:t>
            </a:r>
            <a:r>
              <a:rPr lang="en-US" sz="2400" dirty="0"/>
              <a:t> = </a:t>
            </a:r>
            <a:r>
              <a:rPr lang="en-US" sz="2400" i="1" dirty="0" err="1"/>
              <a:t>ua</a:t>
            </a:r>
            <a:r>
              <a:rPr lang="en-US" sz="2400" dirty="0"/>
              <a:t>)) </a:t>
            </a:r>
          </a:p>
          <a:p>
            <a:r>
              <a:rPr lang="en-US" sz="2400" dirty="0"/>
              <a:t>		So define </a:t>
            </a:r>
            <a:r>
              <a:rPr lang="en-US" sz="2400" i="1" dirty="0"/>
              <a:t>w </a:t>
            </a:r>
            <a:r>
              <a:rPr lang="en-US" sz="2400" baseline="30000" dirty="0"/>
              <a:t>R</a:t>
            </a:r>
            <a:r>
              <a:rPr lang="en-US" sz="2400" dirty="0"/>
              <a:t> = </a:t>
            </a:r>
            <a:r>
              <a:rPr lang="en-US" sz="2400" i="1" dirty="0"/>
              <a:t>a u</a:t>
            </a:r>
            <a:r>
              <a:rPr lang="en-US" sz="2400" dirty="0"/>
              <a:t> </a:t>
            </a:r>
            <a:r>
              <a:rPr lang="en-US" sz="2400" baseline="30000" dirty="0"/>
              <a:t>R</a:t>
            </a:r>
          </a:p>
          <a:p>
            <a:r>
              <a:rPr lang="en-US" sz="2400" baseline="30000" dirty="0"/>
              <a:t>OR</a:t>
            </a:r>
          </a:p>
          <a:p>
            <a:r>
              <a:rPr lang="en-US" sz="2400" dirty="0"/>
              <a:t>	if |</a:t>
            </a:r>
            <a:r>
              <a:rPr lang="en-US" sz="2400" i="1" dirty="0"/>
              <a:t>w</a:t>
            </a:r>
            <a:r>
              <a:rPr lang="en-US" sz="2400" dirty="0"/>
              <a:t>| </a:t>
            </a:r>
            <a:r>
              <a:rPr lang="en-US" sz="2400" dirty="0">
                <a:sym typeface="Symbol" pitchFamily="18" charset="2"/>
              </a:rPr>
              <a:t>&gt;</a:t>
            </a:r>
            <a:r>
              <a:rPr lang="en-US" sz="2400" dirty="0"/>
              <a:t> 1 then:</a:t>
            </a:r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		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 &amp; </a:t>
            </a: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/>
              <a:t>u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*  </a:t>
            </a:r>
            <a:r>
              <a:rPr lang="el-GR" sz="2400" dirty="0"/>
              <a:t>϶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en-US" sz="2400" dirty="0"/>
              <a:t> = </a:t>
            </a:r>
            <a:r>
              <a:rPr lang="en-US" sz="2400" i="1" dirty="0" err="1"/>
              <a:t>ua</a:t>
            </a:r>
            <a:r>
              <a:rPr lang="en-US" sz="2400" dirty="0"/>
              <a:t> </a:t>
            </a:r>
          </a:p>
          <a:p>
            <a:r>
              <a:rPr lang="en-US" sz="2400" dirty="0"/>
              <a:t>		So define </a:t>
            </a:r>
            <a:r>
              <a:rPr lang="en-US" sz="2400" i="1" dirty="0"/>
              <a:t>w </a:t>
            </a:r>
            <a:r>
              <a:rPr lang="en-US" sz="2400" baseline="30000" dirty="0"/>
              <a:t>R</a:t>
            </a:r>
            <a:r>
              <a:rPr lang="en-US" sz="2400" dirty="0"/>
              <a:t> = </a:t>
            </a:r>
            <a:r>
              <a:rPr lang="en-US" sz="2400" i="1" dirty="0"/>
              <a:t>a u</a:t>
            </a:r>
            <a:r>
              <a:rPr lang="en-US" sz="2400" dirty="0"/>
              <a:t> </a:t>
            </a:r>
            <a:r>
              <a:rPr lang="en-US" sz="2400" baseline="30000" dirty="0"/>
              <a:t>R</a:t>
            </a:r>
          </a:p>
          <a:p>
            <a:r>
              <a:rPr lang="en-US" sz="2400" baseline="30000" dirty="0"/>
              <a:t>Example: </a:t>
            </a:r>
          </a:p>
          <a:p>
            <a:endParaRPr lang="en-US" sz="2400" dirty="0">
              <a:solidFill>
                <a:srgbClr val="235357"/>
              </a:solidFill>
            </a:endParaRPr>
          </a:p>
          <a:p>
            <a:r>
              <a:rPr lang="en-US" sz="2400" dirty="0">
                <a:solidFill>
                  <a:srgbClr val="235357"/>
                </a:solidFill>
              </a:rPr>
              <a:t>Proof is by simple induction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01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Defining a </a:t>
            </a:r>
            <a:r>
              <a:rPr lang="en-US" sz="3600" b="1" dirty="0">
                <a:solidFill>
                  <a:srgbClr val="7030A0"/>
                </a:solidFill>
              </a:rPr>
              <a:t>Language</a:t>
            </a:r>
            <a:r>
              <a:rPr lang="en-US" sz="3600" dirty="0"/>
              <a:t> </a:t>
            </a: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150A015-FCAB-418A-B1EE-968971FE221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09600" y="1279525"/>
            <a:ext cx="8458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A </a:t>
            </a:r>
            <a:r>
              <a:rPr lang="en-US" sz="2400" b="1" i="1">
                <a:solidFill>
                  <a:srgbClr val="7030A0"/>
                </a:solidFill>
              </a:rPr>
              <a:t>language</a:t>
            </a:r>
            <a:r>
              <a:rPr lang="en-US" sz="2400"/>
              <a:t> is a (finite or infinite) set of strings over a (finite) alphabet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Examples: Let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 = {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}</a:t>
            </a:r>
          </a:p>
          <a:p>
            <a:endParaRPr lang="en-US" sz="2400"/>
          </a:p>
          <a:p>
            <a:r>
              <a:rPr lang="en-US" sz="2400"/>
              <a:t>    Some languages over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: </a:t>
            </a:r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	</a:t>
            </a:r>
            <a:r>
              <a:rPr lang="en-US" sz="2400"/>
              <a:t> = {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/>
              <a:t>} 	</a:t>
            </a:r>
            <a:r>
              <a:rPr lang="en-US" sz="2200"/>
              <a:t>// the empty language, no strings</a:t>
            </a:r>
          </a:p>
          <a:p>
            <a:r>
              <a:rPr lang="en-US" sz="2400"/>
              <a:t>	{</a:t>
            </a:r>
            <a:r>
              <a:rPr lang="en-US" sz="2400">
                <a:sym typeface="Symbol" pitchFamily="18" charset="2"/>
              </a:rPr>
              <a:t></a:t>
            </a:r>
            <a:r>
              <a:rPr lang="en-US" sz="2400"/>
              <a:t>} 		</a:t>
            </a:r>
            <a:r>
              <a:rPr lang="en-US" sz="2200"/>
              <a:t>// language contains only the empty string</a:t>
            </a:r>
          </a:p>
          <a:p>
            <a:r>
              <a:rPr lang="en-US" sz="2400"/>
              <a:t>	{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} </a:t>
            </a:r>
          </a:p>
          <a:p>
            <a:r>
              <a:rPr lang="en-US" sz="2400"/>
              <a:t>	{</a:t>
            </a:r>
            <a:r>
              <a:rPr lang="en-US" sz="2400">
                <a:sym typeface="Symbol" pitchFamily="18" charset="2"/>
              </a:rPr>
              <a:t>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aa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aaa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aaaa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aaaaa</a:t>
            </a:r>
            <a:r>
              <a:rPr lang="en-US" sz="2400"/>
              <a:t>}</a:t>
            </a:r>
          </a:p>
          <a:p>
            <a:endParaRPr lang="en-US" sz="2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Defining a </a:t>
            </a:r>
            <a:r>
              <a:rPr lang="en-US" b="1" dirty="0">
                <a:solidFill>
                  <a:srgbClr val="7030A0"/>
                </a:solidFill>
              </a:rPr>
              <a:t>Language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Two ways to define a language via a Machine = Automaton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AKA – Computer Program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Recognizer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Generator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Which do we want?  Why?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611F980-2B69-4246-9BD8-E87F980172C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9330" name="Picture 2" descr="C:\Users\Halverson\AppData\Local\Microsoft\Windows\Temporary Internet Files\Content.IE5\JWG1XBSQ\MC900389556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362200" cy="244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*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</a:t>
            </a:r>
            <a:r>
              <a:rPr lang="en-US" dirty="0">
                <a:solidFill>
                  <a:srgbClr val="7030A0"/>
                </a:solidFill>
              </a:rPr>
              <a:t>*</a:t>
            </a:r>
            <a:r>
              <a:rPr lang="en-US" dirty="0"/>
              <a:t> is defined as the set of all possible strings that can be formed from the alphabet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*</a:t>
            </a:r>
          </a:p>
          <a:p>
            <a:pPr lvl="1">
              <a:defRPr/>
            </a:pPr>
            <a:r>
              <a:rPr lang="en-US" sz="3200" dirty="0">
                <a:sym typeface="Symbol" pitchFamily="18" charset="2"/>
              </a:rPr>
              <a:t></a:t>
            </a:r>
            <a:r>
              <a:rPr lang="en-US" sz="3200" dirty="0"/>
              <a:t>* is a language</a:t>
            </a:r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* contains an </a:t>
            </a:r>
            <a:r>
              <a:rPr lang="en-US" i="1" dirty="0"/>
              <a:t>infinite</a:t>
            </a:r>
            <a:r>
              <a:rPr lang="en-US" dirty="0"/>
              <a:t> number of strings</a:t>
            </a:r>
          </a:p>
          <a:p>
            <a:pPr lvl="1">
              <a:defRPr/>
            </a:pPr>
            <a:r>
              <a:rPr lang="en-US" sz="3200" dirty="0">
                <a:sym typeface="Symbol" pitchFamily="18" charset="2"/>
              </a:rPr>
              <a:t></a:t>
            </a:r>
            <a:r>
              <a:rPr lang="en-US" sz="3200" dirty="0"/>
              <a:t>* is </a:t>
            </a:r>
            <a:r>
              <a:rPr lang="en-US" sz="3200" i="1" dirty="0" err="1"/>
              <a:t>countably</a:t>
            </a:r>
            <a:r>
              <a:rPr lang="en-US" sz="3200" i="1" dirty="0"/>
              <a:t> infinite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3590D98-ED6C-45B4-B623-0932F05116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*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Let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 = {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}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ym typeface="Symbol" pitchFamily="18" charset="2"/>
              </a:rPr>
              <a:t>*</a:t>
            </a:r>
            <a:r>
              <a:rPr lang="en-US" dirty="0"/>
              <a:t> = {</a:t>
            </a:r>
            <a:r>
              <a:rPr lang="en-US" dirty="0">
                <a:sym typeface="Symbol" pitchFamily="18" charset="2"/>
              </a:rPr>
              <a:t>,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b,aa,ab,ba,bb,aaa,aab</a:t>
            </a:r>
            <a:r>
              <a:rPr lang="en-US" dirty="0">
                <a:latin typeface="Courier New" pitchFamily="49" charset="0"/>
              </a:rPr>
              <a:t>,… </a:t>
            </a:r>
            <a:r>
              <a:rPr lang="en-US" dirty="0"/>
              <a:t>}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Later, we will spend some more time studying </a:t>
            </a:r>
            <a:r>
              <a:rPr lang="en-US" dirty="0">
                <a:sym typeface="Symbol" pitchFamily="18" charset="2"/>
              </a:rPr>
              <a:t>*.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0855D99-E2EE-4FFF-A9BC-198CE6A65FE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8306" name="Picture 2" descr="C:\Users\Halverson\AppData\Local\Microsoft\Windows\Temporary Internet Files\Content.IE5\SPK9DF8L\MC900438203[1]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72000"/>
            <a:ext cx="1828800" cy="14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Example Language Definitions</a:t>
            </a:r>
            <a:r>
              <a:rPr lang="en-US" sz="4000" dirty="0">
                <a:solidFill>
                  <a:srgbClr val="002060"/>
                </a:solidFill>
              </a:rPr>
              <a:t> </a:t>
            </a:r>
            <a:br>
              <a:rPr lang="en-US" sz="4000" dirty="0">
                <a:solidFill>
                  <a:srgbClr val="002060"/>
                </a:solidFill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sz="3400" dirty="0"/>
              <a:t>Let </a:t>
            </a:r>
            <a:r>
              <a:rPr lang="en-US" sz="3400" dirty="0">
                <a:sym typeface="Symbol" pitchFamily="18" charset="2"/>
              </a:rPr>
              <a:t></a:t>
            </a:r>
            <a:r>
              <a:rPr lang="en-US" sz="3400" dirty="0"/>
              <a:t> = {</a:t>
            </a:r>
            <a:r>
              <a:rPr lang="en-US" sz="3400" dirty="0">
                <a:latin typeface="Courier New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dirty="0">
                <a:latin typeface="Courier New" pitchFamily="49" charset="0"/>
              </a:rPr>
              <a:t>b</a:t>
            </a:r>
            <a:r>
              <a:rPr lang="en-US" sz="3400" dirty="0"/>
              <a:t>}</a:t>
            </a:r>
          </a:p>
          <a:p>
            <a:pPr>
              <a:defRPr/>
            </a:pPr>
            <a:r>
              <a:rPr lang="en-US" dirty="0"/>
              <a:t>L = { w </a:t>
            </a:r>
            <a:r>
              <a:rPr lang="en-US" dirty="0">
                <a:sym typeface="Symbol" pitchFamily="18" charset="2"/>
              </a:rPr>
              <a:t> </a:t>
            </a:r>
            <a:r>
              <a:rPr lang="en-US" dirty="0"/>
              <a:t>* :  |w| &lt; 5}</a:t>
            </a:r>
          </a:p>
          <a:p>
            <a:pPr>
              <a:defRPr/>
            </a:pPr>
            <a:r>
              <a:rPr lang="en-US" dirty="0"/>
              <a:t>L = { w </a:t>
            </a:r>
            <a:r>
              <a:rPr lang="en-US" dirty="0">
                <a:sym typeface="Symbol" pitchFamily="18" charset="2"/>
              </a:rPr>
              <a:t> </a:t>
            </a:r>
            <a:r>
              <a:rPr lang="en-US" dirty="0"/>
              <a:t>* | w begins with b}</a:t>
            </a:r>
          </a:p>
          <a:p>
            <a:pPr>
              <a:defRPr/>
            </a:pPr>
            <a:r>
              <a:rPr lang="en-US" dirty="0"/>
              <a:t>L = { w </a:t>
            </a:r>
            <a:r>
              <a:rPr lang="en-US" dirty="0">
                <a:sym typeface="Symbol" pitchFamily="18" charset="2"/>
              </a:rPr>
              <a:t> </a:t>
            </a:r>
            <a:r>
              <a:rPr lang="en-US" dirty="0"/>
              <a:t>* | #</a:t>
            </a:r>
            <a:r>
              <a:rPr lang="en-US" baseline="-25000" dirty="0"/>
              <a:t>b</a:t>
            </a:r>
            <a:r>
              <a:rPr lang="en-US" dirty="0"/>
              <a:t>(w) = 2}</a:t>
            </a:r>
          </a:p>
          <a:p>
            <a:pPr>
              <a:defRPr/>
            </a:pPr>
            <a:r>
              <a:rPr lang="en-US" dirty="0"/>
              <a:t>L = { w </a:t>
            </a:r>
            <a:r>
              <a:rPr lang="en-US" dirty="0">
                <a:sym typeface="Symbol" pitchFamily="18" charset="2"/>
              </a:rPr>
              <a:t> </a:t>
            </a:r>
            <a:r>
              <a:rPr lang="en-US" dirty="0"/>
              <a:t>* | each a is followed by exactly 2 b’s} ****</a:t>
            </a:r>
          </a:p>
          <a:p>
            <a:pPr>
              <a:defRPr/>
            </a:pPr>
            <a:r>
              <a:rPr lang="en-US" dirty="0"/>
              <a:t>L = { w </a:t>
            </a:r>
            <a:r>
              <a:rPr lang="en-US" dirty="0">
                <a:sym typeface="Symbol" pitchFamily="18" charset="2"/>
              </a:rPr>
              <a:t> </a:t>
            </a:r>
            <a:r>
              <a:rPr lang="en-US" dirty="0"/>
              <a:t>* | w does not begin with a}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Note: Identify which are valid/invalid strings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7C87D11-00DA-4AA2-94C6-BB91583002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002060"/>
                </a:solidFill>
              </a:rPr>
              <a:t>More Examples</a:t>
            </a:r>
            <a:r>
              <a:rPr lang="en-US" sz="3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19200" y="1143000"/>
            <a:ext cx="71628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rgbClr val="002060"/>
                </a:solidFill>
              </a:rPr>
              <a:t>What strings are in the following languages?</a:t>
            </a:r>
          </a:p>
          <a:p>
            <a:endParaRPr lang="en-US" sz="2400" i="1" dirty="0"/>
          </a:p>
          <a:p>
            <a:r>
              <a:rPr lang="en-US" sz="2400" i="1" dirty="0"/>
              <a:t>L</a:t>
            </a:r>
            <a:r>
              <a:rPr lang="en-US" sz="2400" dirty="0"/>
              <a:t> = {</a:t>
            </a:r>
            <a:r>
              <a:rPr lang="en-US" sz="2400" dirty="0">
                <a:latin typeface="Courier New" pitchFamily="49" charset="0"/>
              </a:rPr>
              <a:t>a</a:t>
            </a:r>
            <a:r>
              <a:rPr lang="en-US" sz="2400" i="1" baseline="30000" dirty="0"/>
              <a:t>n</a:t>
            </a:r>
            <a:r>
              <a:rPr lang="en-US" sz="2400" dirty="0"/>
              <a:t> :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0}</a:t>
            </a:r>
          </a:p>
          <a:p>
            <a:endParaRPr lang="en-US" sz="2400" dirty="0"/>
          </a:p>
          <a:p>
            <a:r>
              <a:rPr lang="en-US" sz="2400" i="1" dirty="0"/>
              <a:t>L</a:t>
            </a:r>
            <a:r>
              <a:rPr lang="en-US" sz="2400" dirty="0"/>
              <a:t> = 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dirty="0">
                <a:latin typeface="Courier New" pitchFamily="49" charset="0"/>
              </a:rPr>
              <a:t>a</a:t>
            </a:r>
            <a:r>
              <a:rPr lang="en-US" sz="2400" baseline="30000" dirty="0">
                <a:latin typeface="Courier New" pitchFamily="49" charset="0"/>
              </a:rPr>
              <a:t>2</a:t>
            </a:r>
            <a:r>
              <a:rPr lang="en-US" sz="2400" i="1" baseline="30000" dirty="0"/>
              <a:t>n</a:t>
            </a:r>
            <a:r>
              <a:rPr lang="en-US" sz="2400" dirty="0"/>
              <a:t> :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0}</a:t>
            </a:r>
          </a:p>
          <a:p>
            <a:endParaRPr lang="en-US" sz="2400" dirty="0"/>
          </a:p>
          <a:p>
            <a:r>
              <a:rPr lang="en-US" sz="2400" i="1" dirty="0"/>
              <a:t>L</a:t>
            </a:r>
            <a:r>
              <a:rPr lang="en-US" sz="2400" dirty="0"/>
              <a:t> = 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baseline="30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err="1">
                <a:latin typeface="Courier New" pitchFamily="49" charset="0"/>
              </a:rPr>
              <a:t>a</a:t>
            </a:r>
            <a:r>
              <a:rPr lang="en-US" sz="2400" i="1" baseline="30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/>
              <a:t> :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</a:t>
            </a:r>
            <a:r>
              <a:rPr lang="en-US" sz="2400" dirty="0"/>
              <a:t> 0}</a:t>
            </a:r>
          </a:p>
          <a:p>
            <a:endParaRPr lang="en-US" sz="2400" dirty="0"/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73A55E7-8A9D-424C-8411-5CF0B75EEF5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computer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114425" y="19161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114425" y="1916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114425" y="30686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1114425" y="3571875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8432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849688" y="19161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2090738" y="16287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057400" y="188912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2820988" y="1889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09600" y="2420938"/>
            <a:ext cx="10080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BATTERY</a:t>
            </a:r>
          </a:p>
        </p:txBody>
      </p:sp>
      <p:sp>
        <p:nvSpPr>
          <p:cNvPr id="14349" name="Litebulb"/>
          <p:cNvSpPr>
            <a:spLocks noEditPoints="1" noChangeArrowheads="1"/>
          </p:cNvSpPr>
          <p:nvPr/>
        </p:nvSpPr>
        <p:spPr bwMode="auto">
          <a:xfrm>
            <a:off x="3559175" y="2276475"/>
            <a:ext cx="579438" cy="869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 rot="-1395791">
            <a:off x="1908175" y="149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SWITCH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116013" y="4005263"/>
            <a:ext cx="75596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input:</a:t>
            </a:r>
            <a:r>
              <a:rPr lang="en-US" sz="2400">
                <a:latin typeface="Gill Sans MT" pitchFamily="34" charset="0"/>
              </a:rPr>
              <a:t> switch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output:</a:t>
            </a:r>
            <a:r>
              <a:rPr lang="en-US" sz="2400">
                <a:latin typeface="Gill Sans MT" pitchFamily="34" charset="0"/>
              </a:rPr>
              <a:t> light bulb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actions:</a:t>
            </a:r>
            <a:r>
              <a:rPr lang="en-US" sz="2400">
                <a:latin typeface="Gill Sans MT" pitchFamily="34" charset="0"/>
              </a:rPr>
              <a:t> flip switch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states:</a:t>
            </a:r>
            <a:r>
              <a:rPr lang="en-US" sz="2400">
                <a:latin typeface="Gill Sans MT" pitchFamily="34" charset="0"/>
              </a:rPr>
              <a:t> on, off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Gill Sans MT" pitchFamily="34" charset="0"/>
              </a:rPr>
              <a:t>Note: ODD no. of times – ,  Even no. of Times --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14400" y="762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002060"/>
                </a:solidFill>
              </a:rPr>
              <a:t>Enumeration</a:t>
            </a:r>
            <a:r>
              <a:rPr lang="en-US" sz="3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85813" y="1447800"/>
            <a:ext cx="7977187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dirty="0">
                <a:solidFill>
                  <a:srgbClr val="7030A0"/>
                </a:solidFill>
              </a:rPr>
              <a:t>Enumeration</a:t>
            </a:r>
            <a:r>
              <a:rPr lang="en-US" sz="2800" dirty="0"/>
              <a:t>: to list all strings in a language (set)</a:t>
            </a:r>
          </a:p>
          <a:p>
            <a:pPr eaLnBrk="1" hangingPunct="1"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800" dirty="0"/>
              <a:t>Arbitrary order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800" dirty="0"/>
              <a:t>More useful: </a:t>
            </a:r>
            <a:r>
              <a:rPr lang="en-US" sz="2800" b="1" i="1" dirty="0">
                <a:solidFill>
                  <a:srgbClr val="7030A0"/>
                </a:solidFill>
              </a:rPr>
              <a:t>lexicographic order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Shortest first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Within a length, dictionary order</a:t>
            </a:r>
          </a:p>
          <a:p>
            <a:pPr marL="1257300" lvl="2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Define linear order of arbitrary symbols</a:t>
            </a:r>
          </a:p>
          <a:p>
            <a:pPr lvl="2" eaLnBrk="1" hangingPunct="1">
              <a:defRPr/>
            </a:pPr>
            <a:endParaRPr lang="en-US" sz="2400" dirty="0"/>
          </a:p>
          <a:p>
            <a:pPr lvl="2" eaLnBrk="1" hangingPunct="1">
              <a:defRPr/>
            </a:pPr>
            <a:endParaRPr lang="en-US" sz="2400" dirty="0"/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DFF147C-0500-49D8-BACD-B5906B1BBA6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Lexicographic Enumeration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>
                <a:solidFill>
                  <a:srgbClr val="002060"/>
                </a:solidFill>
              </a:rPr>
              <a:t>{</a:t>
            </a:r>
            <a:r>
              <a:rPr lang="en-US" i="1">
                <a:solidFill>
                  <a:srgbClr val="002060"/>
                </a:solidFill>
              </a:rPr>
              <a:t>w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en-US">
                <a:solidFill>
                  <a:srgbClr val="002060"/>
                </a:solidFill>
              </a:rPr>
              <a:t> {</a:t>
            </a:r>
            <a:r>
              <a:rPr lang="en-US">
                <a:solidFill>
                  <a:srgbClr val="002060"/>
                </a:solidFill>
                <a:latin typeface="Courier New" pitchFamily="49" charset="0"/>
              </a:rPr>
              <a:t>a</a:t>
            </a:r>
            <a:r>
              <a:rPr lang="en-US">
                <a:solidFill>
                  <a:srgbClr val="002060"/>
                </a:solidFill>
              </a:rPr>
              <a:t>, </a:t>
            </a:r>
            <a:r>
              <a:rPr lang="en-US">
                <a:solidFill>
                  <a:srgbClr val="002060"/>
                </a:solidFill>
                <a:latin typeface="Courier New" pitchFamily="49" charset="0"/>
              </a:rPr>
              <a:t>b</a:t>
            </a:r>
            <a:r>
              <a:rPr lang="en-US">
                <a:solidFill>
                  <a:srgbClr val="002060"/>
                </a:solidFill>
              </a:rPr>
              <a:t>}* : |</a:t>
            </a:r>
            <a:r>
              <a:rPr lang="en-US" i="1">
                <a:solidFill>
                  <a:srgbClr val="002060"/>
                </a:solidFill>
              </a:rPr>
              <a:t>w</a:t>
            </a:r>
            <a:r>
              <a:rPr lang="en-US">
                <a:solidFill>
                  <a:srgbClr val="002060"/>
                </a:solidFill>
              </a:rPr>
              <a:t>| is even}</a:t>
            </a:r>
          </a:p>
          <a:p>
            <a:pPr marL="0" indent="0">
              <a:buFontTx/>
              <a:buNone/>
            </a:pPr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rgbClr val="002060"/>
                </a:solidFill>
                <a:sym typeface="Symbol" pitchFamily="18" charset="2"/>
              </a:rPr>
              <a:t>{, </a:t>
            </a:r>
            <a:r>
              <a:rPr lang="en-US" sz="2800">
                <a:solidFill>
                  <a:srgbClr val="002060"/>
                </a:solidFill>
                <a:sym typeface="Symbol" pitchFamily="18" charset="2"/>
              </a:rPr>
              <a:t>aa, ab, bb, aaaa, aaab, …}</a:t>
            </a:r>
          </a:p>
          <a:p>
            <a:pPr marL="0" indent="0">
              <a:buFontTx/>
              <a:buNone/>
            </a:pPr>
            <a:endParaRPr lang="en-US" sz="2800">
              <a:sym typeface="Symbol" pitchFamily="18" charset="2"/>
            </a:endParaRPr>
          </a:p>
          <a:p>
            <a:pPr marL="0" indent="0">
              <a:buFontTx/>
              <a:buNone/>
            </a:pPr>
            <a:r>
              <a:rPr lang="en-US" sz="2800">
                <a:sym typeface="Symbol" pitchFamily="18" charset="2"/>
              </a:rPr>
              <a:t>	What string is next?	</a:t>
            </a:r>
          </a:p>
          <a:p>
            <a:pPr marL="0" indent="0">
              <a:buFontTx/>
              <a:buNone/>
            </a:pPr>
            <a:r>
              <a:rPr lang="en-US" sz="2800">
                <a:sym typeface="Symbol" pitchFamily="18" charset="2"/>
              </a:rPr>
              <a:t>	How many strings of length 4?</a:t>
            </a:r>
            <a:endParaRPr lang="en-US" sz="2800"/>
          </a:p>
          <a:p>
            <a:pPr marL="0" indent="0">
              <a:buFontTx/>
              <a:buNone/>
            </a:pPr>
            <a:r>
              <a:rPr lang="en-US" sz="2800"/>
              <a:t>	How many strings of length 6?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11A2DCC-0C54-4D14-9B26-71F58AE15F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14400" y="18864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Cardinality of a Language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81534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1000" dirty="0"/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7030A0"/>
                </a:solidFill>
              </a:rPr>
              <a:t>Cardinality of a Language</a:t>
            </a:r>
            <a:r>
              <a:rPr lang="en-US" sz="2800" dirty="0"/>
              <a:t>: the number of strings in the language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| L |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Smallest language over any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800" dirty="0"/>
              <a:t> is </a:t>
            </a:r>
            <a:r>
              <a:rPr lang="en-US" sz="2800" dirty="0">
                <a:sym typeface="Symbol" pitchFamily="18" charset="2"/>
              </a:rPr>
              <a:t>, with cardinality 0</a:t>
            </a:r>
            <a:r>
              <a:rPr lang="en-US" sz="2800" dirty="0"/>
              <a:t>.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The largest is </a:t>
            </a:r>
            <a:r>
              <a:rPr lang="en-US" sz="2800" dirty="0">
                <a:sym typeface="Symbol" pitchFamily="18" charset="2"/>
              </a:rPr>
              <a:t>*.  </a:t>
            </a:r>
          </a:p>
          <a:p>
            <a:pPr marL="1085850" lvl="1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sym typeface="Symbol" pitchFamily="18" charset="2"/>
              </a:rPr>
              <a:t>Is this true?</a:t>
            </a:r>
          </a:p>
          <a:p>
            <a:pPr marL="1085850" lvl="1" indent="-342900" eaLnBrk="1" hangingPunct="1">
              <a:buFont typeface="Arial" pitchFamily="34" charset="0"/>
              <a:buChar char="•"/>
              <a:defRPr/>
            </a:pPr>
            <a:r>
              <a:rPr lang="en-US" sz="2800" dirty="0">
                <a:sym typeface="Symbol" pitchFamily="18" charset="2"/>
              </a:rPr>
              <a:t>How big is it?</a:t>
            </a:r>
            <a:r>
              <a:rPr lang="en-US" sz="2800" dirty="0"/>
              <a:t>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Can a language be </a:t>
            </a:r>
            <a:r>
              <a:rPr lang="en-US" sz="2800" dirty="0">
                <a:solidFill>
                  <a:srgbClr val="7030A0"/>
                </a:solidFill>
              </a:rPr>
              <a:t>uncountable</a:t>
            </a:r>
            <a:r>
              <a:rPr lang="en-US" sz="2800" dirty="0"/>
              <a:t>?</a:t>
            </a:r>
          </a:p>
        </p:txBody>
      </p:sp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CD11C2B-304F-49F3-B0D2-215C62DD18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20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002060"/>
                </a:solidFill>
              </a:rPr>
              <a:t>Functions on Languages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71600" y="1679575"/>
            <a:ext cx="5791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dirty="0"/>
              <a:t>Set (Language) functions</a:t>
            </a:r>
          </a:p>
          <a:p>
            <a:pPr eaLnBrk="1" hangingPunct="1">
              <a:defRPr/>
            </a:pPr>
            <a:r>
              <a:rPr lang="en-US" sz="2800" dirty="0"/>
              <a:t>Have the traditional meaning</a:t>
            </a:r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Union</a:t>
            </a:r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Intersection</a:t>
            </a:r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Complement</a:t>
            </a:r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Difference</a:t>
            </a:r>
          </a:p>
          <a:p>
            <a:pPr lvl="2"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Operations on Languages</a:t>
            </a:r>
          </a:p>
          <a:p>
            <a:pPr lvl="2" eaLnBrk="1" hangingPunct="1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800" dirty="0"/>
              <a:t>Concatenation</a:t>
            </a:r>
          </a:p>
          <a:p>
            <a:pPr lvl="2" eaLnBrk="1" hangingPunct="1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800" dirty="0" err="1"/>
              <a:t>Kleene</a:t>
            </a:r>
            <a:r>
              <a:rPr lang="en-US" sz="2800" dirty="0"/>
              <a:t> star</a:t>
            </a:r>
          </a:p>
          <a:p>
            <a:pPr lvl="2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 Reverse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7D049D4-579E-4A98-BBD7-5139AAF9B44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62000" y="762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rgbClr val="002060"/>
                </a:solidFill>
              </a:rPr>
              <a:t>Concatenation of Languages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80772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/>
              <a:t>If </a:t>
            </a:r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are languages over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:</a:t>
            </a:r>
          </a:p>
          <a:p>
            <a:pPr eaLnBrk="1" hangingPunct="1">
              <a:defRPr/>
            </a:pPr>
            <a:endParaRPr lang="en-US" sz="2400" i="1" dirty="0"/>
          </a:p>
          <a:p>
            <a:pPr eaLnBrk="1" hangingPunct="1">
              <a:defRPr/>
            </a:pPr>
            <a:r>
              <a:rPr lang="en-US" sz="2400" i="1" dirty="0"/>
              <a:t>	L</a:t>
            </a:r>
            <a:r>
              <a:rPr lang="en-US" sz="2400" baseline="-25000" dirty="0"/>
              <a:t>1</a:t>
            </a: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{</a:t>
            </a:r>
            <a:r>
              <a:rPr lang="en-US" sz="2400" i="1" dirty="0"/>
              <a:t>w</a:t>
            </a:r>
            <a:r>
              <a:rPr lang="en-US" sz="2400" dirty="0"/>
              <a:t> : </a:t>
            </a: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/>
              <a:t>s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&amp; </a:t>
            </a:r>
            <a:r>
              <a:rPr lang="en-US" sz="2400" dirty="0">
                <a:sym typeface="Symbol" pitchFamily="18" charset="2"/>
              </a:rPr>
              <a:t></a:t>
            </a:r>
            <a:r>
              <a:rPr lang="en-US" sz="2400" i="1" dirty="0"/>
              <a:t>t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l-GR" sz="2400" dirty="0"/>
              <a:t>϶</a:t>
            </a:r>
            <a:r>
              <a:rPr lang="en-US" sz="2400" dirty="0"/>
              <a:t> </a:t>
            </a:r>
            <a:r>
              <a:rPr lang="en-US" sz="2400" i="1" dirty="0"/>
              <a:t>w</a:t>
            </a:r>
            <a:r>
              <a:rPr lang="en-US" sz="2400" dirty="0"/>
              <a:t> = </a:t>
            </a:r>
            <a:r>
              <a:rPr lang="en-US" sz="2400" i="1" dirty="0" err="1"/>
              <a:t>st</a:t>
            </a:r>
            <a:r>
              <a:rPr lang="en-US" sz="2400" dirty="0"/>
              <a:t> }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Examples:</a:t>
            </a:r>
          </a:p>
          <a:p>
            <a:pPr eaLnBrk="1" hangingPunct="1">
              <a:defRPr/>
            </a:pPr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</a:t>
            </a:r>
            <a:r>
              <a:rPr lang="en-US" sz="2400" dirty="0">
                <a:latin typeface="Courier New" pitchFamily="49" charset="0"/>
              </a:rPr>
              <a:t>cat</a:t>
            </a:r>
            <a:r>
              <a:rPr lang="en-US" sz="2400" dirty="0"/>
              <a:t>, </a:t>
            </a:r>
            <a:r>
              <a:rPr lang="en-US" sz="2400" dirty="0">
                <a:latin typeface="Courier New" pitchFamily="49" charset="0"/>
              </a:rPr>
              <a:t>dog</a:t>
            </a:r>
            <a:r>
              <a:rPr lang="en-US" sz="2400" dirty="0"/>
              <a:t>}           	</a:t>
            </a:r>
            <a:endParaRPr lang="en-US" sz="2400" i="1" dirty="0"/>
          </a:p>
          <a:p>
            <a:pPr eaLnBrk="1" hangingPunct="1">
              <a:defRPr/>
            </a:pP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{</a:t>
            </a:r>
            <a:r>
              <a:rPr lang="en-US" sz="2400" dirty="0">
                <a:latin typeface="Courier New" pitchFamily="49" charset="0"/>
              </a:rPr>
              <a:t>apple</a:t>
            </a:r>
            <a:r>
              <a:rPr lang="en-US" sz="2400" dirty="0"/>
              <a:t>, </a:t>
            </a:r>
            <a:r>
              <a:rPr lang="en-US" sz="2400" dirty="0">
                <a:latin typeface="Courier New" pitchFamily="49" charset="0"/>
              </a:rPr>
              <a:t>pear</a:t>
            </a:r>
            <a:r>
              <a:rPr lang="en-US" sz="2400" dirty="0"/>
              <a:t>}</a:t>
            </a:r>
            <a:endParaRPr lang="en-US" sz="2400" i="1" dirty="0"/>
          </a:p>
          <a:p>
            <a:pPr eaLnBrk="1" hangingPunct="1">
              <a:defRPr/>
            </a:pPr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	{</a:t>
            </a:r>
            <a:r>
              <a:rPr lang="en-US" sz="2400" dirty="0" err="1">
                <a:latin typeface="Courier New" pitchFamily="49" charset="0"/>
              </a:rPr>
              <a:t>catapple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</a:rPr>
              <a:t>catpear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</a:rPr>
              <a:t>dogapple</a:t>
            </a:r>
            <a:r>
              <a:rPr lang="en-US" sz="2400" dirty="0"/>
              <a:t>, </a:t>
            </a:r>
            <a:r>
              <a:rPr lang="en-US" sz="2400" dirty="0" err="1">
                <a:latin typeface="Courier New" pitchFamily="49" charset="0"/>
              </a:rPr>
              <a:t>dogpear</a:t>
            </a:r>
            <a:r>
              <a:rPr lang="en-US" sz="2400" dirty="0"/>
              <a:t>}</a:t>
            </a:r>
          </a:p>
          <a:p>
            <a:pPr eaLnBrk="1" hangingPunct="1">
              <a:defRPr/>
            </a:pPr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i="1" dirty="0"/>
              <a:t>L</a:t>
            </a:r>
            <a:r>
              <a:rPr lang="en-US" sz="2400" baseline="-25000" dirty="0"/>
              <a:t>1 </a:t>
            </a:r>
            <a:r>
              <a:rPr lang="en-US" sz="2400" dirty="0"/>
              <a:t>={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applecat,appledog,pearcat,peardog</a:t>
            </a:r>
            <a:r>
              <a:rPr lang="en-US" sz="2400" dirty="0">
                <a:latin typeface="+mj-lt"/>
                <a:cs typeface="Courier New" pitchFamily="49" charset="0"/>
              </a:rPr>
              <a:t>}</a:t>
            </a:r>
            <a:endParaRPr lang="en-US" sz="2400" dirty="0"/>
          </a:p>
          <a:p>
            <a:pPr eaLnBrk="1" hangingPunct="1">
              <a:defRPr/>
            </a:pPr>
            <a:endParaRPr lang="en-US" sz="2400" i="1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572E711-D967-4DA8-AE86-6788FD4C0BB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62000" y="762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Concatenation of Languages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90600" y="1295400"/>
            <a:ext cx="76962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{</a:t>
            </a:r>
            <a:r>
              <a:rPr lang="en-US" sz="2400">
                <a:sym typeface="Symbol" pitchFamily="18" charset="2"/>
              </a:rPr>
              <a:t></a:t>
            </a:r>
            <a:r>
              <a:rPr lang="en-US" sz="2400"/>
              <a:t>} is the identity for concatenation:</a:t>
            </a:r>
          </a:p>
          <a:p>
            <a:endParaRPr lang="en-US" sz="2400" i="1"/>
          </a:p>
          <a:p>
            <a:r>
              <a:rPr lang="en-US" sz="2400" i="1"/>
              <a:t>    L</a:t>
            </a:r>
            <a:r>
              <a:rPr lang="en-US" sz="2400"/>
              <a:t>{</a:t>
            </a:r>
            <a:r>
              <a:rPr lang="en-US" sz="2400">
                <a:sym typeface="Symbol" pitchFamily="18" charset="2"/>
              </a:rPr>
              <a:t></a:t>
            </a:r>
            <a:r>
              <a:rPr lang="en-US" sz="2400"/>
              <a:t>} = {</a:t>
            </a:r>
            <a:r>
              <a:rPr lang="en-US" sz="2400">
                <a:sym typeface="Symbol" pitchFamily="18" charset="2"/>
              </a:rPr>
              <a:t></a:t>
            </a:r>
            <a:r>
              <a:rPr lang="en-US" sz="2400"/>
              <a:t>}</a:t>
            </a:r>
            <a:r>
              <a:rPr lang="en-US" sz="2400" i="1"/>
              <a:t>L</a:t>
            </a:r>
            <a:r>
              <a:rPr lang="en-US" sz="2400"/>
              <a:t> = </a:t>
            </a:r>
            <a:r>
              <a:rPr lang="en-US" sz="2400" i="1"/>
              <a:t>L</a:t>
            </a:r>
          </a:p>
          <a:p>
            <a:endParaRPr lang="en-US" sz="2400">
              <a:sym typeface="Symbol" pitchFamily="18" charset="2"/>
            </a:endParaRPr>
          </a:p>
          <a:p>
            <a:endParaRPr lang="en-US" sz="2400">
              <a:sym typeface="Symbol" pitchFamily="18" charset="2"/>
            </a:endParaRP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</a:t>
            </a:r>
            <a:r>
              <a:rPr lang="en-US" sz="2400"/>
              <a:t> is a zero for concatenation:</a:t>
            </a:r>
          </a:p>
          <a:p>
            <a:endParaRPr lang="en-US" sz="2400"/>
          </a:p>
          <a:p>
            <a:r>
              <a:rPr lang="en-US" sz="2400"/>
              <a:t>    </a:t>
            </a:r>
            <a:r>
              <a:rPr lang="en-US" sz="2400" i="1"/>
              <a:t>L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</a:t>
            </a:r>
            <a:r>
              <a:rPr lang="en-US" sz="2400"/>
              <a:t> = </a:t>
            </a:r>
            <a:r>
              <a:rPr lang="en-US" sz="2400">
                <a:sym typeface="Symbol" pitchFamily="18" charset="2"/>
              </a:rPr>
              <a:t></a:t>
            </a:r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/>
              <a:t> = </a:t>
            </a:r>
            <a:r>
              <a:rPr lang="en-US" sz="2400">
                <a:sym typeface="Symbol" pitchFamily="18" charset="2"/>
              </a:rPr>
              <a:t>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C56C8B2-C965-4220-9172-7E9C5A9329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001000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err="1"/>
              <a:t>Kleene</a:t>
            </a:r>
            <a:r>
              <a:rPr lang="en-US" sz="3600" b="1" dirty="0"/>
              <a:t> Star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E11C304-88DF-4076-BE34-EF9E416DBBF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8118475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7030A0"/>
                </a:solidFill>
              </a:rPr>
              <a:t>L* </a:t>
            </a:r>
            <a:r>
              <a:rPr lang="en-US" sz="2400" i="1"/>
              <a:t>- language consisting of 0 or more concatenations of strings from L</a:t>
            </a:r>
          </a:p>
          <a:p>
            <a:endParaRPr lang="en-US" sz="800" i="1"/>
          </a:p>
          <a:p>
            <a:r>
              <a:rPr lang="en-US" sz="2400" i="1">
                <a:solidFill>
                  <a:srgbClr val="7030A0"/>
                </a:solidFill>
              </a:rPr>
              <a:t>L</a:t>
            </a:r>
            <a:r>
              <a:rPr lang="en-US" sz="2400">
                <a:solidFill>
                  <a:srgbClr val="7030A0"/>
                </a:solidFill>
              </a:rPr>
              <a:t>*</a:t>
            </a:r>
            <a:r>
              <a:rPr lang="en-US" sz="2400"/>
              <a:t> = {</a:t>
            </a:r>
            <a:r>
              <a:rPr lang="en-US" sz="2400">
                <a:sym typeface="Symbol" pitchFamily="18" charset="2"/>
              </a:rPr>
              <a:t></a:t>
            </a:r>
            <a:r>
              <a:rPr lang="en-US" sz="2400"/>
              <a:t>}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{</a:t>
            </a:r>
            <a:r>
              <a:rPr lang="en-US" sz="2400" i="1"/>
              <a:t>w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</a:t>
            </a:r>
            <a:r>
              <a:rPr lang="en-US" sz="2400"/>
              <a:t>* :</a:t>
            </a:r>
            <a:r>
              <a:rPr lang="en-US" sz="2400" i="1"/>
              <a:t> w </a:t>
            </a:r>
            <a:r>
              <a:rPr lang="en-US" sz="2400"/>
              <a:t>=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 … </a:t>
            </a:r>
            <a:r>
              <a:rPr lang="en-US" sz="2400" i="1"/>
              <a:t>w</a:t>
            </a:r>
            <a:r>
              <a:rPr lang="en-US" sz="2400" baseline="-25000"/>
              <a:t>k,</a:t>
            </a:r>
            <a:r>
              <a:rPr lang="en-US" sz="2400"/>
              <a:t> </a:t>
            </a:r>
            <a:r>
              <a:rPr lang="en-US" sz="2400" i="1"/>
              <a:t>k </a:t>
            </a:r>
            <a:r>
              <a:rPr lang="en-US" sz="2400">
                <a:sym typeface="Symbol" pitchFamily="18" charset="2"/>
              </a:rPr>
              <a:t></a:t>
            </a:r>
            <a:r>
              <a:rPr lang="en-US" sz="2400"/>
              <a:t> 1 &amp;  </a:t>
            </a:r>
          </a:p>
          <a:p>
            <a:r>
              <a:rPr lang="en-US" sz="2400" i="1"/>
              <a:t>		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  … </a:t>
            </a:r>
            <a:r>
              <a:rPr lang="en-US" sz="2400" i="1"/>
              <a:t>w</a:t>
            </a:r>
            <a:r>
              <a:rPr lang="en-US" sz="2400" baseline="-25000"/>
              <a:t>k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</a:t>
            </a:r>
            <a:r>
              <a:rPr lang="en-US" sz="2400"/>
              <a:t> </a:t>
            </a:r>
            <a:r>
              <a:rPr lang="en-US" sz="2400" i="1"/>
              <a:t>L}</a:t>
            </a:r>
            <a:endParaRPr lang="en-US" sz="2400"/>
          </a:p>
          <a:p>
            <a:r>
              <a:rPr lang="en-US" sz="2400">
                <a:solidFill>
                  <a:srgbClr val="7030A0"/>
                </a:solidFill>
              </a:rPr>
              <a:t>Examples:</a:t>
            </a:r>
          </a:p>
          <a:p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/>
              <a:t> = {</a:t>
            </a:r>
            <a:r>
              <a:rPr lang="en-US" sz="2400">
                <a:latin typeface="Courier New" pitchFamily="49" charset="0"/>
              </a:rPr>
              <a:t>dog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cat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</a:rPr>
              <a:t>fish</a:t>
            </a:r>
            <a:r>
              <a:rPr lang="en-US" sz="2400"/>
              <a:t>}</a:t>
            </a:r>
          </a:p>
          <a:p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/>
              <a:t>* = {</a:t>
            </a:r>
            <a:r>
              <a:rPr lang="en-US" sz="2400">
                <a:sym typeface="Symbol" pitchFamily="18" charset="2"/>
              </a:rPr>
              <a:t></a:t>
            </a:r>
            <a:r>
              <a:rPr lang="en-US" sz="2400"/>
              <a:t>,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dog, cat, fish, dogdog, dogcat,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  dogfish,fishcatfish,fishdogdogfishcat, </a:t>
            </a:r>
            <a:r>
              <a:rPr lang="en-US" sz="2400"/>
              <a:t>…}</a:t>
            </a:r>
          </a:p>
          <a:p>
            <a:pPr algn="ctr"/>
            <a:r>
              <a:rPr lang="en-US" sz="2400">
                <a:solidFill>
                  <a:srgbClr val="7030A0"/>
                </a:solidFill>
              </a:rPr>
              <a:t>~~~~~~~~~~~~</a:t>
            </a:r>
          </a:p>
          <a:p>
            <a:r>
              <a:rPr lang="en-US" sz="2400" i="1"/>
              <a:t>L</a:t>
            </a:r>
            <a:r>
              <a:rPr lang="en-US" sz="2400" baseline="-25000"/>
              <a:t>1</a:t>
            </a:r>
            <a:r>
              <a:rPr lang="en-US" sz="2400"/>
              <a:t> = </a:t>
            </a:r>
            <a:r>
              <a:rPr lang="en-US" sz="2400">
                <a:latin typeface="Courier New" pitchFamily="49" charset="0"/>
              </a:rPr>
              <a:t>a</a:t>
            </a:r>
            <a:r>
              <a:rPr lang="en-US" sz="2400"/>
              <a:t>*        		</a:t>
            </a:r>
            <a:r>
              <a:rPr lang="en-US" sz="2400" i="1"/>
              <a:t>L</a:t>
            </a:r>
            <a:r>
              <a:rPr lang="en-US" sz="2400" baseline="-25000"/>
              <a:t>2</a:t>
            </a:r>
            <a:r>
              <a:rPr lang="en-US" sz="2400"/>
              <a:t> = </a:t>
            </a:r>
            <a:r>
              <a:rPr lang="en-US" sz="2400">
                <a:latin typeface="Courier New" pitchFamily="49" charset="0"/>
              </a:rPr>
              <a:t>b</a:t>
            </a:r>
            <a:r>
              <a:rPr lang="en-US" sz="2400"/>
              <a:t>*</a:t>
            </a:r>
            <a:endParaRPr lang="en-US" sz="2400" i="1"/>
          </a:p>
          <a:p>
            <a:r>
              <a:rPr lang="en-US" sz="2400" i="1"/>
              <a:t>What is a*?  b*? </a:t>
            </a:r>
          </a:p>
          <a:p>
            <a:r>
              <a:rPr lang="en-US" sz="2400" i="1"/>
              <a:t>L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 baseline="-25000"/>
              <a:t>2</a:t>
            </a:r>
            <a:r>
              <a:rPr lang="en-US" sz="2400"/>
              <a:t> = </a:t>
            </a:r>
          </a:p>
          <a:p>
            <a:r>
              <a:rPr lang="en-US" sz="2400" i="1"/>
              <a:t>L</a:t>
            </a:r>
            <a:r>
              <a:rPr lang="en-US" sz="2400" baseline="-25000"/>
              <a:t>2</a:t>
            </a:r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 baseline="-25000"/>
              <a:t>1</a:t>
            </a:r>
            <a:r>
              <a:rPr lang="en-US" sz="2400"/>
              <a:t> = </a:t>
            </a:r>
          </a:p>
          <a:p>
            <a:r>
              <a:rPr lang="en-US" sz="2400" i="1"/>
              <a:t>L</a:t>
            </a:r>
            <a:r>
              <a:rPr lang="en-US" sz="2400" baseline="-25000"/>
              <a:t>1</a:t>
            </a:r>
            <a:r>
              <a:rPr lang="en-US" sz="2400"/>
              <a:t> </a:t>
            </a:r>
            <a:r>
              <a:rPr lang="en-US" sz="2400" i="1"/>
              <a:t>L</a:t>
            </a:r>
            <a:r>
              <a:rPr lang="en-US" sz="2400" i="1" baseline="-25000"/>
              <a:t>1</a:t>
            </a:r>
            <a:r>
              <a:rPr lang="en-US" sz="2400"/>
              <a:t> = </a:t>
            </a:r>
          </a:p>
        </p:txBody>
      </p:sp>
      <p:sp>
        <p:nvSpPr>
          <p:cNvPr id="48133" name="TextBox 1"/>
          <p:cNvSpPr txBox="1">
            <a:spLocks noChangeArrowheads="1"/>
          </p:cNvSpPr>
          <p:nvPr/>
        </p:nvSpPr>
        <p:spPr bwMode="auto">
          <a:xfrm>
            <a:off x="2843808" y="-243408"/>
            <a:ext cx="609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0010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/>
              <a:t>The       Operator</a:t>
            </a:r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45D969A-657B-44CC-B2C2-51E4C1DA3A7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666875"/>
            <a:ext cx="8001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600" i="1" dirty="0">
                <a:solidFill>
                  <a:srgbClr val="7030A0"/>
                </a:solidFill>
              </a:rPr>
              <a:t>L</a:t>
            </a:r>
            <a:r>
              <a:rPr lang="en-US" sz="3600" baseline="30000" dirty="0">
                <a:solidFill>
                  <a:srgbClr val="7030A0"/>
                </a:solidFill>
              </a:rPr>
              <a:t>+</a:t>
            </a:r>
            <a:r>
              <a:rPr lang="en-US" sz="3600" dirty="0"/>
              <a:t> = </a:t>
            </a:r>
            <a:r>
              <a:rPr lang="en-US" sz="3600" i="1" dirty="0"/>
              <a:t>language consisting of 1 or more concatenations of strings from L</a:t>
            </a:r>
          </a:p>
          <a:p>
            <a:endParaRPr lang="en-US" sz="3600" i="1" dirty="0">
              <a:solidFill>
                <a:srgbClr val="7030A0"/>
              </a:solidFill>
            </a:endParaRPr>
          </a:p>
          <a:p>
            <a:r>
              <a:rPr lang="en-US" sz="3600" i="1" dirty="0">
                <a:solidFill>
                  <a:srgbClr val="7030A0"/>
                </a:solidFill>
              </a:rPr>
              <a:t>L</a:t>
            </a:r>
            <a:r>
              <a:rPr lang="en-US" sz="3600" baseline="30000" dirty="0">
                <a:solidFill>
                  <a:srgbClr val="7030A0"/>
                </a:solidFill>
              </a:rPr>
              <a:t>+</a:t>
            </a:r>
            <a:r>
              <a:rPr lang="en-US" sz="3600" dirty="0"/>
              <a:t> = </a:t>
            </a:r>
            <a:r>
              <a:rPr lang="en-US" sz="3600" i="1" dirty="0"/>
              <a:t>L </a:t>
            </a:r>
            <a:r>
              <a:rPr lang="en-US" sz="3600" i="1" dirty="0" err="1"/>
              <a:t>L</a:t>
            </a:r>
            <a:r>
              <a:rPr lang="en-US" sz="3600" dirty="0"/>
              <a:t>*</a:t>
            </a:r>
          </a:p>
          <a:p>
            <a:endParaRPr lang="en-US" sz="3600" dirty="0"/>
          </a:p>
          <a:p>
            <a:r>
              <a:rPr lang="en-US" sz="3600" i="1" dirty="0">
                <a:solidFill>
                  <a:srgbClr val="7030A0"/>
                </a:solidFill>
              </a:rPr>
              <a:t>L</a:t>
            </a:r>
            <a:r>
              <a:rPr lang="en-US" sz="3600" baseline="30000" dirty="0">
                <a:solidFill>
                  <a:srgbClr val="7030A0"/>
                </a:solidFill>
              </a:rPr>
              <a:t>+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= </a:t>
            </a:r>
            <a:r>
              <a:rPr lang="en-US" sz="3600" i="1" dirty="0"/>
              <a:t>L</a:t>
            </a:r>
            <a:r>
              <a:rPr lang="en-US" sz="3600" dirty="0"/>
              <a:t>* - {</a:t>
            </a:r>
            <a:r>
              <a:rPr lang="en-US" sz="3600" dirty="0">
                <a:sym typeface="Symbol" pitchFamily="18" charset="2"/>
              </a:rPr>
              <a:t></a:t>
            </a:r>
            <a:r>
              <a:rPr lang="en-US" sz="3600" dirty="0"/>
              <a:t>}   </a:t>
            </a:r>
            <a:r>
              <a:rPr lang="en-US" sz="3600" dirty="0" err="1"/>
              <a:t>iff</a:t>
            </a:r>
            <a:r>
              <a:rPr lang="en-US" sz="3600" dirty="0"/>
              <a:t>  </a:t>
            </a:r>
            <a:r>
              <a:rPr lang="en-US" sz="3600" dirty="0">
                <a:sym typeface="Symbol" pitchFamily="18" charset="2"/>
              </a:rPr>
              <a:t></a:t>
            </a:r>
            <a:r>
              <a:rPr lang="en-US" sz="3600" dirty="0"/>
              <a:t> </a:t>
            </a:r>
            <a:r>
              <a:rPr lang="en-US" sz="3600" dirty="0">
                <a:sym typeface="Symbol" pitchFamily="18" charset="2"/>
              </a:rPr>
              <a:t></a:t>
            </a:r>
            <a:r>
              <a:rPr lang="en-US" sz="3600" dirty="0"/>
              <a:t> </a:t>
            </a:r>
            <a:r>
              <a:rPr lang="en-US" sz="3600" i="1" dirty="0"/>
              <a:t>L</a:t>
            </a:r>
          </a:p>
          <a:p>
            <a:r>
              <a:rPr lang="en-US" sz="3600" i="1" dirty="0"/>
              <a:t>	</a:t>
            </a:r>
          </a:p>
          <a:p>
            <a:r>
              <a:rPr lang="en-US" sz="3600" i="1" dirty="0"/>
              <a:t>	</a:t>
            </a:r>
            <a:endParaRPr lang="en-US" sz="3200" i="1" dirty="0"/>
          </a:p>
          <a:p>
            <a:endParaRPr lang="en-US" sz="3200" i="1" dirty="0"/>
          </a:p>
        </p:txBody>
      </p:sp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038600" y="150813"/>
            <a:ext cx="482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>
                <a:solidFill>
                  <a:srgbClr val="7030A0"/>
                </a:solidFill>
              </a:rPr>
              <a:t>+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Languages &amp; Grammars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0725" name="Picture 4" descr="Lang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1600200"/>
            <a:ext cx="3698875" cy="4525963"/>
          </a:xfrm>
        </p:spPr>
      </p:pic>
      <p:sp>
        <p:nvSpPr>
          <p:cNvPr id="30724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DFE1288-A2FC-4FD8-99CE-CD90D32EAB21}" type="slidenum">
              <a:rPr lang="en-US"/>
              <a:pPr/>
              <a:t>28</a:t>
            </a:fld>
            <a:endParaRPr lang="en-US"/>
          </a:p>
        </p:txBody>
      </p:sp>
      <p:sp>
        <p:nvSpPr>
          <p:cNvPr id="12" name="Rectangle 9"/>
          <p:cNvSpPr txBox="1">
            <a:spLocks noChangeArrowheads="1"/>
          </p:cNvSpPr>
          <p:nvPr/>
        </p:nvSpPr>
        <p:spPr>
          <a:xfrm>
            <a:off x="5145088" y="1752600"/>
            <a:ext cx="3810000" cy="4114800"/>
          </a:xfrm>
          <a:prstGeom prst="rect">
            <a:avLst/>
          </a:prstGeom>
        </p:spPr>
        <p:txBody>
          <a:bodyPr/>
          <a:lstStyle/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u="sng">
                <a:latin typeface="+mn-lt"/>
              </a:rPr>
              <a:t>Languages</a:t>
            </a:r>
            <a:r>
              <a:rPr lang="en-US" sz="2000">
                <a:latin typeface="+mn-lt"/>
              </a:rPr>
              <a:t>: “</a:t>
            </a:r>
            <a:r>
              <a:rPr lang="en-US" sz="2000" i="1">
                <a:latin typeface="+mn-lt"/>
              </a:rPr>
              <a:t>A language is a collection of sentences of finite length all constructed from a finite alphabet of symbols</a:t>
            </a:r>
            <a:r>
              <a:rPr lang="en-US" sz="2000">
                <a:latin typeface="+mn-lt"/>
              </a:rPr>
              <a:t>”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u="sng">
                <a:latin typeface="+mn-lt"/>
              </a:rPr>
              <a:t>Grammars</a:t>
            </a:r>
            <a:r>
              <a:rPr lang="en-US" sz="2000">
                <a:latin typeface="+mn-lt"/>
              </a:rPr>
              <a:t>: “</a:t>
            </a:r>
            <a:r>
              <a:rPr lang="en-US" sz="2000" i="1">
                <a:latin typeface="+mn-lt"/>
              </a:rPr>
              <a:t>A grammar can be regarded as a device that enumerates the sentences of a language</a:t>
            </a:r>
            <a:r>
              <a:rPr lang="en-US" sz="2000">
                <a:latin typeface="+mn-lt"/>
              </a:rPr>
              <a:t>” - nothing more, nothing less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>
              <a:latin typeface="+mn-lt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>
                <a:latin typeface="+mn-lt"/>
              </a:rPr>
              <a:t>N. Chomsky, Information and Control, Vol 2, 1959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The Chomsky Hierarchy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749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containment hierarchy of classes of formal languages</a:t>
            </a:r>
          </a:p>
          <a:p>
            <a:endParaRPr lang="en-US" dirty="0"/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65F63EB-8842-448D-BBD5-05A848178C19}" type="slidenum">
              <a:rPr lang="en-US"/>
              <a:pPr/>
              <a:t>29</a:t>
            </a:fld>
            <a:endParaRPr lang="en-US"/>
          </a:p>
        </p:txBody>
      </p:sp>
      <p:sp>
        <p:nvSpPr>
          <p:cNvPr id="31750" name="Oval 9"/>
          <p:cNvSpPr>
            <a:spLocks noChangeArrowheads="1"/>
          </p:cNvSpPr>
          <p:nvPr/>
        </p:nvSpPr>
        <p:spPr bwMode="auto">
          <a:xfrm>
            <a:off x="228600" y="2286000"/>
            <a:ext cx="8686800" cy="38100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        		   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(TM)+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1066800" y="2514600"/>
            <a:ext cx="50292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31752" name="Oval 5"/>
          <p:cNvSpPr>
            <a:spLocks noChangeArrowheads="1"/>
          </p:cNvSpPr>
          <p:nvPr/>
        </p:nvSpPr>
        <p:spPr bwMode="auto">
          <a:xfrm>
            <a:off x="1524000" y="3124200"/>
            <a:ext cx="28194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31753" name="Oval 3"/>
          <p:cNvSpPr>
            <a:spLocks noChangeArrowheads="1"/>
          </p:cNvSpPr>
          <p:nvPr/>
        </p:nvSpPr>
        <p:spPr bwMode="auto">
          <a:xfrm>
            <a:off x="1905000" y="36576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</a:t>
            </a:r>
          </a:p>
          <a:p>
            <a:pPr algn="ctr"/>
            <a:r>
              <a:rPr lang="en-US"/>
              <a:t>(DFA)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“computer”</a:t>
            </a: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1114425" y="19161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114425" y="1916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1114425" y="30686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1114425" y="3571875"/>
            <a:ext cx="2736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28432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3849688" y="19161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V="1">
            <a:off x="2090738" y="16287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70" name="Oval 12"/>
          <p:cNvSpPr>
            <a:spLocks noChangeArrowheads="1"/>
          </p:cNvSpPr>
          <p:nvPr/>
        </p:nvSpPr>
        <p:spPr bwMode="auto">
          <a:xfrm>
            <a:off x="2057400" y="188912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3"/>
          <p:cNvSpPr>
            <a:spLocks noChangeArrowheads="1"/>
          </p:cNvSpPr>
          <p:nvPr/>
        </p:nvSpPr>
        <p:spPr bwMode="auto">
          <a:xfrm>
            <a:off x="2820988" y="1889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609600" y="2420938"/>
            <a:ext cx="10080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BATTERY</a:t>
            </a:r>
          </a:p>
        </p:txBody>
      </p:sp>
      <p:sp>
        <p:nvSpPr>
          <p:cNvPr id="15373" name="Litebulb"/>
          <p:cNvSpPr>
            <a:spLocks noEditPoints="1" noChangeArrowheads="1"/>
          </p:cNvSpPr>
          <p:nvPr/>
        </p:nvSpPr>
        <p:spPr bwMode="auto">
          <a:xfrm>
            <a:off x="3559175" y="2276475"/>
            <a:ext cx="579438" cy="869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 rot="-1395791">
            <a:off x="1908175" y="1490663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SWITCH</a:t>
            </a:r>
          </a:p>
        </p:txBody>
      </p:sp>
      <p:sp>
        <p:nvSpPr>
          <p:cNvPr id="15375" name="Oval 22"/>
          <p:cNvSpPr>
            <a:spLocks noChangeArrowheads="1"/>
          </p:cNvSpPr>
          <p:nvPr/>
        </p:nvSpPr>
        <p:spPr bwMode="auto">
          <a:xfrm>
            <a:off x="5976938" y="24463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Oval 23"/>
          <p:cNvSpPr>
            <a:spLocks noChangeArrowheads="1"/>
          </p:cNvSpPr>
          <p:nvPr/>
        </p:nvSpPr>
        <p:spPr bwMode="auto">
          <a:xfrm>
            <a:off x="7729538" y="23701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Freeform 24"/>
          <p:cNvSpPr>
            <a:spLocks/>
          </p:cNvSpPr>
          <p:nvPr/>
        </p:nvSpPr>
        <p:spPr bwMode="auto">
          <a:xfrm>
            <a:off x="6510338" y="2420938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378" name="Freeform 25"/>
          <p:cNvSpPr>
            <a:spLocks/>
          </p:cNvSpPr>
          <p:nvPr/>
        </p:nvSpPr>
        <p:spPr bwMode="auto">
          <a:xfrm flipV="1">
            <a:off x="6586538" y="2890838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379" name="Line 26"/>
          <p:cNvSpPr>
            <a:spLocks noChangeShapeType="1"/>
          </p:cNvSpPr>
          <p:nvPr/>
        </p:nvSpPr>
        <p:spPr bwMode="auto">
          <a:xfrm>
            <a:off x="5595938" y="27511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5380" name="Text Box 27"/>
          <p:cNvSpPr txBox="1">
            <a:spLocks noChangeArrowheads="1"/>
          </p:cNvSpPr>
          <p:nvPr/>
        </p:nvSpPr>
        <p:spPr bwMode="auto">
          <a:xfrm>
            <a:off x="6064250" y="25654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15381" name="Text Box 28"/>
          <p:cNvSpPr txBox="1">
            <a:spLocks noChangeArrowheads="1"/>
          </p:cNvSpPr>
          <p:nvPr/>
        </p:nvSpPr>
        <p:spPr bwMode="auto">
          <a:xfrm>
            <a:off x="7823200" y="2492375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on</a:t>
            </a:r>
          </a:p>
        </p:txBody>
      </p:sp>
      <p:sp>
        <p:nvSpPr>
          <p:cNvPr id="15382" name="Text Box 29"/>
          <p:cNvSpPr txBox="1">
            <a:spLocks noChangeArrowheads="1"/>
          </p:cNvSpPr>
          <p:nvPr/>
        </p:nvSpPr>
        <p:spPr bwMode="auto">
          <a:xfrm>
            <a:off x="5003800" y="2557463"/>
            <a:ext cx="571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start</a:t>
            </a:r>
          </a:p>
        </p:txBody>
      </p:sp>
      <p:sp>
        <p:nvSpPr>
          <p:cNvPr id="15383" name="Text Box 32"/>
          <p:cNvSpPr txBox="1">
            <a:spLocks noChangeArrowheads="1"/>
          </p:cNvSpPr>
          <p:nvPr/>
        </p:nvSpPr>
        <p:spPr bwMode="auto">
          <a:xfrm>
            <a:off x="7067550" y="2054225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15384" name="Text Box 33"/>
          <p:cNvSpPr txBox="1">
            <a:spLocks noChangeArrowheads="1"/>
          </p:cNvSpPr>
          <p:nvPr/>
        </p:nvSpPr>
        <p:spPr bwMode="auto">
          <a:xfrm>
            <a:off x="7051675" y="306705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15385" name="Text Box 34"/>
          <p:cNvSpPr txBox="1">
            <a:spLocks noChangeArrowheads="1"/>
          </p:cNvSpPr>
          <p:nvPr/>
        </p:nvSpPr>
        <p:spPr bwMode="auto">
          <a:xfrm>
            <a:off x="1116013" y="4005263"/>
            <a:ext cx="36004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input:</a:t>
            </a:r>
            <a:r>
              <a:rPr lang="en-US" sz="2400">
                <a:latin typeface="Gill Sans MT" pitchFamily="34" charset="0"/>
              </a:rPr>
              <a:t> switch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output:</a:t>
            </a:r>
            <a:r>
              <a:rPr lang="en-US" sz="2400">
                <a:latin typeface="Gill Sans MT" pitchFamily="34" charset="0"/>
              </a:rPr>
              <a:t> light bulb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actions: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 i="1">
                <a:latin typeface="Garamond" pitchFamily="18" charset="0"/>
              </a:rPr>
              <a:t>f</a:t>
            </a:r>
            <a:r>
              <a:rPr lang="en-US" sz="2400">
                <a:latin typeface="Gill Sans MT" pitchFamily="34" charset="0"/>
              </a:rPr>
              <a:t> for “flip switch”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states: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on</a:t>
            </a:r>
            <a:r>
              <a:rPr lang="en-US" sz="2400">
                <a:latin typeface="Gill Sans MT" pitchFamily="34" charset="0"/>
              </a:rPr>
              <a:t>,</a:t>
            </a:r>
            <a:r>
              <a:rPr lang="en-US" sz="2400">
                <a:latin typeface="Garamond" pitchFamily="18" charset="0"/>
              </a:rPr>
              <a:t> off</a:t>
            </a:r>
          </a:p>
        </p:txBody>
      </p:sp>
      <p:sp>
        <p:nvSpPr>
          <p:cNvPr id="15386" name="Text Box 35"/>
          <p:cNvSpPr txBox="1">
            <a:spLocks noChangeArrowheads="1"/>
          </p:cNvSpPr>
          <p:nvPr/>
        </p:nvSpPr>
        <p:spPr bwMode="auto">
          <a:xfrm>
            <a:off x="5075238" y="4402138"/>
            <a:ext cx="3600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ill Sans MT" pitchFamily="34" charset="0"/>
              </a:rPr>
              <a:t>bulb is on if and only if there was an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odd</a:t>
            </a:r>
            <a:r>
              <a:rPr lang="en-US" sz="2400">
                <a:latin typeface="Gill Sans MT" pitchFamily="34" charset="0"/>
              </a:rPr>
              <a:t> number of flips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468313" y="2882900"/>
            <a:ext cx="8207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>
                <a:latin typeface="Gill Sans MT" pitchFamily="34" charset="0"/>
              </a:rPr>
              <a:t>Finite Automata</a:t>
            </a:r>
          </a:p>
        </p:txBody>
      </p:sp>
      <p:sp>
        <p:nvSpPr>
          <p:cNvPr id="32771" name="Line 5"/>
          <p:cNvSpPr>
            <a:spLocks noChangeShapeType="1"/>
          </p:cNvSpPr>
          <p:nvPr/>
        </p:nvSpPr>
        <p:spPr bwMode="auto">
          <a:xfrm>
            <a:off x="395288" y="594995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Example of a finite automaton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3068638"/>
            <a:ext cx="8353425" cy="3313112"/>
          </a:xfrm>
        </p:spPr>
        <p:txBody>
          <a:bodyPr>
            <a:normAutofit fontScale="92500"/>
          </a:bodyPr>
          <a:lstStyle/>
          <a:p>
            <a:r>
              <a:rPr lang="en-US"/>
              <a:t>There are </a:t>
            </a:r>
            <a:r>
              <a:rPr lang="en-US">
                <a:solidFill>
                  <a:schemeClr val="accent2"/>
                </a:solidFill>
              </a:rPr>
              <a:t>states</a:t>
            </a:r>
            <a:r>
              <a:rPr lang="en-US"/>
              <a:t> </a:t>
            </a:r>
            <a:r>
              <a:rPr lang="en-US">
                <a:latin typeface="Garamond" pitchFamily="18" charset="0"/>
              </a:rPr>
              <a:t>off</a:t>
            </a:r>
            <a:r>
              <a:rPr lang="en-US"/>
              <a:t> and </a:t>
            </a:r>
            <a:r>
              <a:rPr lang="en-US">
                <a:latin typeface="Garamond" pitchFamily="18" charset="0"/>
              </a:rPr>
              <a:t>on</a:t>
            </a:r>
            <a:r>
              <a:rPr lang="en-US"/>
              <a:t>, the automaton </a:t>
            </a:r>
            <a:r>
              <a:rPr lang="en-US">
                <a:solidFill>
                  <a:schemeClr val="accent2"/>
                </a:solidFill>
              </a:rPr>
              <a:t>starts</a:t>
            </a:r>
            <a:r>
              <a:rPr lang="en-US"/>
              <a:t> in </a:t>
            </a:r>
            <a:r>
              <a:rPr lang="en-US">
                <a:latin typeface="Garamond" pitchFamily="18" charset="0"/>
              </a:rPr>
              <a:t>off</a:t>
            </a:r>
            <a:r>
              <a:rPr lang="en-US"/>
              <a:t> and tries to reach the </a:t>
            </a:r>
            <a:r>
              <a:rPr lang="en-US">
                <a:solidFill>
                  <a:schemeClr val="accent2"/>
                </a:solidFill>
              </a:rPr>
              <a:t>“good state”</a:t>
            </a:r>
            <a:r>
              <a:rPr lang="en-US"/>
              <a:t> </a:t>
            </a:r>
            <a:r>
              <a:rPr lang="en-US">
                <a:latin typeface="Garamond" pitchFamily="18" charset="0"/>
              </a:rPr>
              <a:t>on</a:t>
            </a:r>
          </a:p>
          <a:p>
            <a:r>
              <a:rPr lang="en-US"/>
              <a:t>What sequences of </a:t>
            </a:r>
            <a:r>
              <a:rPr lang="en-US" i="1">
                <a:latin typeface="Garamond" pitchFamily="18" charset="0"/>
              </a:rPr>
              <a:t>f</a:t>
            </a:r>
            <a:r>
              <a:rPr lang="en-US"/>
              <a:t>s lead to the good state?</a:t>
            </a:r>
          </a:p>
          <a:p>
            <a:r>
              <a:rPr lang="en-US"/>
              <a:t>Answer: </a:t>
            </a:r>
            <a:r>
              <a:rPr lang="en-US">
                <a:latin typeface="Garamond" pitchFamily="18" charset="0"/>
              </a:rPr>
              <a:t>{</a:t>
            </a:r>
            <a:r>
              <a:rPr lang="en-US" i="1">
                <a:latin typeface="Garamond" pitchFamily="18" charset="0"/>
              </a:rPr>
              <a:t>f</a:t>
            </a:r>
            <a:r>
              <a:rPr lang="en-US">
                <a:latin typeface="Garamond" pitchFamily="18" charset="0"/>
              </a:rPr>
              <a:t>, </a:t>
            </a:r>
            <a:r>
              <a:rPr lang="en-US" i="1">
                <a:latin typeface="Garamond" pitchFamily="18" charset="0"/>
              </a:rPr>
              <a:t>fff</a:t>
            </a:r>
            <a:r>
              <a:rPr lang="en-US">
                <a:latin typeface="Garamond" pitchFamily="18" charset="0"/>
              </a:rPr>
              <a:t>, </a:t>
            </a:r>
            <a:r>
              <a:rPr lang="en-US" i="1">
                <a:latin typeface="Garamond" pitchFamily="18" charset="0"/>
              </a:rPr>
              <a:t>fffff</a:t>
            </a:r>
            <a:r>
              <a:rPr lang="en-US">
                <a:latin typeface="Garamond" pitchFamily="18" charset="0"/>
              </a:rPr>
              <a:t>, …} = {</a:t>
            </a:r>
            <a:r>
              <a:rPr lang="en-US" i="1">
                <a:latin typeface="Garamond" pitchFamily="18" charset="0"/>
              </a:rPr>
              <a:t>f </a:t>
            </a:r>
            <a:r>
              <a:rPr lang="en-US" i="1" baseline="30000">
                <a:latin typeface="Garamond" pitchFamily="18" charset="0"/>
              </a:rPr>
              <a:t>n</a:t>
            </a:r>
            <a:r>
              <a:rPr lang="en-US">
                <a:latin typeface="Garamond" pitchFamily="18" charset="0"/>
              </a:rPr>
              <a:t>: </a:t>
            </a:r>
            <a:r>
              <a:rPr lang="en-US" i="1">
                <a:latin typeface="Garamond" pitchFamily="18" charset="0"/>
              </a:rPr>
              <a:t>n</a:t>
            </a:r>
            <a:r>
              <a:rPr lang="en-US">
                <a:latin typeface="Garamond" pitchFamily="18" charset="0"/>
              </a:rPr>
              <a:t> </a:t>
            </a:r>
            <a:r>
              <a:rPr lang="en-US"/>
              <a:t>is odd</a:t>
            </a:r>
            <a:r>
              <a:rPr lang="en-US">
                <a:latin typeface="Garamond" pitchFamily="18" charset="0"/>
              </a:rPr>
              <a:t>}</a:t>
            </a:r>
          </a:p>
          <a:p>
            <a:r>
              <a:rPr lang="en-US"/>
              <a:t>This is an </a:t>
            </a:r>
            <a:r>
              <a:rPr lang="en-US">
                <a:solidFill>
                  <a:schemeClr val="accent2"/>
                </a:solidFill>
              </a:rPr>
              <a:t>example</a:t>
            </a:r>
            <a:r>
              <a:rPr lang="en-US"/>
              <a:t> of a deterministic finite automaton over alphabet </a:t>
            </a:r>
            <a:r>
              <a:rPr lang="en-US">
                <a:latin typeface="Garamond" pitchFamily="18" charset="0"/>
              </a:rPr>
              <a:t>{</a:t>
            </a:r>
            <a:r>
              <a:rPr lang="en-US" i="1">
                <a:latin typeface="Garamond" pitchFamily="18" charset="0"/>
              </a:rPr>
              <a:t>f</a:t>
            </a:r>
            <a:r>
              <a:rPr lang="en-US">
                <a:latin typeface="Garamond" pitchFamily="18" charset="0"/>
              </a:rPr>
              <a:t>}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2865438" y="18700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618038" y="17938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3398838" y="1844675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 flipV="1">
            <a:off x="3475038" y="2314575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2484438" y="21748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2952750" y="1989138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711700" y="1916113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on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3956050" y="147796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3940175" y="249078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33805" name="Oval 14"/>
          <p:cNvSpPr>
            <a:spLocks noChangeArrowheads="1"/>
          </p:cNvSpPr>
          <p:nvPr/>
        </p:nvSpPr>
        <p:spPr bwMode="auto">
          <a:xfrm>
            <a:off x="4675188" y="1844675"/>
            <a:ext cx="5048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Deterministic finite automata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</a:t>
            </a:r>
            <a:r>
              <a:rPr lang="en-US">
                <a:solidFill>
                  <a:schemeClr val="accent2"/>
                </a:solidFill>
              </a:rPr>
              <a:t>deterministic finite automaton</a:t>
            </a:r>
            <a:r>
              <a:rPr lang="en-US"/>
              <a:t> (DFA) is a 5-tuple </a:t>
            </a:r>
            <a:r>
              <a:rPr lang="en-US">
                <a:latin typeface="Garamond" pitchFamily="18" charset="0"/>
              </a:rPr>
              <a:t>(</a:t>
            </a:r>
            <a:r>
              <a:rPr lang="en-US" i="1">
                <a:latin typeface="Garamond" pitchFamily="18" charset="0"/>
              </a:rPr>
              <a:t>Q</a:t>
            </a:r>
            <a:r>
              <a:rPr lang="en-US">
                <a:latin typeface="Garamond" pitchFamily="18" charset="0"/>
              </a:rPr>
              <a:t>, </a:t>
            </a:r>
            <a:r>
              <a:rPr lang="en-US">
                <a:latin typeface="Symbol" pitchFamily="18" charset="2"/>
              </a:rPr>
              <a:t>S</a:t>
            </a:r>
            <a:r>
              <a:rPr lang="en-US">
                <a:latin typeface="Garamond" pitchFamily="18" charset="0"/>
              </a:rPr>
              <a:t>, </a:t>
            </a:r>
            <a:r>
              <a:rPr lang="en-US">
                <a:latin typeface="Symbol" pitchFamily="18" charset="2"/>
              </a:rPr>
              <a:t>d</a:t>
            </a:r>
            <a:r>
              <a:rPr lang="en-US">
                <a:latin typeface="Garamond" pitchFamily="18" charset="0"/>
              </a:rPr>
              <a:t>, q</a:t>
            </a:r>
            <a:r>
              <a:rPr lang="en-US" baseline="-25000">
                <a:latin typeface="Garamond" pitchFamily="18" charset="0"/>
              </a:rPr>
              <a:t>0</a:t>
            </a:r>
            <a:r>
              <a:rPr lang="en-US">
                <a:latin typeface="Garamond" pitchFamily="18" charset="0"/>
              </a:rPr>
              <a:t>, </a:t>
            </a:r>
            <a:r>
              <a:rPr lang="en-US" i="1">
                <a:latin typeface="Garamond" pitchFamily="18" charset="0"/>
              </a:rPr>
              <a:t>F</a:t>
            </a:r>
            <a:r>
              <a:rPr lang="en-US">
                <a:latin typeface="Garamond" pitchFamily="18" charset="0"/>
              </a:rPr>
              <a:t>)</a:t>
            </a:r>
            <a:r>
              <a:rPr lang="en-US"/>
              <a:t> where</a:t>
            </a:r>
          </a:p>
          <a:p>
            <a:pPr lvl="1"/>
            <a:r>
              <a:rPr lang="en-US" i="1">
                <a:latin typeface="Garamond" pitchFamily="18" charset="0"/>
              </a:rPr>
              <a:t> Q</a:t>
            </a:r>
            <a:r>
              <a:rPr lang="en-US"/>
              <a:t> is a finite set of </a:t>
            </a:r>
            <a:r>
              <a:rPr lang="en-US">
                <a:solidFill>
                  <a:schemeClr val="accent2"/>
                </a:solidFill>
              </a:rPr>
              <a:t>states</a:t>
            </a:r>
          </a:p>
          <a:p>
            <a:pPr lvl="1"/>
            <a:r>
              <a:rPr lang="en-US">
                <a:latin typeface="Garamond" pitchFamily="18" charset="0"/>
              </a:rPr>
              <a:t>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is an </a:t>
            </a:r>
            <a:r>
              <a:rPr lang="en-US">
                <a:solidFill>
                  <a:schemeClr val="accent2"/>
                </a:solidFill>
              </a:rPr>
              <a:t>alphabet</a:t>
            </a:r>
          </a:p>
          <a:p>
            <a:pPr lvl="1"/>
            <a:r>
              <a:rPr lang="en-US">
                <a:latin typeface="Garamond" pitchFamily="18" charset="0"/>
              </a:rPr>
              <a:t> </a:t>
            </a:r>
            <a:r>
              <a:rPr lang="en-US">
                <a:latin typeface="Symbol" pitchFamily="18" charset="2"/>
              </a:rPr>
              <a:t>d</a:t>
            </a:r>
            <a:r>
              <a:rPr lang="en-US">
                <a:latin typeface="Garamond" pitchFamily="18" charset="0"/>
              </a:rPr>
              <a:t>: </a:t>
            </a:r>
            <a:r>
              <a:rPr lang="en-US" i="1">
                <a:latin typeface="Garamond" pitchFamily="18" charset="0"/>
              </a:rPr>
              <a:t>Q</a:t>
            </a:r>
            <a:r>
              <a:rPr lang="en-US">
                <a:latin typeface="Garamond" pitchFamily="18" charset="0"/>
              </a:rPr>
              <a:t> </a:t>
            </a:r>
            <a:r>
              <a:rPr lang="en-US"/>
              <a:t>×</a:t>
            </a:r>
            <a:r>
              <a:rPr lang="en-US">
                <a:latin typeface="Garamond" pitchFamily="18" charset="0"/>
              </a:rPr>
              <a:t> </a:t>
            </a:r>
            <a:r>
              <a:rPr lang="en-US">
                <a:latin typeface="Symbol" pitchFamily="18" charset="2"/>
              </a:rPr>
              <a:t>S</a:t>
            </a:r>
            <a:r>
              <a:rPr lang="en-US">
                <a:latin typeface="Garamond" pitchFamily="18" charset="0"/>
              </a:rPr>
              <a:t> → </a:t>
            </a:r>
            <a:r>
              <a:rPr lang="en-US" i="1">
                <a:latin typeface="Garamond" pitchFamily="18" charset="0"/>
              </a:rPr>
              <a:t>Q</a:t>
            </a:r>
            <a:r>
              <a:rPr lang="en-US"/>
              <a:t> is a </a:t>
            </a:r>
            <a:r>
              <a:rPr lang="en-US">
                <a:solidFill>
                  <a:schemeClr val="accent2"/>
                </a:solidFill>
              </a:rPr>
              <a:t>transition function</a:t>
            </a:r>
          </a:p>
          <a:p>
            <a:pPr lvl="1"/>
            <a:r>
              <a:rPr lang="en-US" i="1">
                <a:latin typeface="Garamond" pitchFamily="18" charset="0"/>
              </a:rPr>
              <a:t> </a:t>
            </a:r>
            <a:r>
              <a:rPr lang="en-US">
                <a:latin typeface="Garamond" pitchFamily="18" charset="0"/>
              </a:rPr>
              <a:t>q</a:t>
            </a:r>
            <a:r>
              <a:rPr lang="en-US" baseline="-25000">
                <a:latin typeface="Garamond" pitchFamily="18" charset="0"/>
              </a:rPr>
              <a:t>0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Î</a:t>
            </a:r>
            <a:r>
              <a:rPr lang="en-US">
                <a:latin typeface="MS Shell Dlg" charset="0"/>
              </a:rPr>
              <a:t> </a:t>
            </a:r>
            <a:r>
              <a:rPr lang="en-US" i="1">
                <a:latin typeface="Garamond" pitchFamily="18" charset="0"/>
              </a:rPr>
              <a:t>Q</a:t>
            </a:r>
            <a:r>
              <a:rPr lang="en-US"/>
              <a:t> is the </a:t>
            </a:r>
            <a:r>
              <a:rPr lang="en-US">
                <a:solidFill>
                  <a:schemeClr val="accent2"/>
                </a:solidFill>
              </a:rPr>
              <a:t>initial state</a:t>
            </a:r>
          </a:p>
          <a:p>
            <a:pPr lvl="1"/>
            <a:r>
              <a:rPr lang="en-US"/>
              <a:t> </a:t>
            </a:r>
            <a:r>
              <a:rPr lang="en-US" i="1">
                <a:latin typeface="Garamond" pitchFamily="18" charset="0"/>
              </a:rPr>
              <a:t>F </a:t>
            </a:r>
            <a:r>
              <a:rPr lang="en-US">
                <a:latin typeface="Symbol" pitchFamily="18" charset="2"/>
              </a:rPr>
              <a:t>Í</a:t>
            </a:r>
            <a:r>
              <a:rPr lang="en-US"/>
              <a:t> </a:t>
            </a:r>
            <a:r>
              <a:rPr lang="en-US" i="1">
                <a:latin typeface="Garamond" pitchFamily="18" charset="0"/>
              </a:rPr>
              <a:t>Q </a:t>
            </a:r>
            <a:r>
              <a:rPr lang="en-US"/>
              <a:t>is a set of </a:t>
            </a:r>
            <a:r>
              <a:rPr lang="en-US">
                <a:solidFill>
                  <a:schemeClr val="accent2"/>
                </a:solidFill>
              </a:rPr>
              <a:t>accepting states</a:t>
            </a:r>
            <a:r>
              <a:rPr lang="en-US"/>
              <a:t> (or </a:t>
            </a:r>
            <a:r>
              <a:rPr lang="en-US">
                <a:solidFill>
                  <a:schemeClr val="accent2"/>
                </a:solidFill>
              </a:rPr>
              <a:t>final states</a:t>
            </a:r>
            <a:r>
              <a:rPr lang="en-US"/>
              <a:t>).</a:t>
            </a:r>
          </a:p>
          <a:p>
            <a:r>
              <a:rPr lang="en-US"/>
              <a:t>In diagrams, the accepting states will be denoted by double loops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23114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2387600" y="2108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41402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2001838" y="2336800"/>
            <a:ext cx="309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23876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42164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6121400" y="20669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35850" name="Oval 12"/>
          <p:cNvSpPr>
            <a:spLocks noChangeArrowheads="1"/>
          </p:cNvSpPr>
          <p:nvPr/>
        </p:nvSpPr>
        <p:spPr bwMode="auto">
          <a:xfrm>
            <a:off x="6045200" y="203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Oval 13"/>
          <p:cNvSpPr>
            <a:spLocks noChangeArrowheads="1"/>
          </p:cNvSpPr>
          <p:nvPr/>
        </p:nvSpPr>
        <p:spPr bwMode="auto">
          <a:xfrm>
            <a:off x="4216400" y="2108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4"/>
          <p:cNvSpPr>
            <a:spLocks noChangeShapeType="1"/>
          </p:cNvSpPr>
          <p:nvPr/>
        </p:nvSpPr>
        <p:spPr bwMode="auto">
          <a:xfrm>
            <a:off x="2844800" y="2336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3" name="Line 15"/>
          <p:cNvSpPr>
            <a:spLocks noChangeShapeType="1"/>
          </p:cNvSpPr>
          <p:nvPr/>
        </p:nvSpPr>
        <p:spPr bwMode="auto">
          <a:xfrm>
            <a:off x="4716463" y="2336800"/>
            <a:ext cx="1328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3225800" y="20399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5207000" y="20399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5856" name="Freeform 18"/>
          <p:cNvSpPr>
            <a:spLocks/>
          </p:cNvSpPr>
          <p:nvPr/>
        </p:nvSpPr>
        <p:spPr bwMode="auto">
          <a:xfrm>
            <a:off x="2235200" y="15621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7" name="Freeform 19"/>
          <p:cNvSpPr>
            <a:spLocks/>
          </p:cNvSpPr>
          <p:nvPr/>
        </p:nvSpPr>
        <p:spPr bwMode="auto">
          <a:xfrm>
            <a:off x="4089400" y="15748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8" name="Freeform 20"/>
          <p:cNvSpPr>
            <a:spLocks/>
          </p:cNvSpPr>
          <p:nvPr/>
        </p:nvSpPr>
        <p:spPr bwMode="auto">
          <a:xfrm>
            <a:off x="5994400" y="15748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59" name="Text Box 21"/>
          <p:cNvSpPr txBox="1">
            <a:spLocks noChangeArrowheads="1"/>
          </p:cNvSpPr>
          <p:nvPr/>
        </p:nvSpPr>
        <p:spPr bwMode="auto">
          <a:xfrm>
            <a:off x="2660650" y="15065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5860" name="Text Box 22"/>
          <p:cNvSpPr txBox="1">
            <a:spLocks noChangeArrowheads="1"/>
          </p:cNvSpPr>
          <p:nvPr/>
        </p:nvSpPr>
        <p:spPr bwMode="auto">
          <a:xfrm>
            <a:off x="6426200" y="15065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0,1</a:t>
            </a:r>
          </a:p>
        </p:txBody>
      </p:sp>
      <p:sp>
        <p:nvSpPr>
          <p:cNvPr id="35861" name="Text Box 23"/>
          <p:cNvSpPr txBox="1">
            <a:spLocks noChangeArrowheads="1"/>
          </p:cNvSpPr>
          <p:nvPr/>
        </p:nvSpPr>
        <p:spPr bwMode="auto">
          <a:xfrm>
            <a:off x="4521200" y="15065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900113" y="3244850"/>
            <a:ext cx="3825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alphabet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 </a:t>
            </a:r>
            <a:r>
              <a:rPr lang="en-US" sz="2400">
                <a:latin typeface="Garamond" pitchFamily="18" charset="0"/>
              </a:rPr>
              <a:t>= {0, 1}</a:t>
            </a:r>
          </a:p>
          <a:p>
            <a:r>
              <a:rPr lang="en-US" sz="2400">
                <a:latin typeface="Gill Sans MT" pitchFamily="34" charset="0"/>
              </a:rPr>
              <a:t>start state</a:t>
            </a:r>
            <a:r>
              <a:rPr lang="en-US" sz="2400"/>
              <a:t> </a:t>
            </a:r>
            <a:r>
              <a:rPr lang="en-US" sz="2400" i="1">
                <a:latin typeface="Garamond" pitchFamily="18" charset="0"/>
              </a:rPr>
              <a:t>Q</a:t>
            </a:r>
            <a:r>
              <a:rPr lang="en-US" sz="2400">
                <a:latin typeface="Garamond" pitchFamily="18" charset="0"/>
              </a:rPr>
              <a:t> = {q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2</a:t>
            </a:r>
            <a:r>
              <a:rPr lang="en-US" sz="2400">
                <a:latin typeface="Garamond" pitchFamily="18" charset="0"/>
              </a:rPr>
              <a:t>}</a:t>
            </a:r>
          </a:p>
          <a:p>
            <a:r>
              <a:rPr lang="en-US" sz="2400">
                <a:latin typeface="Gill Sans MT" pitchFamily="34" charset="0"/>
              </a:rPr>
              <a:t>initial state</a:t>
            </a:r>
            <a:r>
              <a:rPr lang="en-US" sz="2400"/>
              <a:t> </a:t>
            </a:r>
            <a:r>
              <a:rPr lang="en-US" sz="2400">
                <a:latin typeface="Garamond" pitchFamily="18" charset="0"/>
              </a:rPr>
              <a:t>q</a:t>
            </a:r>
            <a:r>
              <a:rPr lang="en-US" sz="2400" baseline="-25000">
                <a:latin typeface="Garamond" pitchFamily="18" charset="0"/>
              </a:rPr>
              <a:t>0</a:t>
            </a:r>
            <a:endParaRPr lang="en-US" sz="2400">
              <a:latin typeface="Garamond" pitchFamily="18" charset="0"/>
            </a:endParaRPr>
          </a:p>
          <a:p>
            <a:r>
              <a:rPr lang="en-US" sz="2400">
                <a:latin typeface="Gill Sans MT" pitchFamily="34" charset="0"/>
              </a:rPr>
              <a:t>accepting states</a:t>
            </a:r>
            <a:r>
              <a:rPr lang="en-US" sz="2400"/>
              <a:t> </a:t>
            </a:r>
            <a:r>
              <a:rPr lang="en-US" sz="2400" i="1">
                <a:latin typeface="Garamond" pitchFamily="18" charset="0"/>
              </a:rPr>
              <a:t>F</a:t>
            </a:r>
            <a:r>
              <a:rPr lang="en-US" sz="2400">
                <a:latin typeface="Garamond" pitchFamily="18" charset="0"/>
              </a:rPr>
              <a:t> = {q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, q</a:t>
            </a:r>
            <a:r>
              <a:rPr lang="en-US" sz="2400" baseline="-25000">
                <a:latin typeface="Garamond" pitchFamily="18" charset="0"/>
              </a:rPr>
              <a:t>1</a:t>
            </a:r>
            <a:r>
              <a:rPr lang="en-US" sz="2400">
                <a:latin typeface="Garamond" pitchFamily="18" charset="0"/>
              </a:rPr>
              <a:t>}</a:t>
            </a:r>
          </a:p>
        </p:txBody>
      </p:sp>
      <p:sp>
        <p:nvSpPr>
          <p:cNvPr id="35863" name="Line 26"/>
          <p:cNvSpPr>
            <a:spLocks noChangeShapeType="1"/>
          </p:cNvSpPr>
          <p:nvPr/>
        </p:nvSpPr>
        <p:spPr bwMode="auto">
          <a:xfrm>
            <a:off x="6083300" y="443865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64" name="Text Box 27"/>
          <p:cNvSpPr txBox="1">
            <a:spLocks noChangeArrowheads="1"/>
          </p:cNvSpPr>
          <p:nvPr/>
        </p:nvSpPr>
        <p:spPr bwMode="auto">
          <a:xfrm rot="-5400000">
            <a:off x="5519738" y="4806950"/>
            <a:ext cx="776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pitchFamily="34" charset="0"/>
                <a:ea typeface="新細明體" pitchFamily="18" charset="-120"/>
              </a:rPr>
              <a:t>states</a:t>
            </a: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6875463" y="3717925"/>
            <a:ext cx="782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ill Sans MT" pitchFamily="34" charset="0"/>
                <a:ea typeface="新細明體" pitchFamily="18" charset="-120"/>
              </a:rPr>
              <a:t>inputs</a:t>
            </a:r>
          </a:p>
        </p:txBody>
      </p:sp>
      <p:sp>
        <p:nvSpPr>
          <p:cNvPr id="35866" name="Text Box 29"/>
          <p:cNvSpPr txBox="1">
            <a:spLocks noChangeArrowheads="1"/>
          </p:cNvSpPr>
          <p:nvPr/>
        </p:nvSpPr>
        <p:spPr bwMode="auto">
          <a:xfrm>
            <a:off x="6819900" y="4016375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7451725" y="4025900"/>
            <a:ext cx="32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5868" name="Rectangle 31"/>
          <p:cNvSpPr>
            <a:spLocks noChangeArrowheads="1"/>
          </p:cNvSpPr>
          <p:nvPr/>
        </p:nvSpPr>
        <p:spPr bwMode="auto">
          <a:xfrm>
            <a:off x="6159500" y="4325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35869" name="Text Box 32"/>
          <p:cNvSpPr txBox="1">
            <a:spLocks noChangeArrowheads="1"/>
          </p:cNvSpPr>
          <p:nvPr/>
        </p:nvSpPr>
        <p:spPr bwMode="auto">
          <a:xfrm>
            <a:off x="6159500" y="4706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5870" name="Text Box 33"/>
          <p:cNvSpPr txBox="1">
            <a:spLocks noChangeArrowheads="1"/>
          </p:cNvSpPr>
          <p:nvPr/>
        </p:nvSpPr>
        <p:spPr bwMode="auto">
          <a:xfrm>
            <a:off x="6159500" y="5087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35871" name="Rectangle 36"/>
          <p:cNvSpPr>
            <a:spLocks noChangeArrowheads="1"/>
          </p:cNvSpPr>
          <p:nvPr/>
        </p:nvSpPr>
        <p:spPr bwMode="auto">
          <a:xfrm>
            <a:off x="6804025" y="4325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35872" name="Rectangle 37"/>
          <p:cNvSpPr>
            <a:spLocks noChangeArrowheads="1"/>
          </p:cNvSpPr>
          <p:nvPr/>
        </p:nvSpPr>
        <p:spPr bwMode="auto">
          <a:xfrm>
            <a:off x="7421563" y="43354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5873" name="Rectangle 38"/>
          <p:cNvSpPr>
            <a:spLocks noChangeArrowheads="1"/>
          </p:cNvSpPr>
          <p:nvPr/>
        </p:nvSpPr>
        <p:spPr bwMode="auto">
          <a:xfrm>
            <a:off x="6804025" y="4706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35874" name="Rectangle 39"/>
          <p:cNvSpPr>
            <a:spLocks noChangeArrowheads="1"/>
          </p:cNvSpPr>
          <p:nvPr/>
        </p:nvSpPr>
        <p:spPr bwMode="auto">
          <a:xfrm>
            <a:off x="7421563" y="50974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35875" name="Rectangle 40"/>
          <p:cNvSpPr>
            <a:spLocks noChangeArrowheads="1"/>
          </p:cNvSpPr>
          <p:nvPr/>
        </p:nvSpPr>
        <p:spPr bwMode="auto">
          <a:xfrm>
            <a:off x="6804025" y="5087938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35876" name="Rectangle 41"/>
          <p:cNvSpPr>
            <a:spLocks noChangeArrowheads="1"/>
          </p:cNvSpPr>
          <p:nvPr/>
        </p:nvSpPr>
        <p:spPr bwMode="auto">
          <a:xfrm>
            <a:off x="7421563" y="4716463"/>
            <a:ext cx="42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400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5877" name="Line 44"/>
          <p:cNvSpPr>
            <a:spLocks noChangeShapeType="1"/>
          </p:cNvSpPr>
          <p:nvPr/>
        </p:nvSpPr>
        <p:spPr bwMode="auto">
          <a:xfrm>
            <a:off x="6659563" y="4078288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78" name="Line 47"/>
          <p:cNvSpPr>
            <a:spLocks noChangeShapeType="1"/>
          </p:cNvSpPr>
          <p:nvPr/>
        </p:nvSpPr>
        <p:spPr bwMode="auto">
          <a:xfrm>
            <a:off x="6083300" y="560228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79" name="Line 48"/>
          <p:cNvSpPr>
            <a:spLocks noChangeShapeType="1"/>
          </p:cNvSpPr>
          <p:nvPr/>
        </p:nvSpPr>
        <p:spPr bwMode="auto">
          <a:xfrm>
            <a:off x="6659563" y="407828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80" name="Line 49"/>
          <p:cNvSpPr>
            <a:spLocks noChangeShapeType="1"/>
          </p:cNvSpPr>
          <p:nvPr/>
        </p:nvSpPr>
        <p:spPr bwMode="auto">
          <a:xfrm>
            <a:off x="7956550" y="4078288"/>
            <a:ext cx="0" cy="152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81" name="Line 51"/>
          <p:cNvSpPr>
            <a:spLocks noChangeShapeType="1"/>
          </p:cNvSpPr>
          <p:nvPr/>
        </p:nvSpPr>
        <p:spPr bwMode="auto">
          <a:xfrm>
            <a:off x="6083300" y="4438650"/>
            <a:ext cx="0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5882" name="Rectangle 53"/>
          <p:cNvSpPr>
            <a:spLocks noChangeArrowheads="1"/>
          </p:cNvSpPr>
          <p:nvPr/>
        </p:nvSpPr>
        <p:spPr bwMode="auto">
          <a:xfrm>
            <a:off x="5435600" y="321310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Gill Sans MT" pitchFamily="34" charset="0"/>
              </a:rPr>
              <a:t>transition function </a:t>
            </a:r>
            <a:r>
              <a:rPr lang="en-US" sz="2400">
                <a:latin typeface="Symbol" pitchFamily="18" charset="2"/>
              </a:rPr>
              <a:t>d: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of a DFA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idx="1"/>
          </p:nvPr>
        </p:nvSpPr>
        <p:spPr>
          <a:xfrm>
            <a:off x="395288" y="5372100"/>
            <a:ext cx="8353425" cy="865188"/>
          </a:xfrm>
        </p:spPr>
        <p:txBody>
          <a:bodyPr/>
          <a:lstStyle/>
          <a:p>
            <a:r>
              <a:rPr lang="en-US"/>
              <a:t>Language of </a:t>
            </a:r>
            <a:r>
              <a:rPr lang="en-US" i="1">
                <a:latin typeface="Garamond" pitchFamily="18" charset="0"/>
              </a:rPr>
              <a:t>M</a:t>
            </a:r>
            <a:r>
              <a:rPr lang="en-US"/>
              <a:t> is </a:t>
            </a:r>
            <a:r>
              <a:rPr lang="en-US">
                <a:latin typeface="Garamond" pitchFamily="18" charset="0"/>
              </a:rPr>
              <a:t>{</a:t>
            </a:r>
            <a:r>
              <a:rPr lang="en-US" i="1">
                <a:latin typeface="Garamond" pitchFamily="18" charset="0"/>
              </a:rPr>
              <a:t>f</a:t>
            </a:r>
            <a:r>
              <a:rPr lang="en-US">
                <a:latin typeface="Garamond" pitchFamily="18" charset="0"/>
              </a:rPr>
              <a:t>, </a:t>
            </a:r>
            <a:r>
              <a:rPr lang="en-US" i="1">
                <a:latin typeface="Garamond" pitchFamily="18" charset="0"/>
              </a:rPr>
              <a:t>fff</a:t>
            </a:r>
            <a:r>
              <a:rPr lang="en-US">
                <a:latin typeface="Garamond" pitchFamily="18" charset="0"/>
              </a:rPr>
              <a:t>, </a:t>
            </a:r>
            <a:r>
              <a:rPr lang="en-US" i="1">
                <a:latin typeface="Garamond" pitchFamily="18" charset="0"/>
              </a:rPr>
              <a:t>fffff</a:t>
            </a:r>
            <a:r>
              <a:rPr lang="en-US">
                <a:latin typeface="Garamond" pitchFamily="18" charset="0"/>
              </a:rPr>
              <a:t>, …} = {</a:t>
            </a:r>
            <a:r>
              <a:rPr lang="en-US" i="1">
                <a:latin typeface="Garamond" pitchFamily="18" charset="0"/>
              </a:rPr>
              <a:t>f </a:t>
            </a:r>
            <a:r>
              <a:rPr lang="en-US" i="1" baseline="30000">
                <a:latin typeface="Garamond" pitchFamily="18" charset="0"/>
              </a:rPr>
              <a:t>n</a:t>
            </a:r>
            <a:r>
              <a:rPr lang="en-US">
                <a:latin typeface="Garamond" pitchFamily="18" charset="0"/>
              </a:rPr>
              <a:t>: </a:t>
            </a:r>
            <a:r>
              <a:rPr lang="en-US" i="1">
                <a:latin typeface="Garamond" pitchFamily="18" charset="0"/>
              </a:rPr>
              <a:t>n</a:t>
            </a:r>
            <a:r>
              <a:rPr lang="en-US">
                <a:latin typeface="Garamond" pitchFamily="18" charset="0"/>
              </a:rPr>
              <a:t> </a:t>
            </a:r>
            <a:r>
              <a:rPr lang="en-US"/>
              <a:t>is odd</a:t>
            </a:r>
            <a:r>
              <a:rPr lang="en-US">
                <a:latin typeface="Garamond" pitchFamily="18" charset="0"/>
              </a:rPr>
              <a:t>}</a:t>
            </a:r>
            <a:r>
              <a:rPr lang="en-US"/>
              <a:t> 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27088" y="1341438"/>
            <a:ext cx="753745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ill Sans MT" pitchFamily="34" charset="0"/>
              </a:rPr>
              <a:t>The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language of a DFA </a:t>
            </a:r>
            <a:r>
              <a:rPr lang="en-US" sz="2800">
                <a:latin typeface="Garamond" pitchFamily="18" charset="0"/>
              </a:rPr>
              <a:t>(</a:t>
            </a:r>
            <a:r>
              <a:rPr lang="en-US" sz="2800" i="1">
                <a:latin typeface="Garamond" pitchFamily="18" charset="0"/>
              </a:rPr>
              <a:t>Q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>
                <a:latin typeface="Symbol" pitchFamily="18" charset="2"/>
              </a:rPr>
              <a:t>d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 i="1">
                <a:latin typeface="Garamond" pitchFamily="18" charset="0"/>
              </a:rPr>
              <a:t>q</a:t>
            </a:r>
            <a:r>
              <a:rPr lang="en-US" sz="2800" baseline="-25000">
                <a:latin typeface="Garamond" pitchFamily="18" charset="0"/>
              </a:rPr>
              <a:t>0</a:t>
            </a:r>
            <a:r>
              <a:rPr lang="en-US" sz="2800">
                <a:latin typeface="Garamond" pitchFamily="18" charset="0"/>
              </a:rPr>
              <a:t>, </a:t>
            </a:r>
            <a:r>
              <a:rPr lang="en-US" sz="2800" i="1">
                <a:latin typeface="Garamond" pitchFamily="18" charset="0"/>
              </a:rPr>
              <a:t>F</a:t>
            </a:r>
            <a:r>
              <a:rPr lang="en-US" sz="2800">
                <a:latin typeface="Garamond" pitchFamily="18" charset="0"/>
              </a:rPr>
              <a:t>)</a:t>
            </a:r>
            <a:r>
              <a:rPr lang="en-US" sz="2800">
                <a:latin typeface="Gill Sans MT" pitchFamily="34" charset="0"/>
              </a:rPr>
              <a:t> is the set of 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all strings over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>
                <a:latin typeface="Gill Sans MT" pitchFamily="34" charset="0"/>
              </a:rPr>
              <a:t> that, starting from </a:t>
            </a:r>
            <a:r>
              <a:rPr lang="en-US" sz="2800" i="1">
                <a:latin typeface="Garamond" pitchFamily="18" charset="0"/>
              </a:rPr>
              <a:t>q</a:t>
            </a:r>
            <a:r>
              <a:rPr lang="en-US" sz="2800" baseline="-25000">
                <a:latin typeface="Garamond" pitchFamily="18" charset="0"/>
              </a:rPr>
              <a:t>0</a:t>
            </a:r>
            <a:r>
              <a:rPr lang="en-US" sz="2800">
                <a:latin typeface="Gill Sans MT" pitchFamily="34" charset="0"/>
              </a:rPr>
              <a:t> and 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following the transitions as the string is read left</a:t>
            </a:r>
            <a:br>
              <a:rPr lang="en-US" sz="2800">
                <a:latin typeface="Gill Sans MT" pitchFamily="34" charset="0"/>
              </a:rPr>
            </a:br>
            <a:r>
              <a:rPr lang="en-US" sz="2800">
                <a:latin typeface="Gill Sans MT" pitchFamily="34" charset="0"/>
              </a:rPr>
              <a:t>to right, will reach some accepting state.</a:t>
            </a:r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3649663" y="40973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5402263" y="4021138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Freeform 8"/>
          <p:cNvSpPr>
            <a:spLocks/>
          </p:cNvSpPr>
          <p:nvPr/>
        </p:nvSpPr>
        <p:spPr bwMode="auto">
          <a:xfrm>
            <a:off x="4183063" y="4071938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872" name="Freeform 9"/>
          <p:cNvSpPr>
            <a:spLocks/>
          </p:cNvSpPr>
          <p:nvPr/>
        </p:nvSpPr>
        <p:spPr bwMode="auto">
          <a:xfrm flipV="1">
            <a:off x="4259263" y="4541838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3268663" y="44021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3736975" y="42164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5495925" y="4143375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on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4716463" y="3716338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4724400" y="4718050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latin typeface="Garamond" pitchFamily="18" charset="0"/>
                <a:ea typeface="新細明體" pitchFamily="18" charset="-120"/>
              </a:rPr>
              <a:t>f</a:t>
            </a:r>
          </a:p>
        </p:txBody>
      </p:sp>
      <p:sp>
        <p:nvSpPr>
          <p:cNvPr id="36878" name="Oval 15"/>
          <p:cNvSpPr>
            <a:spLocks noChangeArrowheads="1"/>
          </p:cNvSpPr>
          <p:nvPr/>
        </p:nvSpPr>
        <p:spPr bwMode="auto">
          <a:xfrm>
            <a:off x="5459413" y="4071938"/>
            <a:ext cx="5048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2166938" y="4144963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M</a:t>
            </a:r>
            <a:r>
              <a:rPr lang="en-US" sz="2400"/>
              <a:t>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3"/>
          <p:cNvSpPr>
            <a:spLocks noChangeArrowheads="1"/>
          </p:cNvSpPr>
          <p:nvPr/>
        </p:nvSpPr>
        <p:spPr bwMode="auto">
          <a:xfrm>
            <a:off x="3414713" y="1866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3490913" y="19431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Oval 5"/>
          <p:cNvSpPr>
            <a:spLocks noChangeArrowheads="1"/>
          </p:cNvSpPr>
          <p:nvPr/>
        </p:nvSpPr>
        <p:spPr bwMode="auto">
          <a:xfrm>
            <a:off x="5243513" y="1866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>
            <a:off x="2881313" y="2171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3490913" y="19018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5319713" y="19018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7896" name="Oval 10"/>
          <p:cNvSpPr>
            <a:spLocks noChangeArrowheads="1"/>
          </p:cNvSpPr>
          <p:nvPr/>
        </p:nvSpPr>
        <p:spPr bwMode="auto">
          <a:xfrm>
            <a:off x="3430588" y="3238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>
            <a:off x="2897188" y="3543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898" name="Rectangle 13"/>
          <p:cNvSpPr>
            <a:spLocks noChangeArrowheads="1"/>
          </p:cNvSpPr>
          <p:nvPr/>
        </p:nvSpPr>
        <p:spPr bwMode="auto">
          <a:xfrm>
            <a:off x="3506788" y="32734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5335588" y="32734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7900" name="Oval 15"/>
          <p:cNvSpPr>
            <a:spLocks noChangeArrowheads="1"/>
          </p:cNvSpPr>
          <p:nvPr/>
        </p:nvSpPr>
        <p:spPr bwMode="auto">
          <a:xfrm>
            <a:off x="2339975" y="4686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Oval 16"/>
          <p:cNvSpPr>
            <a:spLocks noChangeArrowheads="1"/>
          </p:cNvSpPr>
          <p:nvPr/>
        </p:nvSpPr>
        <p:spPr bwMode="auto">
          <a:xfrm>
            <a:off x="2416175" y="47625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Oval 17"/>
          <p:cNvSpPr>
            <a:spLocks noChangeArrowheads="1"/>
          </p:cNvSpPr>
          <p:nvPr/>
        </p:nvSpPr>
        <p:spPr bwMode="auto">
          <a:xfrm>
            <a:off x="4168775" y="4686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8"/>
          <p:cNvSpPr>
            <a:spLocks noChangeShapeType="1"/>
          </p:cNvSpPr>
          <p:nvPr/>
        </p:nvSpPr>
        <p:spPr bwMode="auto">
          <a:xfrm>
            <a:off x="1806575" y="4991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04" name="Rectangle 20"/>
          <p:cNvSpPr>
            <a:spLocks noChangeArrowheads="1"/>
          </p:cNvSpPr>
          <p:nvPr/>
        </p:nvSpPr>
        <p:spPr bwMode="auto">
          <a:xfrm>
            <a:off x="2416175" y="47212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37905" name="Rectangle 21"/>
          <p:cNvSpPr>
            <a:spLocks noChangeArrowheads="1"/>
          </p:cNvSpPr>
          <p:nvPr/>
        </p:nvSpPr>
        <p:spPr bwMode="auto">
          <a:xfrm>
            <a:off x="4244975" y="47212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7906" name="Oval 22"/>
          <p:cNvSpPr>
            <a:spLocks noChangeArrowheads="1"/>
          </p:cNvSpPr>
          <p:nvPr/>
        </p:nvSpPr>
        <p:spPr bwMode="auto">
          <a:xfrm>
            <a:off x="5259388" y="3238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23"/>
          <p:cNvSpPr>
            <a:spLocks noChangeArrowheads="1"/>
          </p:cNvSpPr>
          <p:nvPr/>
        </p:nvSpPr>
        <p:spPr bwMode="auto">
          <a:xfrm>
            <a:off x="6149975" y="4721225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2</a:t>
            </a:r>
          </a:p>
        </p:txBody>
      </p:sp>
      <p:sp>
        <p:nvSpPr>
          <p:cNvPr id="37908" name="Oval 24"/>
          <p:cNvSpPr>
            <a:spLocks noChangeArrowheads="1"/>
          </p:cNvSpPr>
          <p:nvPr/>
        </p:nvSpPr>
        <p:spPr bwMode="auto">
          <a:xfrm>
            <a:off x="6073775" y="4686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Oval 25"/>
          <p:cNvSpPr>
            <a:spLocks noChangeArrowheads="1"/>
          </p:cNvSpPr>
          <p:nvPr/>
        </p:nvSpPr>
        <p:spPr bwMode="auto">
          <a:xfrm>
            <a:off x="5338763" y="33147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Oval 26"/>
          <p:cNvSpPr>
            <a:spLocks noChangeArrowheads="1"/>
          </p:cNvSpPr>
          <p:nvPr/>
        </p:nvSpPr>
        <p:spPr bwMode="auto">
          <a:xfrm>
            <a:off x="4244975" y="47625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7"/>
          <p:cNvSpPr>
            <a:spLocks noChangeShapeType="1"/>
          </p:cNvSpPr>
          <p:nvPr/>
        </p:nvSpPr>
        <p:spPr bwMode="auto">
          <a:xfrm>
            <a:off x="3948113" y="20955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12" name="Line 28"/>
          <p:cNvSpPr>
            <a:spLocks noChangeShapeType="1"/>
          </p:cNvSpPr>
          <p:nvPr/>
        </p:nvSpPr>
        <p:spPr bwMode="auto">
          <a:xfrm flipH="1">
            <a:off x="3948113" y="21717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13" name="Freeform 29"/>
          <p:cNvSpPr>
            <a:spLocks/>
          </p:cNvSpPr>
          <p:nvPr/>
        </p:nvSpPr>
        <p:spPr bwMode="auto">
          <a:xfrm>
            <a:off x="3313113" y="13970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14" name="Freeform 30"/>
          <p:cNvSpPr>
            <a:spLocks/>
          </p:cNvSpPr>
          <p:nvPr/>
        </p:nvSpPr>
        <p:spPr bwMode="auto">
          <a:xfrm>
            <a:off x="5192713" y="14097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15" name="Text Box 31"/>
          <p:cNvSpPr txBox="1">
            <a:spLocks noChangeArrowheads="1"/>
          </p:cNvSpPr>
          <p:nvPr/>
        </p:nvSpPr>
        <p:spPr bwMode="auto">
          <a:xfrm>
            <a:off x="3763963" y="13414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7916" name="Text Box 32"/>
          <p:cNvSpPr txBox="1">
            <a:spLocks noChangeArrowheads="1"/>
          </p:cNvSpPr>
          <p:nvPr/>
        </p:nvSpPr>
        <p:spPr bwMode="auto">
          <a:xfrm>
            <a:off x="5624513" y="13414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7917" name="Text Box 33"/>
          <p:cNvSpPr txBox="1">
            <a:spLocks noChangeArrowheads="1"/>
          </p:cNvSpPr>
          <p:nvPr/>
        </p:nvSpPr>
        <p:spPr bwMode="auto">
          <a:xfrm>
            <a:off x="4389438" y="17637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7918" name="Text Box 34"/>
          <p:cNvSpPr txBox="1">
            <a:spLocks noChangeArrowheads="1"/>
          </p:cNvSpPr>
          <p:nvPr/>
        </p:nvSpPr>
        <p:spPr bwMode="auto">
          <a:xfrm>
            <a:off x="4405313" y="21796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7919" name="Line 35"/>
          <p:cNvSpPr>
            <a:spLocks noChangeShapeType="1"/>
          </p:cNvSpPr>
          <p:nvPr/>
        </p:nvSpPr>
        <p:spPr bwMode="auto">
          <a:xfrm>
            <a:off x="3992563" y="3467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20" name="Line 36"/>
          <p:cNvSpPr>
            <a:spLocks noChangeShapeType="1"/>
          </p:cNvSpPr>
          <p:nvPr/>
        </p:nvSpPr>
        <p:spPr bwMode="auto">
          <a:xfrm flipH="1">
            <a:off x="3992563" y="3543300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21" name="Freeform 37"/>
          <p:cNvSpPr>
            <a:spLocks/>
          </p:cNvSpPr>
          <p:nvPr/>
        </p:nvSpPr>
        <p:spPr bwMode="auto">
          <a:xfrm>
            <a:off x="3357563" y="27686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22" name="Freeform 38"/>
          <p:cNvSpPr>
            <a:spLocks/>
          </p:cNvSpPr>
          <p:nvPr/>
        </p:nvSpPr>
        <p:spPr bwMode="auto">
          <a:xfrm>
            <a:off x="5237163" y="27813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23" name="Text Box 39"/>
          <p:cNvSpPr txBox="1">
            <a:spLocks noChangeArrowheads="1"/>
          </p:cNvSpPr>
          <p:nvPr/>
        </p:nvSpPr>
        <p:spPr bwMode="auto">
          <a:xfrm>
            <a:off x="3808413" y="27130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7924" name="Text Box 40"/>
          <p:cNvSpPr txBox="1">
            <a:spLocks noChangeArrowheads="1"/>
          </p:cNvSpPr>
          <p:nvPr/>
        </p:nvSpPr>
        <p:spPr bwMode="auto">
          <a:xfrm>
            <a:off x="5668963" y="27130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7925" name="Text Box 41"/>
          <p:cNvSpPr txBox="1">
            <a:spLocks noChangeArrowheads="1"/>
          </p:cNvSpPr>
          <p:nvPr/>
        </p:nvSpPr>
        <p:spPr bwMode="auto">
          <a:xfrm>
            <a:off x="4433888" y="31353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7926" name="Text Box 42"/>
          <p:cNvSpPr txBox="1">
            <a:spLocks noChangeArrowheads="1"/>
          </p:cNvSpPr>
          <p:nvPr/>
        </p:nvSpPr>
        <p:spPr bwMode="auto">
          <a:xfrm>
            <a:off x="4449763" y="35512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7927" name="Line 43"/>
          <p:cNvSpPr>
            <a:spLocks noChangeShapeType="1"/>
          </p:cNvSpPr>
          <p:nvPr/>
        </p:nvSpPr>
        <p:spPr bwMode="auto">
          <a:xfrm>
            <a:off x="2873375" y="499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28" name="Line 44"/>
          <p:cNvSpPr>
            <a:spLocks noChangeShapeType="1"/>
          </p:cNvSpPr>
          <p:nvPr/>
        </p:nvSpPr>
        <p:spPr bwMode="auto">
          <a:xfrm>
            <a:off x="4778375" y="499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29" name="Text Box 45"/>
          <p:cNvSpPr txBox="1">
            <a:spLocks noChangeArrowheads="1"/>
          </p:cNvSpPr>
          <p:nvPr/>
        </p:nvSpPr>
        <p:spPr bwMode="auto">
          <a:xfrm>
            <a:off x="3254375" y="46942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7930" name="Text Box 46"/>
          <p:cNvSpPr txBox="1">
            <a:spLocks noChangeArrowheads="1"/>
          </p:cNvSpPr>
          <p:nvPr/>
        </p:nvSpPr>
        <p:spPr bwMode="auto">
          <a:xfrm>
            <a:off x="5235575" y="46942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7931" name="Freeform 47"/>
          <p:cNvSpPr>
            <a:spLocks/>
          </p:cNvSpPr>
          <p:nvPr/>
        </p:nvSpPr>
        <p:spPr bwMode="auto">
          <a:xfrm>
            <a:off x="2263775" y="42164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32" name="Freeform 48"/>
          <p:cNvSpPr>
            <a:spLocks/>
          </p:cNvSpPr>
          <p:nvPr/>
        </p:nvSpPr>
        <p:spPr bwMode="auto">
          <a:xfrm>
            <a:off x="4117975" y="42291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33" name="Freeform 49"/>
          <p:cNvSpPr>
            <a:spLocks/>
          </p:cNvSpPr>
          <p:nvPr/>
        </p:nvSpPr>
        <p:spPr bwMode="auto">
          <a:xfrm>
            <a:off x="6022975" y="4229100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7934" name="Text Box 50"/>
          <p:cNvSpPr txBox="1">
            <a:spLocks noChangeArrowheads="1"/>
          </p:cNvSpPr>
          <p:nvPr/>
        </p:nvSpPr>
        <p:spPr bwMode="auto">
          <a:xfrm>
            <a:off x="2689225" y="41608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7935" name="Text Box 51"/>
          <p:cNvSpPr txBox="1">
            <a:spLocks noChangeArrowheads="1"/>
          </p:cNvSpPr>
          <p:nvPr/>
        </p:nvSpPr>
        <p:spPr bwMode="auto">
          <a:xfrm>
            <a:off x="6454775" y="416083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0,1</a:t>
            </a:r>
          </a:p>
        </p:txBody>
      </p:sp>
      <p:sp>
        <p:nvSpPr>
          <p:cNvPr id="37936" name="Text Box 52"/>
          <p:cNvSpPr txBox="1">
            <a:spLocks noChangeArrowheads="1"/>
          </p:cNvSpPr>
          <p:nvPr/>
        </p:nvSpPr>
        <p:spPr bwMode="auto">
          <a:xfrm>
            <a:off x="4549775" y="41608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7937" name="Text Box 53"/>
          <p:cNvSpPr txBox="1">
            <a:spLocks noChangeArrowheads="1"/>
          </p:cNvSpPr>
          <p:nvPr/>
        </p:nvSpPr>
        <p:spPr bwMode="auto">
          <a:xfrm>
            <a:off x="1331913" y="5661025"/>
            <a:ext cx="6091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latin typeface="Gill Sans MT" pitchFamily="34" charset="0"/>
                <a:ea typeface="新細明體" pitchFamily="18" charset="-120"/>
              </a:rPr>
              <a:t>What are the languages of these DFAs?</a:t>
            </a:r>
            <a:endParaRPr lang="en-US" altLang="zh-TW" sz="2400">
              <a:latin typeface="Gill Sans MT" pitchFamily="34" charset="0"/>
              <a:ea typeface="新細明體" pitchFamily="18" charset="-120"/>
            </a:endParaRPr>
          </a:p>
        </p:txBody>
      </p:sp>
      <p:sp>
        <p:nvSpPr>
          <p:cNvPr id="37938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8915" name="Rectangle 12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2447925"/>
          </a:xfrm>
        </p:spPr>
        <p:txBody>
          <a:bodyPr/>
          <a:lstStyle/>
          <a:p>
            <a:r>
              <a:rPr lang="en-US"/>
              <a:t>Construct a DFA that accepts the language </a:t>
            </a:r>
          </a:p>
        </p:txBody>
      </p:sp>
      <p:sp>
        <p:nvSpPr>
          <p:cNvPr id="38916" name="Text Box 13"/>
          <p:cNvSpPr txBox="1">
            <a:spLocks noChangeArrowheads="1"/>
          </p:cNvSpPr>
          <p:nvPr/>
        </p:nvSpPr>
        <p:spPr bwMode="auto">
          <a:xfrm>
            <a:off x="3203575" y="206057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Garamond" pitchFamily="18" charset="0"/>
              </a:rPr>
              <a:t>L</a:t>
            </a:r>
            <a:r>
              <a:rPr lang="en-US" sz="2400">
                <a:latin typeface="Garamond" pitchFamily="18" charset="0"/>
              </a:rPr>
              <a:t> = {010, 1}</a:t>
            </a:r>
          </a:p>
        </p:txBody>
      </p:sp>
      <p:sp>
        <p:nvSpPr>
          <p:cNvPr id="38917" name="Text Box 14"/>
          <p:cNvSpPr txBox="1">
            <a:spLocks noChangeArrowheads="1"/>
          </p:cNvSpPr>
          <p:nvPr/>
        </p:nvSpPr>
        <p:spPr bwMode="auto">
          <a:xfrm>
            <a:off x="5867400" y="206057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Garamond" pitchFamily="18" charset="0"/>
              </a:rPr>
              <a:t>(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>
                <a:latin typeface="Garamond" pitchFamily="18" charset="0"/>
              </a:rPr>
              <a:t> = {0, 1} 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reeform 28"/>
          <p:cNvSpPr>
            <a:spLocks/>
          </p:cNvSpPr>
          <p:nvPr/>
        </p:nvSpPr>
        <p:spPr bwMode="auto">
          <a:xfrm rot="6438494">
            <a:off x="5865813" y="5392738"/>
            <a:ext cx="508000" cy="469900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9939" name="Line 20"/>
          <p:cNvSpPr>
            <a:spLocks noChangeShapeType="1"/>
          </p:cNvSpPr>
          <p:nvPr/>
        </p:nvSpPr>
        <p:spPr bwMode="auto">
          <a:xfrm flipV="1">
            <a:off x="2211388" y="4221163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0" name="Line 21"/>
          <p:cNvSpPr>
            <a:spLocks noChangeShapeType="1"/>
          </p:cNvSpPr>
          <p:nvPr/>
        </p:nvSpPr>
        <p:spPr bwMode="auto">
          <a:xfrm>
            <a:off x="2284413" y="5013325"/>
            <a:ext cx="7191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1" name="Line 23"/>
          <p:cNvSpPr>
            <a:spLocks noChangeShapeType="1"/>
          </p:cNvSpPr>
          <p:nvPr/>
        </p:nvSpPr>
        <p:spPr bwMode="auto">
          <a:xfrm>
            <a:off x="5092700" y="407670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2" name="Line 24"/>
          <p:cNvSpPr>
            <a:spLocks noChangeShapeType="1"/>
          </p:cNvSpPr>
          <p:nvPr/>
        </p:nvSpPr>
        <p:spPr bwMode="auto">
          <a:xfrm>
            <a:off x="3579813" y="55165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3" name="Line 25"/>
          <p:cNvSpPr>
            <a:spLocks noChangeShapeType="1"/>
          </p:cNvSpPr>
          <p:nvPr/>
        </p:nvSpPr>
        <p:spPr bwMode="auto">
          <a:xfrm>
            <a:off x="3435350" y="4292600"/>
            <a:ext cx="20161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4" name="Line 26"/>
          <p:cNvSpPr>
            <a:spLocks noChangeShapeType="1"/>
          </p:cNvSpPr>
          <p:nvPr/>
        </p:nvSpPr>
        <p:spPr bwMode="auto">
          <a:xfrm>
            <a:off x="5019675" y="4292600"/>
            <a:ext cx="5762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5" name="Line 27"/>
          <p:cNvSpPr>
            <a:spLocks noChangeShapeType="1"/>
          </p:cNvSpPr>
          <p:nvPr/>
        </p:nvSpPr>
        <p:spPr bwMode="auto">
          <a:xfrm flipH="1">
            <a:off x="5811838" y="4365625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6" name="Line 22"/>
          <p:cNvSpPr>
            <a:spLocks noChangeShapeType="1"/>
          </p:cNvSpPr>
          <p:nvPr/>
        </p:nvSpPr>
        <p:spPr bwMode="auto">
          <a:xfrm>
            <a:off x="3508375" y="40767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39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994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353425" cy="2447925"/>
          </a:xfrm>
        </p:spPr>
        <p:txBody>
          <a:bodyPr/>
          <a:lstStyle/>
          <a:p>
            <a:r>
              <a:rPr lang="en-US"/>
              <a:t>Construct a DFA that accepts the language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Answer</a:t>
            </a:r>
            <a:endParaRPr lang="en-US" sz="2400">
              <a:latin typeface="Garamond" pitchFamily="18" charset="0"/>
            </a:endParaRPr>
          </a:p>
        </p:txBody>
      </p:sp>
      <p:sp>
        <p:nvSpPr>
          <p:cNvPr id="39949" name="Text Box 4"/>
          <p:cNvSpPr txBox="1">
            <a:spLocks noChangeArrowheads="1"/>
          </p:cNvSpPr>
          <p:nvPr/>
        </p:nvSpPr>
        <p:spPr bwMode="auto">
          <a:xfrm>
            <a:off x="3203575" y="206057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latin typeface="Garamond" pitchFamily="18" charset="0"/>
              </a:rPr>
              <a:t>L</a:t>
            </a:r>
            <a:r>
              <a:rPr lang="en-US" sz="2400">
                <a:latin typeface="Garamond" pitchFamily="18" charset="0"/>
              </a:rPr>
              <a:t> = {010, 1}</a:t>
            </a:r>
          </a:p>
        </p:txBody>
      </p:sp>
      <p:sp>
        <p:nvSpPr>
          <p:cNvPr id="39950" name="Text Box 5"/>
          <p:cNvSpPr txBox="1">
            <a:spLocks noChangeArrowheads="1"/>
          </p:cNvSpPr>
          <p:nvPr/>
        </p:nvSpPr>
        <p:spPr bwMode="auto">
          <a:xfrm>
            <a:off x="5867400" y="2060575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Garamond" pitchFamily="18" charset="0"/>
              </a:rPr>
              <a:t>(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>
                <a:latin typeface="Garamond" pitchFamily="18" charset="0"/>
              </a:rPr>
              <a:t> = {0, 1} )</a:t>
            </a:r>
          </a:p>
        </p:txBody>
      </p:sp>
      <p:sp>
        <p:nvSpPr>
          <p:cNvPr id="39951" name="Oval 6"/>
          <p:cNvSpPr>
            <a:spLocks noChangeArrowheads="1"/>
          </p:cNvSpPr>
          <p:nvPr/>
        </p:nvSpPr>
        <p:spPr bwMode="auto">
          <a:xfrm>
            <a:off x="1774825" y="45815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Oval 8"/>
          <p:cNvSpPr>
            <a:spLocks noChangeArrowheads="1"/>
          </p:cNvSpPr>
          <p:nvPr/>
        </p:nvSpPr>
        <p:spPr bwMode="auto">
          <a:xfrm>
            <a:off x="3000375" y="38258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Oval 10"/>
          <p:cNvSpPr>
            <a:spLocks noChangeArrowheads="1"/>
          </p:cNvSpPr>
          <p:nvPr/>
        </p:nvSpPr>
        <p:spPr bwMode="auto">
          <a:xfrm>
            <a:off x="3003550" y="5229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Oval 12"/>
          <p:cNvSpPr>
            <a:spLocks noChangeArrowheads="1"/>
          </p:cNvSpPr>
          <p:nvPr/>
        </p:nvSpPr>
        <p:spPr bwMode="auto">
          <a:xfrm>
            <a:off x="4587875" y="3832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Oval 14"/>
          <p:cNvSpPr>
            <a:spLocks noChangeArrowheads="1"/>
          </p:cNvSpPr>
          <p:nvPr/>
        </p:nvSpPr>
        <p:spPr bwMode="auto">
          <a:xfrm>
            <a:off x="6243638" y="3832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Oval 16"/>
          <p:cNvSpPr>
            <a:spLocks noChangeArrowheads="1"/>
          </p:cNvSpPr>
          <p:nvPr/>
        </p:nvSpPr>
        <p:spPr bwMode="auto">
          <a:xfrm>
            <a:off x="5422900" y="52292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7"/>
          <p:cNvSpPr>
            <a:spLocks noChangeArrowheads="1"/>
          </p:cNvSpPr>
          <p:nvPr/>
        </p:nvSpPr>
        <p:spPr bwMode="auto">
          <a:xfrm>
            <a:off x="1851025" y="46164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e</a:t>
            </a:r>
          </a:p>
        </p:txBody>
      </p:sp>
      <p:sp>
        <p:nvSpPr>
          <p:cNvPr id="39958" name="Rectangle 9"/>
          <p:cNvSpPr>
            <a:spLocks noChangeArrowheads="1"/>
          </p:cNvSpPr>
          <p:nvPr/>
        </p:nvSpPr>
        <p:spPr bwMode="auto">
          <a:xfrm>
            <a:off x="3076575" y="38608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39959" name="Rectangle 11"/>
          <p:cNvSpPr>
            <a:spLocks noChangeArrowheads="1"/>
          </p:cNvSpPr>
          <p:nvPr/>
        </p:nvSpPr>
        <p:spPr bwMode="auto">
          <a:xfrm>
            <a:off x="3079750" y="526415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39960" name="Rectangle 13"/>
          <p:cNvSpPr>
            <a:spLocks noChangeArrowheads="1"/>
          </p:cNvSpPr>
          <p:nvPr/>
        </p:nvSpPr>
        <p:spPr bwMode="auto">
          <a:xfrm>
            <a:off x="4652963" y="3867150"/>
            <a:ext cx="439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01</a:t>
            </a:r>
          </a:p>
        </p:txBody>
      </p:sp>
      <p:sp>
        <p:nvSpPr>
          <p:cNvPr id="39961" name="Rectangle 15"/>
          <p:cNvSpPr>
            <a:spLocks noChangeArrowheads="1"/>
          </p:cNvSpPr>
          <p:nvPr/>
        </p:nvSpPr>
        <p:spPr bwMode="auto">
          <a:xfrm>
            <a:off x="6262688" y="386715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010</a:t>
            </a:r>
          </a:p>
        </p:txBody>
      </p:sp>
      <p:sp>
        <p:nvSpPr>
          <p:cNvPr id="39962" name="Rectangle 17"/>
          <p:cNvSpPr>
            <a:spLocks noChangeArrowheads="1"/>
          </p:cNvSpPr>
          <p:nvPr/>
        </p:nvSpPr>
        <p:spPr bwMode="auto">
          <a:xfrm>
            <a:off x="5451475" y="5264150"/>
            <a:ext cx="471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Garamond" pitchFamily="18" charset="0"/>
                <a:ea typeface="新細明體" pitchFamily="18" charset="-120"/>
                <a:sym typeface="Symbol" pitchFamily="18" charset="2"/>
              </a:rPr>
              <a:t>die</a:t>
            </a:r>
          </a:p>
        </p:txBody>
      </p:sp>
      <p:sp>
        <p:nvSpPr>
          <p:cNvPr id="39963" name="Oval 18"/>
          <p:cNvSpPr>
            <a:spLocks noChangeArrowheads="1"/>
          </p:cNvSpPr>
          <p:nvPr/>
        </p:nvSpPr>
        <p:spPr bwMode="auto">
          <a:xfrm>
            <a:off x="3076575" y="53006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Oval 19"/>
          <p:cNvSpPr>
            <a:spLocks noChangeArrowheads="1"/>
          </p:cNvSpPr>
          <p:nvPr/>
        </p:nvSpPr>
        <p:spPr bwMode="auto">
          <a:xfrm>
            <a:off x="6315075" y="39084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6369050" y="5438775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0, 1</a:t>
            </a:r>
          </a:p>
        </p:txBody>
      </p: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2424113" y="41417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940175" y="378301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5519738" y="37893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156075" y="5222875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0, 1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424113" y="51498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4300538" y="44370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232400" y="44370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100763" y="4718050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0, 1</a:t>
            </a: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1419225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 a DFA over alphabet </a:t>
            </a:r>
            <a:r>
              <a:rPr lang="en-US">
                <a:latin typeface="Garamond" pitchFamily="18" charset="0"/>
              </a:rPr>
              <a:t>{0, 1}</a:t>
            </a:r>
            <a:r>
              <a:rPr lang="en-US"/>
              <a:t> that accepts all strings that end in </a:t>
            </a:r>
            <a:r>
              <a:rPr lang="en-US">
                <a:latin typeface="Garamond" pitchFamily="18" charset="0"/>
              </a:rPr>
              <a:t>101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 a DFA over alphabet </a:t>
            </a:r>
            <a:r>
              <a:rPr lang="en-US">
                <a:latin typeface="Garamond" pitchFamily="18" charset="0"/>
              </a:rPr>
              <a:t>{0, 1}</a:t>
            </a:r>
            <a:r>
              <a:rPr lang="en-US"/>
              <a:t> that accepts all strings that end in </a:t>
            </a:r>
            <a:r>
              <a:rPr lang="en-US">
                <a:latin typeface="Garamond" pitchFamily="18" charset="0"/>
              </a:rPr>
              <a:t>101</a:t>
            </a:r>
          </a:p>
          <a:p>
            <a:endParaRPr lang="en-US"/>
          </a:p>
          <a:p>
            <a:r>
              <a:rPr lang="en-US">
                <a:solidFill>
                  <a:schemeClr val="accent2"/>
                </a:solidFill>
              </a:rPr>
              <a:t>Hint</a:t>
            </a:r>
            <a:r>
              <a:rPr lang="en-US"/>
              <a:t>: The DFA must “remember” the last 3 bits of the string it is reading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“computer”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114425" y="19161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114425" y="1916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114425" y="306863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28432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849688" y="1916113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2090738" y="162877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2057400" y="188912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2820988" y="188912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609600" y="2420938"/>
            <a:ext cx="10080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BATTERY</a:t>
            </a:r>
          </a:p>
        </p:txBody>
      </p:sp>
      <p:sp>
        <p:nvSpPr>
          <p:cNvPr id="16396" name="Litebulb"/>
          <p:cNvSpPr>
            <a:spLocks noEditPoints="1" noChangeArrowheads="1"/>
          </p:cNvSpPr>
          <p:nvPr/>
        </p:nvSpPr>
        <p:spPr bwMode="auto">
          <a:xfrm>
            <a:off x="3559175" y="2276475"/>
            <a:ext cx="579438" cy="8699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397" name="Oval 15"/>
          <p:cNvSpPr>
            <a:spLocks noChangeArrowheads="1"/>
          </p:cNvSpPr>
          <p:nvPr/>
        </p:nvSpPr>
        <p:spPr bwMode="auto">
          <a:xfrm>
            <a:off x="5738813" y="14255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6"/>
          <p:cNvSpPr>
            <a:spLocks noChangeArrowheads="1"/>
          </p:cNvSpPr>
          <p:nvPr/>
        </p:nvSpPr>
        <p:spPr bwMode="auto">
          <a:xfrm>
            <a:off x="7491413" y="1349375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Freeform 17"/>
          <p:cNvSpPr>
            <a:spLocks/>
          </p:cNvSpPr>
          <p:nvPr/>
        </p:nvSpPr>
        <p:spPr bwMode="auto">
          <a:xfrm rot="-5078651">
            <a:off x="5167313" y="2593975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00" name="Freeform 18"/>
          <p:cNvSpPr>
            <a:spLocks/>
          </p:cNvSpPr>
          <p:nvPr/>
        </p:nvSpPr>
        <p:spPr bwMode="auto">
          <a:xfrm flipV="1">
            <a:off x="6348413" y="1870075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>
            <a:off x="5357813" y="1730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5826125" y="1544638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7585075" y="1471613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4765675" y="1536700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start</a:t>
            </a:r>
          </a:p>
        </p:txBody>
      </p:sp>
      <p:sp>
        <p:nvSpPr>
          <p:cNvPr id="16405" name="Text Box 23"/>
          <p:cNvSpPr txBox="1">
            <a:spLocks noChangeArrowheads="1"/>
          </p:cNvSpPr>
          <p:nvPr/>
        </p:nvSpPr>
        <p:spPr bwMode="auto">
          <a:xfrm>
            <a:off x="6829425" y="11255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755650" y="4005263"/>
            <a:ext cx="3960813" cy="191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inputs:</a:t>
            </a:r>
            <a:r>
              <a:rPr lang="en-US" sz="2400">
                <a:latin typeface="Gill Sans MT" pitchFamily="34" charset="0"/>
              </a:rPr>
              <a:t> switches 1 and 2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actions: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1</a:t>
            </a:r>
            <a:r>
              <a:rPr lang="en-US" sz="2400">
                <a:latin typeface="Gill Sans MT" pitchFamily="34" charset="0"/>
              </a:rPr>
              <a:t> for “flip switch 1”</a:t>
            </a:r>
            <a:endParaRPr lang="en-US"/>
          </a:p>
          <a:p>
            <a:r>
              <a:rPr lang="en-US" sz="2400" b="1">
                <a:solidFill>
                  <a:schemeClr val="bg1"/>
                </a:solidFill>
                <a:latin typeface="Gill Sans MT" pitchFamily="34" charset="0"/>
              </a:rPr>
              <a:t>actions:</a:t>
            </a:r>
            <a:r>
              <a:rPr lang="en-US" sz="2400" b="1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2</a:t>
            </a:r>
            <a:r>
              <a:rPr lang="en-US" sz="2400">
                <a:latin typeface="Gill Sans MT" pitchFamily="34" charset="0"/>
              </a:rPr>
              <a:t> for “flip switch 2”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Gill Sans MT" pitchFamily="34" charset="0"/>
              </a:rPr>
              <a:t>states:</a:t>
            </a:r>
            <a:r>
              <a:rPr lang="en-US" sz="2400">
                <a:latin typeface="Gill Sans MT" pitchFamily="34" charset="0"/>
              </a:rPr>
              <a:t> </a:t>
            </a:r>
            <a:r>
              <a:rPr lang="en-US" sz="2400">
                <a:latin typeface="Garamond" pitchFamily="18" charset="0"/>
              </a:rPr>
              <a:t>on</a:t>
            </a:r>
            <a:r>
              <a:rPr lang="en-US" sz="2400">
                <a:latin typeface="Gill Sans MT" pitchFamily="34" charset="0"/>
              </a:rPr>
              <a:t>,</a:t>
            </a:r>
            <a:r>
              <a:rPr lang="en-US" sz="2400">
                <a:latin typeface="Garamond" pitchFamily="18" charset="0"/>
              </a:rPr>
              <a:t> off</a:t>
            </a:r>
          </a:p>
        </p:txBody>
      </p:sp>
      <p:sp>
        <p:nvSpPr>
          <p:cNvPr id="16407" name="Text Box 26"/>
          <p:cNvSpPr txBox="1">
            <a:spLocks noChangeArrowheads="1"/>
          </p:cNvSpPr>
          <p:nvPr/>
        </p:nvSpPr>
        <p:spPr bwMode="auto">
          <a:xfrm>
            <a:off x="5075238" y="4397375"/>
            <a:ext cx="3600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Gill Sans MT" pitchFamily="34" charset="0"/>
              </a:rPr>
              <a:t>bulb is on if and only if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both</a:t>
            </a:r>
            <a:r>
              <a:rPr lang="en-US" sz="2400">
                <a:latin typeface="Gill Sans MT" pitchFamily="34" charset="0"/>
              </a:rPr>
              <a:t> switches were flipped an </a:t>
            </a:r>
            <a:r>
              <a:rPr lang="en-US" sz="2400">
                <a:solidFill>
                  <a:schemeClr val="accent2"/>
                </a:solidFill>
                <a:latin typeface="Gill Sans MT" pitchFamily="34" charset="0"/>
              </a:rPr>
              <a:t>odd</a:t>
            </a:r>
            <a:r>
              <a:rPr lang="en-US" sz="2400">
                <a:latin typeface="Gill Sans MT" pitchFamily="34" charset="0"/>
              </a:rPr>
              <a:t> number of times</a:t>
            </a:r>
          </a:p>
        </p:txBody>
      </p:sp>
      <p:sp>
        <p:nvSpPr>
          <p:cNvPr id="16408" name="Line 27"/>
          <p:cNvSpPr>
            <a:spLocks noChangeShapeType="1"/>
          </p:cNvSpPr>
          <p:nvPr/>
        </p:nvSpPr>
        <p:spPr bwMode="auto">
          <a:xfrm>
            <a:off x="1114425" y="357346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09" name="Line 28"/>
          <p:cNvSpPr>
            <a:spLocks noChangeShapeType="1"/>
          </p:cNvSpPr>
          <p:nvPr/>
        </p:nvSpPr>
        <p:spPr bwMode="auto">
          <a:xfrm>
            <a:off x="2843213" y="35734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10" name="Line 29"/>
          <p:cNvSpPr>
            <a:spLocks noChangeShapeType="1"/>
          </p:cNvSpPr>
          <p:nvPr/>
        </p:nvSpPr>
        <p:spPr bwMode="auto">
          <a:xfrm flipV="1">
            <a:off x="2090738" y="3286125"/>
            <a:ext cx="6477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6411" name="Oval 30"/>
          <p:cNvSpPr>
            <a:spLocks noChangeArrowheads="1"/>
          </p:cNvSpPr>
          <p:nvPr/>
        </p:nvSpPr>
        <p:spPr bwMode="auto">
          <a:xfrm>
            <a:off x="2057400" y="3546475"/>
            <a:ext cx="71438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Oval 31"/>
          <p:cNvSpPr>
            <a:spLocks noChangeArrowheads="1"/>
          </p:cNvSpPr>
          <p:nvPr/>
        </p:nvSpPr>
        <p:spPr bwMode="auto">
          <a:xfrm>
            <a:off x="2820988" y="3546475"/>
            <a:ext cx="71437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36"/>
          <p:cNvSpPr txBox="1">
            <a:spLocks noChangeArrowheads="1"/>
          </p:cNvSpPr>
          <p:nvPr/>
        </p:nvSpPr>
        <p:spPr bwMode="auto">
          <a:xfrm>
            <a:off x="2192338" y="14779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6414" name="Text Box 37"/>
          <p:cNvSpPr txBox="1">
            <a:spLocks noChangeArrowheads="1"/>
          </p:cNvSpPr>
          <p:nvPr/>
        </p:nvSpPr>
        <p:spPr bwMode="auto">
          <a:xfrm>
            <a:off x="2263775" y="30686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6415" name="Text Box 38"/>
          <p:cNvSpPr txBox="1">
            <a:spLocks noChangeArrowheads="1"/>
          </p:cNvSpPr>
          <p:nvPr/>
        </p:nvSpPr>
        <p:spPr bwMode="auto">
          <a:xfrm>
            <a:off x="6838950" y="17081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6416" name="Oval 39"/>
          <p:cNvSpPr>
            <a:spLocks noChangeArrowheads="1"/>
          </p:cNvSpPr>
          <p:nvPr/>
        </p:nvSpPr>
        <p:spPr bwMode="auto">
          <a:xfrm>
            <a:off x="5705475" y="32194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Oval 40"/>
          <p:cNvSpPr>
            <a:spLocks noChangeArrowheads="1"/>
          </p:cNvSpPr>
          <p:nvPr/>
        </p:nvSpPr>
        <p:spPr bwMode="auto">
          <a:xfrm>
            <a:off x="7458075" y="31432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Freeform 41"/>
          <p:cNvSpPr>
            <a:spLocks/>
          </p:cNvSpPr>
          <p:nvPr/>
        </p:nvSpPr>
        <p:spPr bwMode="auto">
          <a:xfrm>
            <a:off x="6238875" y="3194050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19" name="Freeform 42"/>
          <p:cNvSpPr>
            <a:spLocks/>
          </p:cNvSpPr>
          <p:nvPr/>
        </p:nvSpPr>
        <p:spPr bwMode="auto">
          <a:xfrm flipV="1">
            <a:off x="6315075" y="3663950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20" name="Text Box 44"/>
          <p:cNvSpPr txBox="1">
            <a:spLocks noChangeArrowheads="1"/>
          </p:cNvSpPr>
          <p:nvPr/>
        </p:nvSpPr>
        <p:spPr bwMode="auto">
          <a:xfrm>
            <a:off x="5792788" y="3338513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off</a:t>
            </a:r>
          </a:p>
        </p:txBody>
      </p:sp>
      <p:sp>
        <p:nvSpPr>
          <p:cNvPr id="16421" name="Text Box 45"/>
          <p:cNvSpPr txBox="1">
            <a:spLocks noChangeArrowheads="1"/>
          </p:cNvSpPr>
          <p:nvPr/>
        </p:nvSpPr>
        <p:spPr bwMode="auto">
          <a:xfrm>
            <a:off x="7551738" y="3265488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on</a:t>
            </a:r>
          </a:p>
        </p:txBody>
      </p:sp>
      <p:sp>
        <p:nvSpPr>
          <p:cNvPr id="16422" name="Text Box 47"/>
          <p:cNvSpPr txBox="1">
            <a:spLocks noChangeArrowheads="1"/>
          </p:cNvSpPr>
          <p:nvPr/>
        </p:nvSpPr>
        <p:spPr bwMode="auto">
          <a:xfrm>
            <a:off x="6796088" y="28543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6423" name="Text Box 48"/>
          <p:cNvSpPr txBox="1">
            <a:spLocks noChangeArrowheads="1"/>
          </p:cNvSpPr>
          <p:nvPr/>
        </p:nvSpPr>
        <p:spPr bwMode="auto">
          <a:xfrm>
            <a:off x="6805613" y="35020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16424" name="Freeform 49"/>
          <p:cNvSpPr>
            <a:spLocks/>
          </p:cNvSpPr>
          <p:nvPr/>
        </p:nvSpPr>
        <p:spPr bwMode="auto">
          <a:xfrm>
            <a:off x="6267450" y="1420813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25" name="Freeform 50"/>
          <p:cNvSpPr>
            <a:spLocks/>
          </p:cNvSpPr>
          <p:nvPr/>
        </p:nvSpPr>
        <p:spPr bwMode="auto">
          <a:xfrm rot="16323972" flipV="1">
            <a:off x="5637213" y="2513013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26" name="Text Box 53"/>
          <p:cNvSpPr txBox="1">
            <a:spLocks noChangeArrowheads="1"/>
          </p:cNvSpPr>
          <p:nvPr/>
        </p:nvSpPr>
        <p:spPr bwMode="auto">
          <a:xfrm>
            <a:off x="5475288" y="24225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6427" name="Text Box 54"/>
          <p:cNvSpPr txBox="1">
            <a:spLocks noChangeArrowheads="1"/>
          </p:cNvSpPr>
          <p:nvPr/>
        </p:nvSpPr>
        <p:spPr bwMode="auto">
          <a:xfrm>
            <a:off x="6367463" y="24288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6428" name="Freeform 55"/>
          <p:cNvSpPr>
            <a:spLocks/>
          </p:cNvSpPr>
          <p:nvPr/>
        </p:nvSpPr>
        <p:spPr bwMode="auto">
          <a:xfrm rot="-5078651">
            <a:off x="6967538" y="2492375"/>
            <a:ext cx="1295400" cy="1016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29" name="Freeform 56"/>
          <p:cNvSpPr>
            <a:spLocks/>
          </p:cNvSpPr>
          <p:nvPr/>
        </p:nvSpPr>
        <p:spPr bwMode="auto">
          <a:xfrm rot="16323972" flipV="1">
            <a:off x="7437438" y="2411413"/>
            <a:ext cx="1295400" cy="177800"/>
          </a:xfrm>
          <a:custGeom>
            <a:avLst/>
            <a:gdLst>
              <a:gd name="T0" fmla="*/ 0 w 816"/>
              <a:gd name="T1" fmla="*/ 2147483647 h 200"/>
              <a:gd name="T2" fmla="*/ 2147483647 w 816"/>
              <a:gd name="T3" fmla="*/ 2147483647 h 200"/>
              <a:gd name="T4" fmla="*/ 2147483647 w 816"/>
              <a:gd name="T5" fmla="*/ 2147483647 h 200"/>
              <a:gd name="T6" fmla="*/ 0 60000 65536"/>
              <a:gd name="T7" fmla="*/ 0 60000 65536"/>
              <a:gd name="T8" fmla="*/ 0 60000 65536"/>
              <a:gd name="T9" fmla="*/ 0 w 816"/>
              <a:gd name="T10" fmla="*/ 0 h 200"/>
              <a:gd name="T11" fmla="*/ 816 w 816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6430" name="Text Box 57"/>
          <p:cNvSpPr txBox="1">
            <a:spLocks noChangeArrowheads="1"/>
          </p:cNvSpPr>
          <p:nvPr/>
        </p:nvSpPr>
        <p:spPr bwMode="auto">
          <a:xfrm>
            <a:off x="7275513" y="23209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  <p:sp>
        <p:nvSpPr>
          <p:cNvPr id="16431" name="Text Box 58"/>
          <p:cNvSpPr txBox="1">
            <a:spLocks noChangeArrowheads="1"/>
          </p:cNvSpPr>
          <p:nvPr/>
        </p:nvSpPr>
        <p:spPr bwMode="auto">
          <a:xfrm>
            <a:off x="8167688" y="23272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4"/>
          <p:cNvSpPr>
            <a:spLocks noChangeShapeType="1"/>
          </p:cNvSpPr>
          <p:nvPr/>
        </p:nvSpPr>
        <p:spPr bwMode="auto">
          <a:xfrm flipV="1">
            <a:off x="1979613" y="4083050"/>
            <a:ext cx="9366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2051050" y="4659313"/>
            <a:ext cx="8651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2" name="Line 60"/>
          <p:cNvSpPr>
            <a:spLocks noChangeShapeType="1"/>
          </p:cNvSpPr>
          <p:nvPr/>
        </p:nvSpPr>
        <p:spPr bwMode="auto">
          <a:xfrm flipV="1">
            <a:off x="3275013" y="3724275"/>
            <a:ext cx="11525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3" name="Line 62"/>
          <p:cNvSpPr>
            <a:spLocks noChangeShapeType="1"/>
          </p:cNvSpPr>
          <p:nvPr/>
        </p:nvSpPr>
        <p:spPr bwMode="auto">
          <a:xfrm flipV="1">
            <a:off x="3275013" y="4875213"/>
            <a:ext cx="11525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4" name="Line 63"/>
          <p:cNvSpPr>
            <a:spLocks noChangeShapeType="1"/>
          </p:cNvSpPr>
          <p:nvPr/>
        </p:nvSpPr>
        <p:spPr bwMode="auto">
          <a:xfrm>
            <a:off x="3275013" y="4156075"/>
            <a:ext cx="11525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5" name="Line 64"/>
          <p:cNvSpPr>
            <a:spLocks noChangeShapeType="1"/>
          </p:cNvSpPr>
          <p:nvPr/>
        </p:nvSpPr>
        <p:spPr bwMode="auto">
          <a:xfrm>
            <a:off x="3275013" y="5308600"/>
            <a:ext cx="11525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6" name="Line 65"/>
          <p:cNvSpPr>
            <a:spLocks noChangeShapeType="1"/>
          </p:cNvSpPr>
          <p:nvPr/>
        </p:nvSpPr>
        <p:spPr bwMode="auto">
          <a:xfrm flipV="1">
            <a:off x="4787900" y="3290888"/>
            <a:ext cx="17287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7" name="Line 66"/>
          <p:cNvSpPr>
            <a:spLocks noChangeShapeType="1"/>
          </p:cNvSpPr>
          <p:nvPr/>
        </p:nvSpPr>
        <p:spPr bwMode="auto">
          <a:xfrm>
            <a:off x="4859338" y="3867150"/>
            <a:ext cx="16573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8" name="Line 68"/>
          <p:cNvSpPr>
            <a:spLocks noChangeShapeType="1"/>
          </p:cNvSpPr>
          <p:nvPr/>
        </p:nvSpPr>
        <p:spPr bwMode="auto">
          <a:xfrm flipV="1">
            <a:off x="4859338" y="4803775"/>
            <a:ext cx="16573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19" name="Line 69"/>
          <p:cNvSpPr>
            <a:spLocks noChangeShapeType="1"/>
          </p:cNvSpPr>
          <p:nvPr/>
        </p:nvSpPr>
        <p:spPr bwMode="auto">
          <a:xfrm>
            <a:off x="4859338" y="5524500"/>
            <a:ext cx="16573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3064" name="Rectangle 8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 a DFA over alphabet </a:t>
            </a:r>
            <a:r>
              <a:rPr lang="en-US">
                <a:latin typeface="Garamond" pitchFamily="18" charset="0"/>
              </a:rPr>
              <a:t>{0, 1}</a:t>
            </a:r>
            <a:r>
              <a:rPr lang="en-US"/>
              <a:t> that accepts all strings that end in </a:t>
            </a:r>
            <a:r>
              <a:rPr lang="en-US">
                <a:latin typeface="Garamond" pitchFamily="18" charset="0"/>
              </a:rPr>
              <a:t>101</a:t>
            </a:r>
            <a:endParaRPr lang="en-US"/>
          </a:p>
          <a:p>
            <a:r>
              <a:rPr lang="en-US"/>
              <a:t>Sketch of answer:</a:t>
            </a:r>
          </a:p>
        </p:txBody>
      </p:sp>
      <p:sp>
        <p:nvSpPr>
          <p:cNvPr id="43021" name="Oval 6"/>
          <p:cNvSpPr>
            <a:spLocks noChangeArrowheads="1"/>
          </p:cNvSpPr>
          <p:nvPr/>
        </p:nvSpPr>
        <p:spPr bwMode="auto">
          <a:xfrm>
            <a:off x="1614488" y="436245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2263775" y="39703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2266950" y="48037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24" name="Line 15"/>
          <p:cNvSpPr>
            <a:spLocks noChangeShapeType="1"/>
          </p:cNvSpPr>
          <p:nvPr/>
        </p:nvSpPr>
        <p:spPr bwMode="auto">
          <a:xfrm>
            <a:off x="1258888" y="46164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25" name="Oval 32"/>
          <p:cNvSpPr>
            <a:spLocks noChangeArrowheads="1"/>
          </p:cNvSpPr>
          <p:nvPr/>
        </p:nvSpPr>
        <p:spPr bwMode="auto">
          <a:xfrm>
            <a:off x="2890838" y="3813175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34"/>
          <p:cNvSpPr>
            <a:spLocks noChangeArrowheads="1"/>
          </p:cNvSpPr>
          <p:nvPr/>
        </p:nvSpPr>
        <p:spPr bwMode="auto">
          <a:xfrm>
            <a:off x="2890838" y="4948238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Oval 36"/>
          <p:cNvSpPr>
            <a:spLocks noChangeArrowheads="1"/>
          </p:cNvSpPr>
          <p:nvPr/>
        </p:nvSpPr>
        <p:spPr bwMode="auto">
          <a:xfrm>
            <a:off x="4443413" y="3525838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38"/>
          <p:cNvSpPr>
            <a:spLocks noChangeArrowheads="1"/>
          </p:cNvSpPr>
          <p:nvPr/>
        </p:nvSpPr>
        <p:spPr bwMode="auto">
          <a:xfrm>
            <a:off x="4443413" y="466090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Oval 40"/>
          <p:cNvSpPr>
            <a:spLocks noChangeArrowheads="1"/>
          </p:cNvSpPr>
          <p:nvPr/>
        </p:nvSpPr>
        <p:spPr bwMode="auto">
          <a:xfrm>
            <a:off x="4443413" y="410210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Oval 42"/>
          <p:cNvSpPr>
            <a:spLocks noChangeArrowheads="1"/>
          </p:cNvSpPr>
          <p:nvPr/>
        </p:nvSpPr>
        <p:spPr bwMode="auto">
          <a:xfrm>
            <a:off x="4443413" y="5237163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Oval 44"/>
          <p:cNvSpPr>
            <a:spLocks noChangeArrowheads="1"/>
          </p:cNvSpPr>
          <p:nvPr/>
        </p:nvSpPr>
        <p:spPr bwMode="auto">
          <a:xfrm>
            <a:off x="6511925" y="3138488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Oval 48"/>
          <p:cNvSpPr>
            <a:spLocks noChangeArrowheads="1"/>
          </p:cNvSpPr>
          <p:nvPr/>
        </p:nvSpPr>
        <p:spPr bwMode="auto">
          <a:xfrm>
            <a:off x="6511925" y="371475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Oval 56"/>
          <p:cNvSpPr>
            <a:spLocks noChangeArrowheads="1"/>
          </p:cNvSpPr>
          <p:nvPr/>
        </p:nvSpPr>
        <p:spPr bwMode="auto">
          <a:xfrm>
            <a:off x="6510338" y="4595813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Oval 58"/>
          <p:cNvSpPr>
            <a:spLocks noChangeArrowheads="1"/>
          </p:cNvSpPr>
          <p:nvPr/>
        </p:nvSpPr>
        <p:spPr bwMode="auto">
          <a:xfrm>
            <a:off x="6511925" y="5441950"/>
            <a:ext cx="441325" cy="441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Text Box 70"/>
          <p:cNvSpPr txBox="1">
            <a:spLocks noChangeArrowheads="1"/>
          </p:cNvSpPr>
          <p:nvPr/>
        </p:nvSpPr>
        <p:spPr bwMode="auto">
          <a:xfrm>
            <a:off x="5364163" y="3940175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Garamond" pitchFamily="18" charset="0"/>
              </a:rPr>
              <a:t>…</a:t>
            </a:r>
          </a:p>
        </p:txBody>
      </p:sp>
      <p:sp>
        <p:nvSpPr>
          <p:cNvPr id="43036" name="Text Box 71"/>
          <p:cNvSpPr txBox="1">
            <a:spLocks noChangeArrowheads="1"/>
          </p:cNvSpPr>
          <p:nvPr/>
        </p:nvSpPr>
        <p:spPr bwMode="auto">
          <a:xfrm>
            <a:off x="5407025" y="4732338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Garamond" pitchFamily="18" charset="0"/>
              </a:rPr>
              <a:t>…</a:t>
            </a:r>
          </a:p>
        </p:txBody>
      </p:sp>
      <p:sp>
        <p:nvSpPr>
          <p:cNvPr id="43037" name="Text Box 72"/>
          <p:cNvSpPr txBox="1">
            <a:spLocks noChangeArrowheads="1"/>
          </p:cNvSpPr>
          <p:nvPr/>
        </p:nvSpPr>
        <p:spPr bwMode="auto">
          <a:xfrm rot="-5400000">
            <a:off x="6353969" y="4125119"/>
            <a:ext cx="53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pitchFamily="18" charset="0"/>
              </a:rPr>
              <a:t>…</a:t>
            </a:r>
          </a:p>
        </p:txBody>
      </p:sp>
      <p:sp>
        <p:nvSpPr>
          <p:cNvPr id="43038" name="Text Box 73"/>
          <p:cNvSpPr txBox="1">
            <a:spLocks noChangeArrowheads="1"/>
          </p:cNvSpPr>
          <p:nvPr/>
        </p:nvSpPr>
        <p:spPr bwMode="auto">
          <a:xfrm rot="-5400000">
            <a:off x="6361907" y="4979193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Garamond" pitchFamily="18" charset="0"/>
              </a:rPr>
              <a:t>…</a:t>
            </a:r>
          </a:p>
        </p:txBody>
      </p:sp>
      <p:sp>
        <p:nvSpPr>
          <p:cNvPr id="43039" name="Freeform 74"/>
          <p:cNvSpPr>
            <a:spLocks/>
          </p:cNvSpPr>
          <p:nvPr/>
        </p:nvSpPr>
        <p:spPr bwMode="auto">
          <a:xfrm rot="2200581">
            <a:off x="6770688" y="2816225"/>
            <a:ext cx="327025" cy="360363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3040" name="Freeform 75"/>
          <p:cNvSpPr>
            <a:spLocks/>
          </p:cNvSpPr>
          <p:nvPr/>
        </p:nvSpPr>
        <p:spPr bwMode="auto">
          <a:xfrm>
            <a:off x="6938963" y="3435350"/>
            <a:ext cx="142875" cy="431800"/>
          </a:xfrm>
          <a:custGeom>
            <a:avLst/>
            <a:gdLst>
              <a:gd name="T0" fmla="*/ 0 w 90"/>
              <a:gd name="T1" fmla="*/ 0 h 272"/>
              <a:gd name="T2" fmla="*/ 2147483647 w 90"/>
              <a:gd name="T3" fmla="*/ 2147483647 h 272"/>
              <a:gd name="T4" fmla="*/ 0 w 90"/>
              <a:gd name="T5" fmla="*/ 2147483647 h 272"/>
              <a:gd name="T6" fmla="*/ 0 60000 65536"/>
              <a:gd name="T7" fmla="*/ 0 60000 65536"/>
              <a:gd name="T8" fmla="*/ 0 60000 65536"/>
              <a:gd name="T9" fmla="*/ 0 w 90"/>
              <a:gd name="T10" fmla="*/ 0 h 272"/>
              <a:gd name="T11" fmla="*/ 90 w 90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272">
                <a:moveTo>
                  <a:pt x="0" y="0"/>
                </a:moveTo>
                <a:cubicBezTo>
                  <a:pt x="45" y="45"/>
                  <a:pt x="90" y="91"/>
                  <a:pt x="90" y="136"/>
                </a:cubicBezTo>
                <a:cubicBezTo>
                  <a:pt x="90" y="181"/>
                  <a:pt x="45" y="226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3041" name="Freeform 77"/>
          <p:cNvSpPr>
            <a:spLocks/>
          </p:cNvSpPr>
          <p:nvPr/>
        </p:nvSpPr>
        <p:spPr bwMode="auto">
          <a:xfrm rot="5400000">
            <a:off x="6965156" y="5434807"/>
            <a:ext cx="327025" cy="360362"/>
          </a:xfrm>
          <a:custGeom>
            <a:avLst/>
            <a:gdLst>
              <a:gd name="T0" fmla="*/ 2147483647 w 320"/>
              <a:gd name="T1" fmla="*/ 2147483647 h 296"/>
              <a:gd name="T2" fmla="*/ 2147483647 w 320"/>
              <a:gd name="T3" fmla="*/ 2147483647 h 296"/>
              <a:gd name="T4" fmla="*/ 2147483647 w 320"/>
              <a:gd name="T5" fmla="*/ 2147483647 h 296"/>
              <a:gd name="T6" fmla="*/ 2147483647 w 320"/>
              <a:gd name="T7" fmla="*/ 2147483647 h 296"/>
              <a:gd name="T8" fmla="*/ 2147483647 w 320"/>
              <a:gd name="T9" fmla="*/ 2147483647 h 296"/>
              <a:gd name="T10" fmla="*/ 2147483647 w 320"/>
              <a:gd name="T11" fmla="*/ 2147483647 h 296"/>
              <a:gd name="T12" fmla="*/ 2147483647 w 320"/>
              <a:gd name="T13" fmla="*/ 2147483647 h 296"/>
              <a:gd name="T14" fmla="*/ 2147483647 w 320"/>
              <a:gd name="T15" fmla="*/ 2147483647 h 2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0"/>
              <a:gd name="T25" fmla="*/ 0 h 296"/>
              <a:gd name="T26" fmla="*/ 320 w 320"/>
              <a:gd name="T27" fmla="*/ 296 h 2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3042" name="Rectangle 9"/>
          <p:cNvSpPr>
            <a:spLocks noChangeArrowheads="1"/>
          </p:cNvSpPr>
          <p:nvPr/>
        </p:nvSpPr>
        <p:spPr bwMode="auto">
          <a:xfrm>
            <a:off x="1652588" y="4344988"/>
            <a:ext cx="363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e</a:t>
            </a:r>
          </a:p>
        </p:txBody>
      </p:sp>
      <p:sp>
        <p:nvSpPr>
          <p:cNvPr id="43043" name="Rectangle 33"/>
          <p:cNvSpPr>
            <a:spLocks noChangeArrowheads="1"/>
          </p:cNvSpPr>
          <p:nvPr/>
        </p:nvSpPr>
        <p:spPr bwMode="auto">
          <a:xfrm>
            <a:off x="2928938" y="3795713"/>
            <a:ext cx="373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0</a:t>
            </a:r>
          </a:p>
        </p:txBody>
      </p:sp>
      <p:sp>
        <p:nvSpPr>
          <p:cNvPr id="43044" name="Rectangle 35"/>
          <p:cNvSpPr>
            <a:spLocks noChangeArrowheads="1"/>
          </p:cNvSpPr>
          <p:nvPr/>
        </p:nvSpPr>
        <p:spPr bwMode="auto">
          <a:xfrm>
            <a:off x="2930525" y="4930775"/>
            <a:ext cx="373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1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4446588" y="3508375"/>
            <a:ext cx="449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00</a:t>
            </a:r>
          </a:p>
        </p:txBody>
      </p:sp>
      <p:sp>
        <p:nvSpPr>
          <p:cNvPr id="43046" name="Rectangle 39"/>
          <p:cNvSpPr>
            <a:spLocks noChangeArrowheads="1"/>
          </p:cNvSpPr>
          <p:nvPr/>
        </p:nvSpPr>
        <p:spPr bwMode="auto">
          <a:xfrm>
            <a:off x="4448175" y="4643438"/>
            <a:ext cx="44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10</a:t>
            </a:r>
          </a:p>
        </p:txBody>
      </p:sp>
      <p:sp>
        <p:nvSpPr>
          <p:cNvPr id="43047" name="Rectangle 41"/>
          <p:cNvSpPr>
            <a:spLocks noChangeArrowheads="1"/>
          </p:cNvSpPr>
          <p:nvPr/>
        </p:nvSpPr>
        <p:spPr bwMode="auto">
          <a:xfrm>
            <a:off x="4446588" y="4084638"/>
            <a:ext cx="449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01</a:t>
            </a:r>
          </a:p>
        </p:txBody>
      </p:sp>
      <p:sp>
        <p:nvSpPr>
          <p:cNvPr id="43048" name="Rectangle 43"/>
          <p:cNvSpPr>
            <a:spLocks noChangeArrowheads="1"/>
          </p:cNvSpPr>
          <p:nvPr/>
        </p:nvSpPr>
        <p:spPr bwMode="auto">
          <a:xfrm>
            <a:off x="4448175" y="5219700"/>
            <a:ext cx="449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11</a:t>
            </a:r>
          </a:p>
        </p:txBody>
      </p:sp>
      <p:sp>
        <p:nvSpPr>
          <p:cNvPr id="43049" name="Rectangle 45"/>
          <p:cNvSpPr>
            <a:spLocks noChangeArrowheads="1"/>
          </p:cNvSpPr>
          <p:nvPr/>
        </p:nvSpPr>
        <p:spPr bwMode="auto">
          <a:xfrm>
            <a:off x="6469063" y="3121025"/>
            <a:ext cx="525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000</a:t>
            </a:r>
          </a:p>
        </p:txBody>
      </p:sp>
      <p:sp>
        <p:nvSpPr>
          <p:cNvPr id="43050" name="Rectangle 49"/>
          <p:cNvSpPr>
            <a:spLocks noChangeArrowheads="1"/>
          </p:cNvSpPr>
          <p:nvPr/>
        </p:nvSpPr>
        <p:spPr bwMode="auto">
          <a:xfrm>
            <a:off x="6469063" y="3697288"/>
            <a:ext cx="525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001</a:t>
            </a:r>
          </a:p>
        </p:txBody>
      </p:sp>
      <p:sp>
        <p:nvSpPr>
          <p:cNvPr id="43051" name="Rectangle 57"/>
          <p:cNvSpPr>
            <a:spLocks noChangeArrowheads="1"/>
          </p:cNvSpPr>
          <p:nvPr/>
        </p:nvSpPr>
        <p:spPr bwMode="auto">
          <a:xfrm>
            <a:off x="6469063" y="4578350"/>
            <a:ext cx="525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101</a:t>
            </a:r>
          </a:p>
        </p:txBody>
      </p:sp>
      <p:sp>
        <p:nvSpPr>
          <p:cNvPr id="43052" name="Rectangle 59"/>
          <p:cNvSpPr>
            <a:spLocks noChangeArrowheads="1"/>
          </p:cNvSpPr>
          <p:nvPr/>
        </p:nvSpPr>
        <p:spPr bwMode="auto">
          <a:xfrm>
            <a:off x="6469063" y="5424488"/>
            <a:ext cx="525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baseline="-25000">
                <a:latin typeface="Symbol" pitchFamily="18" charset="2"/>
                <a:ea typeface="新細明體" pitchFamily="18" charset="-120"/>
                <a:sym typeface="Symbol" pitchFamily="18" charset="2"/>
              </a:rPr>
              <a:t>111</a:t>
            </a:r>
          </a:p>
        </p:txBody>
      </p:sp>
      <p:sp>
        <p:nvSpPr>
          <p:cNvPr id="43053" name="Text Box 78"/>
          <p:cNvSpPr txBox="1">
            <a:spLocks noChangeArrowheads="1"/>
          </p:cNvSpPr>
          <p:nvPr/>
        </p:nvSpPr>
        <p:spPr bwMode="auto">
          <a:xfrm>
            <a:off x="3703638" y="35004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43054" name="Text Box 79"/>
          <p:cNvSpPr txBox="1">
            <a:spLocks noChangeArrowheads="1"/>
          </p:cNvSpPr>
          <p:nvPr/>
        </p:nvSpPr>
        <p:spPr bwMode="auto">
          <a:xfrm>
            <a:off x="3708400" y="39338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55" name="Text Box 80"/>
          <p:cNvSpPr txBox="1">
            <a:spLocks noChangeArrowheads="1"/>
          </p:cNvSpPr>
          <p:nvPr/>
        </p:nvSpPr>
        <p:spPr bwMode="auto">
          <a:xfrm>
            <a:off x="3708400" y="465137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43056" name="Text Box 81"/>
          <p:cNvSpPr txBox="1">
            <a:spLocks noChangeArrowheads="1"/>
          </p:cNvSpPr>
          <p:nvPr/>
        </p:nvSpPr>
        <p:spPr bwMode="auto">
          <a:xfrm>
            <a:off x="3713163" y="50847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57" name="Text Box 82"/>
          <p:cNvSpPr txBox="1">
            <a:spLocks noChangeArrowheads="1"/>
          </p:cNvSpPr>
          <p:nvPr/>
        </p:nvSpPr>
        <p:spPr bwMode="auto">
          <a:xfrm>
            <a:off x="5570538" y="307498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43058" name="Text Box 83"/>
          <p:cNvSpPr txBox="1">
            <a:spLocks noChangeArrowheads="1"/>
          </p:cNvSpPr>
          <p:nvPr/>
        </p:nvSpPr>
        <p:spPr bwMode="auto">
          <a:xfrm>
            <a:off x="5575300" y="35814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59" name="Text Box 84"/>
          <p:cNvSpPr txBox="1">
            <a:spLocks noChangeArrowheads="1"/>
          </p:cNvSpPr>
          <p:nvPr/>
        </p:nvSpPr>
        <p:spPr bwMode="auto">
          <a:xfrm>
            <a:off x="5580063" y="450850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60" name="Text Box 85"/>
          <p:cNvSpPr txBox="1">
            <a:spLocks noChangeArrowheads="1"/>
          </p:cNvSpPr>
          <p:nvPr/>
        </p:nvSpPr>
        <p:spPr bwMode="auto">
          <a:xfrm>
            <a:off x="5575300" y="53006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61" name="Text Box 86"/>
          <p:cNvSpPr txBox="1">
            <a:spLocks noChangeArrowheads="1"/>
          </p:cNvSpPr>
          <p:nvPr/>
        </p:nvSpPr>
        <p:spPr bwMode="auto">
          <a:xfrm>
            <a:off x="7019925" y="3435350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62" name="Text Box 87"/>
          <p:cNvSpPr txBox="1">
            <a:spLocks noChangeArrowheads="1"/>
          </p:cNvSpPr>
          <p:nvPr/>
        </p:nvSpPr>
        <p:spPr bwMode="auto">
          <a:xfrm>
            <a:off x="7235825" y="5445125"/>
            <a:ext cx="29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1</a:t>
            </a:r>
          </a:p>
        </p:txBody>
      </p:sp>
      <p:sp>
        <p:nvSpPr>
          <p:cNvPr id="43063" name="Text Box 88"/>
          <p:cNvSpPr txBox="1">
            <a:spLocks noChangeArrowheads="1"/>
          </p:cNvSpPr>
          <p:nvPr/>
        </p:nvSpPr>
        <p:spPr bwMode="auto">
          <a:xfrm>
            <a:off x="7016750" y="26368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0</a:t>
            </a:r>
          </a:p>
        </p:txBody>
      </p:sp>
      <p:sp>
        <p:nvSpPr>
          <p:cNvPr id="43065" name="Oval 90"/>
          <p:cNvSpPr>
            <a:spLocks noChangeArrowheads="1"/>
          </p:cNvSpPr>
          <p:nvPr/>
        </p:nvSpPr>
        <p:spPr bwMode="auto">
          <a:xfrm>
            <a:off x="6545263" y="4633913"/>
            <a:ext cx="366712" cy="366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design problem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68313" y="4581525"/>
            <a:ext cx="8280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Gill Sans MT" pitchFamily="34" charset="0"/>
              </a:rPr>
              <a:t>Can you design a circuit where the light is on if and only if all the switches were flipped </a:t>
            </a:r>
            <a:r>
              <a:rPr lang="en-US" sz="2800">
                <a:solidFill>
                  <a:schemeClr val="accent2"/>
                </a:solidFill>
                <a:latin typeface="Gill Sans MT" pitchFamily="34" charset="0"/>
              </a:rPr>
              <a:t>exactly the same number of times</a:t>
            </a:r>
            <a:r>
              <a:rPr lang="en-US" sz="2800">
                <a:latin typeface="Gill Sans MT" pitchFamily="34" charset="0"/>
              </a:rPr>
              <a:t>?</a:t>
            </a:r>
          </a:p>
        </p:txBody>
      </p:sp>
      <p:sp>
        <p:nvSpPr>
          <p:cNvPr id="17412" name="Text Box 32"/>
          <p:cNvSpPr txBox="1">
            <a:spLocks noChangeArrowheads="1"/>
          </p:cNvSpPr>
          <p:nvPr/>
        </p:nvSpPr>
        <p:spPr bwMode="auto">
          <a:xfrm>
            <a:off x="5360988" y="1341438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Garamond" pitchFamily="18" charset="0"/>
                <a:ea typeface="新細明體" pitchFamily="18" charset="-120"/>
              </a:rPr>
              <a:t>4</a:t>
            </a:r>
          </a:p>
        </p:txBody>
      </p:sp>
      <p:grpSp>
        <p:nvGrpSpPr>
          <p:cNvPr id="17413" name="Group 44"/>
          <p:cNvGrpSpPr>
            <a:grpSpLocks/>
          </p:cNvGrpSpPr>
          <p:nvPr/>
        </p:nvGrpSpPr>
        <p:grpSpPr bwMode="auto">
          <a:xfrm>
            <a:off x="1616075" y="1406525"/>
            <a:ext cx="5403850" cy="2641600"/>
            <a:chOff x="1018" y="886"/>
            <a:chExt cx="3404" cy="1664"/>
          </a:xfrm>
        </p:grpSpPr>
        <p:sp>
          <p:nvSpPr>
            <p:cNvPr id="17415" name="Line 39"/>
            <p:cNvSpPr>
              <a:spLocks noChangeShapeType="1"/>
            </p:cNvSpPr>
            <p:nvPr/>
          </p:nvSpPr>
          <p:spPr bwMode="auto">
            <a:xfrm>
              <a:off x="2832" y="1661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6" name="Line 41"/>
            <p:cNvSpPr>
              <a:spLocks noChangeShapeType="1"/>
            </p:cNvSpPr>
            <p:nvPr/>
          </p:nvSpPr>
          <p:spPr bwMode="auto">
            <a:xfrm>
              <a:off x="2424" y="1162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7" name="Line 5"/>
            <p:cNvSpPr>
              <a:spLocks noChangeShapeType="1"/>
            </p:cNvSpPr>
            <p:nvPr/>
          </p:nvSpPr>
          <p:spPr bwMode="auto">
            <a:xfrm>
              <a:off x="1336" y="116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>
              <a:off x="1336" y="1162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 flipH="1">
              <a:off x="1335" y="1888"/>
              <a:ext cx="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0" name="Line 9"/>
            <p:cNvSpPr>
              <a:spLocks noChangeShapeType="1"/>
            </p:cNvSpPr>
            <p:nvPr/>
          </p:nvSpPr>
          <p:spPr bwMode="auto">
            <a:xfrm>
              <a:off x="2832" y="1162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1" name="Line 10"/>
            <p:cNvSpPr>
              <a:spLocks noChangeShapeType="1"/>
            </p:cNvSpPr>
            <p:nvPr/>
          </p:nvSpPr>
          <p:spPr bwMode="auto">
            <a:xfrm flipV="1">
              <a:off x="1951" y="981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2" name="Oval 11"/>
            <p:cNvSpPr>
              <a:spLocks noChangeArrowheads="1"/>
            </p:cNvSpPr>
            <p:nvPr/>
          </p:nvSpPr>
          <p:spPr bwMode="auto">
            <a:xfrm>
              <a:off x="1930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12"/>
            <p:cNvSpPr>
              <a:spLocks noChangeArrowheads="1"/>
            </p:cNvSpPr>
            <p:nvPr/>
          </p:nvSpPr>
          <p:spPr bwMode="auto">
            <a:xfrm>
              <a:off x="2411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Rectangle 13"/>
            <p:cNvSpPr>
              <a:spLocks noChangeArrowheads="1"/>
            </p:cNvSpPr>
            <p:nvPr/>
          </p:nvSpPr>
          <p:spPr bwMode="auto">
            <a:xfrm>
              <a:off x="1018" y="1480"/>
              <a:ext cx="635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BATTERY</a:t>
              </a:r>
            </a:p>
          </p:txBody>
        </p:sp>
        <p:sp>
          <p:nvSpPr>
            <p:cNvPr id="17425" name="Line 15"/>
            <p:cNvSpPr>
              <a:spLocks noChangeShapeType="1"/>
            </p:cNvSpPr>
            <p:nvPr/>
          </p:nvSpPr>
          <p:spPr bwMode="auto">
            <a:xfrm>
              <a:off x="1336" y="2206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6" name="Line 16"/>
            <p:cNvSpPr>
              <a:spLocks noChangeShapeType="1"/>
            </p:cNvSpPr>
            <p:nvPr/>
          </p:nvSpPr>
          <p:spPr bwMode="auto">
            <a:xfrm flipV="1">
              <a:off x="2425" y="2205"/>
              <a:ext cx="40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7" name="Line 17"/>
            <p:cNvSpPr>
              <a:spLocks noChangeShapeType="1"/>
            </p:cNvSpPr>
            <p:nvPr/>
          </p:nvSpPr>
          <p:spPr bwMode="auto">
            <a:xfrm flipV="1">
              <a:off x="1951" y="2025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28" name="Oval 18"/>
            <p:cNvSpPr>
              <a:spLocks noChangeArrowheads="1"/>
            </p:cNvSpPr>
            <p:nvPr/>
          </p:nvSpPr>
          <p:spPr bwMode="auto">
            <a:xfrm>
              <a:off x="1930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19"/>
            <p:cNvSpPr>
              <a:spLocks noChangeArrowheads="1"/>
            </p:cNvSpPr>
            <p:nvPr/>
          </p:nvSpPr>
          <p:spPr bwMode="auto">
            <a:xfrm>
              <a:off x="2411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20"/>
            <p:cNvSpPr txBox="1">
              <a:spLocks noChangeArrowheads="1"/>
            </p:cNvSpPr>
            <p:nvPr/>
          </p:nvSpPr>
          <p:spPr bwMode="auto">
            <a:xfrm>
              <a:off x="2015" y="88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17431" name="Text Box 21"/>
            <p:cNvSpPr txBox="1">
              <a:spLocks noChangeArrowheads="1"/>
            </p:cNvSpPr>
            <p:nvPr/>
          </p:nvSpPr>
          <p:spPr bwMode="auto">
            <a:xfrm>
              <a:off x="2060" y="1888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17432" name="Line 22"/>
            <p:cNvSpPr>
              <a:spLocks noChangeShapeType="1"/>
            </p:cNvSpPr>
            <p:nvPr/>
          </p:nvSpPr>
          <p:spPr bwMode="auto">
            <a:xfrm>
              <a:off x="1335" y="252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33" name="Line 23"/>
            <p:cNvSpPr>
              <a:spLocks noChangeShapeType="1"/>
            </p:cNvSpPr>
            <p:nvPr/>
          </p:nvSpPr>
          <p:spPr bwMode="auto">
            <a:xfrm>
              <a:off x="2424" y="2522"/>
              <a:ext cx="18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34" name="Line 24"/>
            <p:cNvSpPr>
              <a:spLocks noChangeShapeType="1"/>
            </p:cNvSpPr>
            <p:nvPr/>
          </p:nvSpPr>
          <p:spPr bwMode="auto">
            <a:xfrm flipV="1">
              <a:off x="1950" y="2341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35" name="Oval 25"/>
            <p:cNvSpPr>
              <a:spLocks noChangeArrowheads="1"/>
            </p:cNvSpPr>
            <p:nvPr/>
          </p:nvSpPr>
          <p:spPr bwMode="auto">
            <a:xfrm>
              <a:off x="1929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Oval 26"/>
            <p:cNvSpPr>
              <a:spLocks noChangeArrowheads="1"/>
            </p:cNvSpPr>
            <p:nvPr/>
          </p:nvSpPr>
          <p:spPr bwMode="auto">
            <a:xfrm>
              <a:off x="2410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2059" y="2222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17438" name="Line 28"/>
            <p:cNvSpPr>
              <a:spLocks noChangeShapeType="1"/>
            </p:cNvSpPr>
            <p:nvPr/>
          </p:nvSpPr>
          <p:spPr bwMode="auto">
            <a:xfrm flipH="1">
              <a:off x="4238" y="1162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39" name="Line 29"/>
            <p:cNvSpPr>
              <a:spLocks noChangeShapeType="1"/>
            </p:cNvSpPr>
            <p:nvPr/>
          </p:nvSpPr>
          <p:spPr bwMode="auto">
            <a:xfrm flipV="1">
              <a:off x="3268" y="982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0" name="Oval 30"/>
            <p:cNvSpPr>
              <a:spLocks noChangeArrowheads="1"/>
            </p:cNvSpPr>
            <p:nvPr/>
          </p:nvSpPr>
          <p:spPr bwMode="auto">
            <a:xfrm>
              <a:off x="3247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Oval 31"/>
            <p:cNvSpPr>
              <a:spLocks noChangeArrowheads="1"/>
            </p:cNvSpPr>
            <p:nvPr/>
          </p:nvSpPr>
          <p:spPr bwMode="auto">
            <a:xfrm>
              <a:off x="3728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33"/>
            <p:cNvSpPr>
              <a:spLocks noChangeShapeType="1"/>
            </p:cNvSpPr>
            <p:nvPr/>
          </p:nvSpPr>
          <p:spPr bwMode="auto">
            <a:xfrm flipV="1">
              <a:off x="3280" y="1479"/>
              <a:ext cx="40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3" name="Oval 34"/>
            <p:cNvSpPr>
              <a:spLocks noChangeArrowheads="1"/>
            </p:cNvSpPr>
            <p:nvPr/>
          </p:nvSpPr>
          <p:spPr bwMode="auto">
            <a:xfrm>
              <a:off x="3259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3740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Text Box 36"/>
            <p:cNvSpPr txBox="1">
              <a:spLocks noChangeArrowheads="1"/>
            </p:cNvSpPr>
            <p:nvPr/>
          </p:nvSpPr>
          <p:spPr bwMode="auto">
            <a:xfrm>
              <a:off x="3389" y="1360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aramond" pitchFamily="18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17446" name="Line 40"/>
            <p:cNvSpPr>
              <a:spLocks noChangeShapeType="1"/>
            </p:cNvSpPr>
            <p:nvPr/>
          </p:nvSpPr>
          <p:spPr bwMode="auto">
            <a:xfrm>
              <a:off x="2832" y="116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7" name="Litebulb"/>
            <p:cNvSpPr>
              <a:spLocks noEditPoints="1" noChangeArrowheads="1"/>
            </p:cNvSpPr>
            <p:nvPr/>
          </p:nvSpPr>
          <p:spPr bwMode="auto">
            <a:xfrm>
              <a:off x="4057" y="1793"/>
              <a:ext cx="365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1 w 21600"/>
                <a:gd name="T13" fmla="*/ 2207 h 21600"/>
                <a:gd name="T14" fmla="*/ 18286 w 21600"/>
                <a:gd name="T15" fmla="*/ 92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8" name="Line 42"/>
            <p:cNvSpPr>
              <a:spLocks noChangeShapeType="1"/>
            </p:cNvSpPr>
            <p:nvPr/>
          </p:nvSpPr>
          <p:spPr bwMode="auto">
            <a:xfrm>
              <a:off x="3786" y="1661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449" name="Line 43"/>
            <p:cNvSpPr>
              <a:spLocks noChangeShapeType="1"/>
            </p:cNvSpPr>
            <p:nvPr/>
          </p:nvSpPr>
          <p:spPr bwMode="auto">
            <a:xfrm>
              <a:off x="3785" y="116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414" name="Text Box 45"/>
          <p:cNvSpPr txBox="1">
            <a:spLocks noChangeArrowheads="1"/>
          </p:cNvSpPr>
          <p:nvPr/>
        </p:nvSpPr>
        <p:spPr bwMode="auto">
          <a:xfrm>
            <a:off x="3924300" y="1341438"/>
            <a:ext cx="12414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0" b="1">
                <a:solidFill>
                  <a:srgbClr val="FF0000"/>
                </a:solidFill>
                <a:latin typeface="Garamond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A design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Such devices are difficult to reason about, because they can be designed in an infinite number of ways</a:t>
            </a:r>
          </a:p>
          <a:p>
            <a:r>
              <a:rPr lang="en-US"/>
              <a:t>By representing them as abstract computational devices, or </a:t>
            </a:r>
            <a:r>
              <a:rPr lang="en-US">
                <a:solidFill>
                  <a:schemeClr val="accent2"/>
                </a:solidFill>
              </a:rPr>
              <a:t>automata</a:t>
            </a:r>
            <a:r>
              <a:rPr lang="en-US"/>
              <a:t>, we will learn how to answer such questions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 Concepts of Automata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Alphabet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Languages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Alphabet - </a:t>
            </a:r>
            <a:r>
              <a:rPr lang="en-US" dirty="0">
                <a:sym typeface="Symbol" pitchFamily="18" charset="2"/>
              </a:rPr>
              <a:t>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87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alphabet </a:t>
            </a:r>
            <a:r>
              <a:rPr lang="en-US" dirty="0"/>
              <a:t>is a non-empty, finite set of characters/symbols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Use 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 </a:t>
            </a:r>
            <a:r>
              <a:rPr lang="en-US" sz="3200" dirty="0">
                <a:sym typeface="Symbol" pitchFamily="18" charset="2"/>
              </a:rPr>
              <a:t>to denote an alphabet</a:t>
            </a:r>
          </a:p>
          <a:p>
            <a:pPr lvl="1"/>
            <a:endParaRPr lang="en-US" dirty="0">
              <a:solidFill>
                <a:srgbClr val="7030A0"/>
              </a:solidFill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Examples</a:t>
            </a:r>
          </a:p>
          <a:p>
            <a:pPr lvl="1">
              <a:buFont typeface="Symbol" pitchFamily="18" charset="2"/>
              <a:buChar char="S"/>
            </a:pPr>
            <a:r>
              <a:rPr lang="en-US" dirty="0">
                <a:sym typeface="Symbol" pitchFamily="18" charset="2"/>
              </a:rPr>
              <a:t>= { a, b }</a:t>
            </a:r>
          </a:p>
          <a:p>
            <a:pPr lvl="1">
              <a:buFont typeface="Symbol" pitchFamily="18" charset="2"/>
              <a:buChar char="S"/>
            </a:pPr>
            <a:r>
              <a:rPr lang="en-US" dirty="0">
                <a:sym typeface="Symbol" pitchFamily="18" charset="2"/>
              </a:rPr>
              <a:t>= { 0, 1, 2 }</a:t>
            </a:r>
          </a:p>
          <a:p>
            <a:pPr lvl="1">
              <a:buFont typeface="Symbol" pitchFamily="18" charset="2"/>
              <a:buChar char="S"/>
            </a:pPr>
            <a:r>
              <a:rPr lang="en-US" dirty="0">
                <a:sym typeface="Symbol" pitchFamily="18" charset="2"/>
              </a:rPr>
              <a:t> = { a, b, c,…z, A, B, … Z }</a:t>
            </a:r>
          </a:p>
          <a:p>
            <a:pPr lvl="1">
              <a:buFont typeface="Symbol" pitchFamily="18" charset="2"/>
              <a:buChar char="S"/>
            </a:pPr>
            <a:r>
              <a:rPr lang="en-US" dirty="0">
                <a:sym typeface="Symbol" pitchFamily="18" charset="2"/>
              </a:rPr>
              <a:t> = { #, $, *, @, &amp; }</a:t>
            </a: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E3C74BA-7CA5-4189-93A5-8C64B8F45E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Strings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string</a:t>
            </a:r>
            <a:r>
              <a:rPr lang="en-US" dirty="0"/>
              <a:t> is a finite sequence, possibly empty, of characters drawn from some alphabet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. </a:t>
            </a:r>
          </a:p>
          <a:p>
            <a:r>
              <a:rPr lang="en-US" sz="3600" dirty="0">
                <a:solidFill>
                  <a:srgbClr val="C00000"/>
                </a:solidFill>
                <a:sym typeface="Symbol" pitchFamily="18" charset="2"/>
              </a:rPr>
              <a:t></a:t>
            </a:r>
            <a:r>
              <a:rPr lang="en-US" dirty="0"/>
              <a:t> is the empty string</a:t>
            </a:r>
            <a:endParaRPr lang="en-US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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/>
              <a:t>is the set of all possible strings over an alphabet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C599952-B514-4842-AE44-761554B3823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7413" name="Picture 4" descr="C:\Users\Halverson\AppData\Local\Microsoft\Windows\Temporary Internet Files\Content.IE5\43H9RXTT\MP90040543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419600"/>
            <a:ext cx="2803525" cy="200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</TotalTime>
  <Words>2155</Words>
  <Application>Microsoft Office PowerPoint</Application>
  <PresentationFormat>On-screen Show (4:3)</PresentationFormat>
  <Paragraphs>442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新細明體</vt:lpstr>
      <vt:lpstr>Anastasia</vt:lpstr>
      <vt:lpstr>Arial</vt:lpstr>
      <vt:lpstr>Calibri</vt:lpstr>
      <vt:lpstr>Courier New</vt:lpstr>
      <vt:lpstr>Garamond</vt:lpstr>
      <vt:lpstr>Gill Sans MT</vt:lpstr>
      <vt:lpstr>Monotype Sorts</vt:lpstr>
      <vt:lpstr>MS Shell Dlg</vt:lpstr>
      <vt:lpstr>Symbol</vt:lpstr>
      <vt:lpstr>Times New Roman</vt:lpstr>
      <vt:lpstr>Office Theme</vt:lpstr>
      <vt:lpstr>What is automata theory</vt:lpstr>
      <vt:lpstr>A simple computer</vt:lpstr>
      <vt:lpstr>A simple “computer”</vt:lpstr>
      <vt:lpstr>Another “computer”</vt:lpstr>
      <vt:lpstr>A design problem</vt:lpstr>
      <vt:lpstr>A design problem</vt:lpstr>
      <vt:lpstr>Central Concepts of Automata Theory</vt:lpstr>
      <vt:lpstr>Alphabet - </vt:lpstr>
      <vt:lpstr>Strings</vt:lpstr>
      <vt:lpstr>Example Alphabets &amp; Strings </vt:lpstr>
      <vt:lpstr>Functions on Strings </vt:lpstr>
      <vt:lpstr>More Functions on Strings </vt:lpstr>
      <vt:lpstr>More Functions on Strings </vt:lpstr>
      <vt:lpstr>Defining a Language </vt:lpstr>
      <vt:lpstr>Defining a Language </vt:lpstr>
      <vt:lpstr>* </vt:lpstr>
      <vt:lpstr>* Example</vt:lpstr>
      <vt:lpstr> Example Language Definitions  </vt:lpstr>
      <vt:lpstr>PowerPoint Presentation</vt:lpstr>
      <vt:lpstr>PowerPoint Presentation</vt:lpstr>
      <vt:lpstr>Lexicographic Enumeration</vt:lpstr>
      <vt:lpstr>PowerPoint Presentation</vt:lpstr>
      <vt:lpstr>PowerPoint Presentation</vt:lpstr>
      <vt:lpstr>PowerPoint Presentation</vt:lpstr>
      <vt:lpstr>PowerPoint Presentation</vt:lpstr>
      <vt:lpstr>Kleene Star</vt:lpstr>
      <vt:lpstr>The       Operator</vt:lpstr>
      <vt:lpstr>Languages &amp; Grammars</vt:lpstr>
      <vt:lpstr>The Chomsky Hierarchy</vt:lpstr>
      <vt:lpstr>PowerPoint Presentation</vt:lpstr>
      <vt:lpstr>Example of a finite automaton</vt:lpstr>
      <vt:lpstr>Deterministic finite automata</vt:lpstr>
      <vt:lpstr>Example</vt:lpstr>
      <vt:lpstr>Language of a DFA</vt:lpstr>
      <vt:lpstr>Examples</vt:lpstr>
      <vt:lpstr>Examples</vt:lpstr>
      <vt:lpstr>Examples</vt:lpstr>
      <vt:lpstr>Examples</vt:lpstr>
      <vt:lpstr>Examples</vt:lpstr>
      <vt:lpstr>Examples</vt:lpstr>
    </vt:vector>
  </TitlesOfParts>
  <Company>CSE, SVCE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Languages and Automata Theory</dc:title>
  <dc:creator>VINAY T R</dc:creator>
  <cp:lastModifiedBy>ADMIN</cp:lastModifiedBy>
  <cp:revision>131</cp:revision>
  <cp:lastPrinted>2001-09-03T06:47:41Z</cp:lastPrinted>
  <dcterms:created xsi:type="dcterms:W3CDTF">1999-09-03T08:44:41Z</dcterms:created>
  <dcterms:modified xsi:type="dcterms:W3CDTF">2023-05-06T07:52:17Z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INAY T R">
    <vt:lpwstr>FLAT</vt:lpwstr>
  </property>
</Properties>
</file>