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5" r:id="rId5"/>
    <p:sldId id="270" r:id="rId6"/>
    <p:sldId id="262" r:id="rId7"/>
    <p:sldId id="263" r:id="rId8"/>
    <p:sldId id="264" r:id="rId9"/>
    <p:sldId id="267" r:id="rId10"/>
    <p:sldId id="266" r:id="rId11"/>
    <p:sldId id="268" r:id="rId12"/>
    <p:sldId id="275" r:id="rId13"/>
    <p:sldId id="261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B1B8-929B-4513-8BB1-DBD618DC6B1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A8BABC-F226-4E67-8BEA-6E928B180D6E}">
      <dgm:prSet custT="1"/>
      <dgm:spPr/>
      <dgm:t>
        <a:bodyPr/>
        <a:lstStyle/>
        <a:p>
          <a:r>
            <a:rPr lang="en-US" sz="1600" dirty="0"/>
            <a:t>Identify Pain Points</a:t>
          </a:r>
        </a:p>
      </dgm:t>
    </dgm:pt>
    <dgm:pt modelId="{2A593776-6EE6-4D4C-9E85-BFF766FF92FC}" type="parTrans" cxnId="{E6996828-291F-4788-9D62-0B580C2E6877}">
      <dgm:prSet/>
      <dgm:spPr/>
      <dgm:t>
        <a:bodyPr/>
        <a:lstStyle/>
        <a:p>
          <a:endParaRPr lang="en-US"/>
        </a:p>
      </dgm:t>
    </dgm:pt>
    <dgm:pt modelId="{38FDBF74-B987-4F4A-A40C-5F7E59FF320C}" type="sibTrans" cxnId="{E6996828-291F-4788-9D62-0B580C2E6877}">
      <dgm:prSet/>
      <dgm:spPr/>
      <dgm:t>
        <a:bodyPr/>
        <a:lstStyle/>
        <a:p>
          <a:endParaRPr lang="en-US"/>
        </a:p>
      </dgm:t>
    </dgm:pt>
    <dgm:pt modelId="{67249046-78FE-4DA3-A694-7A0152736786}">
      <dgm:prSet custT="1"/>
      <dgm:spPr/>
      <dgm:t>
        <a:bodyPr/>
        <a:lstStyle/>
        <a:p>
          <a:r>
            <a:rPr lang="en-US" sz="1800" dirty="0"/>
            <a:t>Automation</a:t>
          </a:r>
        </a:p>
      </dgm:t>
    </dgm:pt>
    <dgm:pt modelId="{ABC08CB3-772C-41BE-9617-7506E0586D8C}" type="parTrans" cxnId="{D20C765B-95C0-4785-9D6D-841A62D44777}">
      <dgm:prSet/>
      <dgm:spPr/>
      <dgm:t>
        <a:bodyPr/>
        <a:lstStyle/>
        <a:p>
          <a:endParaRPr lang="en-US"/>
        </a:p>
      </dgm:t>
    </dgm:pt>
    <dgm:pt modelId="{A100CD12-1A7C-49C7-8772-24C13F227923}" type="sibTrans" cxnId="{D20C765B-95C0-4785-9D6D-841A62D44777}">
      <dgm:prSet/>
      <dgm:spPr/>
      <dgm:t>
        <a:bodyPr/>
        <a:lstStyle/>
        <a:p>
          <a:endParaRPr lang="en-US"/>
        </a:p>
      </dgm:t>
    </dgm:pt>
    <dgm:pt modelId="{0FCF0AE7-FD9D-42F2-A2DE-3105F31CB7DE}">
      <dgm:prSet custT="1"/>
      <dgm:spPr/>
      <dgm:t>
        <a:bodyPr/>
        <a:lstStyle/>
        <a:p>
          <a:r>
            <a:rPr lang="en-US" sz="1600" dirty="0"/>
            <a:t>Service Virtualization</a:t>
          </a:r>
        </a:p>
      </dgm:t>
    </dgm:pt>
    <dgm:pt modelId="{9A3D6CFE-A10E-498C-9201-651126D9E628}" type="parTrans" cxnId="{4F5CF3B8-0466-497C-9F11-138E56124B9A}">
      <dgm:prSet/>
      <dgm:spPr/>
      <dgm:t>
        <a:bodyPr/>
        <a:lstStyle/>
        <a:p>
          <a:endParaRPr lang="en-US"/>
        </a:p>
      </dgm:t>
    </dgm:pt>
    <dgm:pt modelId="{EDAC66B9-76AF-4E57-92AD-C0E1883CA1F7}" type="sibTrans" cxnId="{4F5CF3B8-0466-497C-9F11-138E56124B9A}">
      <dgm:prSet/>
      <dgm:spPr/>
      <dgm:t>
        <a:bodyPr/>
        <a:lstStyle/>
        <a:p>
          <a:endParaRPr lang="en-US"/>
        </a:p>
      </dgm:t>
    </dgm:pt>
    <dgm:pt modelId="{B034C0A9-0CA9-4D8D-AB6A-BB4CAA722309}" type="pres">
      <dgm:prSet presAssocID="{F19BB1B8-929B-4513-8BB1-DBD618DC6B12}" presName="Name0" presStyleCnt="0">
        <dgm:presLayoutVars>
          <dgm:chMax/>
          <dgm:chPref/>
          <dgm:dir/>
          <dgm:animLvl val="lvl"/>
        </dgm:presLayoutVars>
      </dgm:prSet>
      <dgm:spPr/>
    </dgm:pt>
    <dgm:pt modelId="{6C2F5133-70DB-46B2-B509-9A29A8129F8A}" type="pres">
      <dgm:prSet presAssocID="{F4A8BABC-F226-4E67-8BEA-6E928B180D6E}" presName="composite" presStyleCnt="0"/>
      <dgm:spPr/>
    </dgm:pt>
    <dgm:pt modelId="{89E18EF5-A2AA-48DE-A1A6-B7453C5DA030}" type="pres">
      <dgm:prSet presAssocID="{F4A8BABC-F226-4E67-8BEA-6E928B180D6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57EE1EA-8AF8-4D91-B10B-43FDCA910F03}" type="pres">
      <dgm:prSet presAssocID="{F4A8BABC-F226-4E67-8BEA-6E928B180D6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3E221A6-ACA5-40D9-A845-9E23E81CF865}" type="pres">
      <dgm:prSet presAssocID="{F4A8BABC-F226-4E67-8BEA-6E928B180D6E}" presName="BalanceSpacing" presStyleCnt="0"/>
      <dgm:spPr/>
    </dgm:pt>
    <dgm:pt modelId="{AF6E0284-1A59-4D05-934A-28152C869150}" type="pres">
      <dgm:prSet presAssocID="{F4A8BABC-F226-4E67-8BEA-6E928B180D6E}" presName="BalanceSpacing1" presStyleCnt="0"/>
      <dgm:spPr/>
    </dgm:pt>
    <dgm:pt modelId="{484738E0-E86D-405C-9462-63DB0CC19DCC}" type="pres">
      <dgm:prSet presAssocID="{38FDBF74-B987-4F4A-A40C-5F7E59FF320C}" presName="Accent1Text" presStyleLbl="node1" presStyleIdx="1" presStyleCnt="6"/>
      <dgm:spPr/>
    </dgm:pt>
    <dgm:pt modelId="{D7F8ADC4-6F5A-4A4F-82CD-C27214E4EE38}" type="pres">
      <dgm:prSet presAssocID="{38FDBF74-B987-4F4A-A40C-5F7E59FF320C}" presName="spaceBetweenRectangles" presStyleCnt="0"/>
      <dgm:spPr/>
    </dgm:pt>
    <dgm:pt modelId="{928C26A8-80CF-4147-B3AA-818478073486}" type="pres">
      <dgm:prSet presAssocID="{67249046-78FE-4DA3-A694-7A0152736786}" presName="composite" presStyleCnt="0"/>
      <dgm:spPr/>
    </dgm:pt>
    <dgm:pt modelId="{797B44A8-D9F8-4BD4-B7BE-041695A925FF}" type="pres">
      <dgm:prSet presAssocID="{67249046-78FE-4DA3-A694-7A015273678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E4C4ACF-CBCE-4EBA-8F3C-1A934C1E3542}" type="pres">
      <dgm:prSet presAssocID="{67249046-78FE-4DA3-A694-7A015273678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2653D4E-1CB1-4CD1-8E11-74AF43B0E8DF}" type="pres">
      <dgm:prSet presAssocID="{67249046-78FE-4DA3-A694-7A0152736786}" presName="BalanceSpacing" presStyleCnt="0"/>
      <dgm:spPr/>
    </dgm:pt>
    <dgm:pt modelId="{BF252DD2-BA38-4CB7-9C35-B0CF56F52C6D}" type="pres">
      <dgm:prSet presAssocID="{67249046-78FE-4DA3-A694-7A0152736786}" presName="BalanceSpacing1" presStyleCnt="0"/>
      <dgm:spPr/>
    </dgm:pt>
    <dgm:pt modelId="{652BFC6B-E410-4851-91B3-7A28A74F1DB0}" type="pres">
      <dgm:prSet presAssocID="{A100CD12-1A7C-49C7-8772-24C13F227923}" presName="Accent1Text" presStyleLbl="node1" presStyleIdx="3" presStyleCnt="6"/>
      <dgm:spPr/>
    </dgm:pt>
    <dgm:pt modelId="{6AC2418D-9AB1-4C35-828A-4CE205C33D31}" type="pres">
      <dgm:prSet presAssocID="{A100CD12-1A7C-49C7-8772-24C13F227923}" presName="spaceBetweenRectangles" presStyleCnt="0"/>
      <dgm:spPr/>
    </dgm:pt>
    <dgm:pt modelId="{62CA0A2B-3A4D-41FC-85B4-3BA108073E10}" type="pres">
      <dgm:prSet presAssocID="{0FCF0AE7-FD9D-42F2-A2DE-3105F31CB7DE}" presName="composite" presStyleCnt="0"/>
      <dgm:spPr/>
    </dgm:pt>
    <dgm:pt modelId="{F14D54B5-F631-42CE-BBCA-0C134D34F765}" type="pres">
      <dgm:prSet presAssocID="{0FCF0AE7-FD9D-42F2-A2DE-3105F31CB7D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A2EA767-E41B-4344-AB54-ED02A41744DC}" type="pres">
      <dgm:prSet presAssocID="{0FCF0AE7-FD9D-42F2-A2DE-3105F31CB7D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6DA29A8-E84E-40F5-BBD5-9619A9D646CD}" type="pres">
      <dgm:prSet presAssocID="{0FCF0AE7-FD9D-42F2-A2DE-3105F31CB7DE}" presName="BalanceSpacing" presStyleCnt="0"/>
      <dgm:spPr/>
    </dgm:pt>
    <dgm:pt modelId="{4FCF4FDE-7021-47D3-BD3C-272820CC5A28}" type="pres">
      <dgm:prSet presAssocID="{0FCF0AE7-FD9D-42F2-A2DE-3105F31CB7DE}" presName="BalanceSpacing1" presStyleCnt="0"/>
      <dgm:spPr/>
    </dgm:pt>
    <dgm:pt modelId="{C684F2C7-9349-47D2-A94A-6DEF37301C30}" type="pres">
      <dgm:prSet presAssocID="{EDAC66B9-76AF-4E57-92AD-C0E1883CA1F7}" presName="Accent1Text" presStyleLbl="node1" presStyleIdx="5" presStyleCnt="6"/>
      <dgm:spPr/>
    </dgm:pt>
  </dgm:ptLst>
  <dgm:cxnLst>
    <dgm:cxn modelId="{A77ACF05-3C5F-40C7-B372-A17306099100}" type="presOf" srcId="{67249046-78FE-4DA3-A694-7A0152736786}" destId="{797B44A8-D9F8-4BD4-B7BE-041695A925FF}" srcOrd="0" destOrd="0" presId="urn:microsoft.com/office/officeart/2008/layout/AlternatingHexagons"/>
    <dgm:cxn modelId="{E363741B-2B92-4FF6-A3A8-26ADB04947F0}" type="presOf" srcId="{F19BB1B8-929B-4513-8BB1-DBD618DC6B12}" destId="{B034C0A9-0CA9-4D8D-AB6A-BB4CAA722309}" srcOrd="0" destOrd="0" presId="urn:microsoft.com/office/officeart/2008/layout/AlternatingHexagons"/>
    <dgm:cxn modelId="{E6996828-291F-4788-9D62-0B580C2E6877}" srcId="{F19BB1B8-929B-4513-8BB1-DBD618DC6B12}" destId="{F4A8BABC-F226-4E67-8BEA-6E928B180D6E}" srcOrd="0" destOrd="0" parTransId="{2A593776-6EE6-4D4C-9E85-BFF766FF92FC}" sibTransId="{38FDBF74-B987-4F4A-A40C-5F7E59FF320C}"/>
    <dgm:cxn modelId="{588A9639-6473-4CBD-90FE-B921048B8B9C}" type="presOf" srcId="{A100CD12-1A7C-49C7-8772-24C13F227923}" destId="{652BFC6B-E410-4851-91B3-7A28A74F1DB0}" srcOrd="0" destOrd="0" presId="urn:microsoft.com/office/officeart/2008/layout/AlternatingHexagons"/>
    <dgm:cxn modelId="{D20C765B-95C0-4785-9D6D-841A62D44777}" srcId="{F19BB1B8-929B-4513-8BB1-DBD618DC6B12}" destId="{67249046-78FE-4DA3-A694-7A0152736786}" srcOrd="1" destOrd="0" parTransId="{ABC08CB3-772C-41BE-9617-7506E0586D8C}" sibTransId="{A100CD12-1A7C-49C7-8772-24C13F227923}"/>
    <dgm:cxn modelId="{DC520B6B-42C3-435D-B60B-636490999ACC}" type="presOf" srcId="{0FCF0AE7-FD9D-42F2-A2DE-3105F31CB7DE}" destId="{F14D54B5-F631-42CE-BBCA-0C134D34F765}" srcOrd="0" destOrd="0" presId="urn:microsoft.com/office/officeart/2008/layout/AlternatingHexagons"/>
    <dgm:cxn modelId="{0E5D1576-CD9D-4059-899B-CDC5AA46AC4A}" type="presOf" srcId="{EDAC66B9-76AF-4E57-92AD-C0E1883CA1F7}" destId="{C684F2C7-9349-47D2-A94A-6DEF37301C30}" srcOrd="0" destOrd="0" presId="urn:microsoft.com/office/officeart/2008/layout/AlternatingHexagons"/>
    <dgm:cxn modelId="{6C860297-B07D-4277-A5AA-759925162B56}" type="presOf" srcId="{F4A8BABC-F226-4E67-8BEA-6E928B180D6E}" destId="{89E18EF5-A2AA-48DE-A1A6-B7453C5DA030}" srcOrd="0" destOrd="0" presId="urn:microsoft.com/office/officeart/2008/layout/AlternatingHexagons"/>
    <dgm:cxn modelId="{393295A7-3DEC-4898-B905-75CF18C570BC}" type="presOf" srcId="{38FDBF74-B987-4F4A-A40C-5F7E59FF320C}" destId="{484738E0-E86D-405C-9462-63DB0CC19DCC}" srcOrd="0" destOrd="0" presId="urn:microsoft.com/office/officeart/2008/layout/AlternatingHexagons"/>
    <dgm:cxn modelId="{4F5CF3B8-0466-497C-9F11-138E56124B9A}" srcId="{F19BB1B8-929B-4513-8BB1-DBD618DC6B12}" destId="{0FCF0AE7-FD9D-42F2-A2DE-3105F31CB7DE}" srcOrd="2" destOrd="0" parTransId="{9A3D6CFE-A10E-498C-9201-651126D9E628}" sibTransId="{EDAC66B9-76AF-4E57-92AD-C0E1883CA1F7}"/>
    <dgm:cxn modelId="{2BA21781-45D8-4E6A-8C8E-FCA5C3BEF521}" type="presParOf" srcId="{B034C0A9-0CA9-4D8D-AB6A-BB4CAA722309}" destId="{6C2F5133-70DB-46B2-B509-9A29A8129F8A}" srcOrd="0" destOrd="0" presId="urn:microsoft.com/office/officeart/2008/layout/AlternatingHexagons"/>
    <dgm:cxn modelId="{21019717-715B-4219-80E0-6BD1E452BBFC}" type="presParOf" srcId="{6C2F5133-70DB-46B2-B509-9A29A8129F8A}" destId="{89E18EF5-A2AA-48DE-A1A6-B7453C5DA030}" srcOrd="0" destOrd="0" presId="urn:microsoft.com/office/officeart/2008/layout/AlternatingHexagons"/>
    <dgm:cxn modelId="{5073F54D-FC93-4968-861C-F4E027B2DB8A}" type="presParOf" srcId="{6C2F5133-70DB-46B2-B509-9A29A8129F8A}" destId="{A57EE1EA-8AF8-4D91-B10B-43FDCA910F03}" srcOrd="1" destOrd="0" presId="urn:microsoft.com/office/officeart/2008/layout/AlternatingHexagons"/>
    <dgm:cxn modelId="{BD5278A3-E3C5-4189-B5C3-C000D1F1A7F7}" type="presParOf" srcId="{6C2F5133-70DB-46B2-B509-9A29A8129F8A}" destId="{43E221A6-ACA5-40D9-A845-9E23E81CF865}" srcOrd="2" destOrd="0" presId="urn:microsoft.com/office/officeart/2008/layout/AlternatingHexagons"/>
    <dgm:cxn modelId="{E3F2641B-B9F1-45E1-BD2E-36C4C99087FE}" type="presParOf" srcId="{6C2F5133-70DB-46B2-B509-9A29A8129F8A}" destId="{AF6E0284-1A59-4D05-934A-28152C869150}" srcOrd="3" destOrd="0" presId="urn:microsoft.com/office/officeart/2008/layout/AlternatingHexagons"/>
    <dgm:cxn modelId="{5BB4B765-75ED-48D6-8009-33E58C60EF6D}" type="presParOf" srcId="{6C2F5133-70DB-46B2-B509-9A29A8129F8A}" destId="{484738E0-E86D-405C-9462-63DB0CC19DCC}" srcOrd="4" destOrd="0" presId="urn:microsoft.com/office/officeart/2008/layout/AlternatingHexagons"/>
    <dgm:cxn modelId="{D845C81E-AACF-48A8-A5AD-D1EEC875FBA6}" type="presParOf" srcId="{B034C0A9-0CA9-4D8D-AB6A-BB4CAA722309}" destId="{D7F8ADC4-6F5A-4A4F-82CD-C27214E4EE38}" srcOrd="1" destOrd="0" presId="urn:microsoft.com/office/officeart/2008/layout/AlternatingHexagons"/>
    <dgm:cxn modelId="{A485D74D-4C04-4491-80D2-9CF2E536C048}" type="presParOf" srcId="{B034C0A9-0CA9-4D8D-AB6A-BB4CAA722309}" destId="{928C26A8-80CF-4147-B3AA-818478073486}" srcOrd="2" destOrd="0" presId="urn:microsoft.com/office/officeart/2008/layout/AlternatingHexagons"/>
    <dgm:cxn modelId="{7239AB47-A80B-4C1E-A56F-2910B6E16767}" type="presParOf" srcId="{928C26A8-80CF-4147-B3AA-818478073486}" destId="{797B44A8-D9F8-4BD4-B7BE-041695A925FF}" srcOrd="0" destOrd="0" presId="urn:microsoft.com/office/officeart/2008/layout/AlternatingHexagons"/>
    <dgm:cxn modelId="{6A1B6411-3AC5-4DC8-9930-E273BC4DE269}" type="presParOf" srcId="{928C26A8-80CF-4147-B3AA-818478073486}" destId="{1E4C4ACF-CBCE-4EBA-8F3C-1A934C1E3542}" srcOrd="1" destOrd="0" presId="urn:microsoft.com/office/officeart/2008/layout/AlternatingHexagons"/>
    <dgm:cxn modelId="{2694897D-9995-4EC7-BAB6-897D73DBADA4}" type="presParOf" srcId="{928C26A8-80CF-4147-B3AA-818478073486}" destId="{E2653D4E-1CB1-4CD1-8E11-74AF43B0E8DF}" srcOrd="2" destOrd="0" presId="urn:microsoft.com/office/officeart/2008/layout/AlternatingHexagons"/>
    <dgm:cxn modelId="{F062DD26-245B-4514-B512-D2E71583C04A}" type="presParOf" srcId="{928C26A8-80CF-4147-B3AA-818478073486}" destId="{BF252DD2-BA38-4CB7-9C35-B0CF56F52C6D}" srcOrd="3" destOrd="0" presId="urn:microsoft.com/office/officeart/2008/layout/AlternatingHexagons"/>
    <dgm:cxn modelId="{0DC80811-8CF2-4F40-AF77-62337190A443}" type="presParOf" srcId="{928C26A8-80CF-4147-B3AA-818478073486}" destId="{652BFC6B-E410-4851-91B3-7A28A74F1DB0}" srcOrd="4" destOrd="0" presId="urn:microsoft.com/office/officeart/2008/layout/AlternatingHexagons"/>
    <dgm:cxn modelId="{BA2B8180-A0E4-42FF-B12E-F5001A62D124}" type="presParOf" srcId="{B034C0A9-0CA9-4D8D-AB6A-BB4CAA722309}" destId="{6AC2418D-9AB1-4C35-828A-4CE205C33D31}" srcOrd="3" destOrd="0" presId="urn:microsoft.com/office/officeart/2008/layout/AlternatingHexagons"/>
    <dgm:cxn modelId="{83B52737-6E4D-494F-A98B-E9B5250E24D8}" type="presParOf" srcId="{B034C0A9-0CA9-4D8D-AB6A-BB4CAA722309}" destId="{62CA0A2B-3A4D-41FC-85B4-3BA108073E10}" srcOrd="4" destOrd="0" presId="urn:microsoft.com/office/officeart/2008/layout/AlternatingHexagons"/>
    <dgm:cxn modelId="{E7FA3925-3FDF-43ED-908F-44F1F6946F7F}" type="presParOf" srcId="{62CA0A2B-3A4D-41FC-85B4-3BA108073E10}" destId="{F14D54B5-F631-42CE-BBCA-0C134D34F765}" srcOrd="0" destOrd="0" presId="urn:microsoft.com/office/officeart/2008/layout/AlternatingHexagons"/>
    <dgm:cxn modelId="{3DB471C5-DD8E-458A-9F4E-80FBAE05B80F}" type="presParOf" srcId="{62CA0A2B-3A4D-41FC-85B4-3BA108073E10}" destId="{7A2EA767-E41B-4344-AB54-ED02A41744DC}" srcOrd="1" destOrd="0" presId="urn:microsoft.com/office/officeart/2008/layout/AlternatingHexagons"/>
    <dgm:cxn modelId="{B8DD4C7B-1203-4996-8BA2-807D2CE1C20C}" type="presParOf" srcId="{62CA0A2B-3A4D-41FC-85B4-3BA108073E10}" destId="{36DA29A8-E84E-40F5-BBD5-9619A9D646CD}" srcOrd="2" destOrd="0" presId="urn:microsoft.com/office/officeart/2008/layout/AlternatingHexagons"/>
    <dgm:cxn modelId="{A9C66989-FC94-4CE0-A4F1-EF09EE1D1C35}" type="presParOf" srcId="{62CA0A2B-3A4D-41FC-85B4-3BA108073E10}" destId="{4FCF4FDE-7021-47D3-BD3C-272820CC5A28}" srcOrd="3" destOrd="0" presId="urn:microsoft.com/office/officeart/2008/layout/AlternatingHexagons"/>
    <dgm:cxn modelId="{51FAA6CE-C009-4E18-8C6C-EC823EB17B0D}" type="presParOf" srcId="{62CA0A2B-3A4D-41FC-85B4-3BA108073E10}" destId="{C684F2C7-9349-47D2-A94A-6DEF37301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18EF5-A2AA-48DE-A1A6-B7453C5DA030}">
      <dsp:nvSpPr>
        <dsp:cNvPr id="0" name=""/>
        <dsp:cNvSpPr/>
      </dsp:nvSpPr>
      <dsp:spPr>
        <a:xfrm rot="5400000">
          <a:off x="2362625" y="674673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Pain Points</a:t>
          </a:r>
        </a:p>
      </dsp:txBody>
      <dsp:txXfrm rot="-5400000">
        <a:off x="2673498" y="815457"/>
        <a:ext cx="928166" cy="1066857"/>
      </dsp:txXfrm>
    </dsp:sp>
    <dsp:sp modelId="{A57EE1EA-8AF8-4D91-B10B-43FDCA910F03}">
      <dsp:nvSpPr>
        <dsp:cNvPr id="0" name=""/>
        <dsp:cNvSpPr/>
      </dsp:nvSpPr>
      <dsp:spPr>
        <a:xfrm>
          <a:off x="3852711" y="883911"/>
          <a:ext cx="1729703" cy="92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738E0-E86D-405C-9462-63DB0CC19DCC}">
      <dsp:nvSpPr>
        <dsp:cNvPr id="0" name=""/>
        <dsp:cNvSpPr/>
      </dsp:nvSpPr>
      <dsp:spPr>
        <a:xfrm rot="5400000">
          <a:off x="906326" y="674673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17199" y="815457"/>
        <a:ext cx="928166" cy="1066857"/>
      </dsp:txXfrm>
    </dsp:sp>
    <dsp:sp modelId="{797B44A8-D9F8-4BD4-B7BE-041695A925FF}">
      <dsp:nvSpPr>
        <dsp:cNvPr id="0" name=""/>
        <dsp:cNvSpPr/>
      </dsp:nvSpPr>
      <dsp:spPr>
        <a:xfrm rot="5400000">
          <a:off x="1631685" y="1990239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Automation</a:t>
          </a:r>
        </a:p>
      </dsp:txBody>
      <dsp:txXfrm rot="-5400000">
        <a:off x="1942558" y="2131023"/>
        <a:ext cx="928166" cy="1066857"/>
      </dsp:txXfrm>
    </dsp:sp>
    <dsp:sp modelId="{1E4C4ACF-CBCE-4EBA-8F3C-1A934C1E3542}">
      <dsp:nvSpPr>
        <dsp:cNvPr id="0" name=""/>
        <dsp:cNvSpPr/>
      </dsp:nvSpPr>
      <dsp:spPr>
        <a:xfrm>
          <a:off x="2727" y="2199478"/>
          <a:ext cx="1673906" cy="92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BFC6B-E410-4851-91B3-7A28A74F1DB0}">
      <dsp:nvSpPr>
        <dsp:cNvPr id="0" name=""/>
        <dsp:cNvSpPr/>
      </dsp:nvSpPr>
      <dsp:spPr>
        <a:xfrm rot="5400000">
          <a:off x="3087984" y="1990239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398857" y="2131023"/>
        <a:ext cx="928166" cy="1066857"/>
      </dsp:txXfrm>
    </dsp:sp>
    <dsp:sp modelId="{F14D54B5-F631-42CE-BBCA-0C134D34F765}">
      <dsp:nvSpPr>
        <dsp:cNvPr id="0" name=""/>
        <dsp:cNvSpPr/>
      </dsp:nvSpPr>
      <dsp:spPr>
        <a:xfrm rot="5400000">
          <a:off x="2362625" y="3305806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Virtualization</a:t>
          </a:r>
        </a:p>
      </dsp:txBody>
      <dsp:txXfrm rot="-5400000">
        <a:off x="2673498" y="3446590"/>
        <a:ext cx="928166" cy="1066857"/>
      </dsp:txXfrm>
    </dsp:sp>
    <dsp:sp modelId="{7A2EA767-E41B-4344-AB54-ED02A41744DC}">
      <dsp:nvSpPr>
        <dsp:cNvPr id="0" name=""/>
        <dsp:cNvSpPr/>
      </dsp:nvSpPr>
      <dsp:spPr>
        <a:xfrm>
          <a:off x="3852711" y="3515044"/>
          <a:ext cx="1729703" cy="929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4F2C7-9349-47D2-A94A-6DEF37301C30}">
      <dsp:nvSpPr>
        <dsp:cNvPr id="0" name=""/>
        <dsp:cNvSpPr/>
      </dsp:nvSpPr>
      <dsp:spPr>
        <a:xfrm rot="5400000">
          <a:off x="906326" y="3305806"/>
          <a:ext cx="1549913" cy="13484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17199" y="3446590"/>
        <a:ext cx="928166" cy="1066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3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3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6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6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2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24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FB629AE-F5E1-4EDC-1F68-9EFDCC6B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60" r="-2" b="-2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4DD9B-AD71-2C04-33B2-8998F49B4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Continuous 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940E1-5F63-57D9-91F3-D451A2690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GROUP-1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60C475D8-02FC-A873-BE3B-822813DC509C}"/>
              </a:ext>
            </a:extLst>
          </p:cNvPr>
          <p:cNvSpPr txBox="1">
            <a:spLocks/>
          </p:cNvSpPr>
          <p:nvPr/>
        </p:nvSpPr>
        <p:spPr>
          <a:xfrm>
            <a:off x="8417168" y="883920"/>
            <a:ext cx="2976543" cy="5173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1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GB" dirty="0">
              <a:latin typeface="Söhne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B6D162B-E9E5-40E6-0B7C-EFE0797C9489}"/>
              </a:ext>
            </a:extLst>
          </p:cNvPr>
          <p:cNvSpPr txBox="1">
            <a:spLocks/>
          </p:cNvSpPr>
          <p:nvPr/>
        </p:nvSpPr>
        <p:spPr>
          <a:xfrm>
            <a:off x="8643814" y="3345180"/>
            <a:ext cx="3429835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18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Vikram </a:t>
            </a:r>
            <a:r>
              <a:rPr lang="en-GB" dirty="0" err="1">
                <a:latin typeface="Söhne"/>
              </a:rPr>
              <a:t>Sundarprakash</a:t>
            </a:r>
            <a:endParaRPr lang="en-GB" dirty="0"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Sarthak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Nishaanth 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Vinayak</a:t>
            </a:r>
          </a:p>
          <a:p>
            <a:pPr>
              <a:lnSpc>
                <a:spcPct val="110000"/>
              </a:lnSpc>
            </a:pPr>
            <a:r>
              <a:rPr lang="en-GB" dirty="0" err="1">
                <a:latin typeface="Söhne"/>
              </a:rPr>
              <a:t>Sujeevi</a:t>
            </a:r>
            <a:endParaRPr lang="en-GB" dirty="0"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GB">
                <a:latin typeface="Söhne"/>
              </a:rPr>
              <a:t>Nanditha</a:t>
            </a:r>
            <a:endParaRPr lang="en-GB" dirty="0">
              <a:latin typeface="Söhne"/>
            </a:endParaRPr>
          </a:p>
          <a:p>
            <a:pPr>
              <a:lnSpc>
                <a:spcPct val="110000"/>
              </a:lnSpc>
            </a:pPr>
            <a:endParaRPr lang="en-GB" dirty="0">
              <a:latin typeface="Söhne"/>
            </a:endParaRPr>
          </a:p>
          <a:p>
            <a:pPr>
              <a:lnSpc>
                <a:spcPct val="110000"/>
              </a:lnSpc>
            </a:pPr>
            <a:endParaRPr lang="en-GB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2415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7E370-11D0-E25C-F2C5-041042D1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41AB4E6-1636-55BB-4CAC-69935011A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93" r="26109" b="2"/>
          <a:stretch/>
        </p:blipFill>
        <p:spPr>
          <a:xfrm>
            <a:off x="954990" y="876300"/>
            <a:ext cx="4392515" cy="4994953"/>
          </a:xfrm>
          <a:custGeom>
            <a:avLst/>
            <a:gdLst/>
            <a:ahLst/>
            <a:cxnLst/>
            <a:rect l="l" t="t" r="r" b="b"/>
            <a:pathLst>
              <a:path w="4392515" h="4994953">
                <a:moveTo>
                  <a:pt x="2195998" y="0"/>
                </a:moveTo>
                <a:cubicBezTo>
                  <a:pt x="2196152" y="0"/>
                  <a:pt x="2196359" y="0"/>
                  <a:pt x="2196519" y="0"/>
                </a:cubicBezTo>
                <a:cubicBezTo>
                  <a:pt x="3409352" y="0"/>
                  <a:pt x="4392515" y="983187"/>
                  <a:pt x="4392515" y="2195998"/>
                </a:cubicBezTo>
                <a:lnTo>
                  <a:pt x="4392515" y="4994953"/>
                </a:lnTo>
                <a:lnTo>
                  <a:pt x="0" y="4994953"/>
                </a:lnTo>
                <a:lnTo>
                  <a:pt x="0" y="2195998"/>
                </a:lnTo>
                <a:cubicBezTo>
                  <a:pt x="0" y="983187"/>
                  <a:pt x="983161" y="0"/>
                  <a:pt x="219599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ED0CD-71AE-51DE-A20B-FCBB06F5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43" y="2066192"/>
            <a:ext cx="3670641" cy="31622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Value Stream Mapping</a:t>
            </a:r>
          </a:p>
        </p:txBody>
      </p:sp>
      <p:graphicFrame>
        <p:nvGraphicFramePr>
          <p:cNvPr id="41" name="Subtitle 2">
            <a:extLst>
              <a:ext uri="{FF2B5EF4-FFF2-40B4-BE49-F238E27FC236}">
                <a16:creationId xmlns:a16="http://schemas.microsoft.com/office/drawing/2014/main" id="{13777317-B983-9434-2F7B-A22EA058D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170922"/>
              </p:ext>
            </p:extLst>
          </p:nvPr>
        </p:nvGraphicFramePr>
        <p:xfrm>
          <a:off x="5692458" y="644057"/>
          <a:ext cx="5585142" cy="532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7D1516-599D-F262-BD1E-A4F5AC4A92FE}"/>
              </a:ext>
            </a:extLst>
          </p:cNvPr>
          <p:cNvSpPr txBox="1"/>
          <p:nvPr/>
        </p:nvSpPr>
        <p:spPr>
          <a:xfrm>
            <a:off x="8870461" y="3135384"/>
            <a:ext cx="137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Collaboration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F5970-725E-0B44-9276-1534CF9ED303}"/>
              </a:ext>
            </a:extLst>
          </p:cNvPr>
          <p:cNvSpPr txBox="1"/>
          <p:nvPr/>
        </p:nvSpPr>
        <p:spPr>
          <a:xfrm>
            <a:off x="6865963" y="1713776"/>
            <a:ext cx="151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Measure Progress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F2FB-1849-FEF2-DBA1-09FACA9DC994}"/>
              </a:ext>
            </a:extLst>
          </p:cNvPr>
          <p:cNvSpPr txBox="1"/>
          <p:nvPr/>
        </p:nvSpPr>
        <p:spPr>
          <a:xfrm>
            <a:off x="6798564" y="4231938"/>
            <a:ext cx="151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Early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39748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0"/>
            <a:ext cx="6796984" cy="1518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Making continuous testing work: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596864-E86C-9790-EAE8-E79AC5ED62FC}"/>
              </a:ext>
            </a:extLst>
          </p:cNvPr>
          <p:cNvSpPr txBox="1"/>
          <p:nvPr/>
        </p:nvSpPr>
        <p:spPr>
          <a:xfrm>
            <a:off x="1572638" y="2714674"/>
            <a:ext cx="6009262" cy="3424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Create build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Install development test environment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Start stubs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Execute integration and low intensity performance tests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Snapshot application to system test environment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Execute UI tests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Capture test results and resolve defects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8305060" y="802534"/>
            <a:ext cx="2973279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06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15" y="895440"/>
            <a:ext cx="6796984" cy="15183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Tools</a:t>
            </a:r>
            <a:r>
              <a:rPr lang="en-US" b="1" kern="1200" dirty="0"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596864-E86C-9790-EAE8-E79AC5ED62FC}"/>
              </a:ext>
            </a:extLst>
          </p:cNvPr>
          <p:cNvSpPr txBox="1"/>
          <p:nvPr/>
        </p:nvSpPr>
        <p:spPr>
          <a:xfrm>
            <a:off x="1572637" y="2799995"/>
            <a:ext cx="6009262" cy="2710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IBM Urban Code Deploy Tool - Automating application deployments through existing environment, it provides audit trails, versioning, approvals needed in production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IBM Rational Test Workbench – This tool is used to author, maintain code, execute functional and performance tests.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IBM Security </a:t>
            </a:r>
            <a:r>
              <a:rPr lang="en-US" sz="1800" dirty="0" err="1">
                <a:latin typeface="+mj-lt"/>
              </a:rPr>
              <a:t>Appscan</a:t>
            </a:r>
            <a:r>
              <a:rPr lang="en-US" sz="1800" dirty="0">
                <a:latin typeface="+mj-lt"/>
              </a:rPr>
              <a:t> - Scans your application for vulnerabilities and </a:t>
            </a:r>
            <a:r>
              <a:rPr lang="en-US" sz="1800" dirty="0" err="1">
                <a:latin typeface="+mj-lt"/>
              </a:rPr>
              <a:t>expoits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.</a:t>
            </a:r>
            <a:endParaRPr lang="en-IN" sz="1800" dirty="0">
              <a:latin typeface="+mj-lt"/>
            </a:endParaRPr>
          </a:p>
        </p:txBody>
      </p: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8305060" y="802534"/>
            <a:ext cx="2973279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34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8F53-EA2C-E749-B881-7F3C0FE0B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68FDE8-E87F-A21F-A132-2B4A30494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44F59-5FF1-7015-4FD5-5D08ED09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39" y="4138353"/>
            <a:ext cx="3405579" cy="219019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IN" b="1" dirty="0"/>
              <a:t>Ten Continuous Testing Myths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F8334A-30F6-561E-2F81-5073B7D9A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33862F3-6FE1-C6F7-2B4C-BB1FB22BE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4123493" y="1198880"/>
            <a:ext cx="2455564" cy="4856586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ED23DCB-C588-5CD1-1E7E-71558C95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184" y="881486"/>
            <a:ext cx="4967273" cy="51739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 Only Executing Test Scripts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 Just a Fad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 Only for Agile Teams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 Only for Testers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Isn’t for Regulated Industries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Isn’t for Large, Complex Systems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Isn’t Part of DevOps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Continuous Testing Isn’t for Cloud or Hybrid Cloud Applications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Automating Tests Means We Need Fewer Testers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Quality Is the Test Team’s Responsibility</a:t>
            </a:r>
            <a:endParaRPr lang="en-GB" sz="1800" b="1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62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C95A0-F44F-296E-2E8A-F38FEA1D9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C14978-5CE1-00ED-098D-DF8CCE85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32163"/>
              </p:ext>
            </p:extLst>
          </p:nvPr>
        </p:nvGraphicFramePr>
        <p:xfrm>
          <a:off x="351692" y="367322"/>
          <a:ext cx="11480799" cy="626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933">
                  <a:extLst>
                    <a:ext uri="{9D8B030D-6E8A-4147-A177-3AD203B41FA5}">
                      <a16:colId xmlns:a16="http://schemas.microsoft.com/office/drawing/2014/main" val="1012897101"/>
                    </a:ext>
                  </a:extLst>
                </a:gridCol>
                <a:gridCol w="3826933">
                  <a:extLst>
                    <a:ext uri="{9D8B030D-6E8A-4147-A177-3AD203B41FA5}">
                      <a16:colId xmlns:a16="http://schemas.microsoft.com/office/drawing/2014/main" val="3302506401"/>
                    </a:ext>
                  </a:extLst>
                </a:gridCol>
                <a:gridCol w="3826933">
                  <a:extLst>
                    <a:ext uri="{9D8B030D-6E8A-4147-A177-3AD203B41FA5}">
                      <a16:colId xmlns:a16="http://schemas.microsoft.com/office/drawing/2014/main" val="2938418722"/>
                    </a:ext>
                  </a:extLst>
                </a:gridCol>
              </a:tblGrid>
              <a:tr h="429905">
                <a:tc>
                  <a:txBody>
                    <a:bodyPr/>
                    <a:lstStyle/>
                    <a:p>
                      <a:r>
                        <a:rPr lang="en-IN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Devops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25517"/>
                  </a:ext>
                </a:extLst>
              </a:tr>
              <a:tr h="1060039">
                <a:tc>
                  <a:txBody>
                    <a:bodyPr/>
                    <a:lstStyle/>
                    <a:p>
                      <a:r>
                        <a:rPr lang="en-IN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 between development and operations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Ensuring software quality throughout lifecycle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23801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Streamlining software delivery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Detecting defects early and ensuring quality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09222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integration, delivery, 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execution of tests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83033"/>
                  </a:ext>
                </a:extLst>
              </a:tr>
              <a:tr h="1060039">
                <a:tc>
                  <a:txBody>
                    <a:bodyPr/>
                    <a:lstStyle/>
                    <a:p>
                      <a:r>
                        <a:rPr lang="en-IN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Automates software development and 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Automates testing processes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092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Integrates development and operations teams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Integral part of DevOps 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10504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development, testing, 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Focuses on testing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7295"/>
                  </a:ext>
                </a:extLst>
              </a:tr>
              <a:tr h="742028">
                <a:tc>
                  <a:txBody>
                    <a:bodyPr/>
                    <a:lstStyle/>
                    <a:p>
                      <a:r>
                        <a:rPr lang="en-IN" dirty="0"/>
                        <a:t>Cultural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Promotes collaboration and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Emphasizes quality and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4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4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FB629AE-F5E1-4EDC-1F68-9EFDCC6B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4DD9B-AD71-2C04-33B2-8998F49B4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940E1-5F63-57D9-91F3-D451A2690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BY GROUP-1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8B5BA-B5A1-7A34-7F04-3BEF783DA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766C-6AE5-F752-1205-7664EFCE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IN" dirty="0"/>
              <a:t>What is Continuous Testing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2F72DB7-FD1A-D743-AD89-B188045F0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4605636" y="1198880"/>
            <a:ext cx="2455564" cy="4856586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D761F5-C545-03F5-4688-6611FA14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362" y="883920"/>
            <a:ext cx="4068350" cy="51739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800" b="0" i="0" dirty="0">
                <a:effectLst/>
                <a:latin typeface="Söhne"/>
              </a:rPr>
              <a:t>Continuous testing is an approach used in software development and DevOps practices where automated tests are executed continuously throughout the software development lifecycle. </a:t>
            </a:r>
          </a:p>
          <a:p>
            <a:pPr>
              <a:lnSpc>
                <a:spcPct val="110000"/>
              </a:lnSpc>
            </a:pPr>
            <a:r>
              <a:rPr lang="en-GB" sz="1800" b="0" i="0" dirty="0">
                <a:effectLst/>
                <a:latin typeface="Söhne"/>
              </a:rPr>
              <a:t>Unlike traditional testing methods where testing occurs at the end of the development cycle, continuous testing integrates testing into every phase of development, from coding to deployment and beyond.</a:t>
            </a:r>
          </a:p>
          <a:p>
            <a:pPr>
              <a:lnSpc>
                <a:spcPct val="110000"/>
              </a:lnSpc>
            </a:pPr>
            <a:r>
              <a:rPr lang="en-GB" sz="1800" dirty="0">
                <a:latin typeface="Söhne"/>
              </a:rPr>
              <a:t>Continuous testing relies on test automation integrated as part of a deployment process where software is validated in realistic test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6084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7E370-11D0-E25C-F2C5-041042D1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2F952A8-2716-47BA-90B6-2E10C9FC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993" y="875439"/>
            <a:ext cx="4392515" cy="4994953"/>
          </a:xfrm>
          <a:custGeom>
            <a:avLst/>
            <a:gdLst>
              <a:gd name="connsiteX0" fmla="*/ 2285730 w 4572000"/>
              <a:gd name="connsiteY0" fmla="*/ 0 h 5199055"/>
              <a:gd name="connsiteX1" fmla="*/ 2286272 w 4572000"/>
              <a:gd name="connsiteY1" fmla="*/ 0 h 5199055"/>
              <a:gd name="connsiteX2" fmla="*/ 4572000 w 4572000"/>
              <a:gd name="connsiteY2" fmla="*/ 2285730 h 5199055"/>
              <a:gd name="connsiteX3" fmla="*/ 4572000 w 4572000"/>
              <a:gd name="connsiteY3" fmla="*/ 5199055 h 5199055"/>
              <a:gd name="connsiteX4" fmla="*/ 0 w 4572000"/>
              <a:gd name="connsiteY4" fmla="*/ 5199055 h 5199055"/>
              <a:gd name="connsiteX5" fmla="*/ 0 w 4572000"/>
              <a:gd name="connsiteY5" fmla="*/ 2285730 h 5199055"/>
              <a:gd name="connsiteX6" fmla="*/ 2285730 w 4572000"/>
              <a:gd name="connsiteY6" fmla="*/ 0 h 519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99055">
                <a:moveTo>
                  <a:pt x="2285730" y="0"/>
                </a:moveTo>
                <a:cubicBezTo>
                  <a:pt x="2285890" y="0"/>
                  <a:pt x="2286106" y="0"/>
                  <a:pt x="2286272" y="0"/>
                </a:cubicBezTo>
                <a:cubicBezTo>
                  <a:pt x="3548663" y="0"/>
                  <a:pt x="4572000" y="1023361"/>
                  <a:pt x="4572000" y="2285730"/>
                </a:cubicBezTo>
                <a:lnTo>
                  <a:pt x="4572000" y="5199055"/>
                </a:lnTo>
                <a:lnTo>
                  <a:pt x="0" y="5199055"/>
                </a:lnTo>
                <a:lnTo>
                  <a:pt x="0" y="2285730"/>
                </a:lnTo>
                <a:cubicBezTo>
                  <a:pt x="0" y="1023361"/>
                  <a:pt x="1023334" y="0"/>
                  <a:pt x="228573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41AB4E6-1636-55BB-4CAC-69935011A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93" r="26109" b="2"/>
          <a:stretch/>
        </p:blipFill>
        <p:spPr>
          <a:xfrm>
            <a:off x="954990" y="876300"/>
            <a:ext cx="4392515" cy="4994953"/>
          </a:xfrm>
          <a:custGeom>
            <a:avLst/>
            <a:gdLst/>
            <a:ahLst/>
            <a:cxnLst/>
            <a:rect l="l" t="t" r="r" b="b"/>
            <a:pathLst>
              <a:path w="4392515" h="4994953">
                <a:moveTo>
                  <a:pt x="2195998" y="0"/>
                </a:moveTo>
                <a:cubicBezTo>
                  <a:pt x="2196152" y="0"/>
                  <a:pt x="2196359" y="0"/>
                  <a:pt x="2196519" y="0"/>
                </a:cubicBezTo>
                <a:cubicBezTo>
                  <a:pt x="3409352" y="0"/>
                  <a:pt x="4392515" y="983187"/>
                  <a:pt x="4392515" y="2195998"/>
                </a:cubicBezTo>
                <a:lnTo>
                  <a:pt x="4392515" y="4994953"/>
                </a:lnTo>
                <a:lnTo>
                  <a:pt x="0" y="4994953"/>
                </a:lnTo>
                <a:lnTo>
                  <a:pt x="0" y="2195998"/>
                </a:lnTo>
                <a:cubicBezTo>
                  <a:pt x="0" y="983187"/>
                  <a:pt x="983161" y="0"/>
                  <a:pt x="219599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ED0CD-71AE-51DE-A20B-FCBB06F5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43" y="2066192"/>
            <a:ext cx="3670641" cy="31622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Why Should we test Continuously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25DF8-73FA-F819-3AC6-FC4DB523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466" y="876301"/>
            <a:ext cx="4927134" cy="50966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Today’s customers demand change. They want functionality, which satisfies their needs, and they want their voices to be heard when planning for the next release. 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Today’s end-user is the final tester and determines the financial success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Söhne"/>
              </a:rPr>
              <a:t>Also, Having the ability to get feedback on software quality through-out the entire development life cycle helps business leaders predict with greater accuracy.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7E370-11D0-E25C-F2C5-041042D1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2F952A8-2716-47BA-90B6-2E10C9FC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993" y="875439"/>
            <a:ext cx="4392515" cy="4994953"/>
          </a:xfrm>
          <a:custGeom>
            <a:avLst/>
            <a:gdLst>
              <a:gd name="connsiteX0" fmla="*/ 2285730 w 4572000"/>
              <a:gd name="connsiteY0" fmla="*/ 0 h 5199055"/>
              <a:gd name="connsiteX1" fmla="*/ 2286272 w 4572000"/>
              <a:gd name="connsiteY1" fmla="*/ 0 h 5199055"/>
              <a:gd name="connsiteX2" fmla="*/ 4572000 w 4572000"/>
              <a:gd name="connsiteY2" fmla="*/ 2285730 h 5199055"/>
              <a:gd name="connsiteX3" fmla="*/ 4572000 w 4572000"/>
              <a:gd name="connsiteY3" fmla="*/ 5199055 h 5199055"/>
              <a:gd name="connsiteX4" fmla="*/ 0 w 4572000"/>
              <a:gd name="connsiteY4" fmla="*/ 5199055 h 5199055"/>
              <a:gd name="connsiteX5" fmla="*/ 0 w 4572000"/>
              <a:gd name="connsiteY5" fmla="*/ 2285730 h 5199055"/>
              <a:gd name="connsiteX6" fmla="*/ 2285730 w 4572000"/>
              <a:gd name="connsiteY6" fmla="*/ 0 h 519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99055">
                <a:moveTo>
                  <a:pt x="2285730" y="0"/>
                </a:moveTo>
                <a:cubicBezTo>
                  <a:pt x="2285890" y="0"/>
                  <a:pt x="2286106" y="0"/>
                  <a:pt x="2286272" y="0"/>
                </a:cubicBezTo>
                <a:cubicBezTo>
                  <a:pt x="3548663" y="0"/>
                  <a:pt x="4572000" y="1023361"/>
                  <a:pt x="4572000" y="2285730"/>
                </a:cubicBezTo>
                <a:lnTo>
                  <a:pt x="4572000" y="5199055"/>
                </a:lnTo>
                <a:lnTo>
                  <a:pt x="0" y="5199055"/>
                </a:lnTo>
                <a:lnTo>
                  <a:pt x="0" y="2285730"/>
                </a:lnTo>
                <a:cubicBezTo>
                  <a:pt x="0" y="1023361"/>
                  <a:pt x="1023334" y="0"/>
                  <a:pt x="228573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41AB4E6-1636-55BB-4CAC-69935011A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93" r="26109" b="2"/>
          <a:stretch/>
        </p:blipFill>
        <p:spPr>
          <a:xfrm>
            <a:off x="954990" y="876300"/>
            <a:ext cx="4392515" cy="4994953"/>
          </a:xfrm>
          <a:custGeom>
            <a:avLst/>
            <a:gdLst/>
            <a:ahLst/>
            <a:cxnLst/>
            <a:rect l="l" t="t" r="r" b="b"/>
            <a:pathLst>
              <a:path w="4392515" h="4994953">
                <a:moveTo>
                  <a:pt x="2195998" y="0"/>
                </a:moveTo>
                <a:cubicBezTo>
                  <a:pt x="2196152" y="0"/>
                  <a:pt x="2196359" y="0"/>
                  <a:pt x="2196519" y="0"/>
                </a:cubicBezTo>
                <a:cubicBezTo>
                  <a:pt x="3409352" y="0"/>
                  <a:pt x="4392515" y="983187"/>
                  <a:pt x="4392515" y="2195998"/>
                </a:cubicBezTo>
                <a:lnTo>
                  <a:pt x="4392515" y="4994953"/>
                </a:lnTo>
                <a:lnTo>
                  <a:pt x="0" y="4994953"/>
                </a:lnTo>
                <a:lnTo>
                  <a:pt x="0" y="2195998"/>
                </a:lnTo>
                <a:cubicBezTo>
                  <a:pt x="0" y="983187"/>
                  <a:pt x="983161" y="0"/>
                  <a:pt x="219599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ED0CD-71AE-51DE-A20B-FCBB06F5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943" y="2066192"/>
            <a:ext cx="3670641" cy="316229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KEY ELEMENTS OF CONTINOUS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25DF8-73FA-F819-3AC6-FC4DB523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466" y="876301"/>
            <a:ext cx="4927134" cy="5096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1.MANAGING DEFECTS</a:t>
            </a:r>
          </a:p>
          <a:p>
            <a:pPr marL="0" indent="0">
              <a:buNone/>
            </a:pPr>
            <a:r>
              <a:rPr lang="en-IN" dirty="0"/>
              <a:t>2.MANAGING TESTS</a:t>
            </a:r>
          </a:p>
          <a:p>
            <a:pPr marL="0" indent="0">
              <a:buNone/>
            </a:pPr>
            <a:r>
              <a:rPr lang="en-IN" dirty="0"/>
              <a:t>3.AUTOMATING TESTS</a:t>
            </a:r>
          </a:p>
          <a:p>
            <a:pPr marL="0" indent="0">
              <a:buNone/>
            </a:pPr>
            <a:r>
              <a:rPr lang="en-IN" dirty="0"/>
              <a:t>4.ANALYZING EFFORT</a:t>
            </a:r>
          </a:p>
          <a:p>
            <a:pPr marL="0" indent="0">
              <a:buNone/>
            </a:pPr>
            <a:r>
              <a:rPr lang="en-IN" dirty="0"/>
              <a:t>5.CREATING TEST ENVIRONMENT</a:t>
            </a:r>
          </a:p>
          <a:p>
            <a:pPr marL="0" indent="0">
              <a:buNone/>
            </a:pPr>
            <a:r>
              <a:rPr lang="en-IN" dirty="0"/>
              <a:t>6.VIRTUALIZATING DEPENDENT SERVICES</a:t>
            </a:r>
          </a:p>
          <a:p>
            <a:pPr marL="0" indent="0">
              <a:buNone/>
            </a:pPr>
            <a:r>
              <a:rPr lang="en-IN" dirty="0"/>
              <a:t>7.GATHERING DATA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7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0EF4-9445-1600-12D9-1B97CBBBF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629729"/>
            <a:ext cx="4970124" cy="54281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The need for quality and speed</a:t>
            </a:r>
          </a:p>
          <a:p>
            <a:r>
              <a:rPr lang="en-US" dirty="0"/>
              <a:t>Technical environments work as required.</a:t>
            </a:r>
          </a:p>
          <a:p>
            <a:r>
              <a:rPr lang="en-US" dirty="0"/>
              <a:t>Business processes and transactions run as expected.</a:t>
            </a:r>
          </a:p>
          <a:p>
            <a:r>
              <a:rPr lang="en-US" dirty="0"/>
              <a:t>Solutions scale to the expected usage.</a:t>
            </a:r>
          </a:p>
          <a:p>
            <a:r>
              <a:rPr lang="en-US" dirty="0"/>
              <a:t>Applications are secure and user data is protected.</a:t>
            </a:r>
          </a:p>
          <a:p>
            <a:pPr marL="0" indent="0">
              <a:buNone/>
            </a:pPr>
            <a:r>
              <a:rPr lang="en-US" dirty="0"/>
              <a:t>DevOps teams use a combination of test automation and manual exploratory testing.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EB78-E9A3-F382-8D84-C954985E6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629729"/>
            <a:ext cx="4970124" cy="54281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Right set of test cases</a:t>
            </a:r>
            <a:endParaRPr lang="en-IN" sz="2800" b="1" dirty="0"/>
          </a:p>
          <a:p>
            <a:r>
              <a:rPr lang="en-IN" dirty="0"/>
              <a:t>Typically find issues.</a:t>
            </a:r>
          </a:p>
          <a:p>
            <a:r>
              <a:rPr lang="en-IN" dirty="0"/>
              <a:t>Have seen regressions.</a:t>
            </a:r>
          </a:p>
          <a:p>
            <a:r>
              <a:rPr lang="en-IN" dirty="0"/>
              <a:t>Have customer complaints.</a:t>
            </a:r>
          </a:p>
          <a:p>
            <a:r>
              <a:rPr lang="en-IN" dirty="0"/>
              <a:t>Know the occurrence of a failure would be significant or even catastrophic.</a:t>
            </a:r>
          </a:p>
        </p:txBody>
      </p:sp>
    </p:spTree>
    <p:extLst>
      <p:ext uri="{BB962C8B-B14F-4D97-AF65-F5344CB8AC3E}">
        <p14:creationId xmlns:p14="http://schemas.microsoft.com/office/powerpoint/2010/main" val="203514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4A0F2-82AD-BE93-4C8D-25574EB42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58096-EBED-7148-435B-42E6D58F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96" y="404937"/>
            <a:ext cx="10226173" cy="485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 Test Smarter Not Harder ! </a:t>
            </a:r>
            <a:endParaRPr lang="en-IN" sz="32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86988E6-7427-00B7-CB4A-E9E61D883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313196" y="1046095"/>
            <a:ext cx="2587717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5E391B-3434-6672-616C-C4C19C135978}"/>
              </a:ext>
            </a:extLst>
          </p:cNvPr>
          <p:cNvSpPr txBox="1"/>
          <p:nvPr/>
        </p:nvSpPr>
        <p:spPr>
          <a:xfrm>
            <a:off x="3214109" y="1046095"/>
            <a:ext cx="84395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öhne"/>
              </a:rPr>
              <a:t>Many test and development managers advice for testing smarter, not harder, but guidance on achieving this is often lacking.</a:t>
            </a:r>
          </a:p>
          <a:p>
            <a:endParaRPr lang="en-US" dirty="0"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öhne"/>
              </a:rPr>
              <a:t>Challenges in Testing:</a:t>
            </a:r>
          </a:p>
          <a:p>
            <a:endParaRPr lang="en-US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Testers often struggle with limited time and budget, especially with the pressure to accelerate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In traditional waterfall approaches, testing is often rushed towards the end of the development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Agile environments sometimes lead to testers lagging behind developers, creating synchronization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Setting up test environments and creating test data can be time-consuming and delay testing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The increasing cost of testing poses a challenge for businesses looking to save money.</a:t>
            </a:r>
          </a:p>
          <a:p>
            <a:endParaRPr lang="en-IN" dirty="0">
              <a:latin typeface="Söhne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latin typeface="Söhne"/>
              </a:rPr>
              <a:t>Tips to Address Challenges:</a:t>
            </a:r>
          </a:p>
          <a:p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Focus on testing high-risk business transactions early to protect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Utilize cloud technology for rapid test environment setup and infrastructure as code for quick provisioning.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öhne"/>
              </a:rPr>
              <a:t>Implement deployment automation solutions to streamline the testing process.</a:t>
            </a:r>
            <a:endParaRPr lang="en-IN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153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CD54E31-3B46-C185-5B7D-5E8D4395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54" y="424126"/>
            <a:ext cx="10226173" cy="485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 Test Smarter Not Harder ! </a:t>
            </a:r>
            <a:endParaRPr lang="en-IN" sz="32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BEDA72-7421-AC13-66DA-049C93804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201336" y="540531"/>
            <a:ext cx="2038524" cy="5758496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DF1314-4280-C785-86BB-19949CCE8CF1}"/>
              </a:ext>
            </a:extLst>
          </p:cNvPr>
          <p:cNvSpPr txBox="1"/>
          <p:nvPr/>
        </p:nvSpPr>
        <p:spPr>
          <a:xfrm>
            <a:off x="2239860" y="1106497"/>
            <a:ext cx="9974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Shift Left :</a:t>
            </a:r>
          </a:p>
          <a:p>
            <a:r>
              <a:rPr lang="en-US" sz="1600" dirty="0">
                <a:latin typeface="Söhne"/>
              </a:rPr>
              <a:t>      Shift left refers to starting testing earlier in the development process to prevent problems rather than detect them.</a:t>
            </a:r>
          </a:p>
          <a:p>
            <a:endParaRPr lang="en-US" sz="1600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Key Aspects: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Early Testing: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Testing activities such as unit testing, integration testing, and even some forms of user acceptance testing are performed earlier in the development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Automation: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Automated testing is heavily utilized to accelerate the testing process and ensure rapid feedback on code changes.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Collaboration: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Close collaboration between development, testing, and operations teams is promoted to catch and address issues early.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Shift Right:</a:t>
            </a:r>
          </a:p>
          <a:p>
            <a:r>
              <a:rPr lang="en-US" sz="1600" dirty="0">
                <a:latin typeface="Söhne"/>
              </a:rPr>
              <a:t>       Shift right involves deploying software to end-users before it's fully tested to gather feedback quickly.</a:t>
            </a:r>
          </a:p>
          <a:p>
            <a:endParaRPr lang="en-US" sz="1600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Key Aspects: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Production Testing: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Testing activities, such as performance testing, usability testing, and even exploratory testing, are conducted in production or production-like environments.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User Feedback: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User feedback mechanisms, such as A/B testing, canary deployments, and feedback loops, are leveraged to gather insights from end-users.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Monitoring and Analysis: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Söhne"/>
              </a:rPr>
              <a:t> Continuous monitoring of production systems and user interactions is performed to identify issues, trends, and opportunities for improvement.</a:t>
            </a:r>
          </a:p>
          <a:p>
            <a:endParaRPr lang="en-IN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630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13" y="558973"/>
            <a:ext cx="10226173" cy="485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Path To Achieve Continuous Testing</a:t>
            </a:r>
            <a:endParaRPr lang="en-IN" sz="3200" b="1" dirty="0"/>
          </a:p>
        </p:txBody>
      </p: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2" r="36566"/>
          <a:stretch/>
        </p:blipFill>
        <p:spPr>
          <a:xfrm>
            <a:off x="201336" y="540531"/>
            <a:ext cx="2038524" cy="5758496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596864-E86C-9790-EAE8-E79AC5ED62FC}"/>
              </a:ext>
            </a:extLst>
          </p:cNvPr>
          <p:cNvSpPr txBox="1"/>
          <p:nvPr/>
        </p:nvSpPr>
        <p:spPr>
          <a:xfrm>
            <a:off x="2768073" y="1884746"/>
            <a:ext cx="94239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  <a:cs typeface="Times New Roman" panose="02020603050405020304" pitchFamily="18" charset="0"/>
              </a:rPr>
              <a:t>Primary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Understand the maturity level of your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Determine Near and Long-term Objectives</a:t>
            </a:r>
          </a:p>
          <a:p>
            <a:endParaRPr lang="en-IN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+mj-lt"/>
                <a:cs typeface="Times New Roman" panose="02020603050405020304" pitchFamily="18" charset="0"/>
              </a:rPr>
              <a:t>Other Behavioural Exercises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Open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Everyone in the team should have equal 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  <a:cs typeface="Times New Roman" panose="02020603050405020304" pitchFamily="18" charset="0"/>
              </a:rPr>
              <a:t>Sharing opinions without fear of being called out</a:t>
            </a:r>
          </a:p>
        </p:txBody>
      </p:sp>
    </p:spTree>
    <p:extLst>
      <p:ext uri="{BB962C8B-B14F-4D97-AF65-F5344CB8AC3E}">
        <p14:creationId xmlns:p14="http://schemas.microsoft.com/office/powerpoint/2010/main" val="12458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69CBF-D81D-534D-687F-EB10159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344FE-94E6-CF80-4AEE-CD5B904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to Begin</a:t>
            </a:r>
          </a:p>
        </p:txBody>
      </p:sp>
      <p:pic>
        <p:nvPicPr>
          <p:cNvPr id="7" name="Picture 6" descr="Triangular abstract background">
            <a:extLst>
              <a:ext uri="{FF2B5EF4-FFF2-40B4-BE49-F238E27FC236}">
                <a16:creationId xmlns:a16="http://schemas.microsoft.com/office/drawing/2014/main" id="{FAFE9C92-968E-7062-2D98-09631B94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1" r="33077" b="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596864-E86C-9790-EAE8-E79AC5ED62FC}"/>
              </a:ext>
            </a:extLst>
          </p:cNvPr>
          <p:cNvSpPr txBox="1"/>
          <p:nvPr/>
        </p:nvSpPr>
        <p:spPr>
          <a:xfrm>
            <a:off x="5974717" y="2753546"/>
            <a:ext cx="5302882" cy="3494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</a:rPr>
              <a:t>Identify Bottlenecks or processes that slows the workflow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 Efficiency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 Effectiveness</a:t>
            </a: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Look Upstream and Downstream</a:t>
            </a:r>
          </a:p>
        </p:txBody>
      </p:sp>
    </p:spTree>
    <p:extLst>
      <p:ext uri="{BB962C8B-B14F-4D97-AF65-F5344CB8AC3E}">
        <p14:creationId xmlns:p14="http://schemas.microsoft.com/office/powerpoint/2010/main" val="292183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ul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963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Georgia Pro Light</vt:lpstr>
      <vt:lpstr>Söhne</vt:lpstr>
      <vt:lpstr>Wingdings</vt:lpstr>
      <vt:lpstr>VaultVTI</vt:lpstr>
      <vt:lpstr>Continuous  Testing</vt:lpstr>
      <vt:lpstr>What is Continuous Testing</vt:lpstr>
      <vt:lpstr>Why Should we test Continuously</vt:lpstr>
      <vt:lpstr>KEY ELEMENTS OF CONTINOUS TESTING</vt:lpstr>
      <vt:lpstr>PowerPoint Presentation</vt:lpstr>
      <vt:lpstr> Test Smarter Not Harder ! </vt:lpstr>
      <vt:lpstr> Test Smarter Not Harder ! </vt:lpstr>
      <vt:lpstr>Path To Achieve Continuous Testing</vt:lpstr>
      <vt:lpstr>Where to Begin</vt:lpstr>
      <vt:lpstr>Value Stream Mapping</vt:lpstr>
      <vt:lpstr>Making continuous testing work:</vt:lpstr>
      <vt:lpstr>Tools:</vt:lpstr>
      <vt:lpstr>Ten Continuous Testing Myths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 Testing</dc:title>
  <dc:creator>Shreyas S</dc:creator>
  <cp:lastModifiedBy>Yeripicharla Nanditha</cp:lastModifiedBy>
  <cp:revision>13</cp:revision>
  <dcterms:created xsi:type="dcterms:W3CDTF">2024-04-12T09:56:54Z</dcterms:created>
  <dcterms:modified xsi:type="dcterms:W3CDTF">2024-04-17T04:35:40Z</dcterms:modified>
</cp:coreProperties>
</file>