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7" r:id="rId2"/>
    <p:sldId id="358" r:id="rId3"/>
    <p:sldId id="326" r:id="rId4"/>
    <p:sldId id="359" r:id="rId5"/>
    <p:sldId id="360" r:id="rId6"/>
    <p:sldId id="361" r:id="rId7"/>
    <p:sldId id="362" r:id="rId8"/>
    <p:sldId id="363" r:id="rId9"/>
    <p:sldId id="364" r:id="rId10"/>
    <p:sldId id="365" r:id="rId11"/>
    <p:sldId id="366" r:id="rId12"/>
    <p:sldId id="367" r:id="rId13"/>
    <p:sldId id="368" r:id="rId14"/>
    <p:sldId id="369" r:id="rId15"/>
    <p:sldId id="370" r:id="rId16"/>
    <p:sldId id="371" r:id="rId17"/>
    <p:sldId id="372" r:id="rId18"/>
    <p:sldId id="373" r:id="rId19"/>
    <p:sldId id="374" r:id="rId20"/>
    <p:sldId id="375" r:id="rId21"/>
    <p:sldId id="376" r:id="rId22"/>
    <p:sldId id="377" r:id="rId23"/>
    <p:sldId id="378" r:id="rId24"/>
    <p:sldId id="379" r:id="rId25"/>
    <p:sldId id="400" r:id="rId26"/>
    <p:sldId id="401" r:id="rId27"/>
    <p:sldId id="380" r:id="rId28"/>
    <p:sldId id="402" r:id="rId29"/>
    <p:sldId id="381" r:id="rId30"/>
    <p:sldId id="382" r:id="rId31"/>
    <p:sldId id="383" r:id="rId32"/>
    <p:sldId id="384" r:id="rId33"/>
    <p:sldId id="385" r:id="rId34"/>
    <p:sldId id="386" r:id="rId35"/>
    <p:sldId id="387" r:id="rId36"/>
    <p:sldId id="388" r:id="rId37"/>
    <p:sldId id="389" r:id="rId38"/>
    <p:sldId id="390" r:id="rId39"/>
    <p:sldId id="391" r:id="rId40"/>
    <p:sldId id="392" r:id="rId41"/>
    <p:sldId id="393" r:id="rId42"/>
    <p:sldId id="394" r:id="rId43"/>
    <p:sldId id="395" r:id="rId44"/>
    <p:sldId id="396" r:id="rId45"/>
    <p:sldId id="397" r:id="rId46"/>
    <p:sldId id="398" r:id="rId47"/>
    <p:sldId id="399" r:id="rId48"/>
    <p:sldId id="345"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54"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11-06-2020</a:t>
            </a:fld>
            <a:endParaRPr lang="en-IN"/>
          </a:p>
        </p:txBody>
      </p:sp>
      <p:sp>
        <p:nvSpPr>
          <p:cNvPr id="5" name="Footer Placeholder 4">
            <a:extLst>
              <a:ext uri="{FF2B5EF4-FFF2-40B4-BE49-F238E27FC236}">
                <a16:creationId xmlns=""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11-06-2020</a:t>
            </a:fld>
            <a:endParaRPr lang="en-IN"/>
          </a:p>
        </p:txBody>
      </p:sp>
      <p:sp>
        <p:nvSpPr>
          <p:cNvPr id="5" name="Footer Placeholder 4">
            <a:extLst>
              <a:ext uri="{FF2B5EF4-FFF2-40B4-BE49-F238E27FC236}">
                <a16:creationId xmlns=""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11-06-2020</a:t>
            </a:fld>
            <a:endParaRPr lang="en-IN"/>
          </a:p>
        </p:txBody>
      </p:sp>
      <p:sp>
        <p:nvSpPr>
          <p:cNvPr id="5" name="Footer Placeholder 4">
            <a:extLst>
              <a:ext uri="{FF2B5EF4-FFF2-40B4-BE49-F238E27FC236}">
                <a16:creationId xmlns=""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11-06-2020</a:t>
            </a:fld>
            <a:endParaRPr lang="en-IN"/>
          </a:p>
        </p:txBody>
      </p:sp>
      <p:sp>
        <p:nvSpPr>
          <p:cNvPr id="5" name="Footer Placeholder 4">
            <a:extLst>
              <a:ext uri="{FF2B5EF4-FFF2-40B4-BE49-F238E27FC236}">
                <a16:creationId xmlns=""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11-06-2020</a:t>
            </a:fld>
            <a:endParaRPr lang="en-IN"/>
          </a:p>
        </p:txBody>
      </p:sp>
      <p:sp>
        <p:nvSpPr>
          <p:cNvPr id="5" name="Footer Placeholder 4">
            <a:extLst>
              <a:ext uri="{FF2B5EF4-FFF2-40B4-BE49-F238E27FC236}">
                <a16:creationId xmlns=""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11-06-2020</a:t>
            </a:fld>
            <a:endParaRPr lang="en-IN"/>
          </a:p>
        </p:txBody>
      </p:sp>
      <p:sp>
        <p:nvSpPr>
          <p:cNvPr id="6" name="Footer Placeholder 5">
            <a:extLst>
              <a:ext uri="{FF2B5EF4-FFF2-40B4-BE49-F238E27FC236}">
                <a16:creationId xmlns=""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11-06-2020</a:t>
            </a:fld>
            <a:endParaRPr lang="en-IN"/>
          </a:p>
        </p:txBody>
      </p:sp>
      <p:sp>
        <p:nvSpPr>
          <p:cNvPr id="8" name="Footer Placeholder 7">
            <a:extLst>
              <a:ext uri="{FF2B5EF4-FFF2-40B4-BE49-F238E27FC236}">
                <a16:creationId xmlns=""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11-06-2020</a:t>
            </a:fld>
            <a:endParaRPr lang="en-IN"/>
          </a:p>
        </p:txBody>
      </p:sp>
      <p:sp>
        <p:nvSpPr>
          <p:cNvPr id="4" name="Footer Placeholder 3">
            <a:extLst>
              <a:ext uri="{FF2B5EF4-FFF2-40B4-BE49-F238E27FC236}">
                <a16:creationId xmlns=""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11-06-2020</a:t>
            </a:fld>
            <a:endParaRPr lang="en-IN"/>
          </a:p>
        </p:txBody>
      </p:sp>
      <p:sp>
        <p:nvSpPr>
          <p:cNvPr id="3" name="Footer Placeholder 2">
            <a:extLst>
              <a:ext uri="{FF2B5EF4-FFF2-40B4-BE49-F238E27FC236}">
                <a16:creationId xmlns=""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11-06-2020</a:t>
            </a:fld>
            <a:endParaRPr lang="en-IN"/>
          </a:p>
        </p:txBody>
      </p:sp>
      <p:sp>
        <p:nvSpPr>
          <p:cNvPr id="6" name="Footer Placeholder 5">
            <a:extLst>
              <a:ext uri="{FF2B5EF4-FFF2-40B4-BE49-F238E27FC236}">
                <a16:creationId xmlns=""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11-06-2020</a:t>
            </a:fld>
            <a:endParaRPr lang="en-IN"/>
          </a:p>
        </p:txBody>
      </p:sp>
      <p:sp>
        <p:nvSpPr>
          <p:cNvPr id="6" name="Footer Placeholder 5">
            <a:extLst>
              <a:ext uri="{FF2B5EF4-FFF2-40B4-BE49-F238E27FC236}">
                <a16:creationId xmlns=""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11-06-2020</a:t>
            </a:fld>
            <a:endParaRPr lang="en-IN"/>
          </a:p>
        </p:txBody>
      </p:sp>
      <p:sp>
        <p:nvSpPr>
          <p:cNvPr id="5" name="Footer Placeholder 4">
            <a:extLst>
              <a:ext uri="{FF2B5EF4-FFF2-40B4-BE49-F238E27FC236}">
                <a16:creationId xmlns=""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2.png"/><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12.wmf"/><Relationship Id="rId5" Type="http://schemas.openxmlformats.org/officeDocument/2006/relationships/image" Target="../media/image9.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11.wmf"/></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6.bin"/><Relationship Id="rId4" Type="http://schemas.openxmlformats.org/officeDocument/2006/relationships/image" Target="../media/image14.wmf"/></Relationships>
</file>

<file path=ppt/slides/_rels/slide1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5.emf"/><Relationship Id="rId4" Type="http://schemas.openxmlformats.org/officeDocument/2006/relationships/oleObject" Target="../embeddings/oleObject7.bin"/></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6.emf"/><Relationship Id="rId4" Type="http://schemas.openxmlformats.org/officeDocument/2006/relationships/oleObject" Target="../embeddings/oleObject8.bin"/></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7.emf"/><Relationship Id="rId4" Type="http://schemas.openxmlformats.org/officeDocument/2006/relationships/oleObject" Target="../embeddings/oleObject9.bin"/></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8.emf"/><Relationship Id="rId4" Type="http://schemas.openxmlformats.org/officeDocument/2006/relationships/oleObject" Target="../embeddings/oleObject10.bin"/></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9.wmf"/><Relationship Id="rId4" Type="http://schemas.openxmlformats.org/officeDocument/2006/relationships/oleObject" Target="../embeddings/oleObject11.bin"/></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www2.ift.ulaval.ca/~chaib/IFT-4102-7025/public_html/Fichiers/Machine_Learning_in_Action.pdf"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web.ccsu.edu/datamining/resources.html" TargetMode="External"/><Relationship Id="rId5" Type="http://schemas.openxmlformats.org/officeDocument/2006/relationships/hyperlink" Target="ftp://ftp.aw.com/cseng/authors/tan" TargetMode="External"/><Relationship Id="rId4" Type="http://schemas.openxmlformats.org/officeDocument/2006/relationships/hyperlink" Target="http://wwwusers.cs.umn.edu/~kumar/dmbook/" TargetMode="Externa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DFE3490-CF8C-4FDE-9D71-2170861F2A61}"/>
              </a:ext>
            </a:extLst>
          </p:cNvPr>
          <p:cNvSpPr/>
          <p:nvPr/>
        </p:nvSpPr>
        <p:spPr>
          <a:xfrm>
            <a:off x="4694786" y="2745564"/>
            <a:ext cx="7497214" cy="646331"/>
          </a:xfrm>
          <a:prstGeom prst="rect">
            <a:avLst/>
          </a:prstGeom>
        </p:spPr>
        <p:txBody>
          <a:bodyPr wrap="square">
            <a:spAutoFit/>
          </a:bodyPr>
          <a:lstStyle/>
          <a:p>
            <a:r>
              <a:rPr lang="en-US" sz="3600" b="1" dirty="0" smtClean="0">
                <a:solidFill>
                  <a:schemeClr val="accent2">
                    <a:lumMod val="75000"/>
                  </a:schemeClr>
                </a:solidFill>
              </a:rPr>
              <a:t>MACHINE INTELLIGENCE</a:t>
            </a:r>
            <a:endParaRPr lang="en-US" sz="3600" b="1" dirty="0">
              <a:solidFill>
                <a:schemeClr val="accent2">
                  <a:lumMod val="75000"/>
                </a:schemeClr>
              </a:solidFill>
            </a:endParaRPr>
          </a:p>
        </p:txBody>
      </p:sp>
      <p:sp>
        <p:nvSpPr>
          <p:cNvPr id="14" name="Rectangle 13">
            <a:extLst>
              <a:ext uri="{FF2B5EF4-FFF2-40B4-BE49-F238E27FC236}">
                <a16:creationId xmlns="" xmlns:a16="http://schemas.microsoft.com/office/drawing/2014/main" id="{585D8B7B-5B60-4808-A096-FB24198F96E9}"/>
              </a:ext>
            </a:extLst>
          </p:cNvPr>
          <p:cNvSpPr/>
          <p:nvPr/>
        </p:nvSpPr>
        <p:spPr>
          <a:xfrm>
            <a:off x="4781916" y="4415503"/>
            <a:ext cx="7497214" cy="461665"/>
          </a:xfrm>
          <a:prstGeom prst="rect">
            <a:avLst/>
          </a:prstGeom>
        </p:spPr>
        <p:txBody>
          <a:bodyPr wrap="square">
            <a:spAutoFit/>
          </a:bodyPr>
          <a:lstStyle/>
          <a:p>
            <a:r>
              <a:rPr lang="en-US" sz="2400" b="1" dirty="0" smtClean="0"/>
              <a:t>Dr. N MEHALA</a:t>
            </a:r>
            <a:endParaRPr lang="en-IN" sz="2400" b="1" dirty="0"/>
          </a:p>
        </p:txBody>
      </p:sp>
      <p:sp>
        <p:nvSpPr>
          <p:cNvPr id="15" name="Rectangle 14">
            <a:extLst>
              <a:ext uri="{FF2B5EF4-FFF2-40B4-BE49-F238E27FC236}">
                <a16:creationId xmlns="" xmlns:a16="http://schemas.microsoft.com/office/drawing/2014/main" id="{743662B4-0C28-4203-AEB1-4CC1644B8226}"/>
              </a:ext>
            </a:extLst>
          </p:cNvPr>
          <p:cNvSpPr/>
          <p:nvPr/>
        </p:nvSpPr>
        <p:spPr>
          <a:xfrm>
            <a:off x="4781916" y="4813108"/>
            <a:ext cx="7497214" cy="461665"/>
          </a:xfrm>
          <a:prstGeom prst="rect">
            <a:avLst/>
          </a:prstGeom>
        </p:spPr>
        <p:txBody>
          <a:bodyPr wrap="square">
            <a:spAutoFit/>
          </a:bodyPr>
          <a:lstStyle/>
          <a:p>
            <a:r>
              <a:rPr lang="en-US" sz="2400" dirty="0"/>
              <a:t>Department of </a:t>
            </a:r>
            <a:r>
              <a:rPr lang="en-US" sz="2400" dirty="0" smtClean="0"/>
              <a:t>Computer Science and Engineering</a:t>
            </a:r>
            <a:endParaRPr lang="en-IN" sz="2400" dirty="0"/>
          </a:p>
        </p:txBody>
      </p:sp>
      <p:grpSp>
        <p:nvGrpSpPr>
          <p:cNvPr id="20" name="Group 19">
            <a:extLst>
              <a:ext uri="{FF2B5EF4-FFF2-40B4-BE49-F238E27FC236}">
                <a16:creationId xmlns=""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 xmlns:a16="http://schemas.microsoft.com/office/drawing/2014/main" id="{1EEB87D2-BD33-43D4-B135-6F0E91C4917A}"/>
              </a:ext>
            </a:extLst>
          </p:cNvPr>
          <p:cNvCxnSpPr>
            <a:cxnSpLocks/>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00290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grpSp>
        <p:nvGrpSpPr>
          <p:cNvPr id="28" name="Group 27"/>
          <p:cNvGrpSpPr/>
          <p:nvPr/>
        </p:nvGrpSpPr>
        <p:grpSpPr>
          <a:xfrm>
            <a:off x="961276" y="1741597"/>
            <a:ext cx="2457450" cy="4300240"/>
            <a:chOff x="990600" y="1724025"/>
            <a:chExt cx="2457450" cy="4300240"/>
          </a:xfrm>
        </p:grpSpPr>
        <p:sp>
          <p:nvSpPr>
            <p:cNvPr id="29" name="Freeform 3"/>
            <p:cNvSpPr>
              <a:spLocks/>
            </p:cNvSpPr>
            <p:nvPr/>
          </p:nvSpPr>
          <p:spPr bwMode="auto">
            <a:xfrm>
              <a:off x="1254125" y="2517775"/>
              <a:ext cx="96838" cy="101600"/>
            </a:xfrm>
            <a:custGeom>
              <a:avLst/>
              <a:gdLst>
                <a:gd name="T0" fmla="*/ 2147483646 w 61"/>
                <a:gd name="T1" fmla="*/ 2147483646 h 64"/>
                <a:gd name="T2" fmla="*/ 2147483646 w 61"/>
                <a:gd name="T3" fmla="*/ 2147483646 h 64"/>
                <a:gd name="T4" fmla="*/ 2147483646 w 61"/>
                <a:gd name="T5" fmla="*/ 2147483646 h 64"/>
                <a:gd name="T6" fmla="*/ 2147483646 w 61"/>
                <a:gd name="T7" fmla="*/ 2147483646 h 64"/>
                <a:gd name="T8" fmla="*/ 2147483646 w 61"/>
                <a:gd name="T9" fmla="*/ 2147483646 h 64"/>
                <a:gd name="T10" fmla="*/ 0 w 61"/>
                <a:gd name="T11" fmla="*/ 2147483646 h 64"/>
                <a:gd name="T12" fmla="*/ 0 w 61"/>
                <a:gd name="T13" fmla="*/ 2147483646 h 64"/>
                <a:gd name="T14" fmla="*/ 2147483646 w 61"/>
                <a:gd name="T15" fmla="*/ 2147483646 h 64"/>
                <a:gd name="T16" fmla="*/ 2147483646 w 61"/>
                <a:gd name="T17" fmla="*/ 0 h 64"/>
                <a:gd name="T18" fmla="*/ 2147483646 w 61"/>
                <a:gd name="T19" fmla="*/ 2147483646 h 64"/>
                <a:gd name="T20" fmla="*/ 2147483646 w 61"/>
                <a:gd name="T21" fmla="*/ 2147483646 h 64"/>
                <a:gd name="T22" fmla="*/ 2147483646 w 61"/>
                <a:gd name="T23" fmla="*/ 2147483646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4"/>
                <a:gd name="T38" fmla="*/ 61 w 61"/>
                <a:gd name="T39" fmla="*/ 64 h 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4">
                  <a:moveTo>
                    <a:pt x="61" y="30"/>
                  </a:moveTo>
                  <a:lnTo>
                    <a:pt x="55" y="49"/>
                  </a:lnTo>
                  <a:lnTo>
                    <a:pt x="43" y="61"/>
                  </a:lnTo>
                  <a:lnTo>
                    <a:pt x="24" y="64"/>
                  </a:lnTo>
                  <a:lnTo>
                    <a:pt x="9" y="55"/>
                  </a:lnTo>
                  <a:lnTo>
                    <a:pt x="0" y="39"/>
                  </a:lnTo>
                  <a:lnTo>
                    <a:pt x="0" y="24"/>
                  </a:lnTo>
                  <a:lnTo>
                    <a:pt x="9" y="9"/>
                  </a:lnTo>
                  <a:lnTo>
                    <a:pt x="24" y="0"/>
                  </a:lnTo>
                  <a:lnTo>
                    <a:pt x="43" y="3"/>
                  </a:lnTo>
                  <a:lnTo>
                    <a:pt x="55" y="15"/>
                  </a:lnTo>
                  <a:lnTo>
                    <a:pt x="61" y="30"/>
                  </a:lnTo>
                  <a:close/>
                </a:path>
              </a:pathLst>
            </a:custGeom>
            <a:solidFill>
              <a:srgbClr val="000000"/>
            </a:solidFill>
            <a:ln w="4763">
              <a:solidFill>
                <a:srgbClr val="000000"/>
              </a:solidFill>
              <a:round/>
              <a:headEnd/>
              <a:tailEnd/>
            </a:ln>
          </p:spPr>
          <p:txBody>
            <a:bodyPr/>
            <a:lstStyle/>
            <a:p>
              <a:endParaRPr lang="en-US"/>
            </a:p>
          </p:txBody>
        </p:sp>
        <p:sp>
          <p:nvSpPr>
            <p:cNvPr id="30" name="Freeform 4"/>
            <p:cNvSpPr>
              <a:spLocks/>
            </p:cNvSpPr>
            <p:nvPr/>
          </p:nvSpPr>
          <p:spPr bwMode="auto">
            <a:xfrm>
              <a:off x="1254125" y="2716213"/>
              <a:ext cx="96838" cy="98425"/>
            </a:xfrm>
            <a:custGeom>
              <a:avLst/>
              <a:gdLst>
                <a:gd name="T0" fmla="*/ 2147483646 w 61"/>
                <a:gd name="T1" fmla="*/ 2147483646 h 62"/>
                <a:gd name="T2" fmla="*/ 2147483646 w 61"/>
                <a:gd name="T3" fmla="*/ 2147483646 h 62"/>
                <a:gd name="T4" fmla="*/ 2147483646 w 61"/>
                <a:gd name="T5" fmla="*/ 2147483646 h 62"/>
                <a:gd name="T6" fmla="*/ 2147483646 w 61"/>
                <a:gd name="T7" fmla="*/ 2147483646 h 62"/>
                <a:gd name="T8" fmla="*/ 2147483646 w 61"/>
                <a:gd name="T9" fmla="*/ 2147483646 h 62"/>
                <a:gd name="T10" fmla="*/ 0 w 61"/>
                <a:gd name="T11" fmla="*/ 2147483646 h 62"/>
                <a:gd name="T12" fmla="*/ 0 w 61"/>
                <a:gd name="T13" fmla="*/ 2147483646 h 62"/>
                <a:gd name="T14" fmla="*/ 2147483646 w 61"/>
                <a:gd name="T15" fmla="*/ 2147483646 h 62"/>
                <a:gd name="T16" fmla="*/ 2147483646 w 61"/>
                <a:gd name="T17" fmla="*/ 0 h 62"/>
                <a:gd name="T18" fmla="*/ 2147483646 w 61"/>
                <a:gd name="T19" fmla="*/ 2147483646 h 62"/>
                <a:gd name="T20" fmla="*/ 2147483646 w 61"/>
                <a:gd name="T21" fmla="*/ 2147483646 h 62"/>
                <a:gd name="T22" fmla="*/ 2147483646 w 61"/>
                <a:gd name="T23" fmla="*/ 2147483646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2"/>
                <a:gd name="T38" fmla="*/ 61 w 61"/>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2">
                  <a:moveTo>
                    <a:pt x="61" y="31"/>
                  </a:moveTo>
                  <a:lnTo>
                    <a:pt x="55" y="49"/>
                  </a:lnTo>
                  <a:lnTo>
                    <a:pt x="43" y="62"/>
                  </a:lnTo>
                  <a:lnTo>
                    <a:pt x="24" y="62"/>
                  </a:lnTo>
                  <a:lnTo>
                    <a:pt x="9" y="55"/>
                  </a:lnTo>
                  <a:lnTo>
                    <a:pt x="0" y="40"/>
                  </a:lnTo>
                  <a:lnTo>
                    <a:pt x="0" y="22"/>
                  </a:lnTo>
                  <a:lnTo>
                    <a:pt x="9" y="9"/>
                  </a:lnTo>
                  <a:lnTo>
                    <a:pt x="24" y="0"/>
                  </a:lnTo>
                  <a:lnTo>
                    <a:pt x="43" y="3"/>
                  </a:lnTo>
                  <a:lnTo>
                    <a:pt x="55" y="16"/>
                  </a:lnTo>
                  <a:lnTo>
                    <a:pt x="61" y="31"/>
                  </a:lnTo>
                  <a:close/>
                </a:path>
              </a:pathLst>
            </a:custGeom>
            <a:solidFill>
              <a:srgbClr val="000000"/>
            </a:solidFill>
            <a:ln w="4763">
              <a:solidFill>
                <a:srgbClr val="000000"/>
              </a:solidFill>
              <a:round/>
              <a:headEnd/>
              <a:tailEnd/>
            </a:ln>
          </p:spPr>
          <p:txBody>
            <a:bodyPr/>
            <a:lstStyle/>
            <a:p>
              <a:endParaRPr lang="en-US"/>
            </a:p>
          </p:txBody>
        </p:sp>
        <p:sp>
          <p:nvSpPr>
            <p:cNvPr id="31" name="Freeform 5"/>
            <p:cNvSpPr>
              <a:spLocks/>
            </p:cNvSpPr>
            <p:nvPr/>
          </p:nvSpPr>
          <p:spPr bwMode="auto">
            <a:xfrm>
              <a:off x="1951038" y="4711700"/>
              <a:ext cx="96837" cy="98425"/>
            </a:xfrm>
            <a:custGeom>
              <a:avLst/>
              <a:gdLst>
                <a:gd name="T0" fmla="*/ 2147483646 w 61"/>
                <a:gd name="T1" fmla="*/ 2147483646 h 62"/>
                <a:gd name="T2" fmla="*/ 2147483646 w 61"/>
                <a:gd name="T3" fmla="*/ 2147483646 h 62"/>
                <a:gd name="T4" fmla="*/ 2147483646 w 61"/>
                <a:gd name="T5" fmla="*/ 2147483646 h 62"/>
                <a:gd name="T6" fmla="*/ 2147483646 w 61"/>
                <a:gd name="T7" fmla="*/ 2147483646 h 62"/>
                <a:gd name="T8" fmla="*/ 2147483646 w 61"/>
                <a:gd name="T9" fmla="*/ 2147483646 h 62"/>
                <a:gd name="T10" fmla="*/ 0 w 61"/>
                <a:gd name="T11" fmla="*/ 2147483646 h 62"/>
                <a:gd name="T12" fmla="*/ 0 w 61"/>
                <a:gd name="T13" fmla="*/ 2147483646 h 62"/>
                <a:gd name="T14" fmla="*/ 2147483646 w 61"/>
                <a:gd name="T15" fmla="*/ 2147483646 h 62"/>
                <a:gd name="T16" fmla="*/ 2147483646 w 61"/>
                <a:gd name="T17" fmla="*/ 0 h 62"/>
                <a:gd name="T18" fmla="*/ 2147483646 w 61"/>
                <a:gd name="T19" fmla="*/ 0 h 62"/>
                <a:gd name="T20" fmla="*/ 2147483646 w 61"/>
                <a:gd name="T21" fmla="*/ 2147483646 h 62"/>
                <a:gd name="T22" fmla="*/ 2147483646 w 61"/>
                <a:gd name="T23" fmla="*/ 2147483646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2"/>
                <a:gd name="T38" fmla="*/ 61 w 61"/>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2">
                  <a:moveTo>
                    <a:pt x="61" y="31"/>
                  </a:moveTo>
                  <a:lnTo>
                    <a:pt x="55" y="46"/>
                  </a:lnTo>
                  <a:lnTo>
                    <a:pt x="43" y="59"/>
                  </a:lnTo>
                  <a:lnTo>
                    <a:pt x="24" y="62"/>
                  </a:lnTo>
                  <a:lnTo>
                    <a:pt x="9" y="53"/>
                  </a:lnTo>
                  <a:lnTo>
                    <a:pt x="0" y="40"/>
                  </a:lnTo>
                  <a:lnTo>
                    <a:pt x="0" y="22"/>
                  </a:lnTo>
                  <a:lnTo>
                    <a:pt x="9" y="7"/>
                  </a:lnTo>
                  <a:lnTo>
                    <a:pt x="24" y="0"/>
                  </a:lnTo>
                  <a:lnTo>
                    <a:pt x="43" y="0"/>
                  </a:lnTo>
                  <a:lnTo>
                    <a:pt x="55" y="13"/>
                  </a:lnTo>
                  <a:lnTo>
                    <a:pt x="61" y="31"/>
                  </a:lnTo>
                  <a:close/>
                </a:path>
              </a:pathLst>
            </a:custGeom>
            <a:solidFill>
              <a:srgbClr val="000000"/>
            </a:solidFill>
            <a:ln w="4763">
              <a:solidFill>
                <a:srgbClr val="000000"/>
              </a:solidFill>
              <a:round/>
              <a:headEnd/>
              <a:tailEnd/>
            </a:ln>
          </p:spPr>
          <p:txBody>
            <a:bodyPr/>
            <a:lstStyle/>
            <a:p>
              <a:endParaRPr lang="en-US"/>
            </a:p>
          </p:txBody>
        </p:sp>
        <p:sp>
          <p:nvSpPr>
            <p:cNvPr id="32" name="Freeform 6"/>
            <p:cNvSpPr>
              <a:spLocks/>
            </p:cNvSpPr>
            <p:nvPr/>
          </p:nvSpPr>
          <p:spPr bwMode="auto">
            <a:xfrm>
              <a:off x="1550988" y="2619375"/>
              <a:ext cx="96837" cy="96838"/>
            </a:xfrm>
            <a:custGeom>
              <a:avLst/>
              <a:gdLst>
                <a:gd name="T0" fmla="*/ 2147483646 w 61"/>
                <a:gd name="T1" fmla="*/ 2147483646 h 61"/>
                <a:gd name="T2" fmla="*/ 2147483646 w 61"/>
                <a:gd name="T3" fmla="*/ 2147483646 h 61"/>
                <a:gd name="T4" fmla="*/ 2147483646 w 61"/>
                <a:gd name="T5" fmla="*/ 2147483646 h 61"/>
                <a:gd name="T6" fmla="*/ 2147483646 w 61"/>
                <a:gd name="T7" fmla="*/ 2147483646 h 61"/>
                <a:gd name="T8" fmla="*/ 2147483646 w 61"/>
                <a:gd name="T9" fmla="*/ 2147483646 h 61"/>
                <a:gd name="T10" fmla="*/ 0 w 61"/>
                <a:gd name="T11" fmla="*/ 2147483646 h 61"/>
                <a:gd name="T12" fmla="*/ 0 w 61"/>
                <a:gd name="T13" fmla="*/ 2147483646 h 61"/>
                <a:gd name="T14" fmla="*/ 2147483646 w 61"/>
                <a:gd name="T15" fmla="*/ 2147483646 h 61"/>
                <a:gd name="T16" fmla="*/ 2147483646 w 61"/>
                <a:gd name="T17" fmla="*/ 0 h 61"/>
                <a:gd name="T18" fmla="*/ 2147483646 w 61"/>
                <a:gd name="T19" fmla="*/ 2147483646 h 61"/>
                <a:gd name="T20" fmla="*/ 2147483646 w 61"/>
                <a:gd name="T21" fmla="*/ 2147483646 h 61"/>
                <a:gd name="T22" fmla="*/ 2147483646 w 61"/>
                <a:gd name="T23" fmla="*/ 2147483646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1"/>
                <a:gd name="T38" fmla="*/ 61 w 61"/>
                <a:gd name="T39" fmla="*/ 61 h 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1">
                  <a:moveTo>
                    <a:pt x="61" y="31"/>
                  </a:moveTo>
                  <a:lnTo>
                    <a:pt x="58" y="46"/>
                  </a:lnTo>
                  <a:lnTo>
                    <a:pt x="43" y="58"/>
                  </a:lnTo>
                  <a:lnTo>
                    <a:pt x="25" y="61"/>
                  </a:lnTo>
                  <a:lnTo>
                    <a:pt x="9" y="55"/>
                  </a:lnTo>
                  <a:lnTo>
                    <a:pt x="0" y="40"/>
                  </a:lnTo>
                  <a:lnTo>
                    <a:pt x="0" y="21"/>
                  </a:lnTo>
                  <a:lnTo>
                    <a:pt x="9" y="6"/>
                  </a:lnTo>
                  <a:lnTo>
                    <a:pt x="25" y="0"/>
                  </a:lnTo>
                  <a:lnTo>
                    <a:pt x="43" y="3"/>
                  </a:lnTo>
                  <a:lnTo>
                    <a:pt x="58" y="12"/>
                  </a:lnTo>
                  <a:lnTo>
                    <a:pt x="61" y="31"/>
                  </a:lnTo>
                  <a:close/>
                </a:path>
              </a:pathLst>
            </a:custGeom>
            <a:solidFill>
              <a:srgbClr val="000000"/>
            </a:solidFill>
            <a:ln w="4763">
              <a:solidFill>
                <a:srgbClr val="000000"/>
              </a:solidFill>
              <a:round/>
              <a:headEnd/>
              <a:tailEnd/>
            </a:ln>
          </p:spPr>
          <p:txBody>
            <a:bodyPr/>
            <a:lstStyle/>
            <a:p>
              <a:endParaRPr lang="en-US"/>
            </a:p>
          </p:txBody>
        </p:sp>
        <p:sp>
          <p:nvSpPr>
            <p:cNvPr id="33" name="Freeform 7"/>
            <p:cNvSpPr>
              <a:spLocks/>
            </p:cNvSpPr>
            <p:nvPr/>
          </p:nvSpPr>
          <p:spPr bwMode="auto">
            <a:xfrm>
              <a:off x="1951038" y="3914775"/>
              <a:ext cx="96837" cy="96838"/>
            </a:xfrm>
            <a:custGeom>
              <a:avLst/>
              <a:gdLst>
                <a:gd name="T0" fmla="*/ 2147483646 w 61"/>
                <a:gd name="T1" fmla="*/ 2147483646 h 61"/>
                <a:gd name="T2" fmla="*/ 2147483646 w 61"/>
                <a:gd name="T3" fmla="*/ 2147483646 h 61"/>
                <a:gd name="T4" fmla="*/ 2147483646 w 61"/>
                <a:gd name="T5" fmla="*/ 2147483646 h 61"/>
                <a:gd name="T6" fmla="*/ 2147483646 w 61"/>
                <a:gd name="T7" fmla="*/ 2147483646 h 61"/>
                <a:gd name="T8" fmla="*/ 2147483646 w 61"/>
                <a:gd name="T9" fmla="*/ 2147483646 h 61"/>
                <a:gd name="T10" fmla="*/ 0 w 61"/>
                <a:gd name="T11" fmla="*/ 2147483646 h 61"/>
                <a:gd name="T12" fmla="*/ 0 w 61"/>
                <a:gd name="T13" fmla="*/ 2147483646 h 61"/>
                <a:gd name="T14" fmla="*/ 2147483646 w 61"/>
                <a:gd name="T15" fmla="*/ 2147483646 h 61"/>
                <a:gd name="T16" fmla="*/ 2147483646 w 61"/>
                <a:gd name="T17" fmla="*/ 0 h 61"/>
                <a:gd name="T18" fmla="*/ 2147483646 w 61"/>
                <a:gd name="T19" fmla="*/ 2147483646 h 61"/>
                <a:gd name="T20" fmla="*/ 2147483646 w 61"/>
                <a:gd name="T21" fmla="*/ 2147483646 h 61"/>
                <a:gd name="T22" fmla="*/ 2147483646 w 61"/>
                <a:gd name="T23" fmla="*/ 2147483646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1"/>
                <a:gd name="T38" fmla="*/ 61 w 61"/>
                <a:gd name="T39" fmla="*/ 61 h 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1">
                  <a:moveTo>
                    <a:pt x="61" y="30"/>
                  </a:moveTo>
                  <a:lnTo>
                    <a:pt x="55" y="46"/>
                  </a:lnTo>
                  <a:lnTo>
                    <a:pt x="43" y="58"/>
                  </a:lnTo>
                  <a:lnTo>
                    <a:pt x="24" y="61"/>
                  </a:lnTo>
                  <a:lnTo>
                    <a:pt x="9" y="55"/>
                  </a:lnTo>
                  <a:lnTo>
                    <a:pt x="0" y="39"/>
                  </a:lnTo>
                  <a:lnTo>
                    <a:pt x="0" y="21"/>
                  </a:lnTo>
                  <a:lnTo>
                    <a:pt x="9" y="6"/>
                  </a:lnTo>
                  <a:lnTo>
                    <a:pt x="24" y="0"/>
                  </a:lnTo>
                  <a:lnTo>
                    <a:pt x="43" y="3"/>
                  </a:lnTo>
                  <a:lnTo>
                    <a:pt x="55" y="12"/>
                  </a:lnTo>
                  <a:lnTo>
                    <a:pt x="61" y="30"/>
                  </a:lnTo>
                  <a:close/>
                </a:path>
              </a:pathLst>
            </a:custGeom>
            <a:solidFill>
              <a:srgbClr val="000000"/>
            </a:solidFill>
            <a:ln w="4763">
              <a:solidFill>
                <a:srgbClr val="000000"/>
              </a:solidFill>
              <a:round/>
              <a:headEnd/>
              <a:tailEnd/>
            </a:ln>
          </p:spPr>
          <p:txBody>
            <a:bodyPr/>
            <a:lstStyle/>
            <a:p>
              <a:endParaRPr lang="en-US"/>
            </a:p>
          </p:txBody>
        </p:sp>
        <p:sp>
          <p:nvSpPr>
            <p:cNvPr id="34" name="Freeform 8"/>
            <p:cNvSpPr>
              <a:spLocks/>
            </p:cNvSpPr>
            <p:nvPr/>
          </p:nvSpPr>
          <p:spPr bwMode="auto">
            <a:xfrm>
              <a:off x="2120900" y="1825625"/>
              <a:ext cx="98425" cy="98425"/>
            </a:xfrm>
            <a:custGeom>
              <a:avLst/>
              <a:gdLst>
                <a:gd name="T0" fmla="*/ 2147483646 w 62"/>
                <a:gd name="T1" fmla="*/ 2147483646 h 62"/>
                <a:gd name="T2" fmla="*/ 2147483646 w 62"/>
                <a:gd name="T3" fmla="*/ 2147483646 h 62"/>
                <a:gd name="T4" fmla="*/ 2147483646 w 62"/>
                <a:gd name="T5" fmla="*/ 2147483646 h 62"/>
                <a:gd name="T6" fmla="*/ 2147483646 w 62"/>
                <a:gd name="T7" fmla="*/ 2147483646 h 62"/>
                <a:gd name="T8" fmla="*/ 2147483646 w 62"/>
                <a:gd name="T9" fmla="*/ 2147483646 h 62"/>
                <a:gd name="T10" fmla="*/ 0 w 62"/>
                <a:gd name="T11" fmla="*/ 2147483646 h 62"/>
                <a:gd name="T12" fmla="*/ 0 w 62"/>
                <a:gd name="T13" fmla="*/ 2147483646 h 62"/>
                <a:gd name="T14" fmla="*/ 2147483646 w 62"/>
                <a:gd name="T15" fmla="*/ 2147483646 h 62"/>
                <a:gd name="T16" fmla="*/ 2147483646 w 62"/>
                <a:gd name="T17" fmla="*/ 0 h 62"/>
                <a:gd name="T18" fmla="*/ 2147483646 w 62"/>
                <a:gd name="T19" fmla="*/ 2147483646 h 62"/>
                <a:gd name="T20" fmla="*/ 2147483646 w 62"/>
                <a:gd name="T21" fmla="*/ 2147483646 h 62"/>
                <a:gd name="T22" fmla="*/ 2147483646 w 62"/>
                <a:gd name="T23" fmla="*/ 2147483646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
                <a:gd name="T37" fmla="*/ 0 h 62"/>
                <a:gd name="T38" fmla="*/ 62 w 62"/>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 h="62">
                  <a:moveTo>
                    <a:pt x="62" y="31"/>
                  </a:moveTo>
                  <a:lnTo>
                    <a:pt x="56" y="46"/>
                  </a:lnTo>
                  <a:lnTo>
                    <a:pt x="43" y="58"/>
                  </a:lnTo>
                  <a:lnTo>
                    <a:pt x="25" y="62"/>
                  </a:lnTo>
                  <a:lnTo>
                    <a:pt x="9" y="55"/>
                  </a:lnTo>
                  <a:lnTo>
                    <a:pt x="0" y="40"/>
                  </a:lnTo>
                  <a:lnTo>
                    <a:pt x="0" y="22"/>
                  </a:lnTo>
                  <a:lnTo>
                    <a:pt x="9" y="6"/>
                  </a:lnTo>
                  <a:lnTo>
                    <a:pt x="25" y="0"/>
                  </a:lnTo>
                  <a:lnTo>
                    <a:pt x="43" y="3"/>
                  </a:lnTo>
                  <a:lnTo>
                    <a:pt x="56" y="12"/>
                  </a:lnTo>
                  <a:lnTo>
                    <a:pt x="62" y="31"/>
                  </a:lnTo>
                  <a:close/>
                </a:path>
              </a:pathLst>
            </a:custGeom>
            <a:solidFill>
              <a:srgbClr val="000000"/>
            </a:solidFill>
            <a:ln w="4763">
              <a:solidFill>
                <a:srgbClr val="000000"/>
              </a:solidFill>
              <a:round/>
              <a:headEnd/>
              <a:tailEnd/>
            </a:ln>
          </p:spPr>
          <p:txBody>
            <a:bodyPr/>
            <a:lstStyle/>
            <a:p>
              <a:endParaRPr lang="en-US"/>
            </a:p>
          </p:txBody>
        </p:sp>
        <p:sp>
          <p:nvSpPr>
            <p:cNvPr id="35" name="Freeform 9"/>
            <p:cNvSpPr>
              <a:spLocks/>
            </p:cNvSpPr>
            <p:nvPr/>
          </p:nvSpPr>
          <p:spPr bwMode="auto">
            <a:xfrm>
              <a:off x="2351088" y="2020888"/>
              <a:ext cx="96837" cy="96837"/>
            </a:xfrm>
            <a:custGeom>
              <a:avLst/>
              <a:gdLst>
                <a:gd name="T0" fmla="*/ 2147483646 w 61"/>
                <a:gd name="T1" fmla="*/ 2147483646 h 61"/>
                <a:gd name="T2" fmla="*/ 2147483646 w 61"/>
                <a:gd name="T3" fmla="*/ 2147483646 h 61"/>
                <a:gd name="T4" fmla="*/ 2147483646 w 61"/>
                <a:gd name="T5" fmla="*/ 2147483646 h 61"/>
                <a:gd name="T6" fmla="*/ 2147483646 w 61"/>
                <a:gd name="T7" fmla="*/ 2147483646 h 61"/>
                <a:gd name="T8" fmla="*/ 2147483646 w 61"/>
                <a:gd name="T9" fmla="*/ 2147483646 h 61"/>
                <a:gd name="T10" fmla="*/ 0 w 61"/>
                <a:gd name="T11" fmla="*/ 2147483646 h 61"/>
                <a:gd name="T12" fmla="*/ 0 w 61"/>
                <a:gd name="T13" fmla="*/ 2147483646 h 61"/>
                <a:gd name="T14" fmla="*/ 2147483646 w 61"/>
                <a:gd name="T15" fmla="*/ 2147483646 h 61"/>
                <a:gd name="T16" fmla="*/ 2147483646 w 61"/>
                <a:gd name="T17" fmla="*/ 0 h 61"/>
                <a:gd name="T18" fmla="*/ 2147483646 w 61"/>
                <a:gd name="T19" fmla="*/ 2147483646 h 61"/>
                <a:gd name="T20" fmla="*/ 2147483646 w 61"/>
                <a:gd name="T21" fmla="*/ 2147483646 h 61"/>
                <a:gd name="T22" fmla="*/ 2147483646 w 61"/>
                <a:gd name="T23" fmla="*/ 2147483646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1"/>
                <a:gd name="T38" fmla="*/ 61 w 61"/>
                <a:gd name="T39" fmla="*/ 61 h 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1">
                  <a:moveTo>
                    <a:pt x="61" y="31"/>
                  </a:moveTo>
                  <a:lnTo>
                    <a:pt x="55" y="49"/>
                  </a:lnTo>
                  <a:lnTo>
                    <a:pt x="43" y="58"/>
                  </a:lnTo>
                  <a:lnTo>
                    <a:pt x="24" y="61"/>
                  </a:lnTo>
                  <a:lnTo>
                    <a:pt x="9" y="55"/>
                  </a:lnTo>
                  <a:lnTo>
                    <a:pt x="0" y="40"/>
                  </a:lnTo>
                  <a:lnTo>
                    <a:pt x="0" y="21"/>
                  </a:lnTo>
                  <a:lnTo>
                    <a:pt x="9" y="6"/>
                  </a:lnTo>
                  <a:lnTo>
                    <a:pt x="24" y="0"/>
                  </a:lnTo>
                  <a:lnTo>
                    <a:pt x="43" y="3"/>
                  </a:lnTo>
                  <a:lnTo>
                    <a:pt x="55" y="15"/>
                  </a:lnTo>
                  <a:lnTo>
                    <a:pt x="61" y="31"/>
                  </a:lnTo>
                  <a:close/>
                </a:path>
              </a:pathLst>
            </a:custGeom>
            <a:solidFill>
              <a:srgbClr val="000000"/>
            </a:solidFill>
            <a:ln w="4763">
              <a:solidFill>
                <a:srgbClr val="000000"/>
              </a:solidFill>
              <a:round/>
              <a:headEnd/>
              <a:tailEnd/>
            </a:ln>
          </p:spPr>
          <p:txBody>
            <a:bodyPr/>
            <a:lstStyle/>
            <a:p>
              <a:endParaRPr lang="en-US"/>
            </a:p>
          </p:txBody>
        </p:sp>
        <p:sp>
          <p:nvSpPr>
            <p:cNvPr id="36" name="Freeform 10"/>
            <p:cNvSpPr>
              <a:spLocks/>
            </p:cNvSpPr>
            <p:nvPr/>
          </p:nvSpPr>
          <p:spPr bwMode="auto">
            <a:xfrm>
              <a:off x="2447925" y="2317750"/>
              <a:ext cx="96838" cy="101600"/>
            </a:xfrm>
            <a:custGeom>
              <a:avLst/>
              <a:gdLst>
                <a:gd name="T0" fmla="*/ 2147483646 w 61"/>
                <a:gd name="T1" fmla="*/ 2147483646 h 64"/>
                <a:gd name="T2" fmla="*/ 2147483646 w 61"/>
                <a:gd name="T3" fmla="*/ 2147483646 h 64"/>
                <a:gd name="T4" fmla="*/ 2147483646 w 61"/>
                <a:gd name="T5" fmla="*/ 2147483646 h 64"/>
                <a:gd name="T6" fmla="*/ 2147483646 w 61"/>
                <a:gd name="T7" fmla="*/ 2147483646 h 64"/>
                <a:gd name="T8" fmla="*/ 2147483646 w 61"/>
                <a:gd name="T9" fmla="*/ 2147483646 h 64"/>
                <a:gd name="T10" fmla="*/ 0 w 61"/>
                <a:gd name="T11" fmla="*/ 2147483646 h 64"/>
                <a:gd name="T12" fmla="*/ 0 w 61"/>
                <a:gd name="T13" fmla="*/ 2147483646 h 64"/>
                <a:gd name="T14" fmla="*/ 2147483646 w 61"/>
                <a:gd name="T15" fmla="*/ 2147483646 h 64"/>
                <a:gd name="T16" fmla="*/ 2147483646 w 61"/>
                <a:gd name="T17" fmla="*/ 0 h 64"/>
                <a:gd name="T18" fmla="*/ 2147483646 w 61"/>
                <a:gd name="T19" fmla="*/ 2147483646 h 64"/>
                <a:gd name="T20" fmla="*/ 2147483646 w 61"/>
                <a:gd name="T21" fmla="*/ 2147483646 h 64"/>
                <a:gd name="T22" fmla="*/ 2147483646 w 61"/>
                <a:gd name="T23" fmla="*/ 2147483646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4"/>
                <a:gd name="T38" fmla="*/ 61 w 61"/>
                <a:gd name="T39" fmla="*/ 64 h 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4">
                  <a:moveTo>
                    <a:pt x="61" y="31"/>
                  </a:moveTo>
                  <a:lnTo>
                    <a:pt x="58" y="49"/>
                  </a:lnTo>
                  <a:lnTo>
                    <a:pt x="43" y="61"/>
                  </a:lnTo>
                  <a:lnTo>
                    <a:pt x="28" y="64"/>
                  </a:lnTo>
                  <a:lnTo>
                    <a:pt x="9" y="55"/>
                  </a:lnTo>
                  <a:lnTo>
                    <a:pt x="0" y="40"/>
                  </a:lnTo>
                  <a:lnTo>
                    <a:pt x="0" y="24"/>
                  </a:lnTo>
                  <a:lnTo>
                    <a:pt x="9" y="9"/>
                  </a:lnTo>
                  <a:lnTo>
                    <a:pt x="28" y="0"/>
                  </a:lnTo>
                  <a:lnTo>
                    <a:pt x="43" y="3"/>
                  </a:lnTo>
                  <a:lnTo>
                    <a:pt x="58" y="15"/>
                  </a:lnTo>
                  <a:lnTo>
                    <a:pt x="61" y="31"/>
                  </a:lnTo>
                  <a:close/>
                </a:path>
              </a:pathLst>
            </a:custGeom>
            <a:solidFill>
              <a:srgbClr val="000000"/>
            </a:solidFill>
            <a:ln w="4763">
              <a:solidFill>
                <a:srgbClr val="000000"/>
              </a:solidFill>
              <a:round/>
              <a:headEnd/>
              <a:tailEnd/>
            </a:ln>
          </p:spPr>
          <p:txBody>
            <a:bodyPr/>
            <a:lstStyle/>
            <a:p>
              <a:endParaRPr lang="en-US"/>
            </a:p>
          </p:txBody>
        </p:sp>
        <p:sp>
          <p:nvSpPr>
            <p:cNvPr id="37" name="Freeform 11"/>
            <p:cNvSpPr>
              <a:spLocks/>
            </p:cNvSpPr>
            <p:nvPr/>
          </p:nvSpPr>
          <p:spPr bwMode="auto">
            <a:xfrm>
              <a:off x="2847975" y="2317750"/>
              <a:ext cx="96838" cy="101600"/>
            </a:xfrm>
            <a:custGeom>
              <a:avLst/>
              <a:gdLst>
                <a:gd name="T0" fmla="*/ 2147483646 w 61"/>
                <a:gd name="T1" fmla="*/ 2147483646 h 64"/>
                <a:gd name="T2" fmla="*/ 2147483646 w 61"/>
                <a:gd name="T3" fmla="*/ 2147483646 h 64"/>
                <a:gd name="T4" fmla="*/ 2147483646 w 61"/>
                <a:gd name="T5" fmla="*/ 2147483646 h 64"/>
                <a:gd name="T6" fmla="*/ 2147483646 w 61"/>
                <a:gd name="T7" fmla="*/ 2147483646 h 64"/>
                <a:gd name="T8" fmla="*/ 2147483646 w 61"/>
                <a:gd name="T9" fmla="*/ 2147483646 h 64"/>
                <a:gd name="T10" fmla="*/ 0 w 61"/>
                <a:gd name="T11" fmla="*/ 2147483646 h 64"/>
                <a:gd name="T12" fmla="*/ 0 w 61"/>
                <a:gd name="T13" fmla="*/ 2147483646 h 64"/>
                <a:gd name="T14" fmla="*/ 2147483646 w 61"/>
                <a:gd name="T15" fmla="*/ 2147483646 h 64"/>
                <a:gd name="T16" fmla="*/ 2147483646 w 61"/>
                <a:gd name="T17" fmla="*/ 0 h 64"/>
                <a:gd name="T18" fmla="*/ 2147483646 w 61"/>
                <a:gd name="T19" fmla="*/ 2147483646 h 64"/>
                <a:gd name="T20" fmla="*/ 2147483646 w 61"/>
                <a:gd name="T21" fmla="*/ 2147483646 h 64"/>
                <a:gd name="T22" fmla="*/ 2147483646 w 61"/>
                <a:gd name="T23" fmla="*/ 2147483646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4"/>
                <a:gd name="T38" fmla="*/ 61 w 61"/>
                <a:gd name="T39" fmla="*/ 64 h 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4">
                  <a:moveTo>
                    <a:pt x="61" y="31"/>
                  </a:moveTo>
                  <a:lnTo>
                    <a:pt x="58" y="49"/>
                  </a:lnTo>
                  <a:lnTo>
                    <a:pt x="43" y="61"/>
                  </a:lnTo>
                  <a:lnTo>
                    <a:pt x="27" y="64"/>
                  </a:lnTo>
                  <a:lnTo>
                    <a:pt x="9" y="55"/>
                  </a:lnTo>
                  <a:lnTo>
                    <a:pt x="0" y="40"/>
                  </a:lnTo>
                  <a:lnTo>
                    <a:pt x="0" y="24"/>
                  </a:lnTo>
                  <a:lnTo>
                    <a:pt x="9" y="9"/>
                  </a:lnTo>
                  <a:lnTo>
                    <a:pt x="27" y="0"/>
                  </a:lnTo>
                  <a:lnTo>
                    <a:pt x="43" y="3"/>
                  </a:lnTo>
                  <a:lnTo>
                    <a:pt x="58" y="15"/>
                  </a:lnTo>
                  <a:lnTo>
                    <a:pt x="61" y="31"/>
                  </a:lnTo>
                  <a:close/>
                </a:path>
              </a:pathLst>
            </a:custGeom>
            <a:solidFill>
              <a:srgbClr val="000000"/>
            </a:solidFill>
            <a:ln w="4763">
              <a:solidFill>
                <a:srgbClr val="000000"/>
              </a:solidFill>
              <a:round/>
              <a:headEnd/>
              <a:tailEnd/>
            </a:ln>
          </p:spPr>
          <p:txBody>
            <a:bodyPr/>
            <a:lstStyle/>
            <a:p>
              <a:endParaRPr lang="en-US"/>
            </a:p>
          </p:txBody>
        </p:sp>
        <p:sp>
          <p:nvSpPr>
            <p:cNvPr id="38" name="Freeform 12"/>
            <p:cNvSpPr>
              <a:spLocks/>
            </p:cNvSpPr>
            <p:nvPr/>
          </p:nvSpPr>
          <p:spPr bwMode="auto">
            <a:xfrm>
              <a:off x="2647950" y="2117725"/>
              <a:ext cx="96838" cy="103188"/>
            </a:xfrm>
            <a:custGeom>
              <a:avLst/>
              <a:gdLst>
                <a:gd name="T0" fmla="*/ 2147483646 w 61"/>
                <a:gd name="T1" fmla="*/ 2147483646 h 65"/>
                <a:gd name="T2" fmla="*/ 2147483646 w 61"/>
                <a:gd name="T3" fmla="*/ 2147483646 h 65"/>
                <a:gd name="T4" fmla="*/ 2147483646 w 61"/>
                <a:gd name="T5" fmla="*/ 2147483646 h 65"/>
                <a:gd name="T6" fmla="*/ 2147483646 w 61"/>
                <a:gd name="T7" fmla="*/ 2147483646 h 65"/>
                <a:gd name="T8" fmla="*/ 2147483646 w 61"/>
                <a:gd name="T9" fmla="*/ 2147483646 h 65"/>
                <a:gd name="T10" fmla="*/ 0 w 61"/>
                <a:gd name="T11" fmla="*/ 2147483646 h 65"/>
                <a:gd name="T12" fmla="*/ 0 w 61"/>
                <a:gd name="T13" fmla="*/ 2147483646 h 65"/>
                <a:gd name="T14" fmla="*/ 2147483646 w 61"/>
                <a:gd name="T15" fmla="*/ 2147483646 h 65"/>
                <a:gd name="T16" fmla="*/ 2147483646 w 61"/>
                <a:gd name="T17" fmla="*/ 0 h 65"/>
                <a:gd name="T18" fmla="*/ 2147483646 w 61"/>
                <a:gd name="T19" fmla="*/ 2147483646 h 65"/>
                <a:gd name="T20" fmla="*/ 2147483646 w 61"/>
                <a:gd name="T21" fmla="*/ 2147483646 h 65"/>
                <a:gd name="T22" fmla="*/ 2147483646 w 61"/>
                <a:gd name="T23" fmla="*/ 2147483646 h 6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5"/>
                <a:gd name="T38" fmla="*/ 61 w 61"/>
                <a:gd name="T39" fmla="*/ 65 h 6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5">
                  <a:moveTo>
                    <a:pt x="61" y="34"/>
                  </a:moveTo>
                  <a:lnTo>
                    <a:pt x="58" y="49"/>
                  </a:lnTo>
                  <a:lnTo>
                    <a:pt x="43" y="61"/>
                  </a:lnTo>
                  <a:lnTo>
                    <a:pt x="28" y="65"/>
                  </a:lnTo>
                  <a:lnTo>
                    <a:pt x="9" y="55"/>
                  </a:lnTo>
                  <a:lnTo>
                    <a:pt x="0" y="40"/>
                  </a:lnTo>
                  <a:lnTo>
                    <a:pt x="0" y="25"/>
                  </a:lnTo>
                  <a:lnTo>
                    <a:pt x="9" y="9"/>
                  </a:lnTo>
                  <a:lnTo>
                    <a:pt x="28" y="0"/>
                  </a:lnTo>
                  <a:lnTo>
                    <a:pt x="43" y="3"/>
                  </a:lnTo>
                  <a:lnTo>
                    <a:pt x="58" y="16"/>
                  </a:lnTo>
                  <a:lnTo>
                    <a:pt x="61" y="34"/>
                  </a:lnTo>
                  <a:close/>
                </a:path>
              </a:pathLst>
            </a:custGeom>
            <a:solidFill>
              <a:srgbClr val="000000"/>
            </a:solidFill>
            <a:ln w="4763">
              <a:solidFill>
                <a:srgbClr val="000000"/>
              </a:solidFill>
              <a:round/>
              <a:headEnd/>
              <a:tailEnd/>
            </a:ln>
          </p:spPr>
          <p:txBody>
            <a:bodyPr/>
            <a:lstStyle/>
            <a:p>
              <a:endParaRPr lang="en-US"/>
            </a:p>
          </p:txBody>
        </p:sp>
        <p:sp>
          <p:nvSpPr>
            <p:cNvPr id="39" name="Freeform 13"/>
            <p:cNvSpPr>
              <a:spLocks/>
            </p:cNvSpPr>
            <p:nvPr/>
          </p:nvSpPr>
          <p:spPr bwMode="auto">
            <a:xfrm>
              <a:off x="2647950" y="1724025"/>
              <a:ext cx="96838" cy="96838"/>
            </a:xfrm>
            <a:custGeom>
              <a:avLst/>
              <a:gdLst>
                <a:gd name="T0" fmla="*/ 2147483646 w 61"/>
                <a:gd name="T1" fmla="*/ 2147483646 h 61"/>
                <a:gd name="T2" fmla="*/ 2147483646 w 61"/>
                <a:gd name="T3" fmla="*/ 2147483646 h 61"/>
                <a:gd name="T4" fmla="*/ 2147483646 w 61"/>
                <a:gd name="T5" fmla="*/ 2147483646 h 61"/>
                <a:gd name="T6" fmla="*/ 2147483646 w 61"/>
                <a:gd name="T7" fmla="*/ 2147483646 h 61"/>
                <a:gd name="T8" fmla="*/ 2147483646 w 61"/>
                <a:gd name="T9" fmla="*/ 2147483646 h 61"/>
                <a:gd name="T10" fmla="*/ 0 w 61"/>
                <a:gd name="T11" fmla="*/ 2147483646 h 61"/>
                <a:gd name="T12" fmla="*/ 0 w 61"/>
                <a:gd name="T13" fmla="*/ 2147483646 h 61"/>
                <a:gd name="T14" fmla="*/ 2147483646 w 61"/>
                <a:gd name="T15" fmla="*/ 2147483646 h 61"/>
                <a:gd name="T16" fmla="*/ 2147483646 w 61"/>
                <a:gd name="T17" fmla="*/ 0 h 61"/>
                <a:gd name="T18" fmla="*/ 2147483646 w 61"/>
                <a:gd name="T19" fmla="*/ 2147483646 h 61"/>
                <a:gd name="T20" fmla="*/ 2147483646 w 61"/>
                <a:gd name="T21" fmla="*/ 2147483646 h 61"/>
                <a:gd name="T22" fmla="*/ 2147483646 w 61"/>
                <a:gd name="T23" fmla="*/ 2147483646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1"/>
                <a:gd name="T38" fmla="*/ 61 w 61"/>
                <a:gd name="T39" fmla="*/ 61 h 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1">
                  <a:moveTo>
                    <a:pt x="61" y="30"/>
                  </a:moveTo>
                  <a:lnTo>
                    <a:pt x="58" y="49"/>
                  </a:lnTo>
                  <a:lnTo>
                    <a:pt x="43" y="61"/>
                  </a:lnTo>
                  <a:lnTo>
                    <a:pt x="28" y="61"/>
                  </a:lnTo>
                  <a:lnTo>
                    <a:pt x="9" y="55"/>
                  </a:lnTo>
                  <a:lnTo>
                    <a:pt x="0" y="40"/>
                  </a:lnTo>
                  <a:lnTo>
                    <a:pt x="0" y="21"/>
                  </a:lnTo>
                  <a:lnTo>
                    <a:pt x="9" y="9"/>
                  </a:lnTo>
                  <a:lnTo>
                    <a:pt x="28" y="0"/>
                  </a:lnTo>
                  <a:lnTo>
                    <a:pt x="43" y="3"/>
                  </a:lnTo>
                  <a:lnTo>
                    <a:pt x="58" y="15"/>
                  </a:lnTo>
                  <a:lnTo>
                    <a:pt x="61" y="30"/>
                  </a:lnTo>
                  <a:close/>
                </a:path>
              </a:pathLst>
            </a:custGeom>
            <a:solidFill>
              <a:srgbClr val="000000"/>
            </a:solidFill>
            <a:ln w="4763">
              <a:solidFill>
                <a:srgbClr val="000000"/>
              </a:solidFill>
              <a:round/>
              <a:headEnd/>
              <a:tailEnd/>
            </a:ln>
          </p:spPr>
          <p:txBody>
            <a:bodyPr/>
            <a:lstStyle/>
            <a:p>
              <a:endParaRPr lang="en-US"/>
            </a:p>
          </p:txBody>
        </p:sp>
        <p:sp>
          <p:nvSpPr>
            <p:cNvPr id="40" name="Freeform 14"/>
            <p:cNvSpPr>
              <a:spLocks/>
            </p:cNvSpPr>
            <p:nvPr/>
          </p:nvSpPr>
          <p:spPr bwMode="auto">
            <a:xfrm>
              <a:off x="3344863" y="4711700"/>
              <a:ext cx="103187" cy="98425"/>
            </a:xfrm>
            <a:custGeom>
              <a:avLst/>
              <a:gdLst>
                <a:gd name="T0" fmla="*/ 2147483646 w 65"/>
                <a:gd name="T1" fmla="*/ 2147483646 h 62"/>
                <a:gd name="T2" fmla="*/ 2147483646 w 65"/>
                <a:gd name="T3" fmla="*/ 2147483646 h 62"/>
                <a:gd name="T4" fmla="*/ 2147483646 w 65"/>
                <a:gd name="T5" fmla="*/ 2147483646 h 62"/>
                <a:gd name="T6" fmla="*/ 2147483646 w 65"/>
                <a:gd name="T7" fmla="*/ 2147483646 h 62"/>
                <a:gd name="T8" fmla="*/ 2147483646 w 65"/>
                <a:gd name="T9" fmla="*/ 2147483646 h 62"/>
                <a:gd name="T10" fmla="*/ 0 w 65"/>
                <a:gd name="T11" fmla="*/ 2147483646 h 62"/>
                <a:gd name="T12" fmla="*/ 0 w 65"/>
                <a:gd name="T13" fmla="*/ 2147483646 h 62"/>
                <a:gd name="T14" fmla="*/ 2147483646 w 65"/>
                <a:gd name="T15" fmla="*/ 2147483646 h 62"/>
                <a:gd name="T16" fmla="*/ 2147483646 w 65"/>
                <a:gd name="T17" fmla="*/ 0 h 62"/>
                <a:gd name="T18" fmla="*/ 2147483646 w 65"/>
                <a:gd name="T19" fmla="*/ 0 h 62"/>
                <a:gd name="T20" fmla="*/ 2147483646 w 65"/>
                <a:gd name="T21" fmla="*/ 2147483646 h 62"/>
                <a:gd name="T22" fmla="*/ 2147483646 w 65"/>
                <a:gd name="T23" fmla="*/ 2147483646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5"/>
                <a:gd name="T37" fmla="*/ 0 h 62"/>
                <a:gd name="T38" fmla="*/ 65 w 65"/>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5" h="62">
                  <a:moveTo>
                    <a:pt x="65" y="31"/>
                  </a:moveTo>
                  <a:lnTo>
                    <a:pt x="58" y="46"/>
                  </a:lnTo>
                  <a:lnTo>
                    <a:pt x="46" y="59"/>
                  </a:lnTo>
                  <a:lnTo>
                    <a:pt x="28" y="62"/>
                  </a:lnTo>
                  <a:lnTo>
                    <a:pt x="12" y="53"/>
                  </a:lnTo>
                  <a:lnTo>
                    <a:pt x="0" y="40"/>
                  </a:lnTo>
                  <a:lnTo>
                    <a:pt x="0" y="22"/>
                  </a:lnTo>
                  <a:lnTo>
                    <a:pt x="12" y="7"/>
                  </a:lnTo>
                  <a:lnTo>
                    <a:pt x="28" y="0"/>
                  </a:lnTo>
                  <a:lnTo>
                    <a:pt x="46" y="0"/>
                  </a:lnTo>
                  <a:lnTo>
                    <a:pt x="58" y="13"/>
                  </a:lnTo>
                  <a:lnTo>
                    <a:pt x="65" y="31"/>
                  </a:lnTo>
                  <a:close/>
                </a:path>
              </a:pathLst>
            </a:custGeom>
            <a:solidFill>
              <a:srgbClr val="000000"/>
            </a:solidFill>
            <a:ln w="4763">
              <a:solidFill>
                <a:srgbClr val="000000"/>
              </a:solidFill>
              <a:round/>
              <a:headEnd/>
              <a:tailEnd/>
            </a:ln>
          </p:spPr>
          <p:txBody>
            <a:bodyPr/>
            <a:lstStyle/>
            <a:p>
              <a:endParaRPr lang="en-US"/>
            </a:p>
          </p:txBody>
        </p:sp>
        <p:sp>
          <p:nvSpPr>
            <p:cNvPr id="41" name="Freeform 15"/>
            <p:cNvSpPr>
              <a:spLocks/>
            </p:cNvSpPr>
            <p:nvPr/>
          </p:nvSpPr>
          <p:spPr bwMode="auto">
            <a:xfrm>
              <a:off x="1550988" y="2220913"/>
              <a:ext cx="96837" cy="96837"/>
            </a:xfrm>
            <a:custGeom>
              <a:avLst/>
              <a:gdLst>
                <a:gd name="T0" fmla="*/ 2147483646 w 61"/>
                <a:gd name="T1" fmla="*/ 2147483646 h 61"/>
                <a:gd name="T2" fmla="*/ 2147483646 w 61"/>
                <a:gd name="T3" fmla="*/ 2147483646 h 61"/>
                <a:gd name="T4" fmla="*/ 2147483646 w 61"/>
                <a:gd name="T5" fmla="*/ 2147483646 h 61"/>
                <a:gd name="T6" fmla="*/ 2147483646 w 61"/>
                <a:gd name="T7" fmla="*/ 2147483646 h 61"/>
                <a:gd name="T8" fmla="*/ 2147483646 w 61"/>
                <a:gd name="T9" fmla="*/ 2147483646 h 61"/>
                <a:gd name="T10" fmla="*/ 0 w 61"/>
                <a:gd name="T11" fmla="*/ 2147483646 h 61"/>
                <a:gd name="T12" fmla="*/ 0 w 61"/>
                <a:gd name="T13" fmla="*/ 2147483646 h 61"/>
                <a:gd name="T14" fmla="*/ 2147483646 w 61"/>
                <a:gd name="T15" fmla="*/ 2147483646 h 61"/>
                <a:gd name="T16" fmla="*/ 2147483646 w 61"/>
                <a:gd name="T17" fmla="*/ 0 h 61"/>
                <a:gd name="T18" fmla="*/ 2147483646 w 61"/>
                <a:gd name="T19" fmla="*/ 2147483646 h 61"/>
                <a:gd name="T20" fmla="*/ 2147483646 w 61"/>
                <a:gd name="T21" fmla="*/ 2147483646 h 61"/>
                <a:gd name="T22" fmla="*/ 2147483646 w 61"/>
                <a:gd name="T23" fmla="*/ 2147483646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1"/>
                <a:gd name="T38" fmla="*/ 61 w 61"/>
                <a:gd name="T39" fmla="*/ 61 h 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1">
                  <a:moveTo>
                    <a:pt x="61" y="30"/>
                  </a:moveTo>
                  <a:lnTo>
                    <a:pt x="58" y="49"/>
                  </a:lnTo>
                  <a:lnTo>
                    <a:pt x="43" y="58"/>
                  </a:lnTo>
                  <a:lnTo>
                    <a:pt x="25" y="61"/>
                  </a:lnTo>
                  <a:lnTo>
                    <a:pt x="9" y="55"/>
                  </a:lnTo>
                  <a:lnTo>
                    <a:pt x="0" y="39"/>
                  </a:lnTo>
                  <a:lnTo>
                    <a:pt x="0" y="21"/>
                  </a:lnTo>
                  <a:lnTo>
                    <a:pt x="9" y="6"/>
                  </a:lnTo>
                  <a:lnTo>
                    <a:pt x="25" y="0"/>
                  </a:lnTo>
                  <a:lnTo>
                    <a:pt x="43" y="3"/>
                  </a:lnTo>
                  <a:lnTo>
                    <a:pt x="58" y="12"/>
                  </a:lnTo>
                  <a:lnTo>
                    <a:pt x="61" y="30"/>
                  </a:lnTo>
                  <a:close/>
                </a:path>
              </a:pathLst>
            </a:custGeom>
            <a:solidFill>
              <a:srgbClr val="000000"/>
            </a:solidFill>
            <a:ln w="4763">
              <a:solidFill>
                <a:srgbClr val="000000"/>
              </a:solidFill>
              <a:round/>
              <a:headEnd/>
              <a:tailEnd/>
            </a:ln>
          </p:spPr>
          <p:txBody>
            <a:bodyPr/>
            <a:lstStyle/>
            <a:p>
              <a:endParaRPr lang="en-US"/>
            </a:p>
          </p:txBody>
        </p:sp>
        <p:sp>
          <p:nvSpPr>
            <p:cNvPr id="42" name="Freeform 16"/>
            <p:cNvSpPr>
              <a:spLocks/>
            </p:cNvSpPr>
            <p:nvPr/>
          </p:nvSpPr>
          <p:spPr bwMode="auto">
            <a:xfrm>
              <a:off x="1223963" y="4410075"/>
              <a:ext cx="98425" cy="98425"/>
            </a:xfrm>
            <a:custGeom>
              <a:avLst/>
              <a:gdLst>
                <a:gd name="T0" fmla="*/ 2147483646 w 62"/>
                <a:gd name="T1" fmla="*/ 2147483646 h 62"/>
                <a:gd name="T2" fmla="*/ 2147483646 w 62"/>
                <a:gd name="T3" fmla="*/ 2147483646 h 62"/>
                <a:gd name="T4" fmla="*/ 2147483646 w 62"/>
                <a:gd name="T5" fmla="*/ 2147483646 h 62"/>
                <a:gd name="T6" fmla="*/ 2147483646 w 62"/>
                <a:gd name="T7" fmla="*/ 2147483646 h 62"/>
                <a:gd name="T8" fmla="*/ 2147483646 w 62"/>
                <a:gd name="T9" fmla="*/ 2147483646 h 62"/>
                <a:gd name="T10" fmla="*/ 0 w 62"/>
                <a:gd name="T11" fmla="*/ 2147483646 h 62"/>
                <a:gd name="T12" fmla="*/ 0 w 62"/>
                <a:gd name="T13" fmla="*/ 2147483646 h 62"/>
                <a:gd name="T14" fmla="*/ 2147483646 w 62"/>
                <a:gd name="T15" fmla="*/ 2147483646 h 62"/>
                <a:gd name="T16" fmla="*/ 2147483646 w 62"/>
                <a:gd name="T17" fmla="*/ 0 h 62"/>
                <a:gd name="T18" fmla="*/ 2147483646 w 62"/>
                <a:gd name="T19" fmla="*/ 2147483646 h 62"/>
                <a:gd name="T20" fmla="*/ 2147483646 w 62"/>
                <a:gd name="T21" fmla="*/ 2147483646 h 62"/>
                <a:gd name="T22" fmla="*/ 2147483646 w 62"/>
                <a:gd name="T23" fmla="*/ 2147483646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
                <a:gd name="T37" fmla="*/ 0 h 62"/>
                <a:gd name="T38" fmla="*/ 62 w 62"/>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 h="62">
                  <a:moveTo>
                    <a:pt x="62" y="31"/>
                  </a:moveTo>
                  <a:lnTo>
                    <a:pt x="56" y="49"/>
                  </a:lnTo>
                  <a:lnTo>
                    <a:pt x="43" y="62"/>
                  </a:lnTo>
                  <a:lnTo>
                    <a:pt x="25" y="62"/>
                  </a:lnTo>
                  <a:lnTo>
                    <a:pt x="9" y="55"/>
                  </a:lnTo>
                  <a:lnTo>
                    <a:pt x="0" y="40"/>
                  </a:lnTo>
                  <a:lnTo>
                    <a:pt x="0" y="22"/>
                  </a:lnTo>
                  <a:lnTo>
                    <a:pt x="9" y="10"/>
                  </a:lnTo>
                  <a:lnTo>
                    <a:pt x="25" y="0"/>
                  </a:lnTo>
                  <a:lnTo>
                    <a:pt x="43" y="3"/>
                  </a:lnTo>
                  <a:lnTo>
                    <a:pt x="56" y="16"/>
                  </a:lnTo>
                  <a:lnTo>
                    <a:pt x="62" y="31"/>
                  </a:lnTo>
                  <a:close/>
                </a:path>
              </a:pathLst>
            </a:custGeom>
            <a:solidFill>
              <a:srgbClr val="000000"/>
            </a:solidFill>
            <a:ln w="4763">
              <a:solidFill>
                <a:srgbClr val="000000"/>
              </a:solidFill>
              <a:round/>
              <a:headEnd/>
              <a:tailEnd/>
            </a:ln>
          </p:spPr>
          <p:txBody>
            <a:bodyPr/>
            <a:lstStyle/>
            <a:p>
              <a:endParaRPr lang="en-US"/>
            </a:p>
          </p:txBody>
        </p:sp>
        <p:sp>
          <p:nvSpPr>
            <p:cNvPr id="43" name="Freeform 17"/>
            <p:cNvSpPr>
              <a:spLocks/>
            </p:cNvSpPr>
            <p:nvPr/>
          </p:nvSpPr>
          <p:spPr bwMode="auto">
            <a:xfrm>
              <a:off x="1254125" y="5008563"/>
              <a:ext cx="96838" cy="98425"/>
            </a:xfrm>
            <a:custGeom>
              <a:avLst/>
              <a:gdLst>
                <a:gd name="T0" fmla="*/ 2147483646 w 61"/>
                <a:gd name="T1" fmla="*/ 2147483646 h 62"/>
                <a:gd name="T2" fmla="*/ 2147483646 w 61"/>
                <a:gd name="T3" fmla="*/ 2147483646 h 62"/>
                <a:gd name="T4" fmla="*/ 2147483646 w 61"/>
                <a:gd name="T5" fmla="*/ 2147483646 h 62"/>
                <a:gd name="T6" fmla="*/ 2147483646 w 61"/>
                <a:gd name="T7" fmla="*/ 2147483646 h 62"/>
                <a:gd name="T8" fmla="*/ 2147483646 w 61"/>
                <a:gd name="T9" fmla="*/ 2147483646 h 62"/>
                <a:gd name="T10" fmla="*/ 0 w 61"/>
                <a:gd name="T11" fmla="*/ 2147483646 h 62"/>
                <a:gd name="T12" fmla="*/ 0 w 61"/>
                <a:gd name="T13" fmla="*/ 2147483646 h 62"/>
                <a:gd name="T14" fmla="*/ 2147483646 w 61"/>
                <a:gd name="T15" fmla="*/ 2147483646 h 62"/>
                <a:gd name="T16" fmla="*/ 2147483646 w 61"/>
                <a:gd name="T17" fmla="*/ 0 h 62"/>
                <a:gd name="T18" fmla="*/ 2147483646 w 61"/>
                <a:gd name="T19" fmla="*/ 2147483646 h 62"/>
                <a:gd name="T20" fmla="*/ 2147483646 w 61"/>
                <a:gd name="T21" fmla="*/ 2147483646 h 62"/>
                <a:gd name="T22" fmla="*/ 2147483646 w 61"/>
                <a:gd name="T23" fmla="*/ 2147483646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2"/>
                <a:gd name="T38" fmla="*/ 61 w 61"/>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2">
                  <a:moveTo>
                    <a:pt x="61" y="31"/>
                  </a:moveTo>
                  <a:lnTo>
                    <a:pt x="55" y="49"/>
                  </a:lnTo>
                  <a:lnTo>
                    <a:pt x="43" y="59"/>
                  </a:lnTo>
                  <a:lnTo>
                    <a:pt x="24" y="62"/>
                  </a:lnTo>
                  <a:lnTo>
                    <a:pt x="9" y="56"/>
                  </a:lnTo>
                  <a:lnTo>
                    <a:pt x="0" y="40"/>
                  </a:lnTo>
                  <a:lnTo>
                    <a:pt x="0" y="22"/>
                  </a:lnTo>
                  <a:lnTo>
                    <a:pt x="9" y="7"/>
                  </a:lnTo>
                  <a:lnTo>
                    <a:pt x="24" y="0"/>
                  </a:lnTo>
                  <a:lnTo>
                    <a:pt x="43" y="3"/>
                  </a:lnTo>
                  <a:lnTo>
                    <a:pt x="55" y="16"/>
                  </a:lnTo>
                  <a:lnTo>
                    <a:pt x="61" y="31"/>
                  </a:lnTo>
                  <a:close/>
                </a:path>
              </a:pathLst>
            </a:custGeom>
            <a:solidFill>
              <a:srgbClr val="000000"/>
            </a:solidFill>
            <a:ln w="4763">
              <a:solidFill>
                <a:srgbClr val="000000"/>
              </a:solidFill>
              <a:round/>
              <a:headEnd/>
              <a:tailEnd/>
            </a:ln>
          </p:spPr>
          <p:txBody>
            <a:bodyPr/>
            <a:lstStyle/>
            <a:p>
              <a:endParaRPr lang="en-US"/>
            </a:p>
          </p:txBody>
        </p:sp>
        <p:sp>
          <p:nvSpPr>
            <p:cNvPr id="44" name="Freeform 18"/>
            <p:cNvSpPr>
              <a:spLocks/>
            </p:cNvSpPr>
            <p:nvPr/>
          </p:nvSpPr>
          <p:spPr bwMode="auto">
            <a:xfrm>
              <a:off x="1720850" y="1990725"/>
              <a:ext cx="98425" cy="98425"/>
            </a:xfrm>
            <a:custGeom>
              <a:avLst/>
              <a:gdLst>
                <a:gd name="T0" fmla="*/ 2147483646 w 62"/>
                <a:gd name="T1" fmla="*/ 2147483646 h 62"/>
                <a:gd name="T2" fmla="*/ 2147483646 w 62"/>
                <a:gd name="T3" fmla="*/ 2147483646 h 62"/>
                <a:gd name="T4" fmla="*/ 2147483646 w 62"/>
                <a:gd name="T5" fmla="*/ 2147483646 h 62"/>
                <a:gd name="T6" fmla="*/ 2147483646 w 62"/>
                <a:gd name="T7" fmla="*/ 2147483646 h 62"/>
                <a:gd name="T8" fmla="*/ 2147483646 w 62"/>
                <a:gd name="T9" fmla="*/ 2147483646 h 62"/>
                <a:gd name="T10" fmla="*/ 0 w 62"/>
                <a:gd name="T11" fmla="*/ 2147483646 h 62"/>
                <a:gd name="T12" fmla="*/ 0 w 62"/>
                <a:gd name="T13" fmla="*/ 2147483646 h 62"/>
                <a:gd name="T14" fmla="*/ 2147483646 w 62"/>
                <a:gd name="T15" fmla="*/ 2147483646 h 62"/>
                <a:gd name="T16" fmla="*/ 2147483646 w 62"/>
                <a:gd name="T17" fmla="*/ 0 h 62"/>
                <a:gd name="T18" fmla="*/ 2147483646 w 62"/>
                <a:gd name="T19" fmla="*/ 2147483646 h 62"/>
                <a:gd name="T20" fmla="*/ 2147483646 w 62"/>
                <a:gd name="T21" fmla="*/ 2147483646 h 62"/>
                <a:gd name="T22" fmla="*/ 2147483646 w 62"/>
                <a:gd name="T23" fmla="*/ 2147483646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
                <a:gd name="T37" fmla="*/ 0 h 62"/>
                <a:gd name="T38" fmla="*/ 62 w 62"/>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 h="62">
                  <a:moveTo>
                    <a:pt x="62" y="31"/>
                  </a:moveTo>
                  <a:lnTo>
                    <a:pt x="56" y="46"/>
                  </a:lnTo>
                  <a:lnTo>
                    <a:pt x="43" y="59"/>
                  </a:lnTo>
                  <a:lnTo>
                    <a:pt x="25" y="62"/>
                  </a:lnTo>
                  <a:lnTo>
                    <a:pt x="10" y="56"/>
                  </a:lnTo>
                  <a:lnTo>
                    <a:pt x="0" y="40"/>
                  </a:lnTo>
                  <a:lnTo>
                    <a:pt x="0" y="22"/>
                  </a:lnTo>
                  <a:lnTo>
                    <a:pt x="10" y="7"/>
                  </a:lnTo>
                  <a:lnTo>
                    <a:pt x="25" y="0"/>
                  </a:lnTo>
                  <a:lnTo>
                    <a:pt x="43" y="4"/>
                  </a:lnTo>
                  <a:lnTo>
                    <a:pt x="56" y="13"/>
                  </a:lnTo>
                  <a:lnTo>
                    <a:pt x="62" y="31"/>
                  </a:lnTo>
                  <a:close/>
                </a:path>
              </a:pathLst>
            </a:custGeom>
            <a:solidFill>
              <a:srgbClr val="000000"/>
            </a:solidFill>
            <a:ln w="4763">
              <a:solidFill>
                <a:srgbClr val="000000"/>
              </a:solidFill>
              <a:round/>
              <a:headEnd/>
              <a:tailEnd/>
            </a:ln>
          </p:spPr>
          <p:txBody>
            <a:bodyPr/>
            <a:lstStyle/>
            <a:p>
              <a:endParaRPr lang="en-US"/>
            </a:p>
          </p:txBody>
        </p:sp>
        <p:sp>
          <p:nvSpPr>
            <p:cNvPr id="45" name="Text Box 19"/>
            <p:cNvSpPr txBox="1">
              <a:spLocks noChangeArrowheads="1"/>
            </p:cNvSpPr>
            <p:nvPr/>
          </p:nvSpPr>
          <p:spPr bwMode="auto">
            <a:xfrm>
              <a:off x="990600" y="5562600"/>
              <a:ext cx="2362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2400" dirty="0">
                  <a:latin typeface="+mn-lt"/>
                  <a:cs typeface="Arial" panose="020B0604020202020204" pitchFamily="34" charset="0"/>
                </a:rPr>
                <a:t>Original Points</a:t>
              </a:r>
            </a:p>
          </p:txBody>
        </p:sp>
      </p:grpSp>
      <p:grpSp>
        <p:nvGrpSpPr>
          <p:cNvPr id="46" name="Group 20"/>
          <p:cNvGrpSpPr>
            <a:grpSpLocks/>
          </p:cNvGrpSpPr>
          <p:nvPr/>
        </p:nvGrpSpPr>
        <p:grpSpPr bwMode="auto">
          <a:xfrm>
            <a:off x="4786376" y="1435107"/>
            <a:ext cx="3581400" cy="4729163"/>
            <a:chOff x="2976" y="816"/>
            <a:chExt cx="2256" cy="2979"/>
          </a:xfrm>
        </p:grpSpPr>
        <p:graphicFrame>
          <p:nvGraphicFramePr>
            <p:cNvPr id="47" name="Object 21"/>
            <p:cNvGraphicFramePr>
              <a:graphicFrameLocks noChangeAspect="1"/>
            </p:cNvGraphicFramePr>
            <p:nvPr/>
          </p:nvGraphicFramePr>
          <p:xfrm>
            <a:off x="2976" y="816"/>
            <a:ext cx="2125" cy="2876"/>
          </p:xfrm>
          <a:graphic>
            <a:graphicData uri="http://schemas.openxmlformats.org/presentationml/2006/ole">
              <mc:AlternateContent xmlns:mc="http://schemas.openxmlformats.org/markup-compatibility/2006">
                <mc:Choice xmlns:v="urn:schemas-microsoft-com:vml" Requires="v">
                  <p:oleObj spid="_x0000_s5149" name="VISIO" r:id="rId4" imgW="1547102" imgH="2097084" progId="">
                    <p:embed/>
                  </p:oleObj>
                </mc:Choice>
                <mc:Fallback>
                  <p:oleObj name="VISIO" r:id="rId4" imgW="1547102" imgH="2097084"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6" y="816"/>
                          <a:ext cx="2125" cy="2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 name="Text Box 22"/>
            <p:cNvSpPr txBox="1">
              <a:spLocks noChangeArrowheads="1"/>
            </p:cNvSpPr>
            <p:nvPr/>
          </p:nvSpPr>
          <p:spPr bwMode="auto">
            <a:xfrm>
              <a:off x="3233" y="3504"/>
              <a:ext cx="199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2400" dirty="0">
                  <a:latin typeface="+mn-lt"/>
                  <a:cs typeface="Arial" panose="020B0604020202020204" pitchFamily="34" charset="0"/>
                </a:rPr>
                <a:t>A </a:t>
              </a:r>
              <a:r>
                <a:rPr lang="en-US" sz="2400" dirty="0" err="1">
                  <a:latin typeface="+mn-lt"/>
                  <a:cs typeface="Arial" panose="020B0604020202020204" pitchFamily="34" charset="0"/>
                </a:rPr>
                <a:t>Partitional</a:t>
              </a:r>
              <a:r>
                <a:rPr lang="en-US" sz="2400" dirty="0">
                  <a:latin typeface="+mn-lt"/>
                  <a:cs typeface="Arial" panose="020B0604020202020204" pitchFamily="34" charset="0"/>
                </a:rPr>
                <a:t>  Clustering</a:t>
              </a:r>
            </a:p>
          </p:txBody>
        </p:sp>
      </p:grpSp>
      <p:sp>
        <p:nvSpPr>
          <p:cNvPr id="26" name="Rectangle 25">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err="1">
                <a:solidFill>
                  <a:srgbClr val="DFA267"/>
                </a:solidFill>
              </a:rPr>
              <a:t>Partitional</a:t>
            </a:r>
            <a:r>
              <a:rPr lang="en-IN" sz="2400" b="1" dirty="0">
                <a:solidFill>
                  <a:srgbClr val="DFA267"/>
                </a:solidFill>
              </a:rPr>
              <a:t> Clustering</a:t>
            </a:r>
          </a:p>
        </p:txBody>
      </p:sp>
      <p:sp>
        <p:nvSpPr>
          <p:cNvPr id="27" name="Rectangle 26">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2678118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pic>
        <p:nvPicPr>
          <p:cNvPr id="2" name="Picture 1"/>
          <p:cNvPicPr>
            <a:picLocks noChangeAspect="1"/>
          </p:cNvPicPr>
          <p:nvPr/>
        </p:nvPicPr>
        <p:blipFill>
          <a:blip r:embed="rId3"/>
          <a:stretch>
            <a:fillRect/>
          </a:stretch>
        </p:blipFill>
        <p:spPr>
          <a:xfrm>
            <a:off x="342615" y="1639690"/>
            <a:ext cx="7943850" cy="5049470"/>
          </a:xfrm>
          <a:prstGeom prst="rect">
            <a:avLst/>
          </a:prstGeom>
        </p:spPr>
      </p:pic>
      <p:sp>
        <p:nvSpPr>
          <p:cNvPr id="7" name="Rectangle 6">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Hierarchical Clustering</a:t>
            </a:r>
          </a:p>
        </p:txBody>
      </p:sp>
      <p:sp>
        <p:nvSpPr>
          <p:cNvPr id="9" name="Rectangle 8">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30126154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grpSp>
        <p:nvGrpSpPr>
          <p:cNvPr id="4" name="Group 3"/>
          <p:cNvGrpSpPr/>
          <p:nvPr/>
        </p:nvGrpSpPr>
        <p:grpSpPr>
          <a:xfrm>
            <a:off x="914400" y="1729154"/>
            <a:ext cx="3352800" cy="2057400"/>
            <a:chOff x="914400" y="1729154"/>
            <a:chExt cx="3352800" cy="2057400"/>
          </a:xfrm>
        </p:grpSpPr>
        <p:graphicFrame>
          <p:nvGraphicFramePr>
            <p:cNvPr id="17" name="Object 4"/>
            <p:cNvGraphicFramePr>
              <a:graphicFrameLocks noChangeAspect="1"/>
            </p:cNvGraphicFramePr>
            <p:nvPr>
              <p:extLst/>
            </p:nvPr>
          </p:nvGraphicFramePr>
          <p:xfrm>
            <a:off x="914400" y="1729154"/>
            <a:ext cx="2760663" cy="1793875"/>
          </p:xfrm>
          <a:graphic>
            <a:graphicData uri="http://schemas.openxmlformats.org/presentationml/2006/ole">
              <mc:AlternateContent xmlns:mc="http://schemas.openxmlformats.org/markup-compatibility/2006">
                <mc:Choice xmlns:v="urn:schemas-microsoft-com:vml" Requires="v">
                  <p:oleObj spid="_x0000_s6254" name="VISIO" r:id="rId4" imgW="2756614" imgH="1795265" progId="">
                    <p:embed/>
                  </p:oleObj>
                </mc:Choice>
                <mc:Fallback>
                  <p:oleObj name="VISIO" r:id="rId4" imgW="2756614" imgH="1795265"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729154"/>
                          <a:ext cx="2760663" cy="179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Text Box 7"/>
            <p:cNvSpPr txBox="1">
              <a:spLocks noChangeArrowheads="1"/>
            </p:cNvSpPr>
            <p:nvPr/>
          </p:nvSpPr>
          <p:spPr bwMode="auto">
            <a:xfrm>
              <a:off x="914400" y="3481754"/>
              <a:ext cx="335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400">
                  <a:latin typeface="Arial" panose="020B0604020202020204" pitchFamily="34" charset="0"/>
                  <a:cs typeface="Arial" panose="020B0604020202020204" pitchFamily="34" charset="0"/>
                </a:rPr>
                <a:t>Traditional Hierarchical Clustering</a:t>
              </a:r>
            </a:p>
          </p:txBody>
        </p:sp>
      </p:grpSp>
      <p:grpSp>
        <p:nvGrpSpPr>
          <p:cNvPr id="5" name="Group 4"/>
          <p:cNvGrpSpPr/>
          <p:nvPr/>
        </p:nvGrpSpPr>
        <p:grpSpPr>
          <a:xfrm>
            <a:off x="914400" y="4243754"/>
            <a:ext cx="3581400" cy="2133600"/>
            <a:chOff x="914400" y="4243754"/>
            <a:chExt cx="3581400" cy="2133600"/>
          </a:xfrm>
        </p:grpSpPr>
        <p:graphicFrame>
          <p:nvGraphicFramePr>
            <p:cNvPr id="16" name="Object 3"/>
            <p:cNvGraphicFramePr>
              <a:graphicFrameLocks noChangeAspect="1"/>
            </p:cNvGraphicFramePr>
            <p:nvPr>
              <p:extLst/>
            </p:nvPr>
          </p:nvGraphicFramePr>
          <p:xfrm>
            <a:off x="990600" y="4243754"/>
            <a:ext cx="2752725" cy="1960563"/>
          </p:xfrm>
          <a:graphic>
            <a:graphicData uri="http://schemas.openxmlformats.org/presentationml/2006/ole">
              <mc:AlternateContent xmlns:mc="http://schemas.openxmlformats.org/markup-compatibility/2006">
                <mc:Choice xmlns:v="urn:schemas-microsoft-com:vml" Requires="v">
                  <p:oleObj spid="_x0000_s6255" name="VISIO" r:id="rId6" imgW="2747671" imgH="1960706" progId="">
                    <p:embed/>
                  </p:oleObj>
                </mc:Choice>
                <mc:Fallback>
                  <p:oleObj name="VISIO" r:id="rId6" imgW="2747671" imgH="1960706"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4243754"/>
                          <a:ext cx="2752725" cy="196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Text Box 8"/>
            <p:cNvSpPr txBox="1">
              <a:spLocks noChangeArrowheads="1"/>
            </p:cNvSpPr>
            <p:nvPr/>
          </p:nvSpPr>
          <p:spPr bwMode="auto">
            <a:xfrm>
              <a:off x="914400" y="6072554"/>
              <a:ext cx="3581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400">
                  <a:latin typeface="Arial" panose="020B0604020202020204" pitchFamily="34" charset="0"/>
                  <a:cs typeface="Arial" panose="020B0604020202020204" pitchFamily="34" charset="0"/>
                </a:rPr>
                <a:t>Non-traditional Hierarchical Clustering</a:t>
              </a:r>
            </a:p>
          </p:txBody>
        </p:sp>
      </p:grpSp>
      <p:grpSp>
        <p:nvGrpSpPr>
          <p:cNvPr id="25" name="Group 24"/>
          <p:cNvGrpSpPr/>
          <p:nvPr/>
        </p:nvGrpSpPr>
        <p:grpSpPr>
          <a:xfrm>
            <a:off x="4800600" y="3938954"/>
            <a:ext cx="3810000" cy="2438400"/>
            <a:chOff x="4800600" y="3938954"/>
            <a:chExt cx="3810000" cy="2438400"/>
          </a:xfrm>
        </p:grpSpPr>
        <p:graphicFrame>
          <p:nvGraphicFramePr>
            <p:cNvPr id="19" name="Object 6"/>
            <p:cNvGraphicFramePr>
              <a:graphicFrameLocks noChangeAspect="1"/>
            </p:cNvGraphicFramePr>
            <p:nvPr>
              <p:extLst/>
            </p:nvPr>
          </p:nvGraphicFramePr>
          <p:xfrm>
            <a:off x="5400675" y="3938954"/>
            <a:ext cx="1909763" cy="2282825"/>
          </p:xfrm>
          <a:graphic>
            <a:graphicData uri="http://schemas.openxmlformats.org/presentationml/2006/ole">
              <mc:AlternateContent xmlns:mc="http://schemas.openxmlformats.org/markup-compatibility/2006">
                <mc:Choice xmlns:v="urn:schemas-microsoft-com:vml" Requires="v">
                  <p:oleObj spid="_x0000_s6256" name="VISIO" r:id="rId8" imgW="1471089" imgH="1761729" progId="">
                    <p:embed/>
                  </p:oleObj>
                </mc:Choice>
                <mc:Fallback>
                  <p:oleObj name="VISIO" r:id="rId8" imgW="1471089" imgH="1761729"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00675" y="3938954"/>
                          <a:ext cx="1909763"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Text Box 9"/>
            <p:cNvSpPr txBox="1">
              <a:spLocks noChangeArrowheads="1"/>
            </p:cNvSpPr>
            <p:nvPr/>
          </p:nvSpPr>
          <p:spPr bwMode="auto">
            <a:xfrm>
              <a:off x="4800600" y="6072554"/>
              <a:ext cx="3810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400">
                  <a:latin typeface="Arial" panose="020B0604020202020204" pitchFamily="34" charset="0"/>
                  <a:cs typeface="Arial" panose="020B0604020202020204" pitchFamily="34" charset="0"/>
                </a:rPr>
                <a:t>Non-traditional Dendrogram</a:t>
              </a:r>
            </a:p>
          </p:txBody>
        </p:sp>
      </p:grpSp>
      <p:grpSp>
        <p:nvGrpSpPr>
          <p:cNvPr id="3" name="Group 2"/>
          <p:cNvGrpSpPr/>
          <p:nvPr/>
        </p:nvGrpSpPr>
        <p:grpSpPr>
          <a:xfrm>
            <a:off x="4800600" y="1348154"/>
            <a:ext cx="3352800" cy="2438400"/>
            <a:chOff x="4800600" y="1348154"/>
            <a:chExt cx="3352800" cy="2438400"/>
          </a:xfrm>
        </p:grpSpPr>
        <p:graphicFrame>
          <p:nvGraphicFramePr>
            <p:cNvPr id="18" name="Object 5"/>
            <p:cNvGraphicFramePr>
              <a:graphicFrameLocks noChangeAspect="1"/>
            </p:cNvGraphicFramePr>
            <p:nvPr>
              <p:extLst/>
            </p:nvPr>
          </p:nvGraphicFramePr>
          <p:xfrm>
            <a:off x="5400675" y="1348154"/>
            <a:ext cx="1773238" cy="2284413"/>
          </p:xfrm>
          <a:graphic>
            <a:graphicData uri="http://schemas.openxmlformats.org/presentationml/2006/ole">
              <mc:AlternateContent xmlns:mc="http://schemas.openxmlformats.org/markup-compatibility/2006">
                <mc:Choice xmlns:v="urn:schemas-microsoft-com:vml" Requires="v">
                  <p:oleObj spid="_x0000_s6257" name="VISIO" r:id="rId10" imgW="1379425" imgH="1779615" progId="">
                    <p:embed/>
                  </p:oleObj>
                </mc:Choice>
                <mc:Fallback>
                  <p:oleObj name="VISIO" r:id="rId10" imgW="1379425" imgH="1779615"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00675" y="1348154"/>
                          <a:ext cx="1773238" cy="228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Text Box 10"/>
            <p:cNvSpPr txBox="1">
              <a:spLocks noChangeArrowheads="1"/>
            </p:cNvSpPr>
            <p:nvPr/>
          </p:nvSpPr>
          <p:spPr bwMode="auto">
            <a:xfrm>
              <a:off x="4800600" y="3481754"/>
              <a:ext cx="335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400">
                  <a:latin typeface="Arial" panose="020B0604020202020204" pitchFamily="34" charset="0"/>
                  <a:cs typeface="Arial" panose="020B0604020202020204" pitchFamily="34" charset="0"/>
                </a:rPr>
                <a:t>Traditional Dendrogram</a:t>
              </a:r>
            </a:p>
          </p:txBody>
        </p:sp>
      </p:grpSp>
      <p:sp>
        <p:nvSpPr>
          <p:cNvPr id="26" name="Rectangle 25">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Hierarchical Clustering</a:t>
            </a:r>
          </a:p>
        </p:txBody>
      </p:sp>
      <p:sp>
        <p:nvSpPr>
          <p:cNvPr id="27" name="Rectangle 26">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50200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6" name="Rectangle 25">
            <a:extLst>
              <a:ext uri="{FF2B5EF4-FFF2-40B4-BE49-F238E27FC236}">
                <a16:creationId xmlns:a16="http://schemas.microsoft.com/office/drawing/2014/main" xmlns="" id="{34A18499-D267-4FCA-9273-61437F78472C}"/>
              </a:ext>
            </a:extLst>
          </p:cNvPr>
          <p:cNvSpPr/>
          <p:nvPr/>
        </p:nvSpPr>
        <p:spPr>
          <a:xfrm>
            <a:off x="91246" y="1623077"/>
            <a:ext cx="8200498" cy="1938992"/>
          </a:xfrm>
          <a:prstGeom prst="rect">
            <a:avLst/>
          </a:prstGeom>
        </p:spPr>
        <p:txBody>
          <a:bodyPr wrap="square">
            <a:spAutoFit/>
          </a:bodyPr>
          <a:lstStyle/>
          <a:p>
            <a:pPr marL="285750" indent="-285750">
              <a:buFont typeface="Courier New" panose="02070309020205020404" pitchFamily="49" charset="0"/>
              <a:buChar char="o"/>
            </a:pPr>
            <a:r>
              <a:rPr lang="en-US" sz="2400" dirty="0"/>
              <a:t>Produces a set of nested clusters organized as a hierarchical tree</a:t>
            </a:r>
          </a:p>
          <a:p>
            <a:pPr marL="285750" indent="-285750">
              <a:buFont typeface="Courier New" panose="02070309020205020404" pitchFamily="49" charset="0"/>
              <a:buChar char="o"/>
            </a:pPr>
            <a:r>
              <a:rPr lang="en-US" sz="2400" dirty="0"/>
              <a:t>Can be visualized as a </a:t>
            </a:r>
            <a:r>
              <a:rPr lang="en-US" sz="2400" dirty="0" err="1"/>
              <a:t>dendrogram</a:t>
            </a:r>
            <a:endParaRPr lang="en-US" sz="2400" dirty="0"/>
          </a:p>
          <a:p>
            <a:pPr marL="742950" lvl="1" indent="-285750">
              <a:buFont typeface="Courier New" panose="02070309020205020404" pitchFamily="49" charset="0"/>
              <a:buChar char="o"/>
            </a:pPr>
            <a:r>
              <a:rPr lang="en-US" sz="2400" dirty="0"/>
              <a:t>A tree like diagram that records the sequences of merges or splits</a:t>
            </a:r>
          </a:p>
        </p:txBody>
      </p:sp>
      <p:pic>
        <p:nvPicPr>
          <p:cNvPr id="2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524" y="3975223"/>
            <a:ext cx="3459163"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aphicFrame>
        <p:nvGraphicFramePr>
          <p:cNvPr id="28" name="Object 1024"/>
          <p:cNvGraphicFramePr>
            <a:graphicFrameLocks noChangeAspect="1"/>
          </p:cNvGraphicFramePr>
          <p:nvPr>
            <p:extLst/>
          </p:nvPr>
        </p:nvGraphicFramePr>
        <p:xfrm>
          <a:off x="4595398" y="3975224"/>
          <a:ext cx="2319338" cy="2360613"/>
        </p:xfrm>
        <a:graphic>
          <a:graphicData uri="http://schemas.openxmlformats.org/presentationml/2006/ole">
            <mc:AlternateContent xmlns:mc="http://schemas.openxmlformats.org/markup-compatibility/2006">
              <mc:Choice xmlns:v="urn:schemas-microsoft-com:vml" Requires="v">
                <p:oleObj spid="_x0000_s7197" name="VISIO" r:id="rId5" imgW="3163511" imgH="3230582" progId="">
                  <p:embed/>
                </p:oleObj>
              </mc:Choice>
              <mc:Fallback>
                <p:oleObj name="VISIO" r:id="rId5" imgW="3163511" imgH="3230582"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95398" y="3975224"/>
                        <a:ext cx="2319338" cy="2360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Rectangle 8">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Hierarchical Clustering</a:t>
            </a:r>
          </a:p>
        </p:txBody>
      </p:sp>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13001721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6" name="Rectangle 25">
            <a:extLst>
              <a:ext uri="{FF2B5EF4-FFF2-40B4-BE49-F238E27FC236}">
                <a16:creationId xmlns:a16="http://schemas.microsoft.com/office/drawing/2014/main" xmlns="" id="{34A18499-D267-4FCA-9273-61437F78472C}"/>
              </a:ext>
            </a:extLst>
          </p:cNvPr>
          <p:cNvSpPr/>
          <p:nvPr/>
        </p:nvSpPr>
        <p:spPr>
          <a:xfrm>
            <a:off x="91246" y="1513221"/>
            <a:ext cx="8200498" cy="1569660"/>
          </a:xfrm>
          <a:prstGeom prst="rect">
            <a:avLst/>
          </a:prstGeom>
        </p:spPr>
        <p:txBody>
          <a:bodyPr wrap="square">
            <a:spAutoFit/>
          </a:bodyPr>
          <a:lstStyle/>
          <a:p>
            <a:pPr marL="457200" indent="-457200">
              <a:buFont typeface="Courier New" panose="02070309020205020404" pitchFamily="49" charset="0"/>
              <a:buChar char="o"/>
            </a:pPr>
            <a:r>
              <a:rPr lang="en-US" sz="2400" dirty="0"/>
              <a:t>Do not have to assume any particular number of clusters</a:t>
            </a:r>
          </a:p>
          <a:p>
            <a:pPr marL="914400" lvl="1" indent="-457200">
              <a:buFont typeface="Courier New" panose="02070309020205020404" pitchFamily="49" charset="0"/>
              <a:buChar char="o"/>
            </a:pPr>
            <a:r>
              <a:rPr lang="en-US" sz="2400" dirty="0"/>
              <a:t>Any desired number of clusters can be obtained by ‘cutting’ the </a:t>
            </a:r>
            <a:r>
              <a:rPr lang="en-US" sz="2400" dirty="0" err="1" smtClean="0"/>
              <a:t>dendrogram</a:t>
            </a:r>
            <a:r>
              <a:rPr lang="en-US" sz="2400" dirty="0" smtClean="0"/>
              <a:t> </a:t>
            </a:r>
            <a:r>
              <a:rPr lang="en-US" sz="2400" dirty="0"/>
              <a:t>at the proper level</a:t>
            </a:r>
          </a:p>
          <a:p>
            <a:pPr marL="457200" indent="-457200">
              <a:buFont typeface="Courier New" panose="02070309020205020404" pitchFamily="49" charset="0"/>
              <a:buChar char="o"/>
            </a:pPr>
            <a:endParaRPr lang="en-US" sz="2400" dirty="0"/>
          </a:p>
        </p:txBody>
      </p:sp>
      <p:pic>
        <p:nvPicPr>
          <p:cNvPr id="2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403" y="3082881"/>
            <a:ext cx="5561328" cy="310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 name="Rectangle 6">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Hierarchical Clustering: Strength</a:t>
            </a:r>
          </a:p>
        </p:txBody>
      </p:sp>
      <p:sp>
        <p:nvSpPr>
          <p:cNvPr id="9" name="Rectangle 8">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14859429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3"/>
          <p:cNvSpPr txBox="1">
            <a:spLocks noChangeArrowheads="1"/>
          </p:cNvSpPr>
          <p:nvPr/>
        </p:nvSpPr>
        <p:spPr>
          <a:xfrm>
            <a:off x="290744" y="1306282"/>
            <a:ext cx="8001000" cy="51816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indent="-533400">
              <a:spcBef>
                <a:spcPct val="20000"/>
              </a:spcBef>
            </a:pPr>
            <a:r>
              <a:rPr lang="en-US" sz="2400" dirty="0"/>
              <a:t>P</a:t>
            </a:r>
            <a:r>
              <a:rPr lang="en-US" sz="2400" dirty="0" smtClean="0"/>
              <a:t>opular hierarchical clustering technique</a:t>
            </a:r>
          </a:p>
          <a:p>
            <a:pPr marL="533400" indent="-533400">
              <a:spcBef>
                <a:spcPct val="20000"/>
              </a:spcBef>
            </a:pPr>
            <a:endParaRPr lang="en-US" sz="2400" dirty="0" smtClean="0"/>
          </a:p>
          <a:p>
            <a:pPr marL="533400" indent="-533400">
              <a:spcBef>
                <a:spcPct val="20000"/>
              </a:spcBef>
            </a:pPr>
            <a:r>
              <a:rPr lang="en-US" sz="2400" dirty="0" smtClean="0"/>
              <a:t>Basic algorithm is straightforward</a:t>
            </a:r>
          </a:p>
          <a:p>
            <a:pPr marL="990600" lvl="1" indent="-533400">
              <a:spcBef>
                <a:spcPct val="20000"/>
              </a:spcBef>
              <a:buFont typeface="Arial" panose="020B0604020202020204" pitchFamily="34" charset="0"/>
              <a:buAutoNum type="arabicPeriod"/>
            </a:pPr>
            <a:r>
              <a:rPr lang="en-US" dirty="0" smtClean="0"/>
              <a:t>Compute the proximity matrix</a:t>
            </a:r>
          </a:p>
          <a:p>
            <a:pPr marL="990600" lvl="1" indent="-533400">
              <a:spcBef>
                <a:spcPct val="20000"/>
              </a:spcBef>
              <a:buFont typeface="Arial" panose="020B0604020202020204" pitchFamily="34" charset="0"/>
              <a:buAutoNum type="arabicPeriod"/>
            </a:pPr>
            <a:r>
              <a:rPr lang="en-US" dirty="0" smtClean="0"/>
              <a:t>Let each data point be a cluster</a:t>
            </a:r>
          </a:p>
          <a:p>
            <a:pPr marL="990600" lvl="1" indent="-533400">
              <a:spcBef>
                <a:spcPct val="20000"/>
              </a:spcBef>
              <a:buFont typeface="Arial" panose="020B0604020202020204" pitchFamily="34" charset="0"/>
              <a:buAutoNum type="arabicPeriod"/>
            </a:pPr>
            <a:r>
              <a:rPr lang="en-US" b="1" dirty="0" smtClean="0"/>
              <a:t>Repeat</a:t>
            </a:r>
          </a:p>
          <a:p>
            <a:pPr marL="990600" lvl="1" indent="-533400">
              <a:spcBef>
                <a:spcPct val="20000"/>
              </a:spcBef>
              <a:buFont typeface="Wingdings" panose="05000000000000000000" pitchFamily="2" charset="2"/>
              <a:buAutoNum type="arabicPeriod"/>
            </a:pPr>
            <a:r>
              <a:rPr lang="en-US" dirty="0" smtClean="0"/>
              <a:t>	Merge the two closest clusters</a:t>
            </a:r>
          </a:p>
          <a:p>
            <a:pPr marL="990600" lvl="1" indent="-533400">
              <a:spcBef>
                <a:spcPct val="20000"/>
              </a:spcBef>
              <a:buFont typeface="Wingdings" panose="05000000000000000000" pitchFamily="2" charset="2"/>
              <a:buAutoNum type="arabicPeriod"/>
            </a:pPr>
            <a:r>
              <a:rPr lang="en-US" dirty="0" smtClean="0"/>
              <a:t>	Update the proximity matrix</a:t>
            </a:r>
          </a:p>
          <a:p>
            <a:pPr marL="990600" lvl="1" indent="-533400">
              <a:spcBef>
                <a:spcPct val="20000"/>
              </a:spcBef>
              <a:buFont typeface="Arial" panose="020B0604020202020204" pitchFamily="34" charset="0"/>
              <a:buAutoNum type="arabicPeriod"/>
            </a:pPr>
            <a:r>
              <a:rPr lang="en-US" b="1" dirty="0" smtClean="0"/>
              <a:t>Until</a:t>
            </a:r>
            <a:r>
              <a:rPr lang="en-US" dirty="0" smtClean="0"/>
              <a:t> only a single cluster remains</a:t>
            </a:r>
          </a:p>
          <a:p>
            <a:pPr marL="990600" lvl="1" indent="-533400">
              <a:spcBef>
                <a:spcPct val="20000"/>
              </a:spcBef>
              <a:buFont typeface="Arial" panose="020B0604020202020204" pitchFamily="34" charset="0"/>
              <a:buNone/>
            </a:pPr>
            <a:r>
              <a:rPr lang="en-US" dirty="0" smtClean="0"/>
              <a:t> </a:t>
            </a:r>
          </a:p>
          <a:p>
            <a:pPr marL="533400" indent="-533400">
              <a:spcBef>
                <a:spcPct val="20000"/>
              </a:spcBef>
            </a:pPr>
            <a:r>
              <a:rPr lang="en-US" sz="2400" dirty="0" smtClean="0"/>
              <a:t>Key operation is the computation of the proximity of two clusters</a:t>
            </a:r>
          </a:p>
          <a:p>
            <a:pPr marL="990600" lvl="1" indent="-533400">
              <a:spcBef>
                <a:spcPct val="20000"/>
              </a:spcBef>
            </a:pPr>
            <a:r>
              <a:rPr lang="en-US" dirty="0" smtClean="0"/>
              <a:t>Different approaches to defining the distance between clusters distinguish the different algorithms</a:t>
            </a:r>
          </a:p>
        </p:txBody>
      </p:sp>
      <p:sp>
        <p:nvSpPr>
          <p:cNvPr id="9" name="Rectangle 8">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Agglomerative Hierarchical Clustering</a:t>
            </a:r>
          </a:p>
        </p:txBody>
      </p:sp>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26311982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3"/>
          <p:cNvSpPr txBox="1">
            <a:spLocks noChangeArrowheads="1"/>
          </p:cNvSpPr>
          <p:nvPr/>
        </p:nvSpPr>
        <p:spPr>
          <a:xfrm>
            <a:off x="371880" y="1669624"/>
            <a:ext cx="7886700" cy="48117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Start with clusters of individual points and a proximity matrix</a:t>
            </a:r>
          </a:p>
          <a:p>
            <a:pPr lvl="1"/>
            <a:endParaRPr lang="en-US" dirty="0" smtClean="0"/>
          </a:p>
        </p:txBody>
      </p:sp>
      <p:grpSp>
        <p:nvGrpSpPr>
          <p:cNvPr id="4" name="Group 3"/>
          <p:cNvGrpSpPr/>
          <p:nvPr/>
        </p:nvGrpSpPr>
        <p:grpSpPr>
          <a:xfrm>
            <a:off x="77377" y="2184769"/>
            <a:ext cx="8001000" cy="3795712"/>
            <a:chOff x="77377" y="2184769"/>
            <a:chExt cx="8001000" cy="3795712"/>
          </a:xfrm>
        </p:grpSpPr>
        <p:grpSp>
          <p:nvGrpSpPr>
            <p:cNvPr id="2" name="Group 1"/>
            <p:cNvGrpSpPr/>
            <p:nvPr/>
          </p:nvGrpSpPr>
          <p:grpSpPr>
            <a:xfrm>
              <a:off x="77377" y="3237281"/>
              <a:ext cx="3505200" cy="2743200"/>
              <a:chOff x="77377" y="3237281"/>
              <a:chExt cx="3505200" cy="2743200"/>
            </a:xfrm>
          </p:grpSpPr>
          <p:sp>
            <p:nvSpPr>
              <p:cNvPr id="11" name="Oval 4"/>
              <p:cNvSpPr>
                <a:spLocks noChangeArrowheads="1"/>
              </p:cNvSpPr>
              <p:nvPr/>
            </p:nvSpPr>
            <p:spPr bwMode="auto">
              <a:xfrm>
                <a:off x="305977" y="4685081"/>
                <a:ext cx="228600" cy="228600"/>
              </a:xfrm>
              <a:prstGeom prst="ellipse">
                <a:avLst/>
              </a:prstGeom>
              <a:solidFill>
                <a:schemeClr val="bg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12" name="Oval 5"/>
              <p:cNvSpPr>
                <a:spLocks noChangeArrowheads="1"/>
              </p:cNvSpPr>
              <p:nvPr/>
            </p:nvSpPr>
            <p:spPr bwMode="auto">
              <a:xfrm>
                <a:off x="2363377" y="5751881"/>
                <a:ext cx="228600" cy="228600"/>
              </a:xfrm>
              <a:prstGeom prst="ellipse">
                <a:avLst/>
              </a:prstGeom>
              <a:solidFill>
                <a:schemeClr val="bg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13" name="Oval 6"/>
              <p:cNvSpPr>
                <a:spLocks noChangeArrowheads="1"/>
              </p:cNvSpPr>
              <p:nvPr/>
            </p:nvSpPr>
            <p:spPr bwMode="auto">
              <a:xfrm>
                <a:off x="1220377" y="3846881"/>
                <a:ext cx="228600" cy="228600"/>
              </a:xfrm>
              <a:prstGeom prst="ellipse">
                <a:avLst/>
              </a:prstGeom>
              <a:solidFill>
                <a:schemeClr val="bg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14" name="Oval 7"/>
              <p:cNvSpPr>
                <a:spLocks noChangeArrowheads="1"/>
              </p:cNvSpPr>
              <p:nvPr/>
            </p:nvSpPr>
            <p:spPr bwMode="auto">
              <a:xfrm>
                <a:off x="1067977" y="5599481"/>
                <a:ext cx="228600" cy="228600"/>
              </a:xfrm>
              <a:prstGeom prst="ellipse">
                <a:avLst/>
              </a:prstGeom>
              <a:solidFill>
                <a:schemeClr val="bg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15" name="Oval 8"/>
              <p:cNvSpPr>
                <a:spLocks noChangeArrowheads="1"/>
              </p:cNvSpPr>
              <p:nvPr/>
            </p:nvSpPr>
            <p:spPr bwMode="auto">
              <a:xfrm>
                <a:off x="2744377" y="3846881"/>
                <a:ext cx="228600" cy="228600"/>
              </a:xfrm>
              <a:prstGeom prst="ellipse">
                <a:avLst/>
              </a:prstGeom>
              <a:solidFill>
                <a:schemeClr val="bg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16" name="Oval 9"/>
              <p:cNvSpPr>
                <a:spLocks noChangeArrowheads="1"/>
              </p:cNvSpPr>
              <p:nvPr/>
            </p:nvSpPr>
            <p:spPr bwMode="auto">
              <a:xfrm>
                <a:off x="1220377" y="3237281"/>
                <a:ext cx="228600" cy="228600"/>
              </a:xfrm>
              <a:prstGeom prst="ellipse">
                <a:avLst/>
              </a:prstGeom>
              <a:solidFill>
                <a:schemeClr val="bg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17" name="Oval 10"/>
              <p:cNvSpPr>
                <a:spLocks noChangeArrowheads="1"/>
              </p:cNvSpPr>
              <p:nvPr/>
            </p:nvSpPr>
            <p:spPr bwMode="auto">
              <a:xfrm>
                <a:off x="77377" y="4989881"/>
                <a:ext cx="228600" cy="228600"/>
              </a:xfrm>
              <a:prstGeom prst="ellipse">
                <a:avLst/>
              </a:prstGeom>
              <a:solidFill>
                <a:schemeClr val="bg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18" name="Oval 11"/>
              <p:cNvSpPr>
                <a:spLocks noChangeArrowheads="1"/>
              </p:cNvSpPr>
              <p:nvPr/>
            </p:nvSpPr>
            <p:spPr bwMode="auto">
              <a:xfrm>
                <a:off x="1448977" y="5599481"/>
                <a:ext cx="228600" cy="228600"/>
              </a:xfrm>
              <a:prstGeom prst="ellipse">
                <a:avLst/>
              </a:prstGeom>
              <a:solidFill>
                <a:schemeClr val="bg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19" name="Oval 12"/>
              <p:cNvSpPr>
                <a:spLocks noChangeArrowheads="1"/>
              </p:cNvSpPr>
              <p:nvPr/>
            </p:nvSpPr>
            <p:spPr bwMode="auto">
              <a:xfrm>
                <a:off x="2744377" y="5370881"/>
                <a:ext cx="228600" cy="228600"/>
              </a:xfrm>
              <a:prstGeom prst="ellipse">
                <a:avLst/>
              </a:prstGeom>
              <a:solidFill>
                <a:schemeClr val="bg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20" name="Oval 13"/>
              <p:cNvSpPr>
                <a:spLocks noChangeArrowheads="1"/>
              </p:cNvSpPr>
              <p:nvPr/>
            </p:nvSpPr>
            <p:spPr bwMode="auto">
              <a:xfrm>
                <a:off x="1753777" y="3313481"/>
                <a:ext cx="228600" cy="228600"/>
              </a:xfrm>
              <a:prstGeom prst="ellipse">
                <a:avLst/>
              </a:prstGeom>
              <a:solidFill>
                <a:schemeClr val="bg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21" name="Oval 14"/>
              <p:cNvSpPr>
                <a:spLocks noChangeArrowheads="1"/>
              </p:cNvSpPr>
              <p:nvPr/>
            </p:nvSpPr>
            <p:spPr bwMode="auto">
              <a:xfrm>
                <a:off x="2820577" y="4380281"/>
                <a:ext cx="228600" cy="228600"/>
              </a:xfrm>
              <a:prstGeom prst="ellipse">
                <a:avLst/>
              </a:prstGeom>
              <a:solidFill>
                <a:schemeClr val="bg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23" name="Oval 15"/>
              <p:cNvSpPr>
                <a:spLocks noChangeArrowheads="1"/>
              </p:cNvSpPr>
              <p:nvPr/>
            </p:nvSpPr>
            <p:spPr bwMode="auto">
              <a:xfrm>
                <a:off x="3353977" y="3465881"/>
                <a:ext cx="228600" cy="228600"/>
              </a:xfrm>
              <a:prstGeom prst="ellipse">
                <a:avLst/>
              </a:prstGeom>
              <a:solidFill>
                <a:schemeClr val="bg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grpSp>
        <p:grpSp>
          <p:nvGrpSpPr>
            <p:cNvPr id="3" name="Group 2"/>
            <p:cNvGrpSpPr/>
            <p:nvPr/>
          </p:nvGrpSpPr>
          <p:grpSpPr>
            <a:xfrm>
              <a:off x="4877977" y="2184769"/>
              <a:ext cx="3200400" cy="2836862"/>
              <a:chOff x="4877977" y="2184769"/>
              <a:chExt cx="3200400" cy="2836862"/>
            </a:xfrm>
          </p:grpSpPr>
          <p:grpSp>
            <p:nvGrpSpPr>
              <p:cNvPr id="24" name="Group 16"/>
              <p:cNvGrpSpPr>
                <a:grpSpLocks/>
              </p:cNvGrpSpPr>
              <p:nvPr/>
            </p:nvGrpSpPr>
            <p:grpSpPr bwMode="auto">
              <a:xfrm>
                <a:off x="4877977" y="2184769"/>
                <a:ext cx="3200400" cy="2789237"/>
                <a:chOff x="3456" y="1622"/>
                <a:chExt cx="2160" cy="2058"/>
              </a:xfrm>
            </p:grpSpPr>
            <p:sp>
              <p:nvSpPr>
                <p:cNvPr id="25" name="Line 17"/>
                <p:cNvSpPr>
                  <a:spLocks noChangeShapeType="1"/>
                </p:cNvSpPr>
                <p:nvPr/>
              </p:nvSpPr>
              <p:spPr bwMode="auto">
                <a:xfrm>
                  <a:off x="3696" y="1622"/>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18"/>
                <p:cNvSpPr>
                  <a:spLocks noChangeShapeType="1"/>
                </p:cNvSpPr>
                <p:nvPr/>
              </p:nvSpPr>
              <p:spPr bwMode="auto">
                <a:xfrm>
                  <a:off x="3504" y="1814"/>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19"/>
                <p:cNvSpPr>
                  <a:spLocks noChangeShapeType="1"/>
                </p:cNvSpPr>
                <p:nvPr/>
              </p:nvSpPr>
              <p:spPr bwMode="auto">
                <a:xfrm>
                  <a:off x="4012" y="1622"/>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20"/>
                <p:cNvSpPr>
                  <a:spLocks noChangeShapeType="1"/>
                </p:cNvSpPr>
                <p:nvPr/>
              </p:nvSpPr>
              <p:spPr bwMode="auto">
                <a:xfrm>
                  <a:off x="4329" y="1622"/>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21"/>
                <p:cNvSpPr>
                  <a:spLocks noChangeShapeType="1"/>
                </p:cNvSpPr>
                <p:nvPr/>
              </p:nvSpPr>
              <p:spPr bwMode="auto">
                <a:xfrm>
                  <a:off x="4646" y="1622"/>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22"/>
                <p:cNvSpPr>
                  <a:spLocks noChangeShapeType="1"/>
                </p:cNvSpPr>
                <p:nvPr/>
              </p:nvSpPr>
              <p:spPr bwMode="auto">
                <a:xfrm>
                  <a:off x="4963" y="1622"/>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23"/>
                <p:cNvSpPr>
                  <a:spLocks noChangeShapeType="1"/>
                </p:cNvSpPr>
                <p:nvPr/>
              </p:nvSpPr>
              <p:spPr bwMode="auto">
                <a:xfrm>
                  <a:off x="5280" y="1622"/>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24"/>
                <p:cNvSpPr>
                  <a:spLocks noChangeShapeType="1"/>
                </p:cNvSpPr>
                <p:nvPr/>
              </p:nvSpPr>
              <p:spPr bwMode="auto">
                <a:xfrm>
                  <a:off x="3504" y="2073"/>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25"/>
                <p:cNvSpPr>
                  <a:spLocks noChangeShapeType="1"/>
                </p:cNvSpPr>
                <p:nvPr/>
              </p:nvSpPr>
              <p:spPr bwMode="auto">
                <a:xfrm>
                  <a:off x="3504" y="2332"/>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26"/>
                <p:cNvSpPr>
                  <a:spLocks noChangeShapeType="1"/>
                </p:cNvSpPr>
                <p:nvPr/>
              </p:nvSpPr>
              <p:spPr bwMode="auto">
                <a:xfrm>
                  <a:off x="3504" y="2591"/>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27"/>
                <p:cNvSpPr>
                  <a:spLocks noChangeShapeType="1"/>
                </p:cNvSpPr>
                <p:nvPr/>
              </p:nvSpPr>
              <p:spPr bwMode="auto">
                <a:xfrm>
                  <a:off x="3504" y="2850"/>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28"/>
                <p:cNvSpPr>
                  <a:spLocks noChangeShapeType="1"/>
                </p:cNvSpPr>
                <p:nvPr/>
              </p:nvSpPr>
              <p:spPr bwMode="auto">
                <a:xfrm>
                  <a:off x="3504" y="3110"/>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Text Box 29"/>
                <p:cNvSpPr txBox="1">
                  <a:spLocks noChangeArrowheads="1"/>
                </p:cNvSpPr>
                <p:nvPr/>
              </p:nvSpPr>
              <p:spPr bwMode="auto">
                <a:xfrm>
                  <a:off x="3456" y="1862"/>
                  <a:ext cx="336"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p1</a:t>
                  </a:r>
                </a:p>
              </p:txBody>
            </p:sp>
            <p:sp>
              <p:nvSpPr>
                <p:cNvPr id="38" name="Text Box 30"/>
                <p:cNvSpPr txBox="1">
                  <a:spLocks noChangeArrowheads="1"/>
                </p:cNvSpPr>
                <p:nvPr/>
              </p:nvSpPr>
              <p:spPr bwMode="auto">
                <a:xfrm>
                  <a:off x="3456" y="2390"/>
                  <a:ext cx="336"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p3</a:t>
                  </a:r>
                </a:p>
              </p:txBody>
            </p:sp>
            <p:sp>
              <p:nvSpPr>
                <p:cNvPr id="39" name="Text Box 31"/>
                <p:cNvSpPr txBox="1">
                  <a:spLocks noChangeArrowheads="1"/>
                </p:cNvSpPr>
                <p:nvPr/>
              </p:nvSpPr>
              <p:spPr bwMode="auto">
                <a:xfrm>
                  <a:off x="3456" y="2917"/>
                  <a:ext cx="336"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p5</a:t>
                  </a:r>
                </a:p>
              </p:txBody>
            </p:sp>
            <p:sp>
              <p:nvSpPr>
                <p:cNvPr id="40" name="Text Box 32"/>
                <p:cNvSpPr txBox="1">
                  <a:spLocks noChangeArrowheads="1"/>
                </p:cNvSpPr>
                <p:nvPr/>
              </p:nvSpPr>
              <p:spPr bwMode="auto">
                <a:xfrm>
                  <a:off x="3456" y="2679"/>
                  <a:ext cx="336"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p4</a:t>
                  </a:r>
                </a:p>
              </p:txBody>
            </p:sp>
            <p:sp>
              <p:nvSpPr>
                <p:cNvPr id="41" name="Text Box 33"/>
                <p:cNvSpPr txBox="1">
                  <a:spLocks noChangeArrowheads="1"/>
                </p:cNvSpPr>
                <p:nvPr/>
              </p:nvSpPr>
              <p:spPr bwMode="auto">
                <a:xfrm>
                  <a:off x="3456" y="2150"/>
                  <a:ext cx="336"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p2</a:t>
                  </a:r>
                </a:p>
              </p:txBody>
            </p:sp>
            <p:sp>
              <p:nvSpPr>
                <p:cNvPr id="42" name="Text Box 34"/>
                <p:cNvSpPr txBox="1">
                  <a:spLocks noChangeArrowheads="1"/>
                </p:cNvSpPr>
                <p:nvPr/>
              </p:nvSpPr>
              <p:spPr bwMode="auto">
                <a:xfrm>
                  <a:off x="3744" y="1622"/>
                  <a:ext cx="337"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p1</a:t>
                  </a:r>
                </a:p>
              </p:txBody>
            </p:sp>
            <p:sp>
              <p:nvSpPr>
                <p:cNvPr id="43" name="Text Box 35"/>
                <p:cNvSpPr txBox="1">
                  <a:spLocks noChangeArrowheads="1"/>
                </p:cNvSpPr>
                <p:nvPr/>
              </p:nvSpPr>
              <p:spPr bwMode="auto">
                <a:xfrm>
                  <a:off x="4032" y="1622"/>
                  <a:ext cx="336"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p2</a:t>
                  </a:r>
                </a:p>
              </p:txBody>
            </p:sp>
            <p:sp>
              <p:nvSpPr>
                <p:cNvPr id="44" name="Text Box 36"/>
                <p:cNvSpPr txBox="1">
                  <a:spLocks noChangeArrowheads="1"/>
                </p:cNvSpPr>
                <p:nvPr/>
              </p:nvSpPr>
              <p:spPr bwMode="auto">
                <a:xfrm>
                  <a:off x="4368" y="1622"/>
                  <a:ext cx="336"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p3</a:t>
                  </a:r>
                </a:p>
              </p:txBody>
            </p:sp>
            <p:sp>
              <p:nvSpPr>
                <p:cNvPr id="45" name="Text Box 37"/>
                <p:cNvSpPr txBox="1">
                  <a:spLocks noChangeArrowheads="1"/>
                </p:cNvSpPr>
                <p:nvPr/>
              </p:nvSpPr>
              <p:spPr bwMode="auto">
                <a:xfrm>
                  <a:off x="4704" y="1622"/>
                  <a:ext cx="336"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p4</a:t>
                  </a:r>
                </a:p>
              </p:txBody>
            </p:sp>
            <p:sp>
              <p:nvSpPr>
                <p:cNvPr id="46" name="Text Box 38"/>
                <p:cNvSpPr txBox="1">
                  <a:spLocks noChangeArrowheads="1"/>
                </p:cNvSpPr>
                <p:nvPr/>
              </p:nvSpPr>
              <p:spPr bwMode="auto">
                <a:xfrm>
                  <a:off x="4944" y="1622"/>
                  <a:ext cx="336"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p5</a:t>
                  </a:r>
                </a:p>
              </p:txBody>
            </p:sp>
            <p:sp>
              <p:nvSpPr>
                <p:cNvPr id="47" name="Text Box 39"/>
                <p:cNvSpPr txBox="1">
                  <a:spLocks noChangeArrowheads="1"/>
                </p:cNvSpPr>
                <p:nvPr/>
              </p:nvSpPr>
              <p:spPr bwMode="auto">
                <a:xfrm>
                  <a:off x="5280" y="1622"/>
                  <a:ext cx="33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600">
                      <a:latin typeface="Calibri" panose="020F0502020204030204" pitchFamily="34" charset="0"/>
                      <a:cs typeface="Arial" panose="020B0604020202020204" pitchFamily="34" charset="0"/>
                    </a:rPr>
                    <a:t>. . .</a:t>
                  </a:r>
                </a:p>
              </p:txBody>
            </p:sp>
            <p:sp>
              <p:nvSpPr>
                <p:cNvPr id="48" name="Text Box 40"/>
                <p:cNvSpPr txBox="1">
                  <a:spLocks noChangeArrowheads="1"/>
                </p:cNvSpPr>
                <p:nvPr/>
              </p:nvSpPr>
              <p:spPr bwMode="auto">
                <a:xfrm>
                  <a:off x="3504" y="3072"/>
                  <a:ext cx="192"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200">
                      <a:latin typeface="Calibri" panose="020F0502020204030204" pitchFamily="34" charset="0"/>
                      <a:cs typeface="Arial" panose="020B0604020202020204" pitchFamily="34" charset="0"/>
                    </a:rPr>
                    <a:t>.</a:t>
                  </a:r>
                </a:p>
                <a:p>
                  <a:pPr>
                    <a:lnSpc>
                      <a:spcPct val="100000"/>
                    </a:lnSpc>
                    <a:spcBef>
                      <a:spcPct val="50000"/>
                    </a:spcBef>
                    <a:buFontTx/>
                    <a:buNone/>
                  </a:pPr>
                  <a:r>
                    <a:rPr lang="en-US" sz="1200">
                      <a:latin typeface="Calibri" panose="020F0502020204030204" pitchFamily="34" charset="0"/>
                      <a:cs typeface="Arial" panose="020B0604020202020204" pitchFamily="34" charset="0"/>
                    </a:rPr>
                    <a:t>.</a:t>
                  </a:r>
                </a:p>
                <a:p>
                  <a:pPr>
                    <a:lnSpc>
                      <a:spcPct val="100000"/>
                    </a:lnSpc>
                    <a:spcBef>
                      <a:spcPct val="50000"/>
                    </a:spcBef>
                    <a:buFontTx/>
                    <a:buNone/>
                  </a:pPr>
                  <a:r>
                    <a:rPr lang="en-US" sz="1200">
                      <a:latin typeface="Calibri" panose="020F0502020204030204" pitchFamily="34" charset="0"/>
                      <a:cs typeface="Arial" panose="020B0604020202020204" pitchFamily="34" charset="0"/>
                    </a:rPr>
                    <a:t>.</a:t>
                  </a:r>
                </a:p>
              </p:txBody>
            </p:sp>
          </p:grpSp>
          <p:sp>
            <p:nvSpPr>
              <p:cNvPr id="49" name="Text Box 41"/>
              <p:cNvSpPr txBox="1">
                <a:spLocks noChangeArrowheads="1"/>
              </p:cNvSpPr>
              <p:nvPr/>
            </p:nvSpPr>
            <p:spPr bwMode="auto">
              <a:xfrm>
                <a:off x="5411377" y="4624756"/>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2000" dirty="0">
                    <a:latin typeface="Calibri" panose="020F0502020204030204" pitchFamily="34" charset="0"/>
                    <a:cs typeface="Arial" panose="020B0604020202020204" pitchFamily="34" charset="0"/>
                  </a:rPr>
                  <a:t>Proximity Matrix</a:t>
                </a:r>
              </a:p>
            </p:txBody>
          </p:sp>
        </p:grpSp>
      </p:grpSp>
      <p:graphicFrame>
        <p:nvGraphicFramePr>
          <p:cNvPr id="50" name="Object 1024"/>
          <p:cNvGraphicFramePr>
            <a:graphicFrameLocks noGrp="1" noChangeAspect="1"/>
          </p:cNvGraphicFramePr>
          <p:nvPr>
            <p:ph sz="half" idx="4294967295"/>
            <p:extLst/>
          </p:nvPr>
        </p:nvGraphicFramePr>
        <p:xfrm>
          <a:off x="4365215" y="5097831"/>
          <a:ext cx="4056062" cy="714375"/>
        </p:xfrm>
        <a:graphic>
          <a:graphicData uri="http://schemas.openxmlformats.org/presentationml/2006/ole">
            <mc:AlternateContent xmlns:mc="http://schemas.openxmlformats.org/markup-compatibility/2006">
              <mc:Choice xmlns:v="urn:schemas-microsoft-com:vml" Requires="v">
                <p:oleObj spid="_x0000_s8221" name="Visio" r:id="rId4" imgW="7949438" imgH="1399827" progId="">
                  <p:embed/>
                </p:oleObj>
              </mc:Choice>
              <mc:Fallback>
                <p:oleObj name="Visio" r:id="rId4" imgW="7949438" imgH="1399827" progId="">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5215" y="5097831"/>
                        <a:ext cx="4056062"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 name="Rectangle 50">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Agglomerative Hierarchical Clustering</a:t>
            </a:r>
          </a:p>
        </p:txBody>
      </p:sp>
      <p:sp>
        <p:nvSpPr>
          <p:cNvPr id="52" name="Rectangle 51">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5165224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3"/>
          <p:cNvSpPr txBox="1">
            <a:spLocks noChangeArrowheads="1"/>
          </p:cNvSpPr>
          <p:nvPr/>
        </p:nvSpPr>
        <p:spPr>
          <a:xfrm>
            <a:off x="371880" y="1564640"/>
            <a:ext cx="7886700" cy="48117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smtClean="0"/>
              <a:t>After </a:t>
            </a:r>
            <a:r>
              <a:rPr lang="en-US" dirty="0"/>
              <a:t>some merging steps, we have some clusters </a:t>
            </a:r>
          </a:p>
          <a:p>
            <a:pPr lvl="1"/>
            <a:endParaRPr lang="en-US" dirty="0" smtClean="0"/>
          </a:p>
        </p:txBody>
      </p:sp>
      <p:sp>
        <p:nvSpPr>
          <p:cNvPr id="90" name="Freeform 4"/>
          <p:cNvSpPr>
            <a:spLocks/>
          </p:cNvSpPr>
          <p:nvPr/>
        </p:nvSpPr>
        <p:spPr bwMode="auto">
          <a:xfrm>
            <a:off x="5513" y="4477043"/>
            <a:ext cx="546100" cy="773113"/>
          </a:xfrm>
          <a:custGeom>
            <a:avLst/>
            <a:gdLst>
              <a:gd name="T0" fmla="*/ 2147483646 w 598"/>
              <a:gd name="T1" fmla="*/ 2147483646 h 652"/>
              <a:gd name="T2" fmla="*/ 2147483646 w 598"/>
              <a:gd name="T3" fmla="*/ 0 h 652"/>
              <a:gd name="T4" fmla="*/ 2147483646 w 598"/>
              <a:gd name="T5" fmla="*/ 2147483646 h 652"/>
              <a:gd name="T6" fmla="*/ 2147483646 w 598"/>
              <a:gd name="T7" fmla="*/ 2147483646 h 652"/>
              <a:gd name="T8" fmla="*/ 2147483646 w 598"/>
              <a:gd name="T9" fmla="*/ 2147483646 h 652"/>
              <a:gd name="T10" fmla="*/ 2147483646 w 598"/>
              <a:gd name="T11" fmla="*/ 2147483646 h 652"/>
              <a:gd name="T12" fmla="*/ 2147483646 w 598"/>
              <a:gd name="T13" fmla="*/ 2147483646 h 652"/>
              <a:gd name="T14" fmla="*/ 2147483646 w 598"/>
              <a:gd name="T15" fmla="*/ 2147483646 h 652"/>
              <a:gd name="T16" fmla="*/ 2147483646 w 598"/>
              <a:gd name="T17" fmla="*/ 2147483646 h 652"/>
              <a:gd name="T18" fmla="*/ 2147483646 w 598"/>
              <a:gd name="T19" fmla="*/ 2147483646 h 652"/>
              <a:gd name="T20" fmla="*/ 2147483646 w 598"/>
              <a:gd name="T21" fmla="*/ 2147483646 h 652"/>
              <a:gd name="T22" fmla="*/ 2147483646 w 598"/>
              <a:gd name="T23" fmla="*/ 2147483646 h 652"/>
              <a:gd name="T24" fmla="*/ 2147483646 w 598"/>
              <a:gd name="T25" fmla="*/ 2147483646 h 652"/>
              <a:gd name="T26" fmla="*/ 2147483646 w 598"/>
              <a:gd name="T27" fmla="*/ 2147483646 h 652"/>
              <a:gd name="T28" fmla="*/ 2147483646 w 598"/>
              <a:gd name="T29" fmla="*/ 2147483646 h 652"/>
              <a:gd name="T30" fmla="*/ 2147483646 w 598"/>
              <a:gd name="T31" fmla="*/ 2147483646 h 652"/>
              <a:gd name="T32" fmla="*/ 2147483646 w 598"/>
              <a:gd name="T33" fmla="*/ 2147483646 h 652"/>
              <a:gd name="T34" fmla="*/ 2147483646 w 598"/>
              <a:gd name="T35" fmla="*/ 2147483646 h 652"/>
              <a:gd name="T36" fmla="*/ 2147483646 w 598"/>
              <a:gd name="T37" fmla="*/ 2147483646 h 652"/>
              <a:gd name="T38" fmla="*/ 2147483646 w 598"/>
              <a:gd name="T39" fmla="*/ 2147483646 h 652"/>
              <a:gd name="T40" fmla="*/ 2147483646 w 598"/>
              <a:gd name="T41" fmla="*/ 2147483646 h 652"/>
              <a:gd name="T42" fmla="*/ 2147483646 w 598"/>
              <a:gd name="T43" fmla="*/ 2147483646 h 652"/>
              <a:gd name="T44" fmla="*/ 2147483646 w 598"/>
              <a:gd name="T45" fmla="*/ 2147483646 h 652"/>
              <a:gd name="T46" fmla="*/ 2147483646 w 598"/>
              <a:gd name="T47" fmla="*/ 2147483646 h 652"/>
              <a:gd name="T48" fmla="*/ 2147483646 w 598"/>
              <a:gd name="T49" fmla="*/ 2147483646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p:spPr>
        <p:txBody>
          <a:bodyPr/>
          <a:lstStyle/>
          <a:p>
            <a:endParaRPr lang="en-US"/>
          </a:p>
        </p:txBody>
      </p:sp>
      <p:sp>
        <p:nvSpPr>
          <p:cNvPr id="91" name="Freeform 5"/>
          <p:cNvSpPr>
            <a:spLocks/>
          </p:cNvSpPr>
          <p:nvPr/>
        </p:nvSpPr>
        <p:spPr bwMode="auto">
          <a:xfrm rot="16200000">
            <a:off x="996113" y="3257843"/>
            <a:ext cx="762000" cy="914400"/>
          </a:xfrm>
          <a:custGeom>
            <a:avLst/>
            <a:gdLst>
              <a:gd name="T0" fmla="*/ 2147483646 w 598"/>
              <a:gd name="T1" fmla="*/ 2147483646 h 652"/>
              <a:gd name="T2" fmla="*/ 2147483646 w 598"/>
              <a:gd name="T3" fmla="*/ 0 h 652"/>
              <a:gd name="T4" fmla="*/ 2147483646 w 598"/>
              <a:gd name="T5" fmla="*/ 2147483646 h 652"/>
              <a:gd name="T6" fmla="*/ 2147483646 w 598"/>
              <a:gd name="T7" fmla="*/ 2147483646 h 652"/>
              <a:gd name="T8" fmla="*/ 2147483646 w 598"/>
              <a:gd name="T9" fmla="*/ 2147483646 h 652"/>
              <a:gd name="T10" fmla="*/ 2147483646 w 598"/>
              <a:gd name="T11" fmla="*/ 2147483646 h 652"/>
              <a:gd name="T12" fmla="*/ 2147483646 w 598"/>
              <a:gd name="T13" fmla="*/ 2147483646 h 652"/>
              <a:gd name="T14" fmla="*/ 2147483646 w 598"/>
              <a:gd name="T15" fmla="*/ 2147483646 h 652"/>
              <a:gd name="T16" fmla="*/ 2147483646 w 598"/>
              <a:gd name="T17" fmla="*/ 2147483646 h 652"/>
              <a:gd name="T18" fmla="*/ 2147483646 w 598"/>
              <a:gd name="T19" fmla="*/ 2147483646 h 652"/>
              <a:gd name="T20" fmla="*/ 2147483646 w 598"/>
              <a:gd name="T21" fmla="*/ 2147483646 h 652"/>
              <a:gd name="T22" fmla="*/ 2147483646 w 598"/>
              <a:gd name="T23" fmla="*/ 2147483646 h 652"/>
              <a:gd name="T24" fmla="*/ 2147483646 w 598"/>
              <a:gd name="T25" fmla="*/ 2147483646 h 652"/>
              <a:gd name="T26" fmla="*/ 2147483646 w 598"/>
              <a:gd name="T27" fmla="*/ 2147483646 h 652"/>
              <a:gd name="T28" fmla="*/ 2147483646 w 598"/>
              <a:gd name="T29" fmla="*/ 2147483646 h 652"/>
              <a:gd name="T30" fmla="*/ 2147483646 w 598"/>
              <a:gd name="T31" fmla="*/ 2147483646 h 652"/>
              <a:gd name="T32" fmla="*/ 2147483646 w 598"/>
              <a:gd name="T33" fmla="*/ 2147483646 h 652"/>
              <a:gd name="T34" fmla="*/ 2147483646 w 598"/>
              <a:gd name="T35" fmla="*/ 2147483646 h 652"/>
              <a:gd name="T36" fmla="*/ 2147483646 w 598"/>
              <a:gd name="T37" fmla="*/ 2147483646 h 652"/>
              <a:gd name="T38" fmla="*/ 2147483646 w 598"/>
              <a:gd name="T39" fmla="*/ 2147483646 h 652"/>
              <a:gd name="T40" fmla="*/ 2147483646 w 598"/>
              <a:gd name="T41" fmla="*/ 2147483646 h 652"/>
              <a:gd name="T42" fmla="*/ 2147483646 w 598"/>
              <a:gd name="T43" fmla="*/ 2147483646 h 652"/>
              <a:gd name="T44" fmla="*/ 2147483646 w 598"/>
              <a:gd name="T45" fmla="*/ 2147483646 h 652"/>
              <a:gd name="T46" fmla="*/ 2147483646 w 598"/>
              <a:gd name="T47" fmla="*/ 2147483646 h 652"/>
              <a:gd name="T48" fmla="*/ 2147483646 w 598"/>
              <a:gd name="T49" fmla="*/ 2147483646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p:spPr>
        <p:txBody>
          <a:bodyPr/>
          <a:lstStyle/>
          <a:p>
            <a:endParaRPr lang="en-US"/>
          </a:p>
        </p:txBody>
      </p:sp>
      <p:sp>
        <p:nvSpPr>
          <p:cNvPr id="92" name="Freeform 6"/>
          <p:cNvSpPr>
            <a:spLocks/>
          </p:cNvSpPr>
          <p:nvPr/>
        </p:nvSpPr>
        <p:spPr bwMode="auto">
          <a:xfrm rot="10800000">
            <a:off x="2748713" y="3638843"/>
            <a:ext cx="685800" cy="762000"/>
          </a:xfrm>
          <a:custGeom>
            <a:avLst/>
            <a:gdLst>
              <a:gd name="T0" fmla="*/ 2147483646 w 598"/>
              <a:gd name="T1" fmla="*/ 2147483646 h 652"/>
              <a:gd name="T2" fmla="*/ 2147483646 w 598"/>
              <a:gd name="T3" fmla="*/ 0 h 652"/>
              <a:gd name="T4" fmla="*/ 2147483646 w 598"/>
              <a:gd name="T5" fmla="*/ 2147483646 h 652"/>
              <a:gd name="T6" fmla="*/ 2147483646 w 598"/>
              <a:gd name="T7" fmla="*/ 2147483646 h 652"/>
              <a:gd name="T8" fmla="*/ 2147483646 w 598"/>
              <a:gd name="T9" fmla="*/ 2147483646 h 652"/>
              <a:gd name="T10" fmla="*/ 2147483646 w 598"/>
              <a:gd name="T11" fmla="*/ 2147483646 h 652"/>
              <a:gd name="T12" fmla="*/ 2147483646 w 598"/>
              <a:gd name="T13" fmla="*/ 2147483646 h 652"/>
              <a:gd name="T14" fmla="*/ 2147483646 w 598"/>
              <a:gd name="T15" fmla="*/ 2147483646 h 652"/>
              <a:gd name="T16" fmla="*/ 2147483646 w 598"/>
              <a:gd name="T17" fmla="*/ 2147483646 h 652"/>
              <a:gd name="T18" fmla="*/ 2147483646 w 598"/>
              <a:gd name="T19" fmla="*/ 2147483646 h 652"/>
              <a:gd name="T20" fmla="*/ 2147483646 w 598"/>
              <a:gd name="T21" fmla="*/ 2147483646 h 652"/>
              <a:gd name="T22" fmla="*/ 2147483646 w 598"/>
              <a:gd name="T23" fmla="*/ 2147483646 h 652"/>
              <a:gd name="T24" fmla="*/ 2147483646 w 598"/>
              <a:gd name="T25" fmla="*/ 2147483646 h 652"/>
              <a:gd name="T26" fmla="*/ 2147483646 w 598"/>
              <a:gd name="T27" fmla="*/ 2147483646 h 652"/>
              <a:gd name="T28" fmla="*/ 2147483646 w 598"/>
              <a:gd name="T29" fmla="*/ 2147483646 h 652"/>
              <a:gd name="T30" fmla="*/ 2147483646 w 598"/>
              <a:gd name="T31" fmla="*/ 2147483646 h 652"/>
              <a:gd name="T32" fmla="*/ 2147483646 w 598"/>
              <a:gd name="T33" fmla="*/ 2147483646 h 652"/>
              <a:gd name="T34" fmla="*/ 2147483646 w 598"/>
              <a:gd name="T35" fmla="*/ 2147483646 h 652"/>
              <a:gd name="T36" fmla="*/ 2147483646 w 598"/>
              <a:gd name="T37" fmla="*/ 2147483646 h 652"/>
              <a:gd name="T38" fmla="*/ 2147483646 w 598"/>
              <a:gd name="T39" fmla="*/ 2147483646 h 652"/>
              <a:gd name="T40" fmla="*/ 2147483646 w 598"/>
              <a:gd name="T41" fmla="*/ 2147483646 h 652"/>
              <a:gd name="T42" fmla="*/ 2147483646 w 598"/>
              <a:gd name="T43" fmla="*/ 2147483646 h 652"/>
              <a:gd name="T44" fmla="*/ 2147483646 w 598"/>
              <a:gd name="T45" fmla="*/ 2147483646 h 652"/>
              <a:gd name="T46" fmla="*/ 2147483646 w 598"/>
              <a:gd name="T47" fmla="*/ 2147483646 h 652"/>
              <a:gd name="T48" fmla="*/ 2147483646 w 598"/>
              <a:gd name="T49" fmla="*/ 2147483646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p:spPr>
        <p:txBody>
          <a:bodyPr/>
          <a:lstStyle/>
          <a:p>
            <a:endParaRPr lang="en-US"/>
          </a:p>
        </p:txBody>
      </p:sp>
      <p:sp>
        <p:nvSpPr>
          <p:cNvPr id="93" name="Freeform 7"/>
          <p:cNvSpPr>
            <a:spLocks/>
          </p:cNvSpPr>
          <p:nvPr/>
        </p:nvSpPr>
        <p:spPr bwMode="auto">
          <a:xfrm>
            <a:off x="691313" y="5543843"/>
            <a:ext cx="774700" cy="773113"/>
          </a:xfrm>
          <a:custGeom>
            <a:avLst/>
            <a:gdLst>
              <a:gd name="T0" fmla="*/ 2147483646 w 598"/>
              <a:gd name="T1" fmla="*/ 2147483646 h 652"/>
              <a:gd name="T2" fmla="*/ 2147483646 w 598"/>
              <a:gd name="T3" fmla="*/ 0 h 652"/>
              <a:gd name="T4" fmla="*/ 2147483646 w 598"/>
              <a:gd name="T5" fmla="*/ 2147483646 h 652"/>
              <a:gd name="T6" fmla="*/ 2147483646 w 598"/>
              <a:gd name="T7" fmla="*/ 2147483646 h 652"/>
              <a:gd name="T8" fmla="*/ 2147483646 w 598"/>
              <a:gd name="T9" fmla="*/ 2147483646 h 652"/>
              <a:gd name="T10" fmla="*/ 2147483646 w 598"/>
              <a:gd name="T11" fmla="*/ 2147483646 h 652"/>
              <a:gd name="T12" fmla="*/ 2147483646 w 598"/>
              <a:gd name="T13" fmla="*/ 2147483646 h 652"/>
              <a:gd name="T14" fmla="*/ 2147483646 w 598"/>
              <a:gd name="T15" fmla="*/ 2147483646 h 652"/>
              <a:gd name="T16" fmla="*/ 2147483646 w 598"/>
              <a:gd name="T17" fmla="*/ 2147483646 h 652"/>
              <a:gd name="T18" fmla="*/ 2147483646 w 598"/>
              <a:gd name="T19" fmla="*/ 2147483646 h 652"/>
              <a:gd name="T20" fmla="*/ 2147483646 w 598"/>
              <a:gd name="T21" fmla="*/ 2147483646 h 652"/>
              <a:gd name="T22" fmla="*/ 2147483646 w 598"/>
              <a:gd name="T23" fmla="*/ 2147483646 h 652"/>
              <a:gd name="T24" fmla="*/ 2147483646 w 598"/>
              <a:gd name="T25" fmla="*/ 2147483646 h 652"/>
              <a:gd name="T26" fmla="*/ 2147483646 w 598"/>
              <a:gd name="T27" fmla="*/ 2147483646 h 652"/>
              <a:gd name="T28" fmla="*/ 2147483646 w 598"/>
              <a:gd name="T29" fmla="*/ 2147483646 h 652"/>
              <a:gd name="T30" fmla="*/ 2147483646 w 598"/>
              <a:gd name="T31" fmla="*/ 2147483646 h 652"/>
              <a:gd name="T32" fmla="*/ 2147483646 w 598"/>
              <a:gd name="T33" fmla="*/ 2147483646 h 652"/>
              <a:gd name="T34" fmla="*/ 2147483646 w 598"/>
              <a:gd name="T35" fmla="*/ 2147483646 h 652"/>
              <a:gd name="T36" fmla="*/ 2147483646 w 598"/>
              <a:gd name="T37" fmla="*/ 2147483646 h 652"/>
              <a:gd name="T38" fmla="*/ 2147483646 w 598"/>
              <a:gd name="T39" fmla="*/ 2147483646 h 652"/>
              <a:gd name="T40" fmla="*/ 2147483646 w 598"/>
              <a:gd name="T41" fmla="*/ 2147483646 h 652"/>
              <a:gd name="T42" fmla="*/ 2147483646 w 598"/>
              <a:gd name="T43" fmla="*/ 2147483646 h 652"/>
              <a:gd name="T44" fmla="*/ 2147483646 w 598"/>
              <a:gd name="T45" fmla="*/ 2147483646 h 652"/>
              <a:gd name="T46" fmla="*/ 2147483646 w 598"/>
              <a:gd name="T47" fmla="*/ 2147483646 h 652"/>
              <a:gd name="T48" fmla="*/ 2147483646 w 598"/>
              <a:gd name="T49" fmla="*/ 2147483646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p:spPr>
        <p:txBody>
          <a:bodyPr/>
          <a:lstStyle/>
          <a:p>
            <a:endParaRPr lang="en-US"/>
          </a:p>
        </p:txBody>
      </p:sp>
      <p:sp>
        <p:nvSpPr>
          <p:cNvPr id="94" name="Freeform 8"/>
          <p:cNvSpPr>
            <a:spLocks/>
          </p:cNvSpPr>
          <p:nvPr/>
        </p:nvSpPr>
        <p:spPr bwMode="auto">
          <a:xfrm rot="10800000">
            <a:off x="1986713" y="5467643"/>
            <a:ext cx="685800" cy="762000"/>
          </a:xfrm>
          <a:custGeom>
            <a:avLst/>
            <a:gdLst>
              <a:gd name="T0" fmla="*/ 2147483646 w 598"/>
              <a:gd name="T1" fmla="*/ 2147483646 h 652"/>
              <a:gd name="T2" fmla="*/ 2147483646 w 598"/>
              <a:gd name="T3" fmla="*/ 0 h 652"/>
              <a:gd name="T4" fmla="*/ 2147483646 w 598"/>
              <a:gd name="T5" fmla="*/ 2147483646 h 652"/>
              <a:gd name="T6" fmla="*/ 2147483646 w 598"/>
              <a:gd name="T7" fmla="*/ 2147483646 h 652"/>
              <a:gd name="T8" fmla="*/ 2147483646 w 598"/>
              <a:gd name="T9" fmla="*/ 2147483646 h 652"/>
              <a:gd name="T10" fmla="*/ 2147483646 w 598"/>
              <a:gd name="T11" fmla="*/ 2147483646 h 652"/>
              <a:gd name="T12" fmla="*/ 2147483646 w 598"/>
              <a:gd name="T13" fmla="*/ 2147483646 h 652"/>
              <a:gd name="T14" fmla="*/ 2147483646 w 598"/>
              <a:gd name="T15" fmla="*/ 2147483646 h 652"/>
              <a:gd name="T16" fmla="*/ 2147483646 w 598"/>
              <a:gd name="T17" fmla="*/ 2147483646 h 652"/>
              <a:gd name="T18" fmla="*/ 2147483646 w 598"/>
              <a:gd name="T19" fmla="*/ 2147483646 h 652"/>
              <a:gd name="T20" fmla="*/ 2147483646 w 598"/>
              <a:gd name="T21" fmla="*/ 2147483646 h 652"/>
              <a:gd name="T22" fmla="*/ 2147483646 w 598"/>
              <a:gd name="T23" fmla="*/ 2147483646 h 652"/>
              <a:gd name="T24" fmla="*/ 2147483646 w 598"/>
              <a:gd name="T25" fmla="*/ 2147483646 h 652"/>
              <a:gd name="T26" fmla="*/ 2147483646 w 598"/>
              <a:gd name="T27" fmla="*/ 2147483646 h 652"/>
              <a:gd name="T28" fmla="*/ 2147483646 w 598"/>
              <a:gd name="T29" fmla="*/ 2147483646 h 652"/>
              <a:gd name="T30" fmla="*/ 2147483646 w 598"/>
              <a:gd name="T31" fmla="*/ 2147483646 h 652"/>
              <a:gd name="T32" fmla="*/ 2147483646 w 598"/>
              <a:gd name="T33" fmla="*/ 2147483646 h 652"/>
              <a:gd name="T34" fmla="*/ 2147483646 w 598"/>
              <a:gd name="T35" fmla="*/ 2147483646 h 652"/>
              <a:gd name="T36" fmla="*/ 2147483646 w 598"/>
              <a:gd name="T37" fmla="*/ 2147483646 h 652"/>
              <a:gd name="T38" fmla="*/ 2147483646 w 598"/>
              <a:gd name="T39" fmla="*/ 2147483646 h 652"/>
              <a:gd name="T40" fmla="*/ 2147483646 w 598"/>
              <a:gd name="T41" fmla="*/ 2147483646 h 652"/>
              <a:gd name="T42" fmla="*/ 2147483646 w 598"/>
              <a:gd name="T43" fmla="*/ 2147483646 h 652"/>
              <a:gd name="T44" fmla="*/ 2147483646 w 598"/>
              <a:gd name="T45" fmla="*/ 2147483646 h 652"/>
              <a:gd name="T46" fmla="*/ 2147483646 w 598"/>
              <a:gd name="T47" fmla="*/ 2147483646 h 652"/>
              <a:gd name="T48" fmla="*/ 2147483646 w 598"/>
              <a:gd name="T49" fmla="*/ 2147483646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p:spPr>
        <p:txBody>
          <a:bodyPr/>
          <a:lstStyle/>
          <a:p>
            <a:endParaRPr lang="en-US"/>
          </a:p>
        </p:txBody>
      </p:sp>
      <p:sp>
        <p:nvSpPr>
          <p:cNvPr id="95" name="Text Box 9"/>
          <p:cNvSpPr txBox="1">
            <a:spLocks noChangeArrowheads="1"/>
          </p:cNvSpPr>
          <p:nvPr/>
        </p:nvSpPr>
        <p:spPr bwMode="auto">
          <a:xfrm>
            <a:off x="81713" y="4781843"/>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C1</a:t>
            </a:r>
          </a:p>
        </p:txBody>
      </p:sp>
      <p:sp>
        <p:nvSpPr>
          <p:cNvPr id="96" name="Text Box 10"/>
          <p:cNvSpPr txBox="1">
            <a:spLocks noChangeArrowheads="1"/>
          </p:cNvSpPr>
          <p:nvPr/>
        </p:nvSpPr>
        <p:spPr bwMode="auto">
          <a:xfrm>
            <a:off x="2824913" y="3943643"/>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C4</a:t>
            </a:r>
          </a:p>
        </p:txBody>
      </p:sp>
      <p:sp>
        <p:nvSpPr>
          <p:cNvPr id="97" name="Text Box 11"/>
          <p:cNvSpPr txBox="1">
            <a:spLocks noChangeArrowheads="1"/>
          </p:cNvSpPr>
          <p:nvPr/>
        </p:nvSpPr>
        <p:spPr bwMode="auto">
          <a:xfrm>
            <a:off x="919913" y="5772443"/>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C2</a:t>
            </a:r>
          </a:p>
        </p:txBody>
      </p:sp>
      <p:sp>
        <p:nvSpPr>
          <p:cNvPr id="98" name="Text Box 12"/>
          <p:cNvSpPr txBox="1">
            <a:spLocks noChangeArrowheads="1"/>
          </p:cNvSpPr>
          <p:nvPr/>
        </p:nvSpPr>
        <p:spPr bwMode="auto">
          <a:xfrm>
            <a:off x="2139113" y="5696243"/>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C5</a:t>
            </a:r>
          </a:p>
        </p:txBody>
      </p:sp>
      <p:sp>
        <p:nvSpPr>
          <p:cNvPr id="99" name="Text Box 13"/>
          <p:cNvSpPr txBox="1">
            <a:spLocks noChangeArrowheads="1"/>
          </p:cNvSpPr>
          <p:nvPr/>
        </p:nvSpPr>
        <p:spPr bwMode="auto">
          <a:xfrm>
            <a:off x="1148513" y="3562643"/>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C3</a:t>
            </a:r>
          </a:p>
        </p:txBody>
      </p:sp>
      <p:grpSp>
        <p:nvGrpSpPr>
          <p:cNvPr id="100" name="Group 14"/>
          <p:cNvGrpSpPr>
            <a:grpSpLocks/>
          </p:cNvGrpSpPr>
          <p:nvPr/>
        </p:nvGrpSpPr>
        <p:grpSpPr bwMode="auto">
          <a:xfrm>
            <a:off x="4882313" y="2251368"/>
            <a:ext cx="2895600" cy="2212975"/>
            <a:chOff x="3456" y="1440"/>
            <a:chExt cx="1872" cy="1503"/>
          </a:xfrm>
        </p:grpSpPr>
        <p:sp>
          <p:nvSpPr>
            <p:cNvPr id="101" name="Text Box 15"/>
            <p:cNvSpPr txBox="1">
              <a:spLocks noChangeArrowheads="1"/>
            </p:cNvSpPr>
            <p:nvPr/>
          </p:nvSpPr>
          <p:spPr bwMode="auto">
            <a:xfrm>
              <a:off x="4032" y="1440"/>
              <a:ext cx="33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C2</a:t>
              </a:r>
            </a:p>
          </p:txBody>
        </p:sp>
        <p:sp>
          <p:nvSpPr>
            <p:cNvPr id="102" name="Text Box 16"/>
            <p:cNvSpPr txBox="1">
              <a:spLocks noChangeArrowheads="1"/>
            </p:cNvSpPr>
            <p:nvPr/>
          </p:nvSpPr>
          <p:spPr bwMode="auto">
            <a:xfrm>
              <a:off x="3744" y="1440"/>
              <a:ext cx="33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C1</a:t>
              </a:r>
            </a:p>
          </p:txBody>
        </p:sp>
        <p:sp>
          <p:nvSpPr>
            <p:cNvPr id="103" name="Line 17"/>
            <p:cNvSpPr>
              <a:spLocks noChangeShapeType="1"/>
            </p:cNvSpPr>
            <p:nvPr/>
          </p:nvSpPr>
          <p:spPr bwMode="auto">
            <a:xfrm>
              <a:off x="3696" y="1440"/>
              <a:ext cx="0" cy="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 name="Line 18"/>
            <p:cNvSpPr>
              <a:spLocks noChangeShapeType="1"/>
            </p:cNvSpPr>
            <p:nvPr/>
          </p:nvSpPr>
          <p:spPr bwMode="auto">
            <a:xfrm>
              <a:off x="3504" y="1632"/>
              <a:ext cx="17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 name="Line 19"/>
            <p:cNvSpPr>
              <a:spLocks noChangeShapeType="1"/>
            </p:cNvSpPr>
            <p:nvPr/>
          </p:nvSpPr>
          <p:spPr bwMode="auto">
            <a:xfrm>
              <a:off x="5280" y="1440"/>
              <a:ext cx="0" cy="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 name="Line 20"/>
            <p:cNvSpPr>
              <a:spLocks noChangeShapeType="1"/>
            </p:cNvSpPr>
            <p:nvPr/>
          </p:nvSpPr>
          <p:spPr bwMode="auto">
            <a:xfrm>
              <a:off x="3504" y="2928"/>
              <a:ext cx="17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 name="Text Box 21"/>
            <p:cNvSpPr txBox="1">
              <a:spLocks noChangeArrowheads="1"/>
            </p:cNvSpPr>
            <p:nvPr/>
          </p:nvSpPr>
          <p:spPr bwMode="auto">
            <a:xfrm>
              <a:off x="3456" y="1680"/>
              <a:ext cx="33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C1</a:t>
              </a:r>
            </a:p>
          </p:txBody>
        </p:sp>
        <p:sp>
          <p:nvSpPr>
            <p:cNvPr id="108" name="Text Box 22"/>
            <p:cNvSpPr txBox="1">
              <a:spLocks noChangeArrowheads="1"/>
            </p:cNvSpPr>
            <p:nvPr/>
          </p:nvSpPr>
          <p:spPr bwMode="auto">
            <a:xfrm>
              <a:off x="3456" y="2207"/>
              <a:ext cx="33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C3</a:t>
              </a:r>
            </a:p>
          </p:txBody>
        </p:sp>
        <p:sp>
          <p:nvSpPr>
            <p:cNvPr id="109" name="Text Box 23"/>
            <p:cNvSpPr txBox="1">
              <a:spLocks noChangeArrowheads="1"/>
            </p:cNvSpPr>
            <p:nvPr/>
          </p:nvSpPr>
          <p:spPr bwMode="auto">
            <a:xfrm>
              <a:off x="3456" y="2736"/>
              <a:ext cx="33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C5</a:t>
              </a:r>
            </a:p>
          </p:txBody>
        </p:sp>
        <p:sp>
          <p:nvSpPr>
            <p:cNvPr id="110" name="Text Box 24"/>
            <p:cNvSpPr txBox="1">
              <a:spLocks noChangeArrowheads="1"/>
            </p:cNvSpPr>
            <p:nvPr/>
          </p:nvSpPr>
          <p:spPr bwMode="auto">
            <a:xfrm>
              <a:off x="3456" y="2496"/>
              <a:ext cx="33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C4</a:t>
              </a:r>
            </a:p>
          </p:txBody>
        </p:sp>
        <p:sp>
          <p:nvSpPr>
            <p:cNvPr id="111" name="Text Box 25"/>
            <p:cNvSpPr txBox="1">
              <a:spLocks noChangeArrowheads="1"/>
            </p:cNvSpPr>
            <p:nvPr/>
          </p:nvSpPr>
          <p:spPr bwMode="auto">
            <a:xfrm>
              <a:off x="3456" y="1968"/>
              <a:ext cx="336"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C2</a:t>
              </a:r>
            </a:p>
          </p:txBody>
        </p:sp>
        <p:sp>
          <p:nvSpPr>
            <p:cNvPr id="112" name="Text Box 26"/>
            <p:cNvSpPr txBox="1">
              <a:spLocks noChangeArrowheads="1"/>
            </p:cNvSpPr>
            <p:nvPr/>
          </p:nvSpPr>
          <p:spPr bwMode="auto">
            <a:xfrm>
              <a:off x="4368" y="1440"/>
              <a:ext cx="33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C3</a:t>
              </a:r>
            </a:p>
          </p:txBody>
        </p:sp>
        <p:sp>
          <p:nvSpPr>
            <p:cNvPr id="113" name="Text Box 27"/>
            <p:cNvSpPr txBox="1">
              <a:spLocks noChangeArrowheads="1"/>
            </p:cNvSpPr>
            <p:nvPr/>
          </p:nvSpPr>
          <p:spPr bwMode="auto">
            <a:xfrm>
              <a:off x="4704" y="1440"/>
              <a:ext cx="33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C4</a:t>
              </a:r>
            </a:p>
          </p:txBody>
        </p:sp>
        <p:sp>
          <p:nvSpPr>
            <p:cNvPr id="114" name="Text Box 28"/>
            <p:cNvSpPr txBox="1">
              <a:spLocks noChangeArrowheads="1"/>
            </p:cNvSpPr>
            <p:nvPr/>
          </p:nvSpPr>
          <p:spPr bwMode="auto">
            <a:xfrm>
              <a:off x="4992" y="1440"/>
              <a:ext cx="33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C5</a:t>
              </a:r>
            </a:p>
          </p:txBody>
        </p:sp>
        <p:sp>
          <p:nvSpPr>
            <p:cNvPr id="115" name="Line 29"/>
            <p:cNvSpPr>
              <a:spLocks noChangeShapeType="1"/>
            </p:cNvSpPr>
            <p:nvPr/>
          </p:nvSpPr>
          <p:spPr bwMode="auto">
            <a:xfrm>
              <a:off x="3504" y="1872"/>
              <a:ext cx="17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 name="Line 30"/>
            <p:cNvSpPr>
              <a:spLocks noChangeShapeType="1"/>
            </p:cNvSpPr>
            <p:nvPr/>
          </p:nvSpPr>
          <p:spPr bwMode="auto">
            <a:xfrm>
              <a:off x="3504" y="2400"/>
              <a:ext cx="17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 name="Line 31"/>
            <p:cNvSpPr>
              <a:spLocks noChangeShapeType="1"/>
            </p:cNvSpPr>
            <p:nvPr/>
          </p:nvSpPr>
          <p:spPr bwMode="auto">
            <a:xfrm>
              <a:off x="3504" y="2160"/>
              <a:ext cx="17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 name="Line 32"/>
            <p:cNvSpPr>
              <a:spLocks noChangeShapeType="1"/>
            </p:cNvSpPr>
            <p:nvPr/>
          </p:nvSpPr>
          <p:spPr bwMode="auto">
            <a:xfrm>
              <a:off x="3504" y="2640"/>
              <a:ext cx="17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9" name="Line 33"/>
            <p:cNvSpPr>
              <a:spLocks noChangeShapeType="1"/>
            </p:cNvSpPr>
            <p:nvPr/>
          </p:nvSpPr>
          <p:spPr bwMode="auto">
            <a:xfrm>
              <a:off x="4032" y="1440"/>
              <a:ext cx="0" cy="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 name="Line 34"/>
            <p:cNvSpPr>
              <a:spLocks noChangeShapeType="1"/>
            </p:cNvSpPr>
            <p:nvPr/>
          </p:nvSpPr>
          <p:spPr bwMode="auto">
            <a:xfrm>
              <a:off x="4320" y="1440"/>
              <a:ext cx="0" cy="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 name="Line 35"/>
            <p:cNvSpPr>
              <a:spLocks noChangeShapeType="1"/>
            </p:cNvSpPr>
            <p:nvPr/>
          </p:nvSpPr>
          <p:spPr bwMode="auto">
            <a:xfrm>
              <a:off x="4656" y="1440"/>
              <a:ext cx="0" cy="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 name="Line 36"/>
            <p:cNvSpPr>
              <a:spLocks noChangeShapeType="1"/>
            </p:cNvSpPr>
            <p:nvPr/>
          </p:nvSpPr>
          <p:spPr bwMode="auto">
            <a:xfrm>
              <a:off x="4992" y="1440"/>
              <a:ext cx="0" cy="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3" name="Text Box 37"/>
          <p:cNvSpPr txBox="1">
            <a:spLocks noChangeArrowheads="1"/>
          </p:cNvSpPr>
          <p:nvPr/>
        </p:nvSpPr>
        <p:spPr bwMode="auto">
          <a:xfrm>
            <a:off x="5187113" y="4461168"/>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2000">
                <a:latin typeface="Calibri" panose="020F0502020204030204" pitchFamily="34" charset="0"/>
                <a:cs typeface="Arial" panose="020B0604020202020204" pitchFamily="34" charset="0"/>
              </a:rPr>
              <a:t>Proximity Matrix</a:t>
            </a:r>
          </a:p>
        </p:txBody>
      </p:sp>
      <p:graphicFrame>
        <p:nvGraphicFramePr>
          <p:cNvPr id="124" name="Object 1024"/>
          <p:cNvGraphicFramePr>
            <a:graphicFrameLocks noGrp="1" noChangeAspect="1"/>
          </p:cNvGraphicFramePr>
          <p:nvPr>
            <p:ph sz="half" idx="4294967295"/>
            <p:extLst/>
          </p:nvPr>
        </p:nvGraphicFramePr>
        <p:xfrm>
          <a:off x="4288588" y="4865981"/>
          <a:ext cx="4083050" cy="1611312"/>
        </p:xfrm>
        <a:graphic>
          <a:graphicData uri="http://schemas.openxmlformats.org/presentationml/2006/ole">
            <mc:AlternateContent xmlns:mc="http://schemas.openxmlformats.org/markup-compatibility/2006">
              <mc:Choice xmlns:v="urn:schemas-microsoft-com:vml" Requires="v">
                <p:oleObj spid="_x0000_s9245" name="Visio" r:id="rId4" imgW="7591349" imgH="2996548" progId="">
                  <p:embed/>
                </p:oleObj>
              </mc:Choice>
              <mc:Fallback>
                <p:oleObj name="Visio" r:id="rId4" imgW="7591349" imgH="2996548" progId="">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8588" y="4865981"/>
                        <a:ext cx="4083050" cy="161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 name="Rectangle 40">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Intermediate Situation</a:t>
            </a:r>
          </a:p>
        </p:txBody>
      </p:sp>
      <p:sp>
        <p:nvSpPr>
          <p:cNvPr id="42" name="Rectangle 41">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15686329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3"/>
          <p:cNvSpPr txBox="1">
            <a:spLocks noChangeArrowheads="1"/>
          </p:cNvSpPr>
          <p:nvPr/>
        </p:nvSpPr>
        <p:spPr>
          <a:xfrm>
            <a:off x="370638" y="1383258"/>
            <a:ext cx="7886700" cy="48117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2400" dirty="0"/>
              <a:t>We want to merge the two closest clusters (C2 and C5)  and update the proximity matrix. </a:t>
            </a:r>
          </a:p>
          <a:p>
            <a:pPr marL="457200" lvl="1" indent="0">
              <a:buNone/>
            </a:pPr>
            <a:endParaRPr lang="en-US" dirty="0" smtClean="0"/>
          </a:p>
        </p:txBody>
      </p:sp>
      <p:sp>
        <p:nvSpPr>
          <p:cNvPr id="41" name="Freeform 4"/>
          <p:cNvSpPr>
            <a:spLocks/>
          </p:cNvSpPr>
          <p:nvPr/>
        </p:nvSpPr>
        <p:spPr bwMode="auto">
          <a:xfrm>
            <a:off x="65838" y="4491403"/>
            <a:ext cx="546100" cy="773113"/>
          </a:xfrm>
          <a:custGeom>
            <a:avLst/>
            <a:gdLst>
              <a:gd name="T0" fmla="*/ 2147483646 w 598"/>
              <a:gd name="T1" fmla="*/ 2147483646 h 652"/>
              <a:gd name="T2" fmla="*/ 2147483646 w 598"/>
              <a:gd name="T3" fmla="*/ 0 h 652"/>
              <a:gd name="T4" fmla="*/ 2147483646 w 598"/>
              <a:gd name="T5" fmla="*/ 2147483646 h 652"/>
              <a:gd name="T6" fmla="*/ 2147483646 w 598"/>
              <a:gd name="T7" fmla="*/ 2147483646 h 652"/>
              <a:gd name="T8" fmla="*/ 2147483646 w 598"/>
              <a:gd name="T9" fmla="*/ 2147483646 h 652"/>
              <a:gd name="T10" fmla="*/ 2147483646 w 598"/>
              <a:gd name="T11" fmla="*/ 2147483646 h 652"/>
              <a:gd name="T12" fmla="*/ 2147483646 w 598"/>
              <a:gd name="T13" fmla="*/ 2147483646 h 652"/>
              <a:gd name="T14" fmla="*/ 2147483646 w 598"/>
              <a:gd name="T15" fmla="*/ 2147483646 h 652"/>
              <a:gd name="T16" fmla="*/ 2147483646 w 598"/>
              <a:gd name="T17" fmla="*/ 2147483646 h 652"/>
              <a:gd name="T18" fmla="*/ 2147483646 w 598"/>
              <a:gd name="T19" fmla="*/ 2147483646 h 652"/>
              <a:gd name="T20" fmla="*/ 2147483646 w 598"/>
              <a:gd name="T21" fmla="*/ 2147483646 h 652"/>
              <a:gd name="T22" fmla="*/ 2147483646 w 598"/>
              <a:gd name="T23" fmla="*/ 2147483646 h 652"/>
              <a:gd name="T24" fmla="*/ 2147483646 w 598"/>
              <a:gd name="T25" fmla="*/ 2147483646 h 652"/>
              <a:gd name="T26" fmla="*/ 2147483646 w 598"/>
              <a:gd name="T27" fmla="*/ 2147483646 h 652"/>
              <a:gd name="T28" fmla="*/ 2147483646 w 598"/>
              <a:gd name="T29" fmla="*/ 2147483646 h 652"/>
              <a:gd name="T30" fmla="*/ 2147483646 w 598"/>
              <a:gd name="T31" fmla="*/ 2147483646 h 652"/>
              <a:gd name="T32" fmla="*/ 2147483646 w 598"/>
              <a:gd name="T33" fmla="*/ 2147483646 h 652"/>
              <a:gd name="T34" fmla="*/ 2147483646 w 598"/>
              <a:gd name="T35" fmla="*/ 2147483646 h 652"/>
              <a:gd name="T36" fmla="*/ 2147483646 w 598"/>
              <a:gd name="T37" fmla="*/ 2147483646 h 652"/>
              <a:gd name="T38" fmla="*/ 2147483646 w 598"/>
              <a:gd name="T39" fmla="*/ 2147483646 h 652"/>
              <a:gd name="T40" fmla="*/ 2147483646 w 598"/>
              <a:gd name="T41" fmla="*/ 2147483646 h 652"/>
              <a:gd name="T42" fmla="*/ 2147483646 w 598"/>
              <a:gd name="T43" fmla="*/ 2147483646 h 652"/>
              <a:gd name="T44" fmla="*/ 2147483646 w 598"/>
              <a:gd name="T45" fmla="*/ 2147483646 h 652"/>
              <a:gd name="T46" fmla="*/ 2147483646 w 598"/>
              <a:gd name="T47" fmla="*/ 2147483646 h 652"/>
              <a:gd name="T48" fmla="*/ 2147483646 w 598"/>
              <a:gd name="T49" fmla="*/ 2147483646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p:spPr>
        <p:txBody>
          <a:bodyPr/>
          <a:lstStyle/>
          <a:p>
            <a:endParaRPr lang="en-US"/>
          </a:p>
        </p:txBody>
      </p:sp>
      <p:sp>
        <p:nvSpPr>
          <p:cNvPr id="42" name="Freeform 5"/>
          <p:cNvSpPr>
            <a:spLocks/>
          </p:cNvSpPr>
          <p:nvPr/>
        </p:nvSpPr>
        <p:spPr bwMode="auto">
          <a:xfrm rot="16200000">
            <a:off x="1056438" y="3272203"/>
            <a:ext cx="762000" cy="914400"/>
          </a:xfrm>
          <a:custGeom>
            <a:avLst/>
            <a:gdLst>
              <a:gd name="T0" fmla="*/ 2147483646 w 598"/>
              <a:gd name="T1" fmla="*/ 2147483646 h 652"/>
              <a:gd name="T2" fmla="*/ 2147483646 w 598"/>
              <a:gd name="T3" fmla="*/ 0 h 652"/>
              <a:gd name="T4" fmla="*/ 2147483646 w 598"/>
              <a:gd name="T5" fmla="*/ 2147483646 h 652"/>
              <a:gd name="T6" fmla="*/ 2147483646 w 598"/>
              <a:gd name="T7" fmla="*/ 2147483646 h 652"/>
              <a:gd name="T8" fmla="*/ 2147483646 w 598"/>
              <a:gd name="T9" fmla="*/ 2147483646 h 652"/>
              <a:gd name="T10" fmla="*/ 2147483646 w 598"/>
              <a:gd name="T11" fmla="*/ 2147483646 h 652"/>
              <a:gd name="T12" fmla="*/ 2147483646 w 598"/>
              <a:gd name="T13" fmla="*/ 2147483646 h 652"/>
              <a:gd name="T14" fmla="*/ 2147483646 w 598"/>
              <a:gd name="T15" fmla="*/ 2147483646 h 652"/>
              <a:gd name="T16" fmla="*/ 2147483646 w 598"/>
              <a:gd name="T17" fmla="*/ 2147483646 h 652"/>
              <a:gd name="T18" fmla="*/ 2147483646 w 598"/>
              <a:gd name="T19" fmla="*/ 2147483646 h 652"/>
              <a:gd name="T20" fmla="*/ 2147483646 w 598"/>
              <a:gd name="T21" fmla="*/ 2147483646 h 652"/>
              <a:gd name="T22" fmla="*/ 2147483646 w 598"/>
              <a:gd name="T23" fmla="*/ 2147483646 h 652"/>
              <a:gd name="T24" fmla="*/ 2147483646 w 598"/>
              <a:gd name="T25" fmla="*/ 2147483646 h 652"/>
              <a:gd name="T26" fmla="*/ 2147483646 w 598"/>
              <a:gd name="T27" fmla="*/ 2147483646 h 652"/>
              <a:gd name="T28" fmla="*/ 2147483646 w 598"/>
              <a:gd name="T29" fmla="*/ 2147483646 h 652"/>
              <a:gd name="T30" fmla="*/ 2147483646 w 598"/>
              <a:gd name="T31" fmla="*/ 2147483646 h 652"/>
              <a:gd name="T32" fmla="*/ 2147483646 w 598"/>
              <a:gd name="T33" fmla="*/ 2147483646 h 652"/>
              <a:gd name="T34" fmla="*/ 2147483646 w 598"/>
              <a:gd name="T35" fmla="*/ 2147483646 h 652"/>
              <a:gd name="T36" fmla="*/ 2147483646 w 598"/>
              <a:gd name="T37" fmla="*/ 2147483646 h 652"/>
              <a:gd name="T38" fmla="*/ 2147483646 w 598"/>
              <a:gd name="T39" fmla="*/ 2147483646 h 652"/>
              <a:gd name="T40" fmla="*/ 2147483646 w 598"/>
              <a:gd name="T41" fmla="*/ 2147483646 h 652"/>
              <a:gd name="T42" fmla="*/ 2147483646 w 598"/>
              <a:gd name="T43" fmla="*/ 2147483646 h 652"/>
              <a:gd name="T44" fmla="*/ 2147483646 w 598"/>
              <a:gd name="T45" fmla="*/ 2147483646 h 652"/>
              <a:gd name="T46" fmla="*/ 2147483646 w 598"/>
              <a:gd name="T47" fmla="*/ 2147483646 h 652"/>
              <a:gd name="T48" fmla="*/ 2147483646 w 598"/>
              <a:gd name="T49" fmla="*/ 2147483646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p:spPr>
        <p:txBody>
          <a:bodyPr/>
          <a:lstStyle/>
          <a:p>
            <a:endParaRPr lang="en-US"/>
          </a:p>
        </p:txBody>
      </p:sp>
      <p:sp>
        <p:nvSpPr>
          <p:cNvPr id="43" name="Freeform 6"/>
          <p:cNvSpPr>
            <a:spLocks/>
          </p:cNvSpPr>
          <p:nvPr/>
        </p:nvSpPr>
        <p:spPr bwMode="auto">
          <a:xfrm rot="10800000">
            <a:off x="2809038" y="3653203"/>
            <a:ext cx="685800" cy="762000"/>
          </a:xfrm>
          <a:custGeom>
            <a:avLst/>
            <a:gdLst>
              <a:gd name="T0" fmla="*/ 2147483646 w 598"/>
              <a:gd name="T1" fmla="*/ 2147483646 h 652"/>
              <a:gd name="T2" fmla="*/ 2147483646 w 598"/>
              <a:gd name="T3" fmla="*/ 0 h 652"/>
              <a:gd name="T4" fmla="*/ 2147483646 w 598"/>
              <a:gd name="T5" fmla="*/ 2147483646 h 652"/>
              <a:gd name="T6" fmla="*/ 2147483646 w 598"/>
              <a:gd name="T7" fmla="*/ 2147483646 h 652"/>
              <a:gd name="T8" fmla="*/ 2147483646 w 598"/>
              <a:gd name="T9" fmla="*/ 2147483646 h 652"/>
              <a:gd name="T10" fmla="*/ 2147483646 w 598"/>
              <a:gd name="T11" fmla="*/ 2147483646 h 652"/>
              <a:gd name="T12" fmla="*/ 2147483646 w 598"/>
              <a:gd name="T13" fmla="*/ 2147483646 h 652"/>
              <a:gd name="T14" fmla="*/ 2147483646 w 598"/>
              <a:gd name="T15" fmla="*/ 2147483646 h 652"/>
              <a:gd name="T16" fmla="*/ 2147483646 w 598"/>
              <a:gd name="T17" fmla="*/ 2147483646 h 652"/>
              <a:gd name="T18" fmla="*/ 2147483646 w 598"/>
              <a:gd name="T19" fmla="*/ 2147483646 h 652"/>
              <a:gd name="T20" fmla="*/ 2147483646 w 598"/>
              <a:gd name="T21" fmla="*/ 2147483646 h 652"/>
              <a:gd name="T22" fmla="*/ 2147483646 w 598"/>
              <a:gd name="T23" fmla="*/ 2147483646 h 652"/>
              <a:gd name="T24" fmla="*/ 2147483646 w 598"/>
              <a:gd name="T25" fmla="*/ 2147483646 h 652"/>
              <a:gd name="T26" fmla="*/ 2147483646 w 598"/>
              <a:gd name="T27" fmla="*/ 2147483646 h 652"/>
              <a:gd name="T28" fmla="*/ 2147483646 w 598"/>
              <a:gd name="T29" fmla="*/ 2147483646 h 652"/>
              <a:gd name="T30" fmla="*/ 2147483646 w 598"/>
              <a:gd name="T31" fmla="*/ 2147483646 h 652"/>
              <a:gd name="T32" fmla="*/ 2147483646 w 598"/>
              <a:gd name="T33" fmla="*/ 2147483646 h 652"/>
              <a:gd name="T34" fmla="*/ 2147483646 w 598"/>
              <a:gd name="T35" fmla="*/ 2147483646 h 652"/>
              <a:gd name="T36" fmla="*/ 2147483646 w 598"/>
              <a:gd name="T37" fmla="*/ 2147483646 h 652"/>
              <a:gd name="T38" fmla="*/ 2147483646 w 598"/>
              <a:gd name="T39" fmla="*/ 2147483646 h 652"/>
              <a:gd name="T40" fmla="*/ 2147483646 w 598"/>
              <a:gd name="T41" fmla="*/ 2147483646 h 652"/>
              <a:gd name="T42" fmla="*/ 2147483646 w 598"/>
              <a:gd name="T43" fmla="*/ 2147483646 h 652"/>
              <a:gd name="T44" fmla="*/ 2147483646 w 598"/>
              <a:gd name="T45" fmla="*/ 2147483646 h 652"/>
              <a:gd name="T46" fmla="*/ 2147483646 w 598"/>
              <a:gd name="T47" fmla="*/ 2147483646 h 652"/>
              <a:gd name="T48" fmla="*/ 2147483646 w 598"/>
              <a:gd name="T49" fmla="*/ 2147483646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p:spPr>
        <p:txBody>
          <a:bodyPr/>
          <a:lstStyle/>
          <a:p>
            <a:endParaRPr lang="en-US"/>
          </a:p>
        </p:txBody>
      </p:sp>
      <p:sp>
        <p:nvSpPr>
          <p:cNvPr id="44" name="Freeform 7"/>
          <p:cNvSpPr>
            <a:spLocks/>
          </p:cNvSpPr>
          <p:nvPr/>
        </p:nvSpPr>
        <p:spPr bwMode="auto">
          <a:xfrm>
            <a:off x="751638" y="5558203"/>
            <a:ext cx="774700" cy="773113"/>
          </a:xfrm>
          <a:custGeom>
            <a:avLst/>
            <a:gdLst>
              <a:gd name="T0" fmla="*/ 2147483646 w 598"/>
              <a:gd name="T1" fmla="*/ 2147483646 h 652"/>
              <a:gd name="T2" fmla="*/ 2147483646 w 598"/>
              <a:gd name="T3" fmla="*/ 0 h 652"/>
              <a:gd name="T4" fmla="*/ 2147483646 w 598"/>
              <a:gd name="T5" fmla="*/ 2147483646 h 652"/>
              <a:gd name="T6" fmla="*/ 2147483646 w 598"/>
              <a:gd name="T7" fmla="*/ 2147483646 h 652"/>
              <a:gd name="T8" fmla="*/ 2147483646 w 598"/>
              <a:gd name="T9" fmla="*/ 2147483646 h 652"/>
              <a:gd name="T10" fmla="*/ 2147483646 w 598"/>
              <a:gd name="T11" fmla="*/ 2147483646 h 652"/>
              <a:gd name="T12" fmla="*/ 2147483646 w 598"/>
              <a:gd name="T13" fmla="*/ 2147483646 h 652"/>
              <a:gd name="T14" fmla="*/ 2147483646 w 598"/>
              <a:gd name="T15" fmla="*/ 2147483646 h 652"/>
              <a:gd name="T16" fmla="*/ 2147483646 w 598"/>
              <a:gd name="T17" fmla="*/ 2147483646 h 652"/>
              <a:gd name="T18" fmla="*/ 2147483646 w 598"/>
              <a:gd name="T19" fmla="*/ 2147483646 h 652"/>
              <a:gd name="T20" fmla="*/ 2147483646 w 598"/>
              <a:gd name="T21" fmla="*/ 2147483646 h 652"/>
              <a:gd name="T22" fmla="*/ 2147483646 w 598"/>
              <a:gd name="T23" fmla="*/ 2147483646 h 652"/>
              <a:gd name="T24" fmla="*/ 2147483646 w 598"/>
              <a:gd name="T25" fmla="*/ 2147483646 h 652"/>
              <a:gd name="T26" fmla="*/ 2147483646 w 598"/>
              <a:gd name="T27" fmla="*/ 2147483646 h 652"/>
              <a:gd name="T28" fmla="*/ 2147483646 w 598"/>
              <a:gd name="T29" fmla="*/ 2147483646 h 652"/>
              <a:gd name="T30" fmla="*/ 2147483646 w 598"/>
              <a:gd name="T31" fmla="*/ 2147483646 h 652"/>
              <a:gd name="T32" fmla="*/ 2147483646 w 598"/>
              <a:gd name="T33" fmla="*/ 2147483646 h 652"/>
              <a:gd name="T34" fmla="*/ 2147483646 w 598"/>
              <a:gd name="T35" fmla="*/ 2147483646 h 652"/>
              <a:gd name="T36" fmla="*/ 2147483646 w 598"/>
              <a:gd name="T37" fmla="*/ 2147483646 h 652"/>
              <a:gd name="T38" fmla="*/ 2147483646 w 598"/>
              <a:gd name="T39" fmla="*/ 2147483646 h 652"/>
              <a:gd name="T40" fmla="*/ 2147483646 w 598"/>
              <a:gd name="T41" fmla="*/ 2147483646 h 652"/>
              <a:gd name="T42" fmla="*/ 2147483646 w 598"/>
              <a:gd name="T43" fmla="*/ 2147483646 h 652"/>
              <a:gd name="T44" fmla="*/ 2147483646 w 598"/>
              <a:gd name="T45" fmla="*/ 2147483646 h 652"/>
              <a:gd name="T46" fmla="*/ 2147483646 w 598"/>
              <a:gd name="T47" fmla="*/ 2147483646 h 652"/>
              <a:gd name="T48" fmla="*/ 2147483646 w 598"/>
              <a:gd name="T49" fmla="*/ 2147483646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p:spPr>
        <p:txBody>
          <a:bodyPr/>
          <a:lstStyle/>
          <a:p>
            <a:endParaRPr lang="en-US"/>
          </a:p>
        </p:txBody>
      </p:sp>
      <p:sp>
        <p:nvSpPr>
          <p:cNvPr id="45" name="Freeform 8"/>
          <p:cNvSpPr>
            <a:spLocks/>
          </p:cNvSpPr>
          <p:nvPr/>
        </p:nvSpPr>
        <p:spPr bwMode="auto">
          <a:xfrm rot="10800000">
            <a:off x="2047038" y="5482003"/>
            <a:ext cx="685800" cy="762000"/>
          </a:xfrm>
          <a:custGeom>
            <a:avLst/>
            <a:gdLst>
              <a:gd name="T0" fmla="*/ 2147483646 w 598"/>
              <a:gd name="T1" fmla="*/ 2147483646 h 652"/>
              <a:gd name="T2" fmla="*/ 2147483646 w 598"/>
              <a:gd name="T3" fmla="*/ 0 h 652"/>
              <a:gd name="T4" fmla="*/ 2147483646 w 598"/>
              <a:gd name="T5" fmla="*/ 2147483646 h 652"/>
              <a:gd name="T6" fmla="*/ 2147483646 w 598"/>
              <a:gd name="T7" fmla="*/ 2147483646 h 652"/>
              <a:gd name="T8" fmla="*/ 2147483646 w 598"/>
              <a:gd name="T9" fmla="*/ 2147483646 h 652"/>
              <a:gd name="T10" fmla="*/ 2147483646 w 598"/>
              <a:gd name="T11" fmla="*/ 2147483646 h 652"/>
              <a:gd name="T12" fmla="*/ 2147483646 w 598"/>
              <a:gd name="T13" fmla="*/ 2147483646 h 652"/>
              <a:gd name="T14" fmla="*/ 2147483646 w 598"/>
              <a:gd name="T15" fmla="*/ 2147483646 h 652"/>
              <a:gd name="T16" fmla="*/ 2147483646 w 598"/>
              <a:gd name="T17" fmla="*/ 2147483646 h 652"/>
              <a:gd name="T18" fmla="*/ 2147483646 w 598"/>
              <a:gd name="T19" fmla="*/ 2147483646 h 652"/>
              <a:gd name="T20" fmla="*/ 2147483646 w 598"/>
              <a:gd name="T21" fmla="*/ 2147483646 h 652"/>
              <a:gd name="T22" fmla="*/ 2147483646 w 598"/>
              <a:gd name="T23" fmla="*/ 2147483646 h 652"/>
              <a:gd name="T24" fmla="*/ 2147483646 w 598"/>
              <a:gd name="T25" fmla="*/ 2147483646 h 652"/>
              <a:gd name="T26" fmla="*/ 2147483646 w 598"/>
              <a:gd name="T27" fmla="*/ 2147483646 h 652"/>
              <a:gd name="T28" fmla="*/ 2147483646 w 598"/>
              <a:gd name="T29" fmla="*/ 2147483646 h 652"/>
              <a:gd name="T30" fmla="*/ 2147483646 w 598"/>
              <a:gd name="T31" fmla="*/ 2147483646 h 652"/>
              <a:gd name="T32" fmla="*/ 2147483646 w 598"/>
              <a:gd name="T33" fmla="*/ 2147483646 h 652"/>
              <a:gd name="T34" fmla="*/ 2147483646 w 598"/>
              <a:gd name="T35" fmla="*/ 2147483646 h 652"/>
              <a:gd name="T36" fmla="*/ 2147483646 w 598"/>
              <a:gd name="T37" fmla="*/ 2147483646 h 652"/>
              <a:gd name="T38" fmla="*/ 2147483646 w 598"/>
              <a:gd name="T39" fmla="*/ 2147483646 h 652"/>
              <a:gd name="T40" fmla="*/ 2147483646 w 598"/>
              <a:gd name="T41" fmla="*/ 2147483646 h 652"/>
              <a:gd name="T42" fmla="*/ 2147483646 w 598"/>
              <a:gd name="T43" fmla="*/ 2147483646 h 652"/>
              <a:gd name="T44" fmla="*/ 2147483646 w 598"/>
              <a:gd name="T45" fmla="*/ 2147483646 h 652"/>
              <a:gd name="T46" fmla="*/ 2147483646 w 598"/>
              <a:gd name="T47" fmla="*/ 2147483646 h 652"/>
              <a:gd name="T48" fmla="*/ 2147483646 w 598"/>
              <a:gd name="T49" fmla="*/ 2147483646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p:spPr>
        <p:txBody>
          <a:bodyPr/>
          <a:lstStyle/>
          <a:p>
            <a:endParaRPr lang="en-US"/>
          </a:p>
        </p:txBody>
      </p:sp>
      <p:sp>
        <p:nvSpPr>
          <p:cNvPr id="46" name="Text Box 9"/>
          <p:cNvSpPr txBox="1">
            <a:spLocks noChangeArrowheads="1"/>
          </p:cNvSpPr>
          <p:nvPr/>
        </p:nvSpPr>
        <p:spPr bwMode="auto">
          <a:xfrm>
            <a:off x="142038" y="4796203"/>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C1</a:t>
            </a:r>
          </a:p>
        </p:txBody>
      </p:sp>
      <p:sp>
        <p:nvSpPr>
          <p:cNvPr id="47" name="Text Box 10"/>
          <p:cNvSpPr txBox="1">
            <a:spLocks noChangeArrowheads="1"/>
          </p:cNvSpPr>
          <p:nvPr/>
        </p:nvSpPr>
        <p:spPr bwMode="auto">
          <a:xfrm>
            <a:off x="2885238" y="3958003"/>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C4</a:t>
            </a:r>
          </a:p>
        </p:txBody>
      </p:sp>
      <p:sp>
        <p:nvSpPr>
          <p:cNvPr id="48" name="Text Box 11"/>
          <p:cNvSpPr txBox="1">
            <a:spLocks noChangeArrowheads="1"/>
          </p:cNvSpPr>
          <p:nvPr/>
        </p:nvSpPr>
        <p:spPr bwMode="auto">
          <a:xfrm>
            <a:off x="980238" y="5786803"/>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C2</a:t>
            </a:r>
          </a:p>
        </p:txBody>
      </p:sp>
      <p:sp>
        <p:nvSpPr>
          <p:cNvPr id="49" name="Text Box 12"/>
          <p:cNvSpPr txBox="1">
            <a:spLocks noChangeArrowheads="1"/>
          </p:cNvSpPr>
          <p:nvPr/>
        </p:nvSpPr>
        <p:spPr bwMode="auto">
          <a:xfrm>
            <a:off x="2199438" y="5710603"/>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C5</a:t>
            </a:r>
          </a:p>
        </p:txBody>
      </p:sp>
      <p:sp>
        <p:nvSpPr>
          <p:cNvPr id="50" name="Text Box 13"/>
          <p:cNvSpPr txBox="1">
            <a:spLocks noChangeArrowheads="1"/>
          </p:cNvSpPr>
          <p:nvPr/>
        </p:nvSpPr>
        <p:spPr bwMode="auto">
          <a:xfrm>
            <a:off x="1208838" y="3577003"/>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C3</a:t>
            </a:r>
          </a:p>
        </p:txBody>
      </p:sp>
      <p:grpSp>
        <p:nvGrpSpPr>
          <p:cNvPr id="51" name="Group 14"/>
          <p:cNvGrpSpPr>
            <a:grpSpLocks/>
          </p:cNvGrpSpPr>
          <p:nvPr/>
        </p:nvGrpSpPr>
        <p:grpSpPr bwMode="auto">
          <a:xfrm>
            <a:off x="4868026" y="1868853"/>
            <a:ext cx="2971800" cy="2193925"/>
            <a:chOff x="3456" y="1094"/>
            <a:chExt cx="1920" cy="1503"/>
          </a:xfrm>
        </p:grpSpPr>
        <p:sp>
          <p:nvSpPr>
            <p:cNvPr id="52" name="Text Box 15"/>
            <p:cNvSpPr txBox="1">
              <a:spLocks noChangeArrowheads="1"/>
            </p:cNvSpPr>
            <p:nvPr/>
          </p:nvSpPr>
          <p:spPr bwMode="auto">
            <a:xfrm>
              <a:off x="4032" y="1094"/>
              <a:ext cx="33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C2</a:t>
              </a:r>
            </a:p>
          </p:txBody>
        </p:sp>
        <p:sp>
          <p:nvSpPr>
            <p:cNvPr id="53" name="Text Box 16"/>
            <p:cNvSpPr txBox="1">
              <a:spLocks noChangeArrowheads="1"/>
            </p:cNvSpPr>
            <p:nvPr/>
          </p:nvSpPr>
          <p:spPr bwMode="auto">
            <a:xfrm>
              <a:off x="3744" y="1094"/>
              <a:ext cx="33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C1</a:t>
              </a:r>
            </a:p>
          </p:txBody>
        </p:sp>
        <p:sp>
          <p:nvSpPr>
            <p:cNvPr id="54" name="Line 17"/>
            <p:cNvSpPr>
              <a:spLocks noChangeShapeType="1"/>
            </p:cNvSpPr>
            <p:nvPr/>
          </p:nvSpPr>
          <p:spPr bwMode="auto">
            <a:xfrm>
              <a:off x="3696" y="1094"/>
              <a:ext cx="0" cy="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 name="Line 18"/>
            <p:cNvSpPr>
              <a:spLocks noChangeShapeType="1"/>
            </p:cNvSpPr>
            <p:nvPr/>
          </p:nvSpPr>
          <p:spPr bwMode="auto">
            <a:xfrm>
              <a:off x="3504" y="1286"/>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Line 19"/>
            <p:cNvSpPr>
              <a:spLocks noChangeShapeType="1"/>
            </p:cNvSpPr>
            <p:nvPr/>
          </p:nvSpPr>
          <p:spPr bwMode="auto">
            <a:xfrm>
              <a:off x="5280" y="1094"/>
              <a:ext cx="0" cy="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 name="Line 20"/>
            <p:cNvSpPr>
              <a:spLocks noChangeShapeType="1"/>
            </p:cNvSpPr>
            <p:nvPr/>
          </p:nvSpPr>
          <p:spPr bwMode="auto">
            <a:xfrm>
              <a:off x="3504" y="2582"/>
              <a:ext cx="17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 name="Text Box 21"/>
            <p:cNvSpPr txBox="1">
              <a:spLocks noChangeArrowheads="1"/>
            </p:cNvSpPr>
            <p:nvPr/>
          </p:nvSpPr>
          <p:spPr bwMode="auto">
            <a:xfrm>
              <a:off x="3456" y="1334"/>
              <a:ext cx="33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C1</a:t>
              </a:r>
            </a:p>
          </p:txBody>
        </p:sp>
        <p:sp>
          <p:nvSpPr>
            <p:cNvPr id="59" name="Text Box 22"/>
            <p:cNvSpPr txBox="1">
              <a:spLocks noChangeArrowheads="1"/>
            </p:cNvSpPr>
            <p:nvPr/>
          </p:nvSpPr>
          <p:spPr bwMode="auto">
            <a:xfrm>
              <a:off x="3456" y="1862"/>
              <a:ext cx="33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C3</a:t>
              </a:r>
            </a:p>
          </p:txBody>
        </p:sp>
        <p:sp>
          <p:nvSpPr>
            <p:cNvPr id="60" name="Text Box 23"/>
            <p:cNvSpPr txBox="1">
              <a:spLocks noChangeArrowheads="1"/>
            </p:cNvSpPr>
            <p:nvPr/>
          </p:nvSpPr>
          <p:spPr bwMode="auto">
            <a:xfrm>
              <a:off x="3456" y="2389"/>
              <a:ext cx="336"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C5</a:t>
              </a:r>
            </a:p>
          </p:txBody>
        </p:sp>
        <p:sp>
          <p:nvSpPr>
            <p:cNvPr id="61" name="Text Box 24"/>
            <p:cNvSpPr txBox="1">
              <a:spLocks noChangeArrowheads="1"/>
            </p:cNvSpPr>
            <p:nvPr/>
          </p:nvSpPr>
          <p:spPr bwMode="auto">
            <a:xfrm>
              <a:off x="3456" y="2150"/>
              <a:ext cx="33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C4</a:t>
              </a:r>
            </a:p>
          </p:txBody>
        </p:sp>
        <p:sp>
          <p:nvSpPr>
            <p:cNvPr id="62" name="Text Box 25"/>
            <p:cNvSpPr txBox="1">
              <a:spLocks noChangeArrowheads="1"/>
            </p:cNvSpPr>
            <p:nvPr/>
          </p:nvSpPr>
          <p:spPr bwMode="auto">
            <a:xfrm>
              <a:off x="3456" y="1622"/>
              <a:ext cx="33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C2</a:t>
              </a:r>
            </a:p>
          </p:txBody>
        </p:sp>
        <p:sp>
          <p:nvSpPr>
            <p:cNvPr id="63" name="Text Box 26"/>
            <p:cNvSpPr txBox="1">
              <a:spLocks noChangeArrowheads="1"/>
            </p:cNvSpPr>
            <p:nvPr/>
          </p:nvSpPr>
          <p:spPr bwMode="auto">
            <a:xfrm>
              <a:off x="4368" y="1094"/>
              <a:ext cx="33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C3</a:t>
              </a:r>
            </a:p>
          </p:txBody>
        </p:sp>
        <p:sp>
          <p:nvSpPr>
            <p:cNvPr id="64" name="Text Box 27"/>
            <p:cNvSpPr txBox="1">
              <a:spLocks noChangeArrowheads="1"/>
            </p:cNvSpPr>
            <p:nvPr/>
          </p:nvSpPr>
          <p:spPr bwMode="auto">
            <a:xfrm>
              <a:off x="4704" y="1094"/>
              <a:ext cx="33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C4</a:t>
              </a:r>
            </a:p>
          </p:txBody>
        </p:sp>
        <p:sp>
          <p:nvSpPr>
            <p:cNvPr id="65" name="Text Box 28"/>
            <p:cNvSpPr txBox="1">
              <a:spLocks noChangeArrowheads="1"/>
            </p:cNvSpPr>
            <p:nvPr/>
          </p:nvSpPr>
          <p:spPr bwMode="auto">
            <a:xfrm>
              <a:off x="4992" y="1094"/>
              <a:ext cx="33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C5</a:t>
              </a:r>
            </a:p>
          </p:txBody>
        </p:sp>
        <p:sp>
          <p:nvSpPr>
            <p:cNvPr id="66" name="Line 29"/>
            <p:cNvSpPr>
              <a:spLocks noChangeShapeType="1"/>
            </p:cNvSpPr>
            <p:nvPr/>
          </p:nvSpPr>
          <p:spPr bwMode="auto">
            <a:xfrm>
              <a:off x="3504" y="1526"/>
              <a:ext cx="17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 name="Line 30"/>
            <p:cNvSpPr>
              <a:spLocks noChangeShapeType="1"/>
            </p:cNvSpPr>
            <p:nvPr/>
          </p:nvSpPr>
          <p:spPr bwMode="auto">
            <a:xfrm>
              <a:off x="3504" y="2054"/>
              <a:ext cx="17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 name="Line 31"/>
            <p:cNvSpPr>
              <a:spLocks noChangeShapeType="1"/>
            </p:cNvSpPr>
            <p:nvPr/>
          </p:nvSpPr>
          <p:spPr bwMode="auto">
            <a:xfrm>
              <a:off x="3504" y="1814"/>
              <a:ext cx="17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 name="Line 32"/>
            <p:cNvSpPr>
              <a:spLocks noChangeShapeType="1"/>
            </p:cNvSpPr>
            <p:nvPr/>
          </p:nvSpPr>
          <p:spPr bwMode="auto">
            <a:xfrm>
              <a:off x="3504" y="2294"/>
              <a:ext cx="17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 name="Line 33"/>
            <p:cNvSpPr>
              <a:spLocks noChangeShapeType="1"/>
            </p:cNvSpPr>
            <p:nvPr/>
          </p:nvSpPr>
          <p:spPr bwMode="auto">
            <a:xfrm>
              <a:off x="4032" y="1094"/>
              <a:ext cx="0" cy="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 name="Line 34"/>
            <p:cNvSpPr>
              <a:spLocks noChangeShapeType="1"/>
            </p:cNvSpPr>
            <p:nvPr/>
          </p:nvSpPr>
          <p:spPr bwMode="auto">
            <a:xfrm>
              <a:off x="4320" y="1094"/>
              <a:ext cx="0" cy="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 name="Line 35"/>
            <p:cNvSpPr>
              <a:spLocks noChangeShapeType="1"/>
            </p:cNvSpPr>
            <p:nvPr/>
          </p:nvSpPr>
          <p:spPr bwMode="auto">
            <a:xfrm>
              <a:off x="4656" y="1094"/>
              <a:ext cx="0" cy="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 name="Line 36"/>
            <p:cNvSpPr>
              <a:spLocks noChangeShapeType="1"/>
            </p:cNvSpPr>
            <p:nvPr/>
          </p:nvSpPr>
          <p:spPr bwMode="auto">
            <a:xfrm>
              <a:off x="4992" y="1094"/>
              <a:ext cx="0" cy="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 name="Rectangle 37" descr="Wide downward diagonal"/>
            <p:cNvSpPr>
              <a:spLocks noChangeArrowheads="1"/>
            </p:cNvSpPr>
            <p:nvPr/>
          </p:nvSpPr>
          <p:spPr bwMode="auto">
            <a:xfrm>
              <a:off x="3696" y="1526"/>
              <a:ext cx="1584" cy="288"/>
            </a:xfrm>
            <a:prstGeom prst="rect">
              <a:avLst/>
            </a:prstGeom>
            <a:pattFill prst="wdDnDiag">
              <a:fgClr>
                <a:schemeClr val="bg2"/>
              </a:fgClr>
              <a:bgClr>
                <a:srgbClr val="FFFFFF"/>
              </a:bgClr>
            </a:pattFill>
            <a:ln w="12700">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75" name="Rectangle 38" descr="Wide downward diagonal"/>
            <p:cNvSpPr>
              <a:spLocks noChangeArrowheads="1"/>
            </p:cNvSpPr>
            <p:nvPr/>
          </p:nvSpPr>
          <p:spPr bwMode="auto">
            <a:xfrm>
              <a:off x="3696" y="2294"/>
              <a:ext cx="1584" cy="288"/>
            </a:xfrm>
            <a:prstGeom prst="rect">
              <a:avLst/>
            </a:prstGeom>
            <a:pattFill prst="wdDnDiag">
              <a:fgClr>
                <a:schemeClr val="bg2"/>
              </a:fgClr>
              <a:bgClr>
                <a:srgbClr val="FFFFFF"/>
              </a:bgClr>
            </a:pattFill>
            <a:ln w="12700">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76" name="Rectangle 39" descr="Wide downward diagonal"/>
            <p:cNvSpPr>
              <a:spLocks noChangeArrowheads="1"/>
            </p:cNvSpPr>
            <p:nvPr/>
          </p:nvSpPr>
          <p:spPr bwMode="auto">
            <a:xfrm rot="5400000">
              <a:off x="3521" y="1783"/>
              <a:ext cx="1298" cy="299"/>
            </a:xfrm>
            <a:prstGeom prst="rect">
              <a:avLst/>
            </a:prstGeom>
            <a:pattFill prst="wdDnDiag">
              <a:fgClr>
                <a:schemeClr val="bg2"/>
              </a:fgClr>
              <a:bgClr>
                <a:srgbClr val="FFFFFF"/>
              </a:bgClr>
            </a:pattFill>
            <a:ln w="12700">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77" name="Rectangle 40" descr="Wide downward diagonal"/>
            <p:cNvSpPr>
              <a:spLocks noChangeArrowheads="1"/>
            </p:cNvSpPr>
            <p:nvPr/>
          </p:nvSpPr>
          <p:spPr bwMode="auto">
            <a:xfrm rot="5400000">
              <a:off x="4477" y="1778"/>
              <a:ext cx="1297" cy="311"/>
            </a:xfrm>
            <a:prstGeom prst="rect">
              <a:avLst/>
            </a:prstGeom>
            <a:pattFill prst="wdDnDiag">
              <a:fgClr>
                <a:schemeClr val="bg2"/>
              </a:fgClr>
              <a:bgClr>
                <a:srgbClr val="FFFFFF"/>
              </a:bgClr>
            </a:pattFill>
            <a:ln w="12700">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grpSp>
      <p:sp>
        <p:nvSpPr>
          <p:cNvPr id="78" name="Oval 41"/>
          <p:cNvSpPr>
            <a:spLocks noChangeArrowheads="1"/>
          </p:cNvSpPr>
          <p:nvPr/>
        </p:nvSpPr>
        <p:spPr bwMode="auto">
          <a:xfrm>
            <a:off x="446838" y="5253403"/>
            <a:ext cx="2514600" cy="1295400"/>
          </a:xfrm>
          <a:prstGeom prst="ellipse">
            <a:avLst/>
          </a:prstGeom>
          <a:noFill/>
          <a:ln w="254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79" name="Text Box 42"/>
          <p:cNvSpPr txBox="1">
            <a:spLocks noChangeArrowheads="1"/>
          </p:cNvSpPr>
          <p:nvPr/>
        </p:nvSpPr>
        <p:spPr bwMode="auto">
          <a:xfrm>
            <a:off x="5207751" y="4113578"/>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2000">
                <a:latin typeface="Calibri" panose="020F0502020204030204" pitchFamily="34" charset="0"/>
                <a:cs typeface="Arial" panose="020B0604020202020204" pitchFamily="34" charset="0"/>
              </a:rPr>
              <a:t>Proximity Matrix</a:t>
            </a:r>
          </a:p>
        </p:txBody>
      </p:sp>
      <p:graphicFrame>
        <p:nvGraphicFramePr>
          <p:cNvPr id="80" name="Object 1024"/>
          <p:cNvGraphicFramePr>
            <a:graphicFrameLocks noGrp="1" noChangeAspect="1"/>
          </p:cNvGraphicFramePr>
          <p:nvPr>
            <p:ph sz="half" idx="4294967295"/>
            <p:extLst/>
          </p:nvPr>
        </p:nvGraphicFramePr>
        <p:xfrm>
          <a:off x="4288588" y="4499341"/>
          <a:ext cx="4083050" cy="1846262"/>
        </p:xfrm>
        <a:graphic>
          <a:graphicData uri="http://schemas.openxmlformats.org/presentationml/2006/ole">
            <mc:AlternateContent xmlns:mc="http://schemas.openxmlformats.org/markup-compatibility/2006">
              <mc:Choice xmlns:v="urn:schemas-microsoft-com:vml" Requires="v">
                <p:oleObj spid="_x0000_s10269" name="Visio" r:id="rId4" imgW="7591349" imgH="3431733" progId="">
                  <p:embed/>
                </p:oleObj>
              </mc:Choice>
              <mc:Fallback>
                <p:oleObj name="Visio" r:id="rId4" imgW="7591349" imgH="3431733" progId="">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8588" y="4499341"/>
                        <a:ext cx="4083050" cy="184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 name="Rectangle 80">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Intermediate Situation</a:t>
            </a:r>
          </a:p>
        </p:txBody>
      </p:sp>
      <p:sp>
        <p:nvSpPr>
          <p:cNvPr id="82" name="Rectangle 81">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37930280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3"/>
          <p:cNvSpPr txBox="1">
            <a:spLocks noChangeArrowheads="1"/>
          </p:cNvSpPr>
          <p:nvPr/>
        </p:nvSpPr>
        <p:spPr>
          <a:xfrm>
            <a:off x="371880" y="1564640"/>
            <a:ext cx="7886700" cy="48117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2400" dirty="0"/>
              <a:t>The question is “How do we update the proximity matrix</a:t>
            </a:r>
            <a:r>
              <a:rPr lang="en-US" sz="2400" dirty="0" smtClean="0"/>
              <a:t>?”</a:t>
            </a:r>
          </a:p>
        </p:txBody>
      </p:sp>
      <p:sp>
        <p:nvSpPr>
          <p:cNvPr id="81" name="Freeform 4"/>
          <p:cNvSpPr>
            <a:spLocks/>
          </p:cNvSpPr>
          <p:nvPr/>
        </p:nvSpPr>
        <p:spPr bwMode="auto">
          <a:xfrm>
            <a:off x="0" y="4416495"/>
            <a:ext cx="546100" cy="773113"/>
          </a:xfrm>
          <a:custGeom>
            <a:avLst/>
            <a:gdLst>
              <a:gd name="T0" fmla="*/ 2147483646 w 598"/>
              <a:gd name="T1" fmla="*/ 2147483646 h 652"/>
              <a:gd name="T2" fmla="*/ 2147483646 w 598"/>
              <a:gd name="T3" fmla="*/ 0 h 652"/>
              <a:gd name="T4" fmla="*/ 2147483646 w 598"/>
              <a:gd name="T5" fmla="*/ 2147483646 h 652"/>
              <a:gd name="T6" fmla="*/ 2147483646 w 598"/>
              <a:gd name="T7" fmla="*/ 2147483646 h 652"/>
              <a:gd name="T8" fmla="*/ 2147483646 w 598"/>
              <a:gd name="T9" fmla="*/ 2147483646 h 652"/>
              <a:gd name="T10" fmla="*/ 2147483646 w 598"/>
              <a:gd name="T11" fmla="*/ 2147483646 h 652"/>
              <a:gd name="T12" fmla="*/ 2147483646 w 598"/>
              <a:gd name="T13" fmla="*/ 2147483646 h 652"/>
              <a:gd name="T14" fmla="*/ 2147483646 w 598"/>
              <a:gd name="T15" fmla="*/ 2147483646 h 652"/>
              <a:gd name="T16" fmla="*/ 2147483646 w 598"/>
              <a:gd name="T17" fmla="*/ 2147483646 h 652"/>
              <a:gd name="T18" fmla="*/ 2147483646 w 598"/>
              <a:gd name="T19" fmla="*/ 2147483646 h 652"/>
              <a:gd name="T20" fmla="*/ 2147483646 w 598"/>
              <a:gd name="T21" fmla="*/ 2147483646 h 652"/>
              <a:gd name="T22" fmla="*/ 2147483646 w 598"/>
              <a:gd name="T23" fmla="*/ 2147483646 h 652"/>
              <a:gd name="T24" fmla="*/ 2147483646 w 598"/>
              <a:gd name="T25" fmla="*/ 2147483646 h 652"/>
              <a:gd name="T26" fmla="*/ 2147483646 w 598"/>
              <a:gd name="T27" fmla="*/ 2147483646 h 652"/>
              <a:gd name="T28" fmla="*/ 2147483646 w 598"/>
              <a:gd name="T29" fmla="*/ 2147483646 h 652"/>
              <a:gd name="T30" fmla="*/ 2147483646 w 598"/>
              <a:gd name="T31" fmla="*/ 2147483646 h 652"/>
              <a:gd name="T32" fmla="*/ 2147483646 w 598"/>
              <a:gd name="T33" fmla="*/ 2147483646 h 652"/>
              <a:gd name="T34" fmla="*/ 2147483646 w 598"/>
              <a:gd name="T35" fmla="*/ 2147483646 h 652"/>
              <a:gd name="T36" fmla="*/ 2147483646 w 598"/>
              <a:gd name="T37" fmla="*/ 2147483646 h 652"/>
              <a:gd name="T38" fmla="*/ 2147483646 w 598"/>
              <a:gd name="T39" fmla="*/ 2147483646 h 652"/>
              <a:gd name="T40" fmla="*/ 2147483646 w 598"/>
              <a:gd name="T41" fmla="*/ 2147483646 h 652"/>
              <a:gd name="T42" fmla="*/ 2147483646 w 598"/>
              <a:gd name="T43" fmla="*/ 2147483646 h 652"/>
              <a:gd name="T44" fmla="*/ 2147483646 w 598"/>
              <a:gd name="T45" fmla="*/ 2147483646 h 652"/>
              <a:gd name="T46" fmla="*/ 2147483646 w 598"/>
              <a:gd name="T47" fmla="*/ 2147483646 h 652"/>
              <a:gd name="T48" fmla="*/ 2147483646 w 598"/>
              <a:gd name="T49" fmla="*/ 2147483646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p:spPr>
        <p:txBody>
          <a:bodyPr/>
          <a:lstStyle/>
          <a:p>
            <a:endParaRPr lang="en-US"/>
          </a:p>
        </p:txBody>
      </p:sp>
      <p:sp>
        <p:nvSpPr>
          <p:cNvPr id="82" name="Freeform 5"/>
          <p:cNvSpPr>
            <a:spLocks/>
          </p:cNvSpPr>
          <p:nvPr/>
        </p:nvSpPr>
        <p:spPr bwMode="auto">
          <a:xfrm rot="16200000">
            <a:off x="990600" y="3197295"/>
            <a:ext cx="762000" cy="914400"/>
          </a:xfrm>
          <a:custGeom>
            <a:avLst/>
            <a:gdLst>
              <a:gd name="T0" fmla="*/ 2147483646 w 598"/>
              <a:gd name="T1" fmla="*/ 2147483646 h 652"/>
              <a:gd name="T2" fmla="*/ 2147483646 w 598"/>
              <a:gd name="T3" fmla="*/ 0 h 652"/>
              <a:gd name="T4" fmla="*/ 2147483646 w 598"/>
              <a:gd name="T5" fmla="*/ 2147483646 h 652"/>
              <a:gd name="T6" fmla="*/ 2147483646 w 598"/>
              <a:gd name="T7" fmla="*/ 2147483646 h 652"/>
              <a:gd name="T8" fmla="*/ 2147483646 w 598"/>
              <a:gd name="T9" fmla="*/ 2147483646 h 652"/>
              <a:gd name="T10" fmla="*/ 2147483646 w 598"/>
              <a:gd name="T11" fmla="*/ 2147483646 h 652"/>
              <a:gd name="T12" fmla="*/ 2147483646 w 598"/>
              <a:gd name="T13" fmla="*/ 2147483646 h 652"/>
              <a:gd name="T14" fmla="*/ 2147483646 w 598"/>
              <a:gd name="T15" fmla="*/ 2147483646 h 652"/>
              <a:gd name="T16" fmla="*/ 2147483646 w 598"/>
              <a:gd name="T17" fmla="*/ 2147483646 h 652"/>
              <a:gd name="T18" fmla="*/ 2147483646 w 598"/>
              <a:gd name="T19" fmla="*/ 2147483646 h 652"/>
              <a:gd name="T20" fmla="*/ 2147483646 w 598"/>
              <a:gd name="T21" fmla="*/ 2147483646 h 652"/>
              <a:gd name="T22" fmla="*/ 2147483646 w 598"/>
              <a:gd name="T23" fmla="*/ 2147483646 h 652"/>
              <a:gd name="T24" fmla="*/ 2147483646 w 598"/>
              <a:gd name="T25" fmla="*/ 2147483646 h 652"/>
              <a:gd name="T26" fmla="*/ 2147483646 w 598"/>
              <a:gd name="T27" fmla="*/ 2147483646 h 652"/>
              <a:gd name="T28" fmla="*/ 2147483646 w 598"/>
              <a:gd name="T29" fmla="*/ 2147483646 h 652"/>
              <a:gd name="T30" fmla="*/ 2147483646 w 598"/>
              <a:gd name="T31" fmla="*/ 2147483646 h 652"/>
              <a:gd name="T32" fmla="*/ 2147483646 w 598"/>
              <a:gd name="T33" fmla="*/ 2147483646 h 652"/>
              <a:gd name="T34" fmla="*/ 2147483646 w 598"/>
              <a:gd name="T35" fmla="*/ 2147483646 h 652"/>
              <a:gd name="T36" fmla="*/ 2147483646 w 598"/>
              <a:gd name="T37" fmla="*/ 2147483646 h 652"/>
              <a:gd name="T38" fmla="*/ 2147483646 w 598"/>
              <a:gd name="T39" fmla="*/ 2147483646 h 652"/>
              <a:gd name="T40" fmla="*/ 2147483646 w 598"/>
              <a:gd name="T41" fmla="*/ 2147483646 h 652"/>
              <a:gd name="T42" fmla="*/ 2147483646 w 598"/>
              <a:gd name="T43" fmla="*/ 2147483646 h 652"/>
              <a:gd name="T44" fmla="*/ 2147483646 w 598"/>
              <a:gd name="T45" fmla="*/ 2147483646 h 652"/>
              <a:gd name="T46" fmla="*/ 2147483646 w 598"/>
              <a:gd name="T47" fmla="*/ 2147483646 h 652"/>
              <a:gd name="T48" fmla="*/ 2147483646 w 598"/>
              <a:gd name="T49" fmla="*/ 2147483646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p:spPr>
        <p:txBody>
          <a:bodyPr/>
          <a:lstStyle/>
          <a:p>
            <a:endParaRPr lang="en-US"/>
          </a:p>
        </p:txBody>
      </p:sp>
      <p:sp>
        <p:nvSpPr>
          <p:cNvPr id="83" name="Freeform 6"/>
          <p:cNvSpPr>
            <a:spLocks/>
          </p:cNvSpPr>
          <p:nvPr/>
        </p:nvSpPr>
        <p:spPr bwMode="auto">
          <a:xfrm rot="10800000">
            <a:off x="2743200" y="3578295"/>
            <a:ext cx="685800" cy="762000"/>
          </a:xfrm>
          <a:custGeom>
            <a:avLst/>
            <a:gdLst>
              <a:gd name="T0" fmla="*/ 2147483646 w 598"/>
              <a:gd name="T1" fmla="*/ 2147483646 h 652"/>
              <a:gd name="T2" fmla="*/ 2147483646 w 598"/>
              <a:gd name="T3" fmla="*/ 0 h 652"/>
              <a:gd name="T4" fmla="*/ 2147483646 w 598"/>
              <a:gd name="T5" fmla="*/ 2147483646 h 652"/>
              <a:gd name="T6" fmla="*/ 2147483646 w 598"/>
              <a:gd name="T7" fmla="*/ 2147483646 h 652"/>
              <a:gd name="T8" fmla="*/ 2147483646 w 598"/>
              <a:gd name="T9" fmla="*/ 2147483646 h 652"/>
              <a:gd name="T10" fmla="*/ 2147483646 w 598"/>
              <a:gd name="T11" fmla="*/ 2147483646 h 652"/>
              <a:gd name="T12" fmla="*/ 2147483646 w 598"/>
              <a:gd name="T13" fmla="*/ 2147483646 h 652"/>
              <a:gd name="T14" fmla="*/ 2147483646 w 598"/>
              <a:gd name="T15" fmla="*/ 2147483646 h 652"/>
              <a:gd name="T16" fmla="*/ 2147483646 w 598"/>
              <a:gd name="T17" fmla="*/ 2147483646 h 652"/>
              <a:gd name="T18" fmla="*/ 2147483646 w 598"/>
              <a:gd name="T19" fmla="*/ 2147483646 h 652"/>
              <a:gd name="T20" fmla="*/ 2147483646 w 598"/>
              <a:gd name="T21" fmla="*/ 2147483646 h 652"/>
              <a:gd name="T22" fmla="*/ 2147483646 w 598"/>
              <a:gd name="T23" fmla="*/ 2147483646 h 652"/>
              <a:gd name="T24" fmla="*/ 2147483646 w 598"/>
              <a:gd name="T25" fmla="*/ 2147483646 h 652"/>
              <a:gd name="T26" fmla="*/ 2147483646 w 598"/>
              <a:gd name="T27" fmla="*/ 2147483646 h 652"/>
              <a:gd name="T28" fmla="*/ 2147483646 w 598"/>
              <a:gd name="T29" fmla="*/ 2147483646 h 652"/>
              <a:gd name="T30" fmla="*/ 2147483646 w 598"/>
              <a:gd name="T31" fmla="*/ 2147483646 h 652"/>
              <a:gd name="T32" fmla="*/ 2147483646 w 598"/>
              <a:gd name="T33" fmla="*/ 2147483646 h 652"/>
              <a:gd name="T34" fmla="*/ 2147483646 w 598"/>
              <a:gd name="T35" fmla="*/ 2147483646 h 652"/>
              <a:gd name="T36" fmla="*/ 2147483646 w 598"/>
              <a:gd name="T37" fmla="*/ 2147483646 h 652"/>
              <a:gd name="T38" fmla="*/ 2147483646 w 598"/>
              <a:gd name="T39" fmla="*/ 2147483646 h 652"/>
              <a:gd name="T40" fmla="*/ 2147483646 w 598"/>
              <a:gd name="T41" fmla="*/ 2147483646 h 652"/>
              <a:gd name="T42" fmla="*/ 2147483646 w 598"/>
              <a:gd name="T43" fmla="*/ 2147483646 h 652"/>
              <a:gd name="T44" fmla="*/ 2147483646 w 598"/>
              <a:gd name="T45" fmla="*/ 2147483646 h 652"/>
              <a:gd name="T46" fmla="*/ 2147483646 w 598"/>
              <a:gd name="T47" fmla="*/ 2147483646 h 652"/>
              <a:gd name="T48" fmla="*/ 2147483646 w 598"/>
              <a:gd name="T49" fmla="*/ 2147483646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p:spPr>
        <p:txBody>
          <a:bodyPr/>
          <a:lstStyle/>
          <a:p>
            <a:endParaRPr lang="en-US"/>
          </a:p>
        </p:txBody>
      </p:sp>
      <p:sp>
        <p:nvSpPr>
          <p:cNvPr id="84" name="Freeform 7"/>
          <p:cNvSpPr>
            <a:spLocks/>
          </p:cNvSpPr>
          <p:nvPr/>
        </p:nvSpPr>
        <p:spPr bwMode="auto">
          <a:xfrm>
            <a:off x="857250" y="4841945"/>
            <a:ext cx="2362200" cy="773113"/>
          </a:xfrm>
          <a:custGeom>
            <a:avLst/>
            <a:gdLst>
              <a:gd name="T0" fmla="*/ 2147483646 w 598"/>
              <a:gd name="T1" fmla="*/ 2147483646 h 652"/>
              <a:gd name="T2" fmla="*/ 2147483646 w 598"/>
              <a:gd name="T3" fmla="*/ 0 h 652"/>
              <a:gd name="T4" fmla="*/ 2147483646 w 598"/>
              <a:gd name="T5" fmla="*/ 2147483646 h 652"/>
              <a:gd name="T6" fmla="*/ 2147483646 w 598"/>
              <a:gd name="T7" fmla="*/ 2147483646 h 652"/>
              <a:gd name="T8" fmla="*/ 2147483646 w 598"/>
              <a:gd name="T9" fmla="*/ 2147483646 h 652"/>
              <a:gd name="T10" fmla="*/ 2147483646 w 598"/>
              <a:gd name="T11" fmla="*/ 2147483646 h 652"/>
              <a:gd name="T12" fmla="*/ 2147483646 w 598"/>
              <a:gd name="T13" fmla="*/ 2147483646 h 652"/>
              <a:gd name="T14" fmla="*/ 2147483646 w 598"/>
              <a:gd name="T15" fmla="*/ 2147483646 h 652"/>
              <a:gd name="T16" fmla="*/ 2147483646 w 598"/>
              <a:gd name="T17" fmla="*/ 2147483646 h 652"/>
              <a:gd name="T18" fmla="*/ 2147483646 w 598"/>
              <a:gd name="T19" fmla="*/ 2147483646 h 652"/>
              <a:gd name="T20" fmla="*/ 2147483646 w 598"/>
              <a:gd name="T21" fmla="*/ 2147483646 h 652"/>
              <a:gd name="T22" fmla="*/ 2147483646 w 598"/>
              <a:gd name="T23" fmla="*/ 2147483646 h 652"/>
              <a:gd name="T24" fmla="*/ 2147483646 w 598"/>
              <a:gd name="T25" fmla="*/ 2147483646 h 652"/>
              <a:gd name="T26" fmla="*/ 2147483646 w 598"/>
              <a:gd name="T27" fmla="*/ 2147483646 h 652"/>
              <a:gd name="T28" fmla="*/ 2147483646 w 598"/>
              <a:gd name="T29" fmla="*/ 2147483646 h 652"/>
              <a:gd name="T30" fmla="*/ 2147483646 w 598"/>
              <a:gd name="T31" fmla="*/ 2147483646 h 652"/>
              <a:gd name="T32" fmla="*/ 2147483646 w 598"/>
              <a:gd name="T33" fmla="*/ 2147483646 h 652"/>
              <a:gd name="T34" fmla="*/ 2147483646 w 598"/>
              <a:gd name="T35" fmla="*/ 2147483646 h 652"/>
              <a:gd name="T36" fmla="*/ 2147483646 w 598"/>
              <a:gd name="T37" fmla="*/ 2147483646 h 652"/>
              <a:gd name="T38" fmla="*/ 2147483646 w 598"/>
              <a:gd name="T39" fmla="*/ 2147483646 h 652"/>
              <a:gd name="T40" fmla="*/ 2147483646 w 598"/>
              <a:gd name="T41" fmla="*/ 2147483646 h 652"/>
              <a:gd name="T42" fmla="*/ 2147483646 w 598"/>
              <a:gd name="T43" fmla="*/ 2147483646 h 652"/>
              <a:gd name="T44" fmla="*/ 2147483646 w 598"/>
              <a:gd name="T45" fmla="*/ 2147483646 h 652"/>
              <a:gd name="T46" fmla="*/ 2147483646 w 598"/>
              <a:gd name="T47" fmla="*/ 2147483646 h 652"/>
              <a:gd name="T48" fmla="*/ 2147483646 w 598"/>
              <a:gd name="T49" fmla="*/ 2147483646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p:spPr>
        <p:txBody>
          <a:bodyPr/>
          <a:lstStyle/>
          <a:p>
            <a:endParaRPr lang="en-US"/>
          </a:p>
        </p:txBody>
      </p:sp>
      <p:sp>
        <p:nvSpPr>
          <p:cNvPr id="85" name="Text Box 8"/>
          <p:cNvSpPr txBox="1">
            <a:spLocks noChangeArrowheads="1"/>
          </p:cNvSpPr>
          <p:nvPr/>
        </p:nvSpPr>
        <p:spPr bwMode="auto">
          <a:xfrm>
            <a:off x="76200" y="4721295"/>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C1</a:t>
            </a:r>
          </a:p>
        </p:txBody>
      </p:sp>
      <p:sp>
        <p:nvSpPr>
          <p:cNvPr id="86" name="Text Box 9"/>
          <p:cNvSpPr txBox="1">
            <a:spLocks noChangeArrowheads="1"/>
          </p:cNvSpPr>
          <p:nvPr/>
        </p:nvSpPr>
        <p:spPr bwMode="auto">
          <a:xfrm>
            <a:off x="2819400" y="3883095"/>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C4</a:t>
            </a:r>
          </a:p>
        </p:txBody>
      </p:sp>
      <p:sp>
        <p:nvSpPr>
          <p:cNvPr id="87" name="Text Box 10"/>
          <p:cNvSpPr txBox="1">
            <a:spLocks noChangeArrowheads="1"/>
          </p:cNvSpPr>
          <p:nvPr/>
        </p:nvSpPr>
        <p:spPr bwMode="auto">
          <a:xfrm>
            <a:off x="1474788" y="5075308"/>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C2 U C5</a:t>
            </a:r>
          </a:p>
        </p:txBody>
      </p:sp>
      <p:sp>
        <p:nvSpPr>
          <p:cNvPr id="88" name="Text Box 11"/>
          <p:cNvSpPr txBox="1">
            <a:spLocks noChangeArrowheads="1"/>
          </p:cNvSpPr>
          <p:nvPr/>
        </p:nvSpPr>
        <p:spPr bwMode="auto">
          <a:xfrm>
            <a:off x="1143000" y="3502095"/>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C3</a:t>
            </a:r>
          </a:p>
        </p:txBody>
      </p:sp>
      <p:sp>
        <p:nvSpPr>
          <p:cNvPr id="89" name="Text Box 12"/>
          <p:cNvSpPr txBox="1">
            <a:spLocks noChangeArrowheads="1"/>
          </p:cNvSpPr>
          <p:nvPr/>
        </p:nvSpPr>
        <p:spPr bwMode="auto">
          <a:xfrm>
            <a:off x="5562600" y="327349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        ?        ?        ?    	   </a:t>
            </a:r>
          </a:p>
        </p:txBody>
      </p:sp>
      <p:sp>
        <p:nvSpPr>
          <p:cNvPr id="90" name="Text Box 13"/>
          <p:cNvSpPr txBox="1">
            <a:spLocks noChangeArrowheads="1"/>
          </p:cNvSpPr>
          <p:nvPr/>
        </p:nvSpPr>
        <p:spPr bwMode="auto">
          <a:xfrm>
            <a:off x="6042025" y="2892495"/>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a:t>
            </a:r>
          </a:p>
        </p:txBody>
      </p:sp>
      <p:sp>
        <p:nvSpPr>
          <p:cNvPr id="91" name="Text Box 14"/>
          <p:cNvSpPr txBox="1">
            <a:spLocks noChangeArrowheads="1"/>
          </p:cNvSpPr>
          <p:nvPr/>
        </p:nvSpPr>
        <p:spPr bwMode="auto">
          <a:xfrm>
            <a:off x="6042025" y="3730695"/>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a:t>
            </a:r>
          </a:p>
        </p:txBody>
      </p:sp>
      <p:sp>
        <p:nvSpPr>
          <p:cNvPr id="92" name="Text Box 15"/>
          <p:cNvSpPr txBox="1">
            <a:spLocks noChangeArrowheads="1"/>
          </p:cNvSpPr>
          <p:nvPr/>
        </p:nvSpPr>
        <p:spPr bwMode="auto">
          <a:xfrm>
            <a:off x="6042025" y="4111695"/>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a:t>
            </a:r>
          </a:p>
        </p:txBody>
      </p:sp>
      <p:sp>
        <p:nvSpPr>
          <p:cNvPr id="93" name="Text Box 16"/>
          <p:cNvSpPr txBox="1">
            <a:spLocks noChangeArrowheads="1"/>
          </p:cNvSpPr>
          <p:nvPr/>
        </p:nvSpPr>
        <p:spPr bwMode="auto">
          <a:xfrm>
            <a:off x="5851525" y="2573919"/>
            <a:ext cx="91439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200" dirty="0">
                <a:latin typeface="Calibri" panose="020F0502020204030204" pitchFamily="34" charset="0"/>
                <a:cs typeface="Arial" panose="020B0604020202020204" pitchFamily="34" charset="0"/>
              </a:rPr>
              <a:t>C2 U C5</a:t>
            </a:r>
          </a:p>
        </p:txBody>
      </p:sp>
      <p:sp>
        <p:nvSpPr>
          <p:cNvPr id="94" name="Text Box 17"/>
          <p:cNvSpPr txBox="1">
            <a:spLocks noChangeArrowheads="1"/>
          </p:cNvSpPr>
          <p:nvPr/>
        </p:nvSpPr>
        <p:spPr bwMode="auto">
          <a:xfrm>
            <a:off x="5486400" y="2511495"/>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C1</a:t>
            </a:r>
          </a:p>
        </p:txBody>
      </p:sp>
      <p:sp>
        <p:nvSpPr>
          <p:cNvPr id="95" name="Line 18"/>
          <p:cNvSpPr>
            <a:spLocks noChangeShapeType="1"/>
          </p:cNvSpPr>
          <p:nvPr/>
        </p:nvSpPr>
        <p:spPr bwMode="auto">
          <a:xfrm>
            <a:off x="5410200" y="2511495"/>
            <a:ext cx="0" cy="1905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 name="Line 19"/>
          <p:cNvSpPr>
            <a:spLocks noChangeShapeType="1"/>
          </p:cNvSpPr>
          <p:nvPr/>
        </p:nvSpPr>
        <p:spPr bwMode="auto">
          <a:xfrm>
            <a:off x="5105400" y="2816295"/>
            <a:ext cx="2362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 name="Text Box 20"/>
          <p:cNvSpPr txBox="1">
            <a:spLocks noChangeArrowheads="1"/>
          </p:cNvSpPr>
          <p:nvPr/>
        </p:nvSpPr>
        <p:spPr bwMode="auto">
          <a:xfrm>
            <a:off x="5029200" y="2892495"/>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C1</a:t>
            </a:r>
          </a:p>
        </p:txBody>
      </p:sp>
      <p:sp>
        <p:nvSpPr>
          <p:cNvPr id="98" name="Text Box 21"/>
          <p:cNvSpPr txBox="1">
            <a:spLocks noChangeArrowheads="1"/>
          </p:cNvSpPr>
          <p:nvPr/>
        </p:nvSpPr>
        <p:spPr bwMode="auto">
          <a:xfrm>
            <a:off x="5029200" y="3730695"/>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C3</a:t>
            </a:r>
          </a:p>
        </p:txBody>
      </p:sp>
      <p:sp>
        <p:nvSpPr>
          <p:cNvPr id="99" name="Text Box 22"/>
          <p:cNvSpPr txBox="1">
            <a:spLocks noChangeArrowheads="1"/>
          </p:cNvSpPr>
          <p:nvPr/>
        </p:nvSpPr>
        <p:spPr bwMode="auto">
          <a:xfrm>
            <a:off x="5029200" y="4187895"/>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C4</a:t>
            </a:r>
          </a:p>
        </p:txBody>
      </p:sp>
      <p:sp>
        <p:nvSpPr>
          <p:cNvPr id="100" name="Text Box 23"/>
          <p:cNvSpPr txBox="1">
            <a:spLocks noChangeArrowheads="1"/>
          </p:cNvSpPr>
          <p:nvPr/>
        </p:nvSpPr>
        <p:spPr bwMode="auto">
          <a:xfrm>
            <a:off x="4572000" y="3349695"/>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C2 U C5</a:t>
            </a:r>
          </a:p>
        </p:txBody>
      </p:sp>
      <p:sp>
        <p:nvSpPr>
          <p:cNvPr id="101" name="Text Box 24"/>
          <p:cNvSpPr txBox="1">
            <a:spLocks noChangeArrowheads="1"/>
          </p:cNvSpPr>
          <p:nvPr/>
        </p:nvSpPr>
        <p:spPr bwMode="auto">
          <a:xfrm>
            <a:off x="6477000" y="2511495"/>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C3</a:t>
            </a:r>
          </a:p>
        </p:txBody>
      </p:sp>
      <p:sp>
        <p:nvSpPr>
          <p:cNvPr id="102" name="Text Box 25"/>
          <p:cNvSpPr txBox="1">
            <a:spLocks noChangeArrowheads="1"/>
          </p:cNvSpPr>
          <p:nvPr/>
        </p:nvSpPr>
        <p:spPr bwMode="auto">
          <a:xfrm>
            <a:off x="7010400" y="2511495"/>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C4</a:t>
            </a:r>
          </a:p>
        </p:txBody>
      </p:sp>
      <p:sp>
        <p:nvSpPr>
          <p:cNvPr id="103" name="Line 26"/>
          <p:cNvSpPr>
            <a:spLocks noChangeShapeType="1"/>
          </p:cNvSpPr>
          <p:nvPr/>
        </p:nvSpPr>
        <p:spPr bwMode="auto">
          <a:xfrm>
            <a:off x="5105400" y="3197295"/>
            <a:ext cx="2362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 name="Line 27"/>
          <p:cNvSpPr>
            <a:spLocks noChangeShapeType="1"/>
          </p:cNvSpPr>
          <p:nvPr/>
        </p:nvSpPr>
        <p:spPr bwMode="auto">
          <a:xfrm>
            <a:off x="5105400" y="4035495"/>
            <a:ext cx="2362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 name="Line 28"/>
          <p:cNvSpPr>
            <a:spLocks noChangeShapeType="1"/>
          </p:cNvSpPr>
          <p:nvPr/>
        </p:nvSpPr>
        <p:spPr bwMode="auto">
          <a:xfrm>
            <a:off x="5105400" y="3654495"/>
            <a:ext cx="2362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 name="Line 29"/>
          <p:cNvSpPr>
            <a:spLocks noChangeShapeType="1"/>
          </p:cNvSpPr>
          <p:nvPr/>
        </p:nvSpPr>
        <p:spPr bwMode="auto">
          <a:xfrm>
            <a:off x="5105400" y="4416495"/>
            <a:ext cx="2362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 name="Line 30"/>
          <p:cNvSpPr>
            <a:spLocks noChangeShapeType="1"/>
          </p:cNvSpPr>
          <p:nvPr/>
        </p:nvSpPr>
        <p:spPr bwMode="auto">
          <a:xfrm>
            <a:off x="5943600" y="2511495"/>
            <a:ext cx="0" cy="1905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 name="Line 31"/>
          <p:cNvSpPr>
            <a:spLocks noChangeShapeType="1"/>
          </p:cNvSpPr>
          <p:nvPr/>
        </p:nvSpPr>
        <p:spPr bwMode="auto">
          <a:xfrm>
            <a:off x="6400800" y="2511495"/>
            <a:ext cx="0" cy="1905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 name="Line 32"/>
          <p:cNvSpPr>
            <a:spLocks noChangeShapeType="1"/>
          </p:cNvSpPr>
          <p:nvPr/>
        </p:nvSpPr>
        <p:spPr bwMode="auto">
          <a:xfrm>
            <a:off x="6934200" y="2511495"/>
            <a:ext cx="0" cy="1905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 name="Line 33"/>
          <p:cNvSpPr>
            <a:spLocks noChangeShapeType="1"/>
          </p:cNvSpPr>
          <p:nvPr/>
        </p:nvSpPr>
        <p:spPr bwMode="auto">
          <a:xfrm>
            <a:off x="7467600" y="2511495"/>
            <a:ext cx="0" cy="1905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 name="Text Box 34"/>
          <p:cNvSpPr txBox="1">
            <a:spLocks noChangeArrowheads="1"/>
          </p:cNvSpPr>
          <p:nvPr/>
        </p:nvSpPr>
        <p:spPr bwMode="auto">
          <a:xfrm>
            <a:off x="5181600" y="4492695"/>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2000">
                <a:latin typeface="Calibri" panose="020F0502020204030204" pitchFamily="34" charset="0"/>
                <a:cs typeface="Arial" panose="020B0604020202020204" pitchFamily="34" charset="0"/>
              </a:rPr>
              <a:t>Proximity Matrix</a:t>
            </a:r>
          </a:p>
        </p:txBody>
      </p:sp>
      <p:graphicFrame>
        <p:nvGraphicFramePr>
          <p:cNvPr id="112" name="Object 1024"/>
          <p:cNvGraphicFramePr>
            <a:graphicFrameLocks noGrp="1" noChangeAspect="1"/>
          </p:cNvGraphicFramePr>
          <p:nvPr>
            <p:ph sz="half" idx="4294967295"/>
            <p:extLst/>
          </p:nvPr>
        </p:nvGraphicFramePr>
        <p:xfrm>
          <a:off x="4418013" y="4765745"/>
          <a:ext cx="4083050" cy="1965325"/>
        </p:xfrm>
        <a:graphic>
          <a:graphicData uri="http://schemas.openxmlformats.org/presentationml/2006/ole">
            <mc:AlternateContent xmlns:mc="http://schemas.openxmlformats.org/markup-compatibility/2006">
              <mc:Choice xmlns:v="urn:schemas-microsoft-com:vml" Requires="v">
                <p:oleObj spid="_x0000_s11293" name="Visio" r:id="rId4" imgW="7591349" imgH="3654718" progId="">
                  <p:embed/>
                </p:oleObj>
              </mc:Choice>
              <mc:Fallback>
                <p:oleObj name="Visio" r:id="rId4" imgW="7591349" imgH="3654718" progId="">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8013" y="4765745"/>
                        <a:ext cx="4083050" cy="196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 name="Rectangle 37">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Intermediate Situation: After Merging </a:t>
            </a:r>
          </a:p>
        </p:txBody>
      </p:sp>
      <p:sp>
        <p:nvSpPr>
          <p:cNvPr id="39" name="Rectangle 38">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11116143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DFE3490-CF8C-4FDE-9D71-2170861F2A61}"/>
              </a:ext>
            </a:extLst>
          </p:cNvPr>
          <p:cNvSpPr/>
          <p:nvPr/>
        </p:nvSpPr>
        <p:spPr>
          <a:xfrm>
            <a:off x="598883" y="1801921"/>
            <a:ext cx="7497214" cy="646331"/>
          </a:xfrm>
          <a:prstGeom prst="rect">
            <a:avLst/>
          </a:prstGeom>
        </p:spPr>
        <p:txBody>
          <a:bodyPr wrap="square">
            <a:spAutoFit/>
          </a:bodyPr>
          <a:lstStyle/>
          <a:p>
            <a:r>
              <a:rPr lang="en-US" sz="3600" b="1" cap="all" dirty="0" smtClean="0"/>
              <a:t>MACHINE INTELLIGENCE</a:t>
            </a:r>
            <a:endParaRPr lang="en-US" sz="3600" b="1" cap="all" dirty="0"/>
          </a:p>
        </p:txBody>
      </p:sp>
      <p:sp>
        <p:nvSpPr>
          <p:cNvPr id="13" name="Rectangle 12">
            <a:extLst>
              <a:ext uri="{FF2B5EF4-FFF2-40B4-BE49-F238E27FC236}">
                <a16:creationId xmlns="" xmlns:a16="http://schemas.microsoft.com/office/drawing/2014/main" id="{34CEFAD4-E477-4E46-B5A6-ADB26E6A2863}"/>
              </a:ext>
            </a:extLst>
          </p:cNvPr>
          <p:cNvSpPr/>
          <p:nvPr/>
        </p:nvSpPr>
        <p:spPr>
          <a:xfrm>
            <a:off x="598883" y="2888778"/>
            <a:ext cx="7497214" cy="646331"/>
          </a:xfrm>
          <a:prstGeom prst="rect">
            <a:avLst/>
          </a:prstGeom>
        </p:spPr>
        <p:txBody>
          <a:bodyPr wrap="square">
            <a:spAutoFit/>
          </a:bodyPr>
          <a:lstStyle/>
          <a:p>
            <a:r>
              <a:rPr lang="en-US" sz="3600" b="1" dirty="0">
                <a:solidFill>
                  <a:schemeClr val="accent1">
                    <a:lumMod val="75000"/>
                  </a:schemeClr>
                </a:solidFill>
              </a:rPr>
              <a:t>Module 4 [Unsupervised Learning]</a:t>
            </a:r>
            <a:endParaRPr lang="en-IN" sz="3600" b="1" dirty="0">
              <a:solidFill>
                <a:schemeClr val="accent1">
                  <a:lumMod val="75000"/>
                </a:schemeClr>
              </a:solidFill>
            </a:endParaRPr>
          </a:p>
        </p:txBody>
      </p:sp>
      <p:sp>
        <p:nvSpPr>
          <p:cNvPr id="14" name="Rectangle 13">
            <a:extLst>
              <a:ext uri="{FF2B5EF4-FFF2-40B4-BE49-F238E27FC236}">
                <a16:creationId xmlns="" xmlns:a16="http://schemas.microsoft.com/office/drawing/2014/main" id="{585D8B7B-5B60-4808-A096-FB24198F96E9}"/>
              </a:ext>
            </a:extLst>
          </p:cNvPr>
          <p:cNvSpPr/>
          <p:nvPr/>
        </p:nvSpPr>
        <p:spPr>
          <a:xfrm>
            <a:off x="598883" y="5489699"/>
            <a:ext cx="7497214" cy="461665"/>
          </a:xfrm>
          <a:prstGeom prst="rect">
            <a:avLst/>
          </a:prstGeom>
        </p:spPr>
        <p:txBody>
          <a:bodyPr wrap="square">
            <a:spAutoFit/>
          </a:bodyPr>
          <a:lstStyle/>
          <a:p>
            <a:r>
              <a:rPr lang="en-US" sz="2400" b="1" dirty="0"/>
              <a:t>Dr. N MEHALA</a:t>
            </a:r>
            <a:endParaRPr lang="en-IN" sz="2400" b="1" dirty="0"/>
          </a:p>
        </p:txBody>
      </p:sp>
      <p:sp>
        <p:nvSpPr>
          <p:cNvPr id="15" name="Rectangle 14">
            <a:extLst>
              <a:ext uri="{FF2B5EF4-FFF2-40B4-BE49-F238E27FC236}">
                <a16:creationId xmlns=""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 and Engineering</a:t>
            </a:r>
            <a:endParaRPr lang="en-IN" sz="2000" dirty="0"/>
          </a:p>
        </p:txBody>
      </p:sp>
      <p:grpSp>
        <p:nvGrpSpPr>
          <p:cNvPr id="20" name="Group 19">
            <a:extLst>
              <a:ext uri="{FF2B5EF4-FFF2-40B4-BE49-F238E27FC236}">
                <a16:creationId xmlns=""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8215128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3"/>
          <p:cNvSpPr txBox="1">
            <a:spLocks noChangeArrowheads="1"/>
          </p:cNvSpPr>
          <p:nvPr/>
        </p:nvSpPr>
        <p:spPr>
          <a:xfrm>
            <a:off x="419100" y="3899126"/>
            <a:ext cx="7886700" cy="28348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200"/>
              </a:spcBef>
              <a:spcAft>
                <a:spcPts val="200"/>
              </a:spcAft>
              <a:buClr>
                <a:srgbClr val="0C7B9C"/>
              </a:buClr>
              <a:buSzPct val="75000"/>
              <a:buFont typeface="Monotype Sorts" pitchFamily="2" charset="2"/>
              <a:buChar char="l"/>
            </a:pPr>
            <a:r>
              <a:rPr lang="en-US" sz="2400" dirty="0">
                <a:latin typeface="Calibri" panose="020F0502020204030204" pitchFamily="34" charset="0"/>
                <a:cs typeface="Arial" panose="020B0604020202020204" pitchFamily="34" charset="0"/>
              </a:rPr>
              <a:t>MIN</a:t>
            </a:r>
          </a:p>
          <a:p>
            <a:pPr>
              <a:lnSpc>
                <a:spcPct val="100000"/>
              </a:lnSpc>
              <a:spcBef>
                <a:spcPts val="200"/>
              </a:spcBef>
              <a:spcAft>
                <a:spcPts val="200"/>
              </a:spcAft>
              <a:buClr>
                <a:srgbClr val="0C7B9C"/>
              </a:buClr>
              <a:buSzPct val="75000"/>
              <a:buFont typeface="Monotype Sorts" pitchFamily="2" charset="2"/>
              <a:buChar char="l"/>
            </a:pPr>
            <a:r>
              <a:rPr lang="en-US" sz="2400" dirty="0">
                <a:latin typeface="Calibri" panose="020F0502020204030204" pitchFamily="34" charset="0"/>
                <a:cs typeface="Arial" panose="020B0604020202020204" pitchFamily="34" charset="0"/>
              </a:rPr>
              <a:t>MAX</a:t>
            </a:r>
          </a:p>
          <a:p>
            <a:pPr>
              <a:lnSpc>
                <a:spcPct val="100000"/>
              </a:lnSpc>
              <a:spcBef>
                <a:spcPts val="200"/>
              </a:spcBef>
              <a:spcAft>
                <a:spcPts val="200"/>
              </a:spcAft>
              <a:buClr>
                <a:srgbClr val="0C7B9C"/>
              </a:buClr>
              <a:buSzPct val="75000"/>
              <a:buFont typeface="Monotype Sorts" pitchFamily="2" charset="2"/>
              <a:buChar char="l"/>
            </a:pPr>
            <a:r>
              <a:rPr lang="en-US" sz="2400" dirty="0">
                <a:latin typeface="Calibri" panose="020F0502020204030204" pitchFamily="34" charset="0"/>
                <a:cs typeface="Arial" panose="020B0604020202020204" pitchFamily="34" charset="0"/>
              </a:rPr>
              <a:t>Group Average</a:t>
            </a:r>
          </a:p>
          <a:p>
            <a:pPr>
              <a:lnSpc>
                <a:spcPct val="100000"/>
              </a:lnSpc>
              <a:spcBef>
                <a:spcPts val="200"/>
              </a:spcBef>
              <a:spcAft>
                <a:spcPts val="200"/>
              </a:spcAft>
              <a:buClr>
                <a:srgbClr val="0C7B9C"/>
              </a:buClr>
              <a:buSzPct val="75000"/>
              <a:buFont typeface="Monotype Sorts" pitchFamily="2" charset="2"/>
              <a:buChar char="l"/>
            </a:pPr>
            <a:r>
              <a:rPr lang="en-US" sz="2400" dirty="0">
                <a:latin typeface="Calibri" panose="020F0502020204030204" pitchFamily="34" charset="0"/>
                <a:cs typeface="Arial" panose="020B0604020202020204" pitchFamily="34" charset="0"/>
              </a:rPr>
              <a:t>Distance Between Centroids</a:t>
            </a:r>
          </a:p>
          <a:p>
            <a:pPr>
              <a:lnSpc>
                <a:spcPct val="100000"/>
              </a:lnSpc>
              <a:spcBef>
                <a:spcPts val="200"/>
              </a:spcBef>
              <a:spcAft>
                <a:spcPts val="200"/>
              </a:spcAft>
              <a:buClr>
                <a:srgbClr val="0C7B9C"/>
              </a:buClr>
              <a:buSzPct val="75000"/>
              <a:buFont typeface="Monotype Sorts" pitchFamily="2" charset="2"/>
              <a:buChar char="l"/>
            </a:pPr>
            <a:r>
              <a:rPr lang="en-US" sz="2400" dirty="0">
                <a:latin typeface="Calibri" panose="020F0502020204030204" pitchFamily="34" charset="0"/>
                <a:cs typeface="Arial" panose="020B0604020202020204" pitchFamily="34" charset="0"/>
              </a:rPr>
              <a:t>Other methods driven by an objective function</a:t>
            </a:r>
          </a:p>
          <a:p>
            <a:pPr lvl="1">
              <a:lnSpc>
                <a:spcPct val="100000"/>
              </a:lnSpc>
              <a:spcBef>
                <a:spcPts val="200"/>
              </a:spcBef>
              <a:spcAft>
                <a:spcPts val="200"/>
              </a:spcAft>
              <a:buClr>
                <a:srgbClr val="0C7B9C"/>
              </a:buClr>
              <a:buFont typeface="Arial" panose="020B0604020202020204" pitchFamily="34" charset="0"/>
              <a:buChar char="–"/>
            </a:pPr>
            <a:r>
              <a:rPr lang="en-US" dirty="0">
                <a:latin typeface="Calibri" panose="020F0502020204030204" pitchFamily="34" charset="0"/>
                <a:cs typeface="Arial" panose="020B0604020202020204" pitchFamily="34" charset="0"/>
              </a:rPr>
              <a:t>Ward’s Method uses squared error</a:t>
            </a:r>
          </a:p>
        </p:txBody>
      </p:sp>
      <p:grpSp>
        <p:nvGrpSpPr>
          <p:cNvPr id="3" name="Group 2"/>
          <p:cNvGrpSpPr/>
          <p:nvPr/>
        </p:nvGrpSpPr>
        <p:grpSpPr>
          <a:xfrm>
            <a:off x="304801" y="1560513"/>
            <a:ext cx="4419600" cy="1828800"/>
            <a:chOff x="685800" y="1066800"/>
            <a:chExt cx="4419600" cy="1828800"/>
          </a:xfrm>
        </p:grpSpPr>
        <p:sp>
          <p:nvSpPr>
            <p:cNvPr id="63" name="Line 29"/>
            <p:cNvSpPr>
              <a:spLocks noChangeShapeType="1"/>
            </p:cNvSpPr>
            <p:nvPr/>
          </p:nvSpPr>
          <p:spPr bwMode="auto">
            <a:xfrm>
              <a:off x="2209800" y="2057400"/>
              <a:ext cx="1066800"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 name="Text Box 30"/>
            <p:cNvSpPr txBox="1">
              <a:spLocks noChangeArrowheads="1"/>
            </p:cNvSpPr>
            <p:nvPr/>
          </p:nvSpPr>
          <p:spPr bwMode="auto">
            <a:xfrm>
              <a:off x="2209800" y="16002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600">
                  <a:latin typeface="Calibri" panose="020F0502020204030204" pitchFamily="34" charset="0"/>
                  <a:cs typeface="Arial" panose="020B0604020202020204" pitchFamily="34" charset="0"/>
                </a:rPr>
                <a:t>Similarity?</a:t>
              </a:r>
            </a:p>
          </p:txBody>
        </p:sp>
        <p:sp>
          <p:nvSpPr>
            <p:cNvPr id="65" name="Freeform 32" descr="5%"/>
            <p:cNvSpPr>
              <a:spLocks/>
            </p:cNvSpPr>
            <p:nvPr/>
          </p:nvSpPr>
          <p:spPr bwMode="auto">
            <a:xfrm rot="16200000">
              <a:off x="462757" y="1289843"/>
              <a:ext cx="1828800" cy="1382713"/>
            </a:xfrm>
            <a:custGeom>
              <a:avLst/>
              <a:gdLst>
                <a:gd name="T0" fmla="*/ 2147483646 w 598"/>
                <a:gd name="T1" fmla="*/ 2147483646 h 652"/>
                <a:gd name="T2" fmla="*/ 2147483646 w 598"/>
                <a:gd name="T3" fmla="*/ 0 h 652"/>
                <a:gd name="T4" fmla="*/ 2147483646 w 598"/>
                <a:gd name="T5" fmla="*/ 2147483646 h 652"/>
                <a:gd name="T6" fmla="*/ 2147483646 w 598"/>
                <a:gd name="T7" fmla="*/ 2147483646 h 652"/>
                <a:gd name="T8" fmla="*/ 2147483646 w 598"/>
                <a:gd name="T9" fmla="*/ 2147483646 h 652"/>
                <a:gd name="T10" fmla="*/ 2147483646 w 598"/>
                <a:gd name="T11" fmla="*/ 2147483646 h 652"/>
                <a:gd name="T12" fmla="*/ 2147483646 w 598"/>
                <a:gd name="T13" fmla="*/ 2147483646 h 652"/>
                <a:gd name="T14" fmla="*/ 2147483646 w 598"/>
                <a:gd name="T15" fmla="*/ 2147483646 h 652"/>
                <a:gd name="T16" fmla="*/ 2147483646 w 598"/>
                <a:gd name="T17" fmla="*/ 2147483646 h 652"/>
                <a:gd name="T18" fmla="*/ 2147483646 w 598"/>
                <a:gd name="T19" fmla="*/ 2147483646 h 652"/>
                <a:gd name="T20" fmla="*/ 2147483646 w 598"/>
                <a:gd name="T21" fmla="*/ 2147483646 h 652"/>
                <a:gd name="T22" fmla="*/ 2147483646 w 598"/>
                <a:gd name="T23" fmla="*/ 2147483646 h 652"/>
                <a:gd name="T24" fmla="*/ 2147483646 w 598"/>
                <a:gd name="T25" fmla="*/ 2147483646 h 652"/>
                <a:gd name="T26" fmla="*/ 2147483646 w 598"/>
                <a:gd name="T27" fmla="*/ 2147483646 h 652"/>
                <a:gd name="T28" fmla="*/ 2147483646 w 598"/>
                <a:gd name="T29" fmla="*/ 2147483646 h 652"/>
                <a:gd name="T30" fmla="*/ 2147483646 w 598"/>
                <a:gd name="T31" fmla="*/ 2147483646 h 652"/>
                <a:gd name="T32" fmla="*/ 2147483646 w 598"/>
                <a:gd name="T33" fmla="*/ 2147483646 h 652"/>
                <a:gd name="T34" fmla="*/ 2147483646 w 598"/>
                <a:gd name="T35" fmla="*/ 2147483646 h 652"/>
                <a:gd name="T36" fmla="*/ 2147483646 w 598"/>
                <a:gd name="T37" fmla="*/ 2147483646 h 652"/>
                <a:gd name="T38" fmla="*/ 2147483646 w 598"/>
                <a:gd name="T39" fmla="*/ 2147483646 h 652"/>
                <a:gd name="T40" fmla="*/ 2147483646 w 598"/>
                <a:gd name="T41" fmla="*/ 2147483646 h 652"/>
                <a:gd name="T42" fmla="*/ 2147483646 w 598"/>
                <a:gd name="T43" fmla="*/ 2147483646 h 652"/>
                <a:gd name="T44" fmla="*/ 2147483646 w 598"/>
                <a:gd name="T45" fmla="*/ 2147483646 h 652"/>
                <a:gd name="T46" fmla="*/ 2147483646 w 598"/>
                <a:gd name="T47" fmla="*/ 2147483646 h 652"/>
                <a:gd name="T48" fmla="*/ 2147483646 w 598"/>
                <a:gd name="T49" fmla="*/ 2147483646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6" name="Oval 33"/>
            <p:cNvSpPr>
              <a:spLocks noChangeArrowheads="1"/>
            </p:cNvSpPr>
            <p:nvPr/>
          </p:nvSpPr>
          <p:spPr bwMode="auto">
            <a:xfrm rot="16200000">
              <a:off x="1752600" y="22098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67" name="Oval 34"/>
            <p:cNvSpPr>
              <a:spLocks noChangeArrowheads="1"/>
            </p:cNvSpPr>
            <p:nvPr/>
          </p:nvSpPr>
          <p:spPr bwMode="auto">
            <a:xfrm rot="16200000">
              <a:off x="1676400" y="14478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68" name="Oval 35"/>
            <p:cNvSpPr>
              <a:spLocks noChangeArrowheads="1"/>
            </p:cNvSpPr>
            <p:nvPr/>
          </p:nvSpPr>
          <p:spPr bwMode="auto">
            <a:xfrm rot="16200000">
              <a:off x="838200" y="19050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69" name="Oval 36"/>
            <p:cNvSpPr>
              <a:spLocks noChangeArrowheads="1"/>
            </p:cNvSpPr>
            <p:nvPr/>
          </p:nvSpPr>
          <p:spPr bwMode="auto">
            <a:xfrm rot="16200000">
              <a:off x="1903413" y="1751013"/>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70" name="Freeform 37" descr="5%"/>
            <p:cNvSpPr>
              <a:spLocks/>
            </p:cNvSpPr>
            <p:nvPr/>
          </p:nvSpPr>
          <p:spPr bwMode="auto">
            <a:xfrm rot="5400000" flipV="1">
              <a:off x="3352800" y="1143000"/>
              <a:ext cx="1828800" cy="1676400"/>
            </a:xfrm>
            <a:custGeom>
              <a:avLst/>
              <a:gdLst>
                <a:gd name="T0" fmla="*/ 2147483646 w 598"/>
                <a:gd name="T1" fmla="*/ 2147483646 h 652"/>
                <a:gd name="T2" fmla="*/ 2147483646 w 598"/>
                <a:gd name="T3" fmla="*/ 0 h 652"/>
                <a:gd name="T4" fmla="*/ 2147483646 w 598"/>
                <a:gd name="T5" fmla="*/ 2147483646 h 652"/>
                <a:gd name="T6" fmla="*/ 2147483646 w 598"/>
                <a:gd name="T7" fmla="*/ 2147483646 h 652"/>
                <a:gd name="T8" fmla="*/ 2147483646 w 598"/>
                <a:gd name="T9" fmla="*/ 2147483646 h 652"/>
                <a:gd name="T10" fmla="*/ 2147483646 w 598"/>
                <a:gd name="T11" fmla="*/ 2147483646 h 652"/>
                <a:gd name="T12" fmla="*/ 2147483646 w 598"/>
                <a:gd name="T13" fmla="*/ 2147483646 h 652"/>
                <a:gd name="T14" fmla="*/ 2147483646 w 598"/>
                <a:gd name="T15" fmla="*/ 2147483646 h 652"/>
                <a:gd name="T16" fmla="*/ 2147483646 w 598"/>
                <a:gd name="T17" fmla="*/ 2147483646 h 652"/>
                <a:gd name="T18" fmla="*/ 2147483646 w 598"/>
                <a:gd name="T19" fmla="*/ 2147483646 h 652"/>
                <a:gd name="T20" fmla="*/ 2147483646 w 598"/>
                <a:gd name="T21" fmla="*/ 2147483646 h 652"/>
                <a:gd name="T22" fmla="*/ 2147483646 w 598"/>
                <a:gd name="T23" fmla="*/ 2147483646 h 652"/>
                <a:gd name="T24" fmla="*/ 2147483646 w 598"/>
                <a:gd name="T25" fmla="*/ 2147483646 h 652"/>
                <a:gd name="T26" fmla="*/ 2147483646 w 598"/>
                <a:gd name="T27" fmla="*/ 2147483646 h 652"/>
                <a:gd name="T28" fmla="*/ 2147483646 w 598"/>
                <a:gd name="T29" fmla="*/ 2147483646 h 652"/>
                <a:gd name="T30" fmla="*/ 2147483646 w 598"/>
                <a:gd name="T31" fmla="*/ 2147483646 h 652"/>
                <a:gd name="T32" fmla="*/ 2147483646 w 598"/>
                <a:gd name="T33" fmla="*/ 2147483646 h 652"/>
                <a:gd name="T34" fmla="*/ 2147483646 w 598"/>
                <a:gd name="T35" fmla="*/ 2147483646 h 652"/>
                <a:gd name="T36" fmla="*/ 2147483646 w 598"/>
                <a:gd name="T37" fmla="*/ 2147483646 h 652"/>
                <a:gd name="T38" fmla="*/ 2147483646 w 598"/>
                <a:gd name="T39" fmla="*/ 2147483646 h 652"/>
                <a:gd name="T40" fmla="*/ 2147483646 w 598"/>
                <a:gd name="T41" fmla="*/ 2147483646 h 652"/>
                <a:gd name="T42" fmla="*/ 2147483646 w 598"/>
                <a:gd name="T43" fmla="*/ 2147483646 h 652"/>
                <a:gd name="T44" fmla="*/ 2147483646 w 598"/>
                <a:gd name="T45" fmla="*/ 2147483646 h 652"/>
                <a:gd name="T46" fmla="*/ 2147483646 w 598"/>
                <a:gd name="T47" fmla="*/ 2147483646 h 652"/>
                <a:gd name="T48" fmla="*/ 2147483646 w 598"/>
                <a:gd name="T49" fmla="*/ 2147483646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 name="Oval 38"/>
            <p:cNvSpPr>
              <a:spLocks noChangeArrowheads="1"/>
            </p:cNvSpPr>
            <p:nvPr/>
          </p:nvSpPr>
          <p:spPr bwMode="auto">
            <a:xfrm rot="5400000" flipV="1">
              <a:off x="4876800" y="16002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72" name="Oval 39"/>
            <p:cNvSpPr>
              <a:spLocks noChangeArrowheads="1"/>
            </p:cNvSpPr>
            <p:nvPr/>
          </p:nvSpPr>
          <p:spPr bwMode="auto">
            <a:xfrm rot="5400000" flipV="1">
              <a:off x="3516313" y="1598613"/>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73" name="Oval 40"/>
            <p:cNvSpPr>
              <a:spLocks noChangeArrowheads="1"/>
            </p:cNvSpPr>
            <p:nvPr/>
          </p:nvSpPr>
          <p:spPr bwMode="auto">
            <a:xfrm rot="5400000" flipV="1">
              <a:off x="4038600" y="22098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74" name="Oval 41"/>
            <p:cNvSpPr>
              <a:spLocks noChangeArrowheads="1"/>
            </p:cNvSpPr>
            <p:nvPr/>
          </p:nvSpPr>
          <p:spPr bwMode="auto">
            <a:xfrm rot="5400000" flipV="1">
              <a:off x="4038600" y="12192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grpSp>
      <p:grpSp>
        <p:nvGrpSpPr>
          <p:cNvPr id="2" name="Group 1"/>
          <p:cNvGrpSpPr/>
          <p:nvPr/>
        </p:nvGrpSpPr>
        <p:grpSpPr>
          <a:xfrm>
            <a:off x="5257800" y="1636713"/>
            <a:ext cx="3429000" cy="3508375"/>
            <a:chOff x="5486400" y="1066800"/>
            <a:chExt cx="3429000" cy="3508375"/>
          </a:xfrm>
        </p:grpSpPr>
        <p:grpSp>
          <p:nvGrpSpPr>
            <p:cNvPr id="38" name="Group 4"/>
            <p:cNvGrpSpPr>
              <a:grpSpLocks/>
            </p:cNvGrpSpPr>
            <p:nvPr/>
          </p:nvGrpSpPr>
          <p:grpSpPr bwMode="auto">
            <a:xfrm>
              <a:off x="5486400" y="1066800"/>
              <a:ext cx="3429000" cy="3508375"/>
              <a:chOff x="3456" y="1440"/>
              <a:chExt cx="2160" cy="2210"/>
            </a:xfrm>
          </p:grpSpPr>
          <p:sp>
            <p:nvSpPr>
              <p:cNvPr id="39" name="Line 5"/>
              <p:cNvSpPr>
                <a:spLocks noChangeShapeType="1"/>
              </p:cNvSpPr>
              <p:nvPr/>
            </p:nvSpPr>
            <p:spPr bwMode="auto">
              <a:xfrm>
                <a:off x="3696"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Line 6"/>
              <p:cNvSpPr>
                <a:spLocks noChangeShapeType="1"/>
              </p:cNvSpPr>
              <p:nvPr/>
            </p:nvSpPr>
            <p:spPr bwMode="auto">
              <a:xfrm>
                <a:off x="3504" y="1632"/>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Line 7"/>
              <p:cNvSpPr>
                <a:spLocks noChangeShapeType="1"/>
              </p:cNvSpPr>
              <p:nvPr/>
            </p:nvSpPr>
            <p:spPr bwMode="auto">
              <a:xfrm>
                <a:off x="4012"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8"/>
              <p:cNvSpPr>
                <a:spLocks noChangeShapeType="1"/>
              </p:cNvSpPr>
              <p:nvPr/>
            </p:nvSpPr>
            <p:spPr bwMode="auto">
              <a:xfrm>
                <a:off x="4329"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9"/>
              <p:cNvSpPr>
                <a:spLocks noChangeShapeType="1"/>
              </p:cNvSpPr>
              <p:nvPr/>
            </p:nvSpPr>
            <p:spPr bwMode="auto">
              <a:xfrm>
                <a:off x="4646"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10"/>
              <p:cNvSpPr>
                <a:spLocks noChangeShapeType="1"/>
              </p:cNvSpPr>
              <p:nvPr/>
            </p:nvSpPr>
            <p:spPr bwMode="auto">
              <a:xfrm>
                <a:off x="4963"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Line 11"/>
              <p:cNvSpPr>
                <a:spLocks noChangeShapeType="1"/>
              </p:cNvSpPr>
              <p:nvPr/>
            </p:nvSpPr>
            <p:spPr bwMode="auto">
              <a:xfrm>
                <a:off x="5280"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Line 12"/>
              <p:cNvSpPr>
                <a:spLocks noChangeShapeType="1"/>
              </p:cNvSpPr>
              <p:nvPr/>
            </p:nvSpPr>
            <p:spPr bwMode="auto">
              <a:xfrm>
                <a:off x="3504" y="1891"/>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 name="Line 13"/>
              <p:cNvSpPr>
                <a:spLocks noChangeShapeType="1"/>
              </p:cNvSpPr>
              <p:nvPr/>
            </p:nvSpPr>
            <p:spPr bwMode="auto">
              <a:xfrm>
                <a:off x="3504" y="2150"/>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Line 14"/>
              <p:cNvSpPr>
                <a:spLocks noChangeShapeType="1"/>
              </p:cNvSpPr>
              <p:nvPr/>
            </p:nvSpPr>
            <p:spPr bwMode="auto">
              <a:xfrm>
                <a:off x="3504" y="2409"/>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15"/>
              <p:cNvSpPr>
                <a:spLocks noChangeShapeType="1"/>
              </p:cNvSpPr>
              <p:nvPr/>
            </p:nvSpPr>
            <p:spPr bwMode="auto">
              <a:xfrm>
                <a:off x="3504" y="2668"/>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Line 16"/>
              <p:cNvSpPr>
                <a:spLocks noChangeShapeType="1"/>
              </p:cNvSpPr>
              <p:nvPr/>
            </p:nvSpPr>
            <p:spPr bwMode="auto">
              <a:xfrm>
                <a:off x="3504" y="2928"/>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 name="Text Box 17"/>
              <p:cNvSpPr txBox="1">
                <a:spLocks noChangeArrowheads="1"/>
              </p:cNvSpPr>
              <p:nvPr/>
            </p:nvSpPr>
            <p:spPr bwMode="auto">
              <a:xfrm>
                <a:off x="3456" y="168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p1</a:t>
                </a:r>
              </a:p>
            </p:txBody>
          </p:sp>
          <p:sp>
            <p:nvSpPr>
              <p:cNvPr id="52" name="Text Box 18"/>
              <p:cNvSpPr txBox="1">
                <a:spLocks noChangeArrowheads="1"/>
              </p:cNvSpPr>
              <p:nvPr/>
            </p:nvSpPr>
            <p:spPr bwMode="auto">
              <a:xfrm>
                <a:off x="3456" y="2208"/>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p3</a:t>
                </a:r>
              </a:p>
            </p:txBody>
          </p:sp>
          <p:sp>
            <p:nvSpPr>
              <p:cNvPr id="53" name="Text Box 19"/>
              <p:cNvSpPr txBox="1">
                <a:spLocks noChangeArrowheads="1"/>
              </p:cNvSpPr>
              <p:nvPr/>
            </p:nvSpPr>
            <p:spPr bwMode="auto">
              <a:xfrm>
                <a:off x="3456" y="2736"/>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p5</a:t>
                </a:r>
              </a:p>
            </p:txBody>
          </p:sp>
          <p:sp>
            <p:nvSpPr>
              <p:cNvPr id="54" name="Text Box 20"/>
              <p:cNvSpPr txBox="1">
                <a:spLocks noChangeArrowheads="1"/>
              </p:cNvSpPr>
              <p:nvPr/>
            </p:nvSpPr>
            <p:spPr bwMode="auto">
              <a:xfrm>
                <a:off x="3456" y="2496"/>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p4</a:t>
                </a:r>
              </a:p>
            </p:txBody>
          </p:sp>
          <p:sp>
            <p:nvSpPr>
              <p:cNvPr id="55" name="Text Box 21"/>
              <p:cNvSpPr txBox="1">
                <a:spLocks noChangeArrowheads="1"/>
              </p:cNvSpPr>
              <p:nvPr/>
            </p:nvSpPr>
            <p:spPr bwMode="auto">
              <a:xfrm>
                <a:off x="3456" y="1968"/>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p2</a:t>
                </a:r>
              </a:p>
            </p:txBody>
          </p:sp>
          <p:sp>
            <p:nvSpPr>
              <p:cNvPr id="56" name="Text Box 22"/>
              <p:cNvSpPr txBox="1">
                <a:spLocks noChangeArrowheads="1"/>
              </p:cNvSpPr>
              <p:nvPr/>
            </p:nvSpPr>
            <p:spPr bwMode="auto">
              <a:xfrm>
                <a:off x="3744"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p1</a:t>
                </a:r>
              </a:p>
            </p:txBody>
          </p:sp>
          <p:sp>
            <p:nvSpPr>
              <p:cNvPr id="57" name="Text Box 23"/>
              <p:cNvSpPr txBox="1">
                <a:spLocks noChangeArrowheads="1"/>
              </p:cNvSpPr>
              <p:nvPr/>
            </p:nvSpPr>
            <p:spPr bwMode="auto">
              <a:xfrm>
                <a:off x="4032"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p2</a:t>
                </a:r>
              </a:p>
            </p:txBody>
          </p:sp>
          <p:sp>
            <p:nvSpPr>
              <p:cNvPr id="58" name="Text Box 24"/>
              <p:cNvSpPr txBox="1">
                <a:spLocks noChangeArrowheads="1"/>
              </p:cNvSpPr>
              <p:nvPr/>
            </p:nvSpPr>
            <p:spPr bwMode="auto">
              <a:xfrm>
                <a:off x="4368"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p3</a:t>
                </a:r>
              </a:p>
            </p:txBody>
          </p:sp>
          <p:sp>
            <p:nvSpPr>
              <p:cNvPr id="59" name="Text Box 25"/>
              <p:cNvSpPr txBox="1">
                <a:spLocks noChangeArrowheads="1"/>
              </p:cNvSpPr>
              <p:nvPr/>
            </p:nvSpPr>
            <p:spPr bwMode="auto">
              <a:xfrm>
                <a:off x="4704"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p4</a:t>
                </a:r>
              </a:p>
            </p:txBody>
          </p:sp>
          <p:sp>
            <p:nvSpPr>
              <p:cNvPr id="60" name="Text Box 26"/>
              <p:cNvSpPr txBox="1">
                <a:spLocks noChangeArrowheads="1"/>
              </p:cNvSpPr>
              <p:nvPr/>
            </p:nvSpPr>
            <p:spPr bwMode="auto">
              <a:xfrm>
                <a:off x="4944"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p5</a:t>
                </a:r>
              </a:p>
            </p:txBody>
          </p:sp>
          <p:sp>
            <p:nvSpPr>
              <p:cNvPr id="61" name="Text Box 27"/>
              <p:cNvSpPr txBox="1">
                <a:spLocks noChangeArrowheads="1"/>
              </p:cNvSpPr>
              <p:nvPr/>
            </p:nvSpPr>
            <p:spPr bwMode="auto">
              <a:xfrm>
                <a:off x="5280" y="144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600">
                    <a:latin typeface="Calibri" panose="020F0502020204030204" pitchFamily="34" charset="0"/>
                    <a:cs typeface="Arial" panose="020B0604020202020204" pitchFamily="34" charset="0"/>
                  </a:rPr>
                  <a:t>. . .</a:t>
                </a:r>
              </a:p>
            </p:txBody>
          </p:sp>
          <p:sp>
            <p:nvSpPr>
              <p:cNvPr id="62" name="Text Box 28"/>
              <p:cNvSpPr txBox="1">
                <a:spLocks noChangeArrowheads="1"/>
              </p:cNvSpPr>
              <p:nvPr/>
            </p:nvSpPr>
            <p:spPr bwMode="auto">
              <a:xfrm>
                <a:off x="3552" y="2976"/>
                <a:ext cx="336" cy="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600">
                    <a:latin typeface="Calibri" panose="020F0502020204030204" pitchFamily="34" charset="0"/>
                    <a:cs typeface="Arial" panose="020B0604020202020204" pitchFamily="34" charset="0"/>
                  </a:rPr>
                  <a:t>.</a:t>
                </a:r>
              </a:p>
              <a:p>
                <a:pPr>
                  <a:lnSpc>
                    <a:spcPct val="100000"/>
                  </a:lnSpc>
                  <a:spcBef>
                    <a:spcPct val="50000"/>
                  </a:spcBef>
                  <a:buFontTx/>
                  <a:buNone/>
                </a:pPr>
                <a:r>
                  <a:rPr lang="en-US" sz="1600">
                    <a:latin typeface="Calibri" panose="020F0502020204030204" pitchFamily="34" charset="0"/>
                    <a:cs typeface="Arial" panose="020B0604020202020204" pitchFamily="34" charset="0"/>
                  </a:rPr>
                  <a:t>.</a:t>
                </a:r>
              </a:p>
              <a:p>
                <a:pPr>
                  <a:lnSpc>
                    <a:spcPct val="100000"/>
                  </a:lnSpc>
                  <a:spcBef>
                    <a:spcPct val="50000"/>
                  </a:spcBef>
                  <a:buFontTx/>
                  <a:buNone/>
                </a:pPr>
                <a:r>
                  <a:rPr lang="en-US" sz="1600">
                    <a:latin typeface="Calibri" panose="020F0502020204030204" pitchFamily="34" charset="0"/>
                    <a:cs typeface="Arial" panose="020B0604020202020204" pitchFamily="34" charset="0"/>
                  </a:rPr>
                  <a:t>.</a:t>
                </a:r>
              </a:p>
            </p:txBody>
          </p:sp>
        </p:grpSp>
        <p:sp>
          <p:nvSpPr>
            <p:cNvPr id="75" name="Text Box 42"/>
            <p:cNvSpPr txBox="1">
              <a:spLocks noChangeArrowheads="1"/>
            </p:cNvSpPr>
            <p:nvPr/>
          </p:nvSpPr>
          <p:spPr bwMode="auto">
            <a:xfrm>
              <a:off x="6019800" y="3840163"/>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2000" dirty="0">
                  <a:latin typeface="Calibri" panose="020F0502020204030204" pitchFamily="34" charset="0"/>
                  <a:cs typeface="Arial" panose="020B0604020202020204" pitchFamily="34" charset="0"/>
                </a:rPr>
                <a:t>Proximity Matrix</a:t>
              </a:r>
            </a:p>
          </p:txBody>
        </p:sp>
      </p:grpSp>
      <p:sp>
        <p:nvSpPr>
          <p:cNvPr id="76" name="Rectangle 75">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Inter-Cluster Similarity: Methods </a:t>
            </a:r>
          </a:p>
        </p:txBody>
      </p:sp>
      <p:sp>
        <p:nvSpPr>
          <p:cNvPr id="77" name="Rectangle 76">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37229919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3"/>
          <p:cNvSpPr txBox="1">
            <a:spLocks noChangeArrowheads="1"/>
          </p:cNvSpPr>
          <p:nvPr/>
        </p:nvSpPr>
        <p:spPr>
          <a:xfrm>
            <a:off x="419100" y="3899126"/>
            <a:ext cx="7886700" cy="28348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200"/>
              </a:spcBef>
              <a:spcAft>
                <a:spcPts val="200"/>
              </a:spcAft>
              <a:buClr>
                <a:srgbClr val="0C7B9C"/>
              </a:buClr>
              <a:buSzPct val="75000"/>
              <a:buFont typeface="Monotype Sorts" pitchFamily="2" charset="2"/>
              <a:buChar char="l"/>
            </a:pPr>
            <a:r>
              <a:rPr lang="en-US" sz="2400" dirty="0">
                <a:solidFill>
                  <a:srgbClr val="FF0000"/>
                </a:solidFill>
                <a:latin typeface="Calibri" panose="020F0502020204030204" pitchFamily="34" charset="0"/>
                <a:cs typeface="Arial" panose="020B0604020202020204" pitchFamily="34" charset="0"/>
              </a:rPr>
              <a:t>MIN</a:t>
            </a:r>
          </a:p>
          <a:p>
            <a:pPr>
              <a:lnSpc>
                <a:spcPct val="100000"/>
              </a:lnSpc>
              <a:spcBef>
                <a:spcPts val="200"/>
              </a:spcBef>
              <a:spcAft>
                <a:spcPts val="200"/>
              </a:spcAft>
              <a:buClr>
                <a:srgbClr val="0C7B9C"/>
              </a:buClr>
              <a:buSzPct val="75000"/>
              <a:buFont typeface="Monotype Sorts" pitchFamily="2" charset="2"/>
              <a:buChar char="l"/>
            </a:pPr>
            <a:r>
              <a:rPr lang="en-US" sz="2400" dirty="0">
                <a:latin typeface="Calibri" panose="020F0502020204030204" pitchFamily="34" charset="0"/>
                <a:cs typeface="Arial" panose="020B0604020202020204" pitchFamily="34" charset="0"/>
              </a:rPr>
              <a:t>MAX</a:t>
            </a:r>
          </a:p>
          <a:p>
            <a:pPr>
              <a:lnSpc>
                <a:spcPct val="100000"/>
              </a:lnSpc>
              <a:spcBef>
                <a:spcPts val="200"/>
              </a:spcBef>
              <a:spcAft>
                <a:spcPts val="200"/>
              </a:spcAft>
              <a:buClr>
                <a:srgbClr val="0C7B9C"/>
              </a:buClr>
              <a:buSzPct val="75000"/>
              <a:buFont typeface="Monotype Sorts" pitchFamily="2" charset="2"/>
              <a:buChar char="l"/>
            </a:pPr>
            <a:r>
              <a:rPr lang="en-US" sz="2400" dirty="0">
                <a:latin typeface="Calibri" panose="020F0502020204030204" pitchFamily="34" charset="0"/>
                <a:cs typeface="Arial" panose="020B0604020202020204" pitchFamily="34" charset="0"/>
              </a:rPr>
              <a:t>Group Average</a:t>
            </a:r>
          </a:p>
          <a:p>
            <a:pPr>
              <a:lnSpc>
                <a:spcPct val="100000"/>
              </a:lnSpc>
              <a:spcBef>
                <a:spcPts val="200"/>
              </a:spcBef>
              <a:spcAft>
                <a:spcPts val="200"/>
              </a:spcAft>
              <a:buClr>
                <a:srgbClr val="0C7B9C"/>
              </a:buClr>
              <a:buSzPct val="75000"/>
              <a:buFont typeface="Monotype Sorts" pitchFamily="2" charset="2"/>
              <a:buChar char="l"/>
            </a:pPr>
            <a:r>
              <a:rPr lang="en-US" sz="2400" dirty="0">
                <a:latin typeface="Calibri" panose="020F0502020204030204" pitchFamily="34" charset="0"/>
                <a:cs typeface="Arial" panose="020B0604020202020204" pitchFamily="34" charset="0"/>
              </a:rPr>
              <a:t>Distance Between Centroids</a:t>
            </a:r>
          </a:p>
          <a:p>
            <a:pPr>
              <a:lnSpc>
                <a:spcPct val="100000"/>
              </a:lnSpc>
              <a:spcBef>
                <a:spcPts val="200"/>
              </a:spcBef>
              <a:spcAft>
                <a:spcPts val="200"/>
              </a:spcAft>
              <a:buClr>
                <a:srgbClr val="0C7B9C"/>
              </a:buClr>
              <a:buSzPct val="75000"/>
              <a:buFont typeface="Monotype Sorts" pitchFamily="2" charset="2"/>
              <a:buChar char="l"/>
            </a:pPr>
            <a:r>
              <a:rPr lang="en-US" sz="2400" dirty="0">
                <a:latin typeface="Calibri" panose="020F0502020204030204" pitchFamily="34" charset="0"/>
                <a:cs typeface="Arial" panose="020B0604020202020204" pitchFamily="34" charset="0"/>
              </a:rPr>
              <a:t>Other methods driven by an objective function</a:t>
            </a:r>
          </a:p>
          <a:p>
            <a:pPr lvl="1">
              <a:lnSpc>
                <a:spcPct val="100000"/>
              </a:lnSpc>
              <a:spcBef>
                <a:spcPts val="200"/>
              </a:spcBef>
              <a:spcAft>
                <a:spcPts val="200"/>
              </a:spcAft>
              <a:buClr>
                <a:srgbClr val="0C7B9C"/>
              </a:buClr>
              <a:buFont typeface="Arial" panose="020B0604020202020204" pitchFamily="34" charset="0"/>
              <a:buChar char="–"/>
            </a:pPr>
            <a:r>
              <a:rPr lang="en-US" dirty="0">
                <a:latin typeface="Calibri" panose="020F0502020204030204" pitchFamily="34" charset="0"/>
                <a:cs typeface="Arial" panose="020B0604020202020204" pitchFamily="34" charset="0"/>
              </a:rPr>
              <a:t>Ward’s Method uses squared error</a:t>
            </a:r>
          </a:p>
        </p:txBody>
      </p:sp>
      <p:grpSp>
        <p:nvGrpSpPr>
          <p:cNvPr id="2" name="Group 1"/>
          <p:cNvGrpSpPr/>
          <p:nvPr/>
        </p:nvGrpSpPr>
        <p:grpSpPr>
          <a:xfrm>
            <a:off x="5257800" y="1636713"/>
            <a:ext cx="3429000" cy="3508375"/>
            <a:chOff x="5486400" y="1066800"/>
            <a:chExt cx="3429000" cy="3508375"/>
          </a:xfrm>
        </p:grpSpPr>
        <p:grpSp>
          <p:nvGrpSpPr>
            <p:cNvPr id="38" name="Group 4"/>
            <p:cNvGrpSpPr>
              <a:grpSpLocks/>
            </p:cNvGrpSpPr>
            <p:nvPr/>
          </p:nvGrpSpPr>
          <p:grpSpPr bwMode="auto">
            <a:xfrm>
              <a:off x="5486400" y="1066800"/>
              <a:ext cx="3429000" cy="3508375"/>
              <a:chOff x="3456" y="1440"/>
              <a:chExt cx="2160" cy="2210"/>
            </a:xfrm>
          </p:grpSpPr>
          <p:sp>
            <p:nvSpPr>
              <p:cNvPr id="39" name="Line 5"/>
              <p:cNvSpPr>
                <a:spLocks noChangeShapeType="1"/>
              </p:cNvSpPr>
              <p:nvPr/>
            </p:nvSpPr>
            <p:spPr bwMode="auto">
              <a:xfrm>
                <a:off x="3696"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Line 6"/>
              <p:cNvSpPr>
                <a:spLocks noChangeShapeType="1"/>
              </p:cNvSpPr>
              <p:nvPr/>
            </p:nvSpPr>
            <p:spPr bwMode="auto">
              <a:xfrm>
                <a:off x="3504" y="1632"/>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Line 7"/>
              <p:cNvSpPr>
                <a:spLocks noChangeShapeType="1"/>
              </p:cNvSpPr>
              <p:nvPr/>
            </p:nvSpPr>
            <p:spPr bwMode="auto">
              <a:xfrm>
                <a:off x="4012"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8"/>
              <p:cNvSpPr>
                <a:spLocks noChangeShapeType="1"/>
              </p:cNvSpPr>
              <p:nvPr/>
            </p:nvSpPr>
            <p:spPr bwMode="auto">
              <a:xfrm>
                <a:off x="4329"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9"/>
              <p:cNvSpPr>
                <a:spLocks noChangeShapeType="1"/>
              </p:cNvSpPr>
              <p:nvPr/>
            </p:nvSpPr>
            <p:spPr bwMode="auto">
              <a:xfrm>
                <a:off x="4646"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10"/>
              <p:cNvSpPr>
                <a:spLocks noChangeShapeType="1"/>
              </p:cNvSpPr>
              <p:nvPr/>
            </p:nvSpPr>
            <p:spPr bwMode="auto">
              <a:xfrm>
                <a:off x="4963"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Line 11"/>
              <p:cNvSpPr>
                <a:spLocks noChangeShapeType="1"/>
              </p:cNvSpPr>
              <p:nvPr/>
            </p:nvSpPr>
            <p:spPr bwMode="auto">
              <a:xfrm>
                <a:off x="5280"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Line 12"/>
              <p:cNvSpPr>
                <a:spLocks noChangeShapeType="1"/>
              </p:cNvSpPr>
              <p:nvPr/>
            </p:nvSpPr>
            <p:spPr bwMode="auto">
              <a:xfrm>
                <a:off x="3504" y="1891"/>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 name="Line 13"/>
              <p:cNvSpPr>
                <a:spLocks noChangeShapeType="1"/>
              </p:cNvSpPr>
              <p:nvPr/>
            </p:nvSpPr>
            <p:spPr bwMode="auto">
              <a:xfrm>
                <a:off x="3504" y="2150"/>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Line 14"/>
              <p:cNvSpPr>
                <a:spLocks noChangeShapeType="1"/>
              </p:cNvSpPr>
              <p:nvPr/>
            </p:nvSpPr>
            <p:spPr bwMode="auto">
              <a:xfrm>
                <a:off x="3504" y="2409"/>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15"/>
              <p:cNvSpPr>
                <a:spLocks noChangeShapeType="1"/>
              </p:cNvSpPr>
              <p:nvPr/>
            </p:nvSpPr>
            <p:spPr bwMode="auto">
              <a:xfrm>
                <a:off x="3504" y="2668"/>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Line 16"/>
              <p:cNvSpPr>
                <a:spLocks noChangeShapeType="1"/>
              </p:cNvSpPr>
              <p:nvPr/>
            </p:nvSpPr>
            <p:spPr bwMode="auto">
              <a:xfrm>
                <a:off x="3504" y="2928"/>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 name="Text Box 17"/>
              <p:cNvSpPr txBox="1">
                <a:spLocks noChangeArrowheads="1"/>
              </p:cNvSpPr>
              <p:nvPr/>
            </p:nvSpPr>
            <p:spPr bwMode="auto">
              <a:xfrm>
                <a:off x="3456" y="168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p1</a:t>
                </a:r>
              </a:p>
            </p:txBody>
          </p:sp>
          <p:sp>
            <p:nvSpPr>
              <p:cNvPr id="52" name="Text Box 18"/>
              <p:cNvSpPr txBox="1">
                <a:spLocks noChangeArrowheads="1"/>
              </p:cNvSpPr>
              <p:nvPr/>
            </p:nvSpPr>
            <p:spPr bwMode="auto">
              <a:xfrm>
                <a:off x="3456" y="2208"/>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p3</a:t>
                </a:r>
              </a:p>
            </p:txBody>
          </p:sp>
          <p:sp>
            <p:nvSpPr>
              <p:cNvPr id="53" name="Text Box 19"/>
              <p:cNvSpPr txBox="1">
                <a:spLocks noChangeArrowheads="1"/>
              </p:cNvSpPr>
              <p:nvPr/>
            </p:nvSpPr>
            <p:spPr bwMode="auto">
              <a:xfrm>
                <a:off x="3456" y="2736"/>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p5</a:t>
                </a:r>
              </a:p>
            </p:txBody>
          </p:sp>
          <p:sp>
            <p:nvSpPr>
              <p:cNvPr id="54" name="Text Box 20"/>
              <p:cNvSpPr txBox="1">
                <a:spLocks noChangeArrowheads="1"/>
              </p:cNvSpPr>
              <p:nvPr/>
            </p:nvSpPr>
            <p:spPr bwMode="auto">
              <a:xfrm>
                <a:off x="3456" y="2496"/>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p4</a:t>
                </a:r>
              </a:p>
            </p:txBody>
          </p:sp>
          <p:sp>
            <p:nvSpPr>
              <p:cNvPr id="55" name="Text Box 21"/>
              <p:cNvSpPr txBox="1">
                <a:spLocks noChangeArrowheads="1"/>
              </p:cNvSpPr>
              <p:nvPr/>
            </p:nvSpPr>
            <p:spPr bwMode="auto">
              <a:xfrm>
                <a:off x="3456" y="1968"/>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p2</a:t>
                </a:r>
              </a:p>
            </p:txBody>
          </p:sp>
          <p:sp>
            <p:nvSpPr>
              <p:cNvPr id="56" name="Text Box 22"/>
              <p:cNvSpPr txBox="1">
                <a:spLocks noChangeArrowheads="1"/>
              </p:cNvSpPr>
              <p:nvPr/>
            </p:nvSpPr>
            <p:spPr bwMode="auto">
              <a:xfrm>
                <a:off x="3744"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p1</a:t>
                </a:r>
              </a:p>
            </p:txBody>
          </p:sp>
          <p:sp>
            <p:nvSpPr>
              <p:cNvPr id="57" name="Text Box 23"/>
              <p:cNvSpPr txBox="1">
                <a:spLocks noChangeArrowheads="1"/>
              </p:cNvSpPr>
              <p:nvPr/>
            </p:nvSpPr>
            <p:spPr bwMode="auto">
              <a:xfrm>
                <a:off x="4032"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p2</a:t>
                </a:r>
              </a:p>
            </p:txBody>
          </p:sp>
          <p:sp>
            <p:nvSpPr>
              <p:cNvPr id="58" name="Text Box 24"/>
              <p:cNvSpPr txBox="1">
                <a:spLocks noChangeArrowheads="1"/>
              </p:cNvSpPr>
              <p:nvPr/>
            </p:nvSpPr>
            <p:spPr bwMode="auto">
              <a:xfrm>
                <a:off x="4368"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p3</a:t>
                </a:r>
              </a:p>
            </p:txBody>
          </p:sp>
          <p:sp>
            <p:nvSpPr>
              <p:cNvPr id="59" name="Text Box 25"/>
              <p:cNvSpPr txBox="1">
                <a:spLocks noChangeArrowheads="1"/>
              </p:cNvSpPr>
              <p:nvPr/>
            </p:nvSpPr>
            <p:spPr bwMode="auto">
              <a:xfrm>
                <a:off x="4704"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p4</a:t>
                </a:r>
              </a:p>
            </p:txBody>
          </p:sp>
          <p:sp>
            <p:nvSpPr>
              <p:cNvPr id="60" name="Text Box 26"/>
              <p:cNvSpPr txBox="1">
                <a:spLocks noChangeArrowheads="1"/>
              </p:cNvSpPr>
              <p:nvPr/>
            </p:nvSpPr>
            <p:spPr bwMode="auto">
              <a:xfrm>
                <a:off x="4944"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p5</a:t>
                </a:r>
              </a:p>
            </p:txBody>
          </p:sp>
          <p:sp>
            <p:nvSpPr>
              <p:cNvPr id="61" name="Text Box 27"/>
              <p:cNvSpPr txBox="1">
                <a:spLocks noChangeArrowheads="1"/>
              </p:cNvSpPr>
              <p:nvPr/>
            </p:nvSpPr>
            <p:spPr bwMode="auto">
              <a:xfrm>
                <a:off x="5280" y="144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600">
                    <a:latin typeface="Calibri" panose="020F0502020204030204" pitchFamily="34" charset="0"/>
                    <a:cs typeface="Arial" panose="020B0604020202020204" pitchFamily="34" charset="0"/>
                  </a:rPr>
                  <a:t>. . .</a:t>
                </a:r>
              </a:p>
            </p:txBody>
          </p:sp>
          <p:sp>
            <p:nvSpPr>
              <p:cNvPr id="62" name="Text Box 28"/>
              <p:cNvSpPr txBox="1">
                <a:spLocks noChangeArrowheads="1"/>
              </p:cNvSpPr>
              <p:nvPr/>
            </p:nvSpPr>
            <p:spPr bwMode="auto">
              <a:xfrm>
                <a:off x="3552" y="2976"/>
                <a:ext cx="336" cy="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600">
                    <a:latin typeface="Calibri" panose="020F0502020204030204" pitchFamily="34" charset="0"/>
                    <a:cs typeface="Arial" panose="020B0604020202020204" pitchFamily="34" charset="0"/>
                  </a:rPr>
                  <a:t>.</a:t>
                </a:r>
              </a:p>
              <a:p>
                <a:pPr>
                  <a:lnSpc>
                    <a:spcPct val="100000"/>
                  </a:lnSpc>
                  <a:spcBef>
                    <a:spcPct val="50000"/>
                  </a:spcBef>
                  <a:buFontTx/>
                  <a:buNone/>
                </a:pPr>
                <a:r>
                  <a:rPr lang="en-US" sz="1600">
                    <a:latin typeface="Calibri" panose="020F0502020204030204" pitchFamily="34" charset="0"/>
                    <a:cs typeface="Arial" panose="020B0604020202020204" pitchFamily="34" charset="0"/>
                  </a:rPr>
                  <a:t>.</a:t>
                </a:r>
              </a:p>
              <a:p>
                <a:pPr>
                  <a:lnSpc>
                    <a:spcPct val="100000"/>
                  </a:lnSpc>
                  <a:spcBef>
                    <a:spcPct val="50000"/>
                  </a:spcBef>
                  <a:buFontTx/>
                  <a:buNone/>
                </a:pPr>
                <a:r>
                  <a:rPr lang="en-US" sz="1600">
                    <a:latin typeface="Calibri" panose="020F0502020204030204" pitchFamily="34" charset="0"/>
                    <a:cs typeface="Arial" panose="020B0604020202020204" pitchFamily="34" charset="0"/>
                  </a:rPr>
                  <a:t>.</a:t>
                </a:r>
              </a:p>
            </p:txBody>
          </p:sp>
        </p:grpSp>
        <p:sp>
          <p:nvSpPr>
            <p:cNvPr id="75" name="Text Box 42"/>
            <p:cNvSpPr txBox="1">
              <a:spLocks noChangeArrowheads="1"/>
            </p:cNvSpPr>
            <p:nvPr/>
          </p:nvSpPr>
          <p:spPr bwMode="auto">
            <a:xfrm>
              <a:off x="6019800" y="3840163"/>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2000" dirty="0">
                  <a:latin typeface="Calibri" panose="020F0502020204030204" pitchFamily="34" charset="0"/>
                  <a:cs typeface="Arial" panose="020B0604020202020204" pitchFamily="34" charset="0"/>
                </a:rPr>
                <a:t>Proximity Matrix</a:t>
              </a:r>
            </a:p>
          </p:txBody>
        </p:sp>
      </p:grpSp>
      <p:grpSp>
        <p:nvGrpSpPr>
          <p:cNvPr id="76" name="Group 75"/>
          <p:cNvGrpSpPr/>
          <p:nvPr/>
        </p:nvGrpSpPr>
        <p:grpSpPr>
          <a:xfrm>
            <a:off x="441326" y="1560513"/>
            <a:ext cx="4419600" cy="1828800"/>
            <a:chOff x="685800" y="1066800"/>
            <a:chExt cx="4419600" cy="1828800"/>
          </a:xfrm>
        </p:grpSpPr>
        <p:sp>
          <p:nvSpPr>
            <p:cNvPr id="77" name="Freeform 29" descr="5%"/>
            <p:cNvSpPr>
              <a:spLocks/>
            </p:cNvSpPr>
            <p:nvPr/>
          </p:nvSpPr>
          <p:spPr bwMode="auto">
            <a:xfrm rot="16200000">
              <a:off x="462757" y="1289843"/>
              <a:ext cx="1828800" cy="1382713"/>
            </a:xfrm>
            <a:custGeom>
              <a:avLst/>
              <a:gdLst>
                <a:gd name="T0" fmla="*/ 2147483646 w 598"/>
                <a:gd name="T1" fmla="*/ 2147483646 h 652"/>
                <a:gd name="T2" fmla="*/ 2147483646 w 598"/>
                <a:gd name="T3" fmla="*/ 0 h 652"/>
                <a:gd name="T4" fmla="*/ 2147483646 w 598"/>
                <a:gd name="T5" fmla="*/ 2147483646 h 652"/>
                <a:gd name="T6" fmla="*/ 2147483646 w 598"/>
                <a:gd name="T7" fmla="*/ 2147483646 h 652"/>
                <a:gd name="T8" fmla="*/ 2147483646 w 598"/>
                <a:gd name="T9" fmla="*/ 2147483646 h 652"/>
                <a:gd name="T10" fmla="*/ 2147483646 w 598"/>
                <a:gd name="T11" fmla="*/ 2147483646 h 652"/>
                <a:gd name="T12" fmla="*/ 2147483646 w 598"/>
                <a:gd name="T13" fmla="*/ 2147483646 h 652"/>
                <a:gd name="T14" fmla="*/ 2147483646 w 598"/>
                <a:gd name="T15" fmla="*/ 2147483646 h 652"/>
                <a:gd name="T16" fmla="*/ 2147483646 w 598"/>
                <a:gd name="T17" fmla="*/ 2147483646 h 652"/>
                <a:gd name="T18" fmla="*/ 2147483646 w 598"/>
                <a:gd name="T19" fmla="*/ 2147483646 h 652"/>
                <a:gd name="T20" fmla="*/ 2147483646 w 598"/>
                <a:gd name="T21" fmla="*/ 2147483646 h 652"/>
                <a:gd name="T22" fmla="*/ 2147483646 w 598"/>
                <a:gd name="T23" fmla="*/ 2147483646 h 652"/>
                <a:gd name="T24" fmla="*/ 2147483646 w 598"/>
                <a:gd name="T25" fmla="*/ 2147483646 h 652"/>
                <a:gd name="T26" fmla="*/ 2147483646 w 598"/>
                <a:gd name="T27" fmla="*/ 2147483646 h 652"/>
                <a:gd name="T28" fmla="*/ 2147483646 w 598"/>
                <a:gd name="T29" fmla="*/ 2147483646 h 652"/>
                <a:gd name="T30" fmla="*/ 2147483646 w 598"/>
                <a:gd name="T31" fmla="*/ 2147483646 h 652"/>
                <a:gd name="T32" fmla="*/ 2147483646 w 598"/>
                <a:gd name="T33" fmla="*/ 2147483646 h 652"/>
                <a:gd name="T34" fmla="*/ 2147483646 w 598"/>
                <a:gd name="T35" fmla="*/ 2147483646 h 652"/>
                <a:gd name="T36" fmla="*/ 2147483646 w 598"/>
                <a:gd name="T37" fmla="*/ 2147483646 h 652"/>
                <a:gd name="T38" fmla="*/ 2147483646 w 598"/>
                <a:gd name="T39" fmla="*/ 2147483646 h 652"/>
                <a:gd name="T40" fmla="*/ 2147483646 w 598"/>
                <a:gd name="T41" fmla="*/ 2147483646 h 652"/>
                <a:gd name="T42" fmla="*/ 2147483646 w 598"/>
                <a:gd name="T43" fmla="*/ 2147483646 h 652"/>
                <a:gd name="T44" fmla="*/ 2147483646 w 598"/>
                <a:gd name="T45" fmla="*/ 2147483646 h 652"/>
                <a:gd name="T46" fmla="*/ 2147483646 w 598"/>
                <a:gd name="T47" fmla="*/ 2147483646 h 652"/>
                <a:gd name="T48" fmla="*/ 2147483646 w 598"/>
                <a:gd name="T49" fmla="*/ 2147483646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 name="Oval 30"/>
            <p:cNvSpPr>
              <a:spLocks noChangeArrowheads="1"/>
            </p:cNvSpPr>
            <p:nvPr/>
          </p:nvSpPr>
          <p:spPr bwMode="auto">
            <a:xfrm rot="16200000">
              <a:off x="1752600" y="22098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79" name="Oval 31"/>
            <p:cNvSpPr>
              <a:spLocks noChangeArrowheads="1"/>
            </p:cNvSpPr>
            <p:nvPr/>
          </p:nvSpPr>
          <p:spPr bwMode="auto">
            <a:xfrm rot="16200000">
              <a:off x="1676400" y="14478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80" name="Oval 32"/>
            <p:cNvSpPr>
              <a:spLocks noChangeArrowheads="1"/>
            </p:cNvSpPr>
            <p:nvPr/>
          </p:nvSpPr>
          <p:spPr bwMode="auto">
            <a:xfrm rot="16200000">
              <a:off x="838200" y="19050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81" name="Oval 33"/>
            <p:cNvSpPr>
              <a:spLocks noChangeArrowheads="1"/>
            </p:cNvSpPr>
            <p:nvPr/>
          </p:nvSpPr>
          <p:spPr bwMode="auto">
            <a:xfrm rot="16200000">
              <a:off x="1903413" y="1751013"/>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82" name="Freeform 34" descr="5%"/>
            <p:cNvSpPr>
              <a:spLocks/>
            </p:cNvSpPr>
            <p:nvPr/>
          </p:nvSpPr>
          <p:spPr bwMode="auto">
            <a:xfrm rot="5400000" flipV="1">
              <a:off x="3352800" y="1143000"/>
              <a:ext cx="1828800" cy="1676400"/>
            </a:xfrm>
            <a:custGeom>
              <a:avLst/>
              <a:gdLst>
                <a:gd name="T0" fmla="*/ 2147483646 w 598"/>
                <a:gd name="T1" fmla="*/ 2147483646 h 652"/>
                <a:gd name="T2" fmla="*/ 2147483646 w 598"/>
                <a:gd name="T3" fmla="*/ 0 h 652"/>
                <a:gd name="T4" fmla="*/ 2147483646 w 598"/>
                <a:gd name="T5" fmla="*/ 2147483646 h 652"/>
                <a:gd name="T6" fmla="*/ 2147483646 w 598"/>
                <a:gd name="T7" fmla="*/ 2147483646 h 652"/>
                <a:gd name="T8" fmla="*/ 2147483646 w 598"/>
                <a:gd name="T9" fmla="*/ 2147483646 h 652"/>
                <a:gd name="T10" fmla="*/ 2147483646 w 598"/>
                <a:gd name="T11" fmla="*/ 2147483646 h 652"/>
                <a:gd name="T12" fmla="*/ 2147483646 w 598"/>
                <a:gd name="T13" fmla="*/ 2147483646 h 652"/>
                <a:gd name="T14" fmla="*/ 2147483646 w 598"/>
                <a:gd name="T15" fmla="*/ 2147483646 h 652"/>
                <a:gd name="T16" fmla="*/ 2147483646 w 598"/>
                <a:gd name="T17" fmla="*/ 2147483646 h 652"/>
                <a:gd name="T18" fmla="*/ 2147483646 w 598"/>
                <a:gd name="T19" fmla="*/ 2147483646 h 652"/>
                <a:gd name="T20" fmla="*/ 2147483646 w 598"/>
                <a:gd name="T21" fmla="*/ 2147483646 h 652"/>
                <a:gd name="T22" fmla="*/ 2147483646 w 598"/>
                <a:gd name="T23" fmla="*/ 2147483646 h 652"/>
                <a:gd name="T24" fmla="*/ 2147483646 w 598"/>
                <a:gd name="T25" fmla="*/ 2147483646 h 652"/>
                <a:gd name="T26" fmla="*/ 2147483646 w 598"/>
                <a:gd name="T27" fmla="*/ 2147483646 h 652"/>
                <a:gd name="T28" fmla="*/ 2147483646 w 598"/>
                <a:gd name="T29" fmla="*/ 2147483646 h 652"/>
                <a:gd name="T30" fmla="*/ 2147483646 w 598"/>
                <a:gd name="T31" fmla="*/ 2147483646 h 652"/>
                <a:gd name="T32" fmla="*/ 2147483646 w 598"/>
                <a:gd name="T33" fmla="*/ 2147483646 h 652"/>
                <a:gd name="T34" fmla="*/ 2147483646 w 598"/>
                <a:gd name="T35" fmla="*/ 2147483646 h 652"/>
                <a:gd name="T36" fmla="*/ 2147483646 w 598"/>
                <a:gd name="T37" fmla="*/ 2147483646 h 652"/>
                <a:gd name="T38" fmla="*/ 2147483646 w 598"/>
                <a:gd name="T39" fmla="*/ 2147483646 h 652"/>
                <a:gd name="T40" fmla="*/ 2147483646 w 598"/>
                <a:gd name="T41" fmla="*/ 2147483646 h 652"/>
                <a:gd name="T42" fmla="*/ 2147483646 w 598"/>
                <a:gd name="T43" fmla="*/ 2147483646 h 652"/>
                <a:gd name="T44" fmla="*/ 2147483646 w 598"/>
                <a:gd name="T45" fmla="*/ 2147483646 h 652"/>
                <a:gd name="T46" fmla="*/ 2147483646 w 598"/>
                <a:gd name="T47" fmla="*/ 2147483646 h 652"/>
                <a:gd name="T48" fmla="*/ 2147483646 w 598"/>
                <a:gd name="T49" fmla="*/ 2147483646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3" name="Oval 35"/>
            <p:cNvSpPr>
              <a:spLocks noChangeArrowheads="1"/>
            </p:cNvSpPr>
            <p:nvPr/>
          </p:nvSpPr>
          <p:spPr bwMode="auto">
            <a:xfrm rot="5400000" flipV="1">
              <a:off x="4876800" y="16002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84" name="Oval 36"/>
            <p:cNvSpPr>
              <a:spLocks noChangeArrowheads="1"/>
            </p:cNvSpPr>
            <p:nvPr/>
          </p:nvSpPr>
          <p:spPr bwMode="auto">
            <a:xfrm rot="5400000" flipV="1">
              <a:off x="3516313" y="1598613"/>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85" name="Oval 37"/>
            <p:cNvSpPr>
              <a:spLocks noChangeArrowheads="1"/>
            </p:cNvSpPr>
            <p:nvPr/>
          </p:nvSpPr>
          <p:spPr bwMode="auto">
            <a:xfrm rot="5400000" flipV="1">
              <a:off x="4038600" y="22098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86" name="Oval 38"/>
            <p:cNvSpPr>
              <a:spLocks noChangeArrowheads="1"/>
            </p:cNvSpPr>
            <p:nvPr/>
          </p:nvSpPr>
          <p:spPr bwMode="auto">
            <a:xfrm rot="5400000" flipV="1">
              <a:off x="4038600" y="12192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87" name="Line 39"/>
            <p:cNvSpPr>
              <a:spLocks noChangeShapeType="1"/>
            </p:cNvSpPr>
            <p:nvPr/>
          </p:nvSpPr>
          <p:spPr bwMode="auto">
            <a:xfrm flipV="1">
              <a:off x="1981200" y="1600200"/>
              <a:ext cx="1524000" cy="152400"/>
            </a:xfrm>
            <a:prstGeom prst="line">
              <a:avLst/>
            </a:prstGeom>
            <a:noFill/>
            <a:ln w="25400">
              <a:solidFill>
                <a:srgbClr val="FFCC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63" name="Rectangle 62">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Inter-Cluster Similarity: Methods </a:t>
            </a:r>
          </a:p>
        </p:txBody>
      </p:sp>
      <p:sp>
        <p:nvSpPr>
          <p:cNvPr id="64" name="Rectangle 63">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33782439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3"/>
          <p:cNvSpPr txBox="1">
            <a:spLocks noChangeArrowheads="1"/>
          </p:cNvSpPr>
          <p:nvPr/>
        </p:nvSpPr>
        <p:spPr>
          <a:xfrm>
            <a:off x="419100" y="3899126"/>
            <a:ext cx="7886700" cy="28348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200"/>
              </a:spcBef>
              <a:spcAft>
                <a:spcPts val="200"/>
              </a:spcAft>
              <a:buClr>
                <a:srgbClr val="0C7B9C"/>
              </a:buClr>
              <a:buSzPct val="75000"/>
              <a:buFont typeface="Monotype Sorts" pitchFamily="2" charset="2"/>
              <a:buChar char="l"/>
            </a:pPr>
            <a:r>
              <a:rPr lang="en-US" sz="2400" dirty="0">
                <a:latin typeface="Calibri" panose="020F0502020204030204" pitchFamily="34" charset="0"/>
                <a:cs typeface="Arial" panose="020B0604020202020204" pitchFamily="34" charset="0"/>
              </a:rPr>
              <a:t>MIN</a:t>
            </a:r>
          </a:p>
          <a:p>
            <a:pPr>
              <a:lnSpc>
                <a:spcPct val="100000"/>
              </a:lnSpc>
              <a:spcBef>
                <a:spcPts val="200"/>
              </a:spcBef>
              <a:spcAft>
                <a:spcPts val="200"/>
              </a:spcAft>
              <a:buClr>
                <a:srgbClr val="0C7B9C"/>
              </a:buClr>
              <a:buSzPct val="75000"/>
              <a:buFont typeface="Monotype Sorts" pitchFamily="2" charset="2"/>
              <a:buChar char="l"/>
            </a:pPr>
            <a:r>
              <a:rPr lang="en-US" sz="2400" dirty="0">
                <a:solidFill>
                  <a:srgbClr val="FF0000"/>
                </a:solidFill>
                <a:latin typeface="Calibri" panose="020F0502020204030204" pitchFamily="34" charset="0"/>
                <a:cs typeface="Arial" panose="020B0604020202020204" pitchFamily="34" charset="0"/>
              </a:rPr>
              <a:t>MAX</a:t>
            </a:r>
          </a:p>
          <a:p>
            <a:pPr>
              <a:lnSpc>
                <a:spcPct val="100000"/>
              </a:lnSpc>
              <a:spcBef>
                <a:spcPts val="200"/>
              </a:spcBef>
              <a:spcAft>
                <a:spcPts val="200"/>
              </a:spcAft>
              <a:buClr>
                <a:srgbClr val="0C7B9C"/>
              </a:buClr>
              <a:buSzPct val="75000"/>
              <a:buFont typeface="Monotype Sorts" pitchFamily="2" charset="2"/>
              <a:buChar char="l"/>
            </a:pPr>
            <a:r>
              <a:rPr lang="en-US" sz="2400" dirty="0">
                <a:latin typeface="Calibri" panose="020F0502020204030204" pitchFamily="34" charset="0"/>
                <a:cs typeface="Arial" panose="020B0604020202020204" pitchFamily="34" charset="0"/>
              </a:rPr>
              <a:t>Group Average</a:t>
            </a:r>
          </a:p>
          <a:p>
            <a:pPr>
              <a:lnSpc>
                <a:spcPct val="100000"/>
              </a:lnSpc>
              <a:spcBef>
                <a:spcPts val="200"/>
              </a:spcBef>
              <a:spcAft>
                <a:spcPts val="200"/>
              </a:spcAft>
              <a:buClr>
                <a:srgbClr val="0C7B9C"/>
              </a:buClr>
              <a:buSzPct val="75000"/>
              <a:buFont typeface="Monotype Sorts" pitchFamily="2" charset="2"/>
              <a:buChar char="l"/>
            </a:pPr>
            <a:r>
              <a:rPr lang="en-US" sz="2400" dirty="0">
                <a:latin typeface="Calibri" panose="020F0502020204030204" pitchFamily="34" charset="0"/>
                <a:cs typeface="Arial" panose="020B0604020202020204" pitchFamily="34" charset="0"/>
              </a:rPr>
              <a:t>Distance Between Centroids</a:t>
            </a:r>
          </a:p>
          <a:p>
            <a:pPr>
              <a:lnSpc>
                <a:spcPct val="100000"/>
              </a:lnSpc>
              <a:spcBef>
                <a:spcPts val="200"/>
              </a:spcBef>
              <a:spcAft>
                <a:spcPts val="200"/>
              </a:spcAft>
              <a:buClr>
                <a:srgbClr val="0C7B9C"/>
              </a:buClr>
              <a:buSzPct val="75000"/>
              <a:buFont typeface="Monotype Sorts" pitchFamily="2" charset="2"/>
              <a:buChar char="l"/>
            </a:pPr>
            <a:r>
              <a:rPr lang="en-US" sz="2400" dirty="0">
                <a:latin typeface="Calibri" panose="020F0502020204030204" pitchFamily="34" charset="0"/>
                <a:cs typeface="Arial" panose="020B0604020202020204" pitchFamily="34" charset="0"/>
              </a:rPr>
              <a:t>Other methods driven by an objective function</a:t>
            </a:r>
          </a:p>
          <a:p>
            <a:pPr lvl="1">
              <a:lnSpc>
                <a:spcPct val="100000"/>
              </a:lnSpc>
              <a:spcBef>
                <a:spcPts val="200"/>
              </a:spcBef>
              <a:spcAft>
                <a:spcPts val="200"/>
              </a:spcAft>
              <a:buClr>
                <a:srgbClr val="0C7B9C"/>
              </a:buClr>
              <a:buFont typeface="Arial" panose="020B0604020202020204" pitchFamily="34" charset="0"/>
              <a:buChar char="–"/>
            </a:pPr>
            <a:r>
              <a:rPr lang="en-US" dirty="0">
                <a:latin typeface="Calibri" panose="020F0502020204030204" pitchFamily="34" charset="0"/>
                <a:cs typeface="Arial" panose="020B0604020202020204" pitchFamily="34" charset="0"/>
              </a:rPr>
              <a:t>Ward’s Method uses squared error</a:t>
            </a:r>
          </a:p>
        </p:txBody>
      </p:sp>
      <p:grpSp>
        <p:nvGrpSpPr>
          <p:cNvPr id="2" name="Group 1"/>
          <p:cNvGrpSpPr/>
          <p:nvPr/>
        </p:nvGrpSpPr>
        <p:grpSpPr>
          <a:xfrm>
            <a:off x="5257800" y="1636713"/>
            <a:ext cx="3429000" cy="3508375"/>
            <a:chOff x="5486400" y="1066800"/>
            <a:chExt cx="3429000" cy="3508375"/>
          </a:xfrm>
        </p:grpSpPr>
        <p:grpSp>
          <p:nvGrpSpPr>
            <p:cNvPr id="38" name="Group 4"/>
            <p:cNvGrpSpPr>
              <a:grpSpLocks/>
            </p:cNvGrpSpPr>
            <p:nvPr/>
          </p:nvGrpSpPr>
          <p:grpSpPr bwMode="auto">
            <a:xfrm>
              <a:off x="5486400" y="1066800"/>
              <a:ext cx="3429000" cy="3508375"/>
              <a:chOff x="3456" y="1440"/>
              <a:chExt cx="2160" cy="2210"/>
            </a:xfrm>
          </p:grpSpPr>
          <p:sp>
            <p:nvSpPr>
              <p:cNvPr id="39" name="Line 5"/>
              <p:cNvSpPr>
                <a:spLocks noChangeShapeType="1"/>
              </p:cNvSpPr>
              <p:nvPr/>
            </p:nvSpPr>
            <p:spPr bwMode="auto">
              <a:xfrm>
                <a:off x="3696"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Line 6"/>
              <p:cNvSpPr>
                <a:spLocks noChangeShapeType="1"/>
              </p:cNvSpPr>
              <p:nvPr/>
            </p:nvSpPr>
            <p:spPr bwMode="auto">
              <a:xfrm>
                <a:off x="3504" y="1632"/>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Line 7"/>
              <p:cNvSpPr>
                <a:spLocks noChangeShapeType="1"/>
              </p:cNvSpPr>
              <p:nvPr/>
            </p:nvSpPr>
            <p:spPr bwMode="auto">
              <a:xfrm>
                <a:off x="4012"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8"/>
              <p:cNvSpPr>
                <a:spLocks noChangeShapeType="1"/>
              </p:cNvSpPr>
              <p:nvPr/>
            </p:nvSpPr>
            <p:spPr bwMode="auto">
              <a:xfrm>
                <a:off x="4329"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9"/>
              <p:cNvSpPr>
                <a:spLocks noChangeShapeType="1"/>
              </p:cNvSpPr>
              <p:nvPr/>
            </p:nvSpPr>
            <p:spPr bwMode="auto">
              <a:xfrm>
                <a:off x="4646"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10"/>
              <p:cNvSpPr>
                <a:spLocks noChangeShapeType="1"/>
              </p:cNvSpPr>
              <p:nvPr/>
            </p:nvSpPr>
            <p:spPr bwMode="auto">
              <a:xfrm>
                <a:off x="4963"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Line 11"/>
              <p:cNvSpPr>
                <a:spLocks noChangeShapeType="1"/>
              </p:cNvSpPr>
              <p:nvPr/>
            </p:nvSpPr>
            <p:spPr bwMode="auto">
              <a:xfrm>
                <a:off x="5280"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Line 12"/>
              <p:cNvSpPr>
                <a:spLocks noChangeShapeType="1"/>
              </p:cNvSpPr>
              <p:nvPr/>
            </p:nvSpPr>
            <p:spPr bwMode="auto">
              <a:xfrm>
                <a:off x="3504" y="1891"/>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 name="Line 13"/>
              <p:cNvSpPr>
                <a:spLocks noChangeShapeType="1"/>
              </p:cNvSpPr>
              <p:nvPr/>
            </p:nvSpPr>
            <p:spPr bwMode="auto">
              <a:xfrm>
                <a:off x="3504" y="2150"/>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Line 14"/>
              <p:cNvSpPr>
                <a:spLocks noChangeShapeType="1"/>
              </p:cNvSpPr>
              <p:nvPr/>
            </p:nvSpPr>
            <p:spPr bwMode="auto">
              <a:xfrm>
                <a:off x="3504" y="2409"/>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15"/>
              <p:cNvSpPr>
                <a:spLocks noChangeShapeType="1"/>
              </p:cNvSpPr>
              <p:nvPr/>
            </p:nvSpPr>
            <p:spPr bwMode="auto">
              <a:xfrm>
                <a:off x="3504" y="2668"/>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Line 16"/>
              <p:cNvSpPr>
                <a:spLocks noChangeShapeType="1"/>
              </p:cNvSpPr>
              <p:nvPr/>
            </p:nvSpPr>
            <p:spPr bwMode="auto">
              <a:xfrm>
                <a:off x="3504" y="2928"/>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 name="Text Box 17"/>
              <p:cNvSpPr txBox="1">
                <a:spLocks noChangeArrowheads="1"/>
              </p:cNvSpPr>
              <p:nvPr/>
            </p:nvSpPr>
            <p:spPr bwMode="auto">
              <a:xfrm>
                <a:off x="3456" y="168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p1</a:t>
                </a:r>
              </a:p>
            </p:txBody>
          </p:sp>
          <p:sp>
            <p:nvSpPr>
              <p:cNvPr id="52" name="Text Box 18"/>
              <p:cNvSpPr txBox="1">
                <a:spLocks noChangeArrowheads="1"/>
              </p:cNvSpPr>
              <p:nvPr/>
            </p:nvSpPr>
            <p:spPr bwMode="auto">
              <a:xfrm>
                <a:off x="3456" y="2208"/>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p3</a:t>
                </a:r>
              </a:p>
            </p:txBody>
          </p:sp>
          <p:sp>
            <p:nvSpPr>
              <p:cNvPr id="53" name="Text Box 19"/>
              <p:cNvSpPr txBox="1">
                <a:spLocks noChangeArrowheads="1"/>
              </p:cNvSpPr>
              <p:nvPr/>
            </p:nvSpPr>
            <p:spPr bwMode="auto">
              <a:xfrm>
                <a:off x="3456" y="2736"/>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p5</a:t>
                </a:r>
              </a:p>
            </p:txBody>
          </p:sp>
          <p:sp>
            <p:nvSpPr>
              <p:cNvPr id="54" name="Text Box 20"/>
              <p:cNvSpPr txBox="1">
                <a:spLocks noChangeArrowheads="1"/>
              </p:cNvSpPr>
              <p:nvPr/>
            </p:nvSpPr>
            <p:spPr bwMode="auto">
              <a:xfrm>
                <a:off x="3456" y="2496"/>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p4</a:t>
                </a:r>
              </a:p>
            </p:txBody>
          </p:sp>
          <p:sp>
            <p:nvSpPr>
              <p:cNvPr id="55" name="Text Box 21"/>
              <p:cNvSpPr txBox="1">
                <a:spLocks noChangeArrowheads="1"/>
              </p:cNvSpPr>
              <p:nvPr/>
            </p:nvSpPr>
            <p:spPr bwMode="auto">
              <a:xfrm>
                <a:off x="3456" y="1968"/>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p2</a:t>
                </a:r>
              </a:p>
            </p:txBody>
          </p:sp>
          <p:sp>
            <p:nvSpPr>
              <p:cNvPr id="56" name="Text Box 22"/>
              <p:cNvSpPr txBox="1">
                <a:spLocks noChangeArrowheads="1"/>
              </p:cNvSpPr>
              <p:nvPr/>
            </p:nvSpPr>
            <p:spPr bwMode="auto">
              <a:xfrm>
                <a:off x="3744"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p1</a:t>
                </a:r>
              </a:p>
            </p:txBody>
          </p:sp>
          <p:sp>
            <p:nvSpPr>
              <p:cNvPr id="57" name="Text Box 23"/>
              <p:cNvSpPr txBox="1">
                <a:spLocks noChangeArrowheads="1"/>
              </p:cNvSpPr>
              <p:nvPr/>
            </p:nvSpPr>
            <p:spPr bwMode="auto">
              <a:xfrm>
                <a:off x="4032"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p2</a:t>
                </a:r>
              </a:p>
            </p:txBody>
          </p:sp>
          <p:sp>
            <p:nvSpPr>
              <p:cNvPr id="58" name="Text Box 24"/>
              <p:cNvSpPr txBox="1">
                <a:spLocks noChangeArrowheads="1"/>
              </p:cNvSpPr>
              <p:nvPr/>
            </p:nvSpPr>
            <p:spPr bwMode="auto">
              <a:xfrm>
                <a:off x="4368"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p3</a:t>
                </a:r>
              </a:p>
            </p:txBody>
          </p:sp>
          <p:sp>
            <p:nvSpPr>
              <p:cNvPr id="59" name="Text Box 25"/>
              <p:cNvSpPr txBox="1">
                <a:spLocks noChangeArrowheads="1"/>
              </p:cNvSpPr>
              <p:nvPr/>
            </p:nvSpPr>
            <p:spPr bwMode="auto">
              <a:xfrm>
                <a:off x="4704"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p4</a:t>
                </a:r>
              </a:p>
            </p:txBody>
          </p:sp>
          <p:sp>
            <p:nvSpPr>
              <p:cNvPr id="60" name="Text Box 26"/>
              <p:cNvSpPr txBox="1">
                <a:spLocks noChangeArrowheads="1"/>
              </p:cNvSpPr>
              <p:nvPr/>
            </p:nvSpPr>
            <p:spPr bwMode="auto">
              <a:xfrm>
                <a:off x="4944"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p5</a:t>
                </a:r>
              </a:p>
            </p:txBody>
          </p:sp>
          <p:sp>
            <p:nvSpPr>
              <p:cNvPr id="61" name="Text Box 27"/>
              <p:cNvSpPr txBox="1">
                <a:spLocks noChangeArrowheads="1"/>
              </p:cNvSpPr>
              <p:nvPr/>
            </p:nvSpPr>
            <p:spPr bwMode="auto">
              <a:xfrm>
                <a:off x="5280" y="144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600">
                    <a:latin typeface="Calibri" panose="020F0502020204030204" pitchFamily="34" charset="0"/>
                    <a:cs typeface="Arial" panose="020B0604020202020204" pitchFamily="34" charset="0"/>
                  </a:rPr>
                  <a:t>. . .</a:t>
                </a:r>
              </a:p>
            </p:txBody>
          </p:sp>
          <p:sp>
            <p:nvSpPr>
              <p:cNvPr id="62" name="Text Box 28"/>
              <p:cNvSpPr txBox="1">
                <a:spLocks noChangeArrowheads="1"/>
              </p:cNvSpPr>
              <p:nvPr/>
            </p:nvSpPr>
            <p:spPr bwMode="auto">
              <a:xfrm>
                <a:off x="3552" y="2976"/>
                <a:ext cx="336" cy="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600">
                    <a:latin typeface="Calibri" panose="020F0502020204030204" pitchFamily="34" charset="0"/>
                    <a:cs typeface="Arial" panose="020B0604020202020204" pitchFamily="34" charset="0"/>
                  </a:rPr>
                  <a:t>.</a:t>
                </a:r>
              </a:p>
              <a:p>
                <a:pPr>
                  <a:lnSpc>
                    <a:spcPct val="100000"/>
                  </a:lnSpc>
                  <a:spcBef>
                    <a:spcPct val="50000"/>
                  </a:spcBef>
                  <a:buFontTx/>
                  <a:buNone/>
                </a:pPr>
                <a:r>
                  <a:rPr lang="en-US" sz="1600">
                    <a:latin typeface="Calibri" panose="020F0502020204030204" pitchFamily="34" charset="0"/>
                    <a:cs typeface="Arial" panose="020B0604020202020204" pitchFamily="34" charset="0"/>
                  </a:rPr>
                  <a:t>.</a:t>
                </a:r>
              </a:p>
              <a:p>
                <a:pPr>
                  <a:lnSpc>
                    <a:spcPct val="100000"/>
                  </a:lnSpc>
                  <a:spcBef>
                    <a:spcPct val="50000"/>
                  </a:spcBef>
                  <a:buFontTx/>
                  <a:buNone/>
                </a:pPr>
                <a:r>
                  <a:rPr lang="en-US" sz="1600">
                    <a:latin typeface="Calibri" panose="020F0502020204030204" pitchFamily="34" charset="0"/>
                    <a:cs typeface="Arial" panose="020B0604020202020204" pitchFamily="34" charset="0"/>
                  </a:rPr>
                  <a:t>.</a:t>
                </a:r>
              </a:p>
            </p:txBody>
          </p:sp>
        </p:grpSp>
        <p:sp>
          <p:nvSpPr>
            <p:cNvPr id="75" name="Text Box 42"/>
            <p:cNvSpPr txBox="1">
              <a:spLocks noChangeArrowheads="1"/>
            </p:cNvSpPr>
            <p:nvPr/>
          </p:nvSpPr>
          <p:spPr bwMode="auto">
            <a:xfrm>
              <a:off x="6019800" y="3840163"/>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2000" dirty="0">
                  <a:latin typeface="Calibri" panose="020F0502020204030204" pitchFamily="34" charset="0"/>
                  <a:cs typeface="Arial" panose="020B0604020202020204" pitchFamily="34" charset="0"/>
                </a:rPr>
                <a:t>Proximity Matrix</a:t>
              </a:r>
            </a:p>
          </p:txBody>
        </p:sp>
      </p:grpSp>
      <p:grpSp>
        <p:nvGrpSpPr>
          <p:cNvPr id="63" name="Group 62"/>
          <p:cNvGrpSpPr/>
          <p:nvPr/>
        </p:nvGrpSpPr>
        <p:grpSpPr>
          <a:xfrm>
            <a:off x="488950" y="1712913"/>
            <a:ext cx="4419600" cy="1828800"/>
            <a:chOff x="685800" y="1066800"/>
            <a:chExt cx="4419600" cy="1828800"/>
          </a:xfrm>
        </p:grpSpPr>
        <p:sp>
          <p:nvSpPr>
            <p:cNvPr id="64" name="Freeform 29" descr="5%"/>
            <p:cNvSpPr>
              <a:spLocks/>
            </p:cNvSpPr>
            <p:nvPr/>
          </p:nvSpPr>
          <p:spPr bwMode="auto">
            <a:xfrm rot="16200000">
              <a:off x="462757" y="1289843"/>
              <a:ext cx="1828800" cy="1382713"/>
            </a:xfrm>
            <a:custGeom>
              <a:avLst/>
              <a:gdLst>
                <a:gd name="T0" fmla="*/ 2147483646 w 598"/>
                <a:gd name="T1" fmla="*/ 2147483646 h 652"/>
                <a:gd name="T2" fmla="*/ 2147483646 w 598"/>
                <a:gd name="T3" fmla="*/ 0 h 652"/>
                <a:gd name="T4" fmla="*/ 2147483646 w 598"/>
                <a:gd name="T5" fmla="*/ 2147483646 h 652"/>
                <a:gd name="T6" fmla="*/ 2147483646 w 598"/>
                <a:gd name="T7" fmla="*/ 2147483646 h 652"/>
                <a:gd name="T8" fmla="*/ 2147483646 w 598"/>
                <a:gd name="T9" fmla="*/ 2147483646 h 652"/>
                <a:gd name="T10" fmla="*/ 2147483646 w 598"/>
                <a:gd name="T11" fmla="*/ 2147483646 h 652"/>
                <a:gd name="T12" fmla="*/ 2147483646 w 598"/>
                <a:gd name="T13" fmla="*/ 2147483646 h 652"/>
                <a:gd name="T14" fmla="*/ 2147483646 w 598"/>
                <a:gd name="T15" fmla="*/ 2147483646 h 652"/>
                <a:gd name="T16" fmla="*/ 2147483646 w 598"/>
                <a:gd name="T17" fmla="*/ 2147483646 h 652"/>
                <a:gd name="T18" fmla="*/ 2147483646 w 598"/>
                <a:gd name="T19" fmla="*/ 2147483646 h 652"/>
                <a:gd name="T20" fmla="*/ 2147483646 w 598"/>
                <a:gd name="T21" fmla="*/ 2147483646 h 652"/>
                <a:gd name="T22" fmla="*/ 2147483646 w 598"/>
                <a:gd name="T23" fmla="*/ 2147483646 h 652"/>
                <a:gd name="T24" fmla="*/ 2147483646 w 598"/>
                <a:gd name="T25" fmla="*/ 2147483646 h 652"/>
                <a:gd name="T26" fmla="*/ 2147483646 w 598"/>
                <a:gd name="T27" fmla="*/ 2147483646 h 652"/>
                <a:gd name="T28" fmla="*/ 2147483646 w 598"/>
                <a:gd name="T29" fmla="*/ 2147483646 h 652"/>
                <a:gd name="T30" fmla="*/ 2147483646 w 598"/>
                <a:gd name="T31" fmla="*/ 2147483646 h 652"/>
                <a:gd name="T32" fmla="*/ 2147483646 w 598"/>
                <a:gd name="T33" fmla="*/ 2147483646 h 652"/>
                <a:gd name="T34" fmla="*/ 2147483646 w 598"/>
                <a:gd name="T35" fmla="*/ 2147483646 h 652"/>
                <a:gd name="T36" fmla="*/ 2147483646 w 598"/>
                <a:gd name="T37" fmla="*/ 2147483646 h 652"/>
                <a:gd name="T38" fmla="*/ 2147483646 w 598"/>
                <a:gd name="T39" fmla="*/ 2147483646 h 652"/>
                <a:gd name="T40" fmla="*/ 2147483646 w 598"/>
                <a:gd name="T41" fmla="*/ 2147483646 h 652"/>
                <a:gd name="T42" fmla="*/ 2147483646 w 598"/>
                <a:gd name="T43" fmla="*/ 2147483646 h 652"/>
                <a:gd name="T44" fmla="*/ 2147483646 w 598"/>
                <a:gd name="T45" fmla="*/ 2147483646 h 652"/>
                <a:gd name="T46" fmla="*/ 2147483646 w 598"/>
                <a:gd name="T47" fmla="*/ 2147483646 h 652"/>
                <a:gd name="T48" fmla="*/ 2147483646 w 598"/>
                <a:gd name="T49" fmla="*/ 2147483646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5" name="Oval 30"/>
            <p:cNvSpPr>
              <a:spLocks noChangeArrowheads="1"/>
            </p:cNvSpPr>
            <p:nvPr/>
          </p:nvSpPr>
          <p:spPr bwMode="auto">
            <a:xfrm rot="16200000">
              <a:off x="1752600" y="22098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66" name="Oval 31"/>
            <p:cNvSpPr>
              <a:spLocks noChangeArrowheads="1"/>
            </p:cNvSpPr>
            <p:nvPr/>
          </p:nvSpPr>
          <p:spPr bwMode="auto">
            <a:xfrm rot="16200000">
              <a:off x="1676400" y="14478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67" name="Oval 32"/>
            <p:cNvSpPr>
              <a:spLocks noChangeArrowheads="1"/>
            </p:cNvSpPr>
            <p:nvPr/>
          </p:nvSpPr>
          <p:spPr bwMode="auto">
            <a:xfrm rot="16200000">
              <a:off x="838200" y="19050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68" name="Oval 33"/>
            <p:cNvSpPr>
              <a:spLocks noChangeArrowheads="1"/>
            </p:cNvSpPr>
            <p:nvPr/>
          </p:nvSpPr>
          <p:spPr bwMode="auto">
            <a:xfrm rot="16200000">
              <a:off x="1903413" y="1751013"/>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69" name="Freeform 34" descr="5%"/>
            <p:cNvSpPr>
              <a:spLocks/>
            </p:cNvSpPr>
            <p:nvPr/>
          </p:nvSpPr>
          <p:spPr bwMode="auto">
            <a:xfrm rot="5400000" flipV="1">
              <a:off x="3352800" y="1143000"/>
              <a:ext cx="1828800" cy="1676400"/>
            </a:xfrm>
            <a:custGeom>
              <a:avLst/>
              <a:gdLst>
                <a:gd name="T0" fmla="*/ 2147483646 w 598"/>
                <a:gd name="T1" fmla="*/ 2147483646 h 652"/>
                <a:gd name="T2" fmla="*/ 2147483646 w 598"/>
                <a:gd name="T3" fmla="*/ 0 h 652"/>
                <a:gd name="T4" fmla="*/ 2147483646 w 598"/>
                <a:gd name="T5" fmla="*/ 2147483646 h 652"/>
                <a:gd name="T6" fmla="*/ 2147483646 w 598"/>
                <a:gd name="T7" fmla="*/ 2147483646 h 652"/>
                <a:gd name="T8" fmla="*/ 2147483646 w 598"/>
                <a:gd name="T9" fmla="*/ 2147483646 h 652"/>
                <a:gd name="T10" fmla="*/ 2147483646 w 598"/>
                <a:gd name="T11" fmla="*/ 2147483646 h 652"/>
                <a:gd name="T12" fmla="*/ 2147483646 w 598"/>
                <a:gd name="T13" fmla="*/ 2147483646 h 652"/>
                <a:gd name="T14" fmla="*/ 2147483646 w 598"/>
                <a:gd name="T15" fmla="*/ 2147483646 h 652"/>
                <a:gd name="T16" fmla="*/ 2147483646 w 598"/>
                <a:gd name="T17" fmla="*/ 2147483646 h 652"/>
                <a:gd name="T18" fmla="*/ 2147483646 w 598"/>
                <a:gd name="T19" fmla="*/ 2147483646 h 652"/>
                <a:gd name="T20" fmla="*/ 2147483646 w 598"/>
                <a:gd name="T21" fmla="*/ 2147483646 h 652"/>
                <a:gd name="T22" fmla="*/ 2147483646 w 598"/>
                <a:gd name="T23" fmla="*/ 2147483646 h 652"/>
                <a:gd name="T24" fmla="*/ 2147483646 w 598"/>
                <a:gd name="T25" fmla="*/ 2147483646 h 652"/>
                <a:gd name="T26" fmla="*/ 2147483646 w 598"/>
                <a:gd name="T27" fmla="*/ 2147483646 h 652"/>
                <a:gd name="T28" fmla="*/ 2147483646 w 598"/>
                <a:gd name="T29" fmla="*/ 2147483646 h 652"/>
                <a:gd name="T30" fmla="*/ 2147483646 w 598"/>
                <a:gd name="T31" fmla="*/ 2147483646 h 652"/>
                <a:gd name="T32" fmla="*/ 2147483646 w 598"/>
                <a:gd name="T33" fmla="*/ 2147483646 h 652"/>
                <a:gd name="T34" fmla="*/ 2147483646 w 598"/>
                <a:gd name="T35" fmla="*/ 2147483646 h 652"/>
                <a:gd name="T36" fmla="*/ 2147483646 w 598"/>
                <a:gd name="T37" fmla="*/ 2147483646 h 652"/>
                <a:gd name="T38" fmla="*/ 2147483646 w 598"/>
                <a:gd name="T39" fmla="*/ 2147483646 h 652"/>
                <a:gd name="T40" fmla="*/ 2147483646 w 598"/>
                <a:gd name="T41" fmla="*/ 2147483646 h 652"/>
                <a:gd name="T42" fmla="*/ 2147483646 w 598"/>
                <a:gd name="T43" fmla="*/ 2147483646 h 652"/>
                <a:gd name="T44" fmla="*/ 2147483646 w 598"/>
                <a:gd name="T45" fmla="*/ 2147483646 h 652"/>
                <a:gd name="T46" fmla="*/ 2147483646 w 598"/>
                <a:gd name="T47" fmla="*/ 2147483646 h 652"/>
                <a:gd name="T48" fmla="*/ 2147483646 w 598"/>
                <a:gd name="T49" fmla="*/ 2147483646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0" name="Oval 35"/>
            <p:cNvSpPr>
              <a:spLocks noChangeArrowheads="1"/>
            </p:cNvSpPr>
            <p:nvPr/>
          </p:nvSpPr>
          <p:spPr bwMode="auto">
            <a:xfrm rot="5400000" flipV="1">
              <a:off x="4876800" y="16002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71" name="Oval 36"/>
            <p:cNvSpPr>
              <a:spLocks noChangeArrowheads="1"/>
            </p:cNvSpPr>
            <p:nvPr/>
          </p:nvSpPr>
          <p:spPr bwMode="auto">
            <a:xfrm rot="5400000" flipV="1">
              <a:off x="3516313" y="1598613"/>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72" name="Oval 37"/>
            <p:cNvSpPr>
              <a:spLocks noChangeArrowheads="1"/>
            </p:cNvSpPr>
            <p:nvPr/>
          </p:nvSpPr>
          <p:spPr bwMode="auto">
            <a:xfrm rot="5400000" flipV="1">
              <a:off x="4038600" y="22098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73" name="Oval 38"/>
            <p:cNvSpPr>
              <a:spLocks noChangeArrowheads="1"/>
            </p:cNvSpPr>
            <p:nvPr/>
          </p:nvSpPr>
          <p:spPr bwMode="auto">
            <a:xfrm rot="5400000" flipV="1">
              <a:off x="4038600" y="12192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74" name="Line 39"/>
            <p:cNvSpPr>
              <a:spLocks noChangeShapeType="1"/>
            </p:cNvSpPr>
            <p:nvPr/>
          </p:nvSpPr>
          <p:spPr bwMode="auto">
            <a:xfrm flipV="1">
              <a:off x="914400" y="1676400"/>
              <a:ext cx="3962400" cy="228600"/>
            </a:xfrm>
            <a:prstGeom prst="line">
              <a:avLst/>
            </a:prstGeom>
            <a:noFill/>
            <a:ln w="25400">
              <a:solidFill>
                <a:srgbClr val="FFCC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76" name="Rectangle 75">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Inter-Cluster Similarity: Methods </a:t>
            </a:r>
          </a:p>
        </p:txBody>
      </p:sp>
      <p:sp>
        <p:nvSpPr>
          <p:cNvPr id="77" name="Rectangle 76">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14186396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3"/>
          <p:cNvSpPr txBox="1">
            <a:spLocks noChangeArrowheads="1"/>
          </p:cNvSpPr>
          <p:nvPr/>
        </p:nvSpPr>
        <p:spPr>
          <a:xfrm>
            <a:off x="198368" y="4334072"/>
            <a:ext cx="7886700" cy="28348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200"/>
              </a:spcBef>
              <a:spcAft>
                <a:spcPts val="200"/>
              </a:spcAft>
              <a:buClr>
                <a:srgbClr val="0C7B9C"/>
              </a:buClr>
              <a:buSzPct val="75000"/>
              <a:buFont typeface="Monotype Sorts" pitchFamily="2" charset="2"/>
              <a:buChar char="l"/>
            </a:pPr>
            <a:r>
              <a:rPr lang="en-US" sz="2400" dirty="0">
                <a:latin typeface="Calibri" panose="020F0502020204030204" pitchFamily="34" charset="0"/>
                <a:cs typeface="Arial" panose="020B0604020202020204" pitchFamily="34" charset="0"/>
              </a:rPr>
              <a:t>MIN</a:t>
            </a:r>
          </a:p>
          <a:p>
            <a:pPr>
              <a:lnSpc>
                <a:spcPct val="100000"/>
              </a:lnSpc>
              <a:spcBef>
                <a:spcPts val="200"/>
              </a:spcBef>
              <a:spcAft>
                <a:spcPts val="200"/>
              </a:spcAft>
              <a:buClr>
                <a:srgbClr val="0C7B9C"/>
              </a:buClr>
              <a:buSzPct val="75000"/>
              <a:buFont typeface="Monotype Sorts" pitchFamily="2" charset="2"/>
              <a:buChar char="l"/>
            </a:pPr>
            <a:r>
              <a:rPr lang="en-US" sz="2400" dirty="0">
                <a:latin typeface="Calibri" panose="020F0502020204030204" pitchFamily="34" charset="0"/>
                <a:cs typeface="Arial" panose="020B0604020202020204" pitchFamily="34" charset="0"/>
              </a:rPr>
              <a:t>MAX</a:t>
            </a:r>
          </a:p>
          <a:p>
            <a:pPr>
              <a:lnSpc>
                <a:spcPct val="100000"/>
              </a:lnSpc>
              <a:spcBef>
                <a:spcPts val="200"/>
              </a:spcBef>
              <a:spcAft>
                <a:spcPts val="200"/>
              </a:spcAft>
              <a:buClr>
                <a:srgbClr val="0C7B9C"/>
              </a:buClr>
              <a:buSzPct val="75000"/>
              <a:buFont typeface="Monotype Sorts" pitchFamily="2" charset="2"/>
              <a:buChar char="l"/>
            </a:pPr>
            <a:r>
              <a:rPr lang="en-US" sz="2400" dirty="0">
                <a:solidFill>
                  <a:srgbClr val="FF0000"/>
                </a:solidFill>
                <a:latin typeface="Calibri" panose="020F0502020204030204" pitchFamily="34" charset="0"/>
                <a:cs typeface="Arial" panose="020B0604020202020204" pitchFamily="34" charset="0"/>
              </a:rPr>
              <a:t>Group Average</a:t>
            </a:r>
          </a:p>
          <a:p>
            <a:pPr>
              <a:lnSpc>
                <a:spcPct val="100000"/>
              </a:lnSpc>
              <a:spcBef>
                <a:spcPts val="200"/>
              </a:spcBef>
              <a:spcAft>
                <a:spcPts val="200"/>
              </a:spcAft>
              <a:buClr>
                <a:srgbClr val="0C7B9C"/>
              </a:buClr>
              <a:buSzPct val="75000"/>
              <a:buFont typeface="Monotype Sorts" pitchFamily="2" charset="2"/>
              <a:buChar char="l"/>
            </a:pPr>
            <a:r>
              <a:rPr lang="en-US" sz="2400" dirty="0">
                <a:latin typeface="Calibri" panose="020F0502020204030204" pitchFamily="34" charset="0"/>
                <a:cs typeface="Arial" panose="020B0604020202020204" pitchFamily="34" charset="0"/>
              </a:rPr>
              <a:t>Distance Between Centroids</a:t>
            </a:r>
          </a:p>
          <a:p>
            <a:pPr>
              <a:lnSpc>
                <a:spcPct val="100000"/>
              </a:lnSpc>
              <a:spcBef>
                <a:spcPts val="200"/>
              </a:spcBef>
              <a:spcAft>
                <a:spcPts val="200"/>
              </a:spcAft>
              <a:buClr>
                <a:srgbClr val="0C7B9C"/>
              </a:buClr>
              <a:buSzPct val="75000"/>
              <a:buFont typeface="Monotype Sorts" pitchFamily="2" charset="2"/>
              <a:buChar char="l"/>
            </a:pPr>
            <a:r>
              <a:rPr lang="en-US" sz="2400" dirty="0">
                <a:latin typeface="Calibri" panose="020F0502020204030204" pitchFamily="34" charset="0"/>
                <a:cs typeface="Arial" panose="020B0604020202020204" pitchFamily="34" charset="0"/>
              </a:rPr>
              <a:t>Other methods driven by an objective function</a:t>
            </a:r>
          </a:p>
          <a:p>
            <a:pPr lvl="1">
              <a:lnSpc>
                <a:spcPct val="100000"/>
              </a:lnSpc>
              <a:spcBef>
                <a:spcPts val="200"/>
              </a:spcBef>
              <a:spcAft>
                <a:spcPts val="200"/>
              </a:spcAft>
              <a:buClr>
                <a:srgbClr val="0C7B9C"/>
              </a:buClr>
              <a:buFont typeface="Arial" panose="020B0604020202020204" pitchFamily="34" charset="0"/>
              <a:buChar char="–"/>
            </a:pPr>
            <a:r>
              <a:rPr lang="en-US" dirty="0">
                <a:latin typeface="Calibri" panose="020F0502020204030204" pitchFamily="34" charset="0"/>
                <a:cs typeface="Arial" panose="020B0604020202020204" pitchFamily="34" charset="0"/>
              </a:rPr>
              <a:t>Ward’s Method uses squared error</a:t>
            </a:r>
          </a:p>
        </p:txBody>
      </p:sp>
      <p:grpSp>
        <p:nvGrpSpPr>
          <p:cNvPr id="2" name="Group 1"/>
          <p:cNvGrpSpPr/>
          <p:nvPr/>
        </p:nvGrpSpPr>
        <p:grpSpPr>
          <a:xfrm>
            <a:off x="5800970" y="1636713"/>
            <a:ext cx="2885829" cy="3508375"/>
            <a:chOff x="5486400" y="1066800"/>
            <a:chExt cx="3429000" cy="3508375"/>
          </a:xfrm>
        </p:grpSpPr>
        <p:grpSp>
          <p:nvGrpSpPr>
            <p:cNvPr id="38" name="Group 4"/>
            <p:cNvGrpSpPr>
              <a:grpSpLocks/>
            </p:cNvGrpSpPr>
            <p:nvPr/>
          </p:nvGrpSpPr>
          <p:grpSpPr bwMode="auto">
            <a:xfrm>
              <a:off x="5486400" y="1066800"/>
              <a:ext cx="3429000" cy="3508375"/>
              <a:chOff x="3456" y="1440"/>
              <a:chExt cx="2160" cy="2210"/>
            </a:xfrm>
          </p:grpSpPr>
          <p:sp>
            <p:nvSpPr>
              <p:cNvPr id="39" name="Line 5"/>
              <p:cNvSpPr>
                <a:spLocks noChangeShapeType="1"/>
              </p:cNvSpPr>
              <p:nvPr/>
            </p:nvSpPr>
            <p:spPr bwMode="auto">
              <a:xfrm>
                <a:off x="3696"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Line 6"/>
              <p:cNvSpPr>
                <a:spLocks noChangeShapeType="1"/>
              </p:cNvSpPr>
              <p:nvPr/>
            </p:nvSpPr>
            <p:spPr bwMode="auto">
              <a:xfrm>
                <a:off x="3504" y="1632"/>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Line 7"/>
              <p:cNvSpPr>
                <a:spLocks noChangeShapeType="1"/>
              </p:cNvSpPr>
              <p:nvPr/>
            </p:nvSpPr>
            <p:spPr bwMode="auto">
              <a:xfrm>
                <a:off x="4012"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8"/>
              <p:cNvSpPr>
                <a:spLocks noChangeShapeType="1"/>
              </p:cNvSpPr>
              <p:nvPr/>
            </p:nvSpPr>
            <p:spPr bwMode="auto">
              <a:xfrm>
                <a:off x="4329"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9"/>
              <p:cNvSpPr>
                <a:spLocks noChangeShapeType="1"/>
              </p:cNvSpPr>
              <p:nvPr/>
            </p:nvSpPr>
            <p:spPr bwMode="auto">
              <a:xfrm>
                <a:off x="4646"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10"/>
              <p:cNvSpPr>
                <a:spLocks noChangeShapeType="1"/>
              </p:cNvSpPr>
              <p:nvPr/>
            </p:nvSpPr>
            <p:spPr bwMode="auto">
              <a:xfrm>
                <a:off x="4963"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Line 11"/>
              <p:cNvSpPr>
                <a:spLocks noChangeShapeType="1"/>
              </p:cNvSpPr>
              <p:nvPr/>
            </p:nvSpPr>
            <p:spPr bwMode="auto">
              <a:xfrm>
                <a:off x="5280"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Line 12"/>
              <p:cNvSpPr>
                <a:spLocks noChangeShapeType="1"/>
              </p:cNvSpPr>
              <p:nvPr/>
            </p:nvSpPr>
            <p:spPr bwMode="auto">
              <a:xfrm>
                <a:off x="3504" y="1891"/>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 name="Line 13"/>
              <p:cNvSpPr>
                <a:spLocks noChangeShapeType="1"/>
              </p:cNvSpPr>
              <p:nvPr/>
            </p:nvSpPr>
            <p:spPr bwMode="auto">
              <a:xfrm>
                <a:off x="3504" y="2150"/>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Line 14"/>
              <p:cNvSpPr>
                <a:spLocks noChangeShapeType="1"/>
              </p:cNvSpPr>
              <p:nvPr/>
            </p:nvSpPr>
            <p:spPr bwMode="auto">
              <a:xfrm>
                <a:off x="3504" y="2409"/>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15"/>
              <p:cNvSpPr>
                <a:spLocks noChangeShapeType="1"/>
              </p:cNvSpPr>
              <p:nvPr/>
            </p:nvSpPr>
            <p:spPr bwMode="auto">
              <a:xfrm>
                <a:off x="3504" y="2668"/>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Line 16"/>
              <p:cNvSpPr>
                <a:spLocks noChangeShapeType="1"/>
              </p:cNvSpPr>
              <p:nvPr/>
            </p:nvSpPr>
            <p:spPr bwMode="auto">
              <a:xfrm>
                <a:off x="3504" y="2928"/>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 name="Text Box 17"/>
              <p:cNvSpPr txBox="1">
                <a:spLocks noChangeArrowheads="1"/>
              </p:cNvSpPr>
              <p:nvPr/>
            </p:nvSpPr>
            <p:spPr bwMode="auto">
              <a:xfrm>
                <a:off x="3456" y="168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p1</a:t>
                </a:r>
              </a:p>
            </p:txBody>
          </p:sp>
          <p:sp>
            <p:nvSpPr>
              <p:cNvPr id="52" name="Text Box 18"/>
              <p:cNvSpPr txBox="1">
                <a:spLocks noChangeArrowheads="1"/>
              </p:cNvSpPr>
              <p:nvPr/>
            </p:nvSpPr>
            <p:spPr bwMode="auto">
              <a:xfrm>
                <a:off x="3456" y="2208"/>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p3</a:t>
                </a:r>
              </a:p>
            </p:txBody>
          </p:sp>
          <p:sp>
            <p:nvSpPr>
              <p:cNvPr id="53" name="Text Box 19"/>
              <p:cNvSpPr txBox="1">
                <a:spLocks noChangeArrowheads="1"/>
              </p:cNvSpPr>
              <p:nvPr/>
            </p:nvSpPr>
            <p:spPr bwMode="auto">
              <a:xfrm>
                <a:off x="3456" y="2736"/>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p5</a:t>
                </a:r>
              </a:p>
            </p:txBody>
          </p:sp>
          <p:sp>
            <p:nvSpPr>
              <p:cNvPr id="54" name="Text Box 20"/>
              <p:cNvSpPr txBox="1">
                <a:spLocks noChangeArrowheads="1"/>
              </p:cNvSpPr>
              <p:nvPr/>
            </p:nvSpPr>
            <p:spPr bwMode="auto">
              <a:xfrm>
                <a:off x="3456" y="2496"/>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p4</a:t>
                </a:r>
              </a:p>
            </p:txBody>
          </p:sp>
          <p:sp>
            <p:nvSpPr>
              <p:cNvPr id="55" name="Text Box 21"/>
              <p:cNvSpPr txBox="1">
                <a:spLocks noChangeArrowheads="1"/>
              </p:cNvSpPr>
              <p:nvPr/>
            </p:nvSpPr>
            <p:spPr bwMode="auto">
              <a:xfrm>
                <a:off x="3456" y="1968"/>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p2</a:t>
                </a:r>
              </a:p>
            </p:txBody>
          </p:sp>
          <p:sp>
            <p:nvSpPr>
              <p:cNvPr id="56" name="Text Box 22"/>
              <p:cNvSpPr txBox="1">
                <a:spLocks noChangeArrowheads="1"/>
              </p:cNvSpPr>
              <p:nvPr/>
            </p:nvSpPr>
            <p:spPr bwMode="auto">
              <a:xfrm>
                <a:off x="3744"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p1</a:t>
                </a:r>
              </a:p>
            </p:txBody>
          </p:sp>
          <p:sp>
            <p:nvSpPr>
              <p:cNvPr id="57" name="Text Box 23"/>
              <p:cNvSpPr txBox="1">
                <a:spLocks noChangeArrowheads="1"/>
              </p:cNvSpPr>
              <p:nvPr/>
            </p:nvSpPr>
            <p:spPr bwMode="auto">
              <a:xfrm>
                <a:off x="4032"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p2</a:t>
                </a:r>
              </a:p>
            </p:txBody>
          </p:sp>
          <p:sp>
            <p:nvSpPr>
              <p:cNvPr id="58" name="Text Box 24"/>
              <p:cNvSpPr txBox="1">
                <a:spLocks noChangeArrowheads="1"/>
              </p:cNvSpPr>
              <p:nvPr/>
            </p:nvSpPr>
            <p:spPr bwMode="auto">
              <a:xfrm>
                <a:off x="4368"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p3</a:t>
                </a:r>
              </a:p>
            </p:txBody>
          </p:sp>
          <p:sp>
            <p:nvSpPr>
              <p:cNvPr id="59" name="Text Box 25"/>
              <p:cNvSpPr txBox="1">
                <a:spLocks noChangeArrowheads="1"/>
              </p:cNvSpPr>
              <p:nvPr/>
            </p:nvSpPr>
            <p:spPr bwMode="auto">
              <a:xfrm>
                <a:off x="4704"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p4</a:t>
                </a:r>
              </a:p>
            </p:txBody>
          </p:sp>
          <p:sp>
            <p:nvSpPr>
              <p:cNvPr id="60" name="Text Box 26"/>
              <p:cNvSpPr txBox="1">
                <a:spLocks noChangeArrowheads="1"/>
              </p:cNvSpPr>
              <p:nvPr/>
            </p:nvSpPr>
            <p:spPr bwMode="auto">
              <a:xfrm>
                <a:off x="4944"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p5</a:t>
                </a:r>
              </a:p>
            </p:txBody>
          </p:sp>
          <p:sp>
            <p:nvSpPr>
              <p:cNvPr id="61" name="Text Box 27"/>
              <p:cNvSpPr txBox="1">
                <a:spLocks noChangeArrowheads="1"/>
              </p:cNvSpPr>
              <p:nvPr/>
            </p:nvSpPr>
            <p:spPr bwMode="auto">
              <a:xfrm>
                <a:off x="5280" y="144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600">
                    <a:latin typeface="Calibri" panose="020F0502020204030204" pitchFamily="34" charset="0"/>
                    <a:cs typeface="Arial" panose="020B0604020202020204" pitchFamily="34" charset="0"/>
                  </a:rPr>
                  <a:t>. . .</a:t>
                </a:r>
              </a:p>
            </p:txBody>
          </p:sp>
          <p:sp>
            <p:nvSpPr>
              <p:cNvPr id="62" name="Text Box 28"/>
              <p:cNvSpPr txBox="1">
                <a:spLocks noChangeArrowheads="1"/>
              </p:cNvSpPr>
              <p:nvPr/>
            </p:nvSpPr>
            <p:spPr bwMode="auto">
              <a:xfrm>
                <a:off x="3552" y="2976"/>
                <a:ext cx="336" cy="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600">
                    <a:latin typeface="Calibri" panose="020F0502020204030204" pitchFamily="34" charset="0"/>
                    <a:cs typeface="Arial" panose="020B0604020202020204" pitchFamily="34" charset="0"/>
                  </a:rPr>
                  <a:t>.</a:t>
                </a:r>
              </a:p>
              <a:p>
                <a:pPr>
                  <a:lnSpc>
                    <a:spcPct val="100000"/>
                  </a:lnSpc>
                  <a:spcBef>
                    <a:spcPct val="50000"/>
                  </a:spcBef>
                  <a:buFontTx/>
                  <a:buNone/>
                </a:pPr>
                <a:r>
                  <a:rPr lang="en-US" sz="1600">
                    <a:latin typeface="Calibri" panose="020F0502020204030204" pitchFamily="34" charset="0"/>
                    <a:cs typeface="Arial" panose="020B0604020202020204" pitchFamily="34" charset="0"/>
                  </a:rPr>
                  <a:t>.</a:t>
                </a:r>
              </a:p>
              <a:p>
                <a:pPr>
                  <a:lnSpc>
                    <a:spcPct val="100000"/>
                  </a:lnSpc>
                  <a:spcBef>
                    <a:spcPct val="50000"/>
                  </a:spcBef>
                  <a:buFontTx/>
                  <a:buNone/>
                </a:pPr>
                <a:r>
                  <a:rPr lang="en-US" sz="1600">
                    <a:latin typeface="Calibri" panose="020F0502020204030204" pitchFamily="34" charset="0"/>
                    <a:cs typeface="Arial" panose="020B0604020202020204" pitchFamily="34" charset="0"/>
                  </a:rPr>
                  <a:t>.</a:t>
                </a:r>
              </a:p>
            </p:txBody>
          </p:sp>
        </p:grpSp>
        <p:sp>
          <p:nvSpPr>
            <p:cNvPr id="75" name="Text Box 42"/>
            <p:cNvSpPr txBox="1">
              <a:spLocks noChangeArrowheads="1"/>
            </p:cNvSpPr>
            <p:nvPr/>
          </p:nvSpPr>
          <p:spPr bwMode="auto">
            <a:xfrm>
              <a:off x="6019800" y="3840163"/>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2000" dirty="0">
                  <a:latin typeface="Calibri" panose="020F0502020204030204" pitchFamily="34" charset="0"/>
                  <a:cs typeface="Arial" panose="020B0604020202020204" pitchFamily="34" charset="0"/>
                </a:rPr>
                <a:t>Proximity Matrix</a:t>
              </a:r>
            </a:p>
          </p:txBody>
        </p:sp>
      </p:grpSp>
      <p:grpSp>
        <p:nvGrpSpPr>
          <p:cNvPr id="76" name="Group 75"/>
          <p:cNvGrpSpPr/>
          <p:nvPr/>
        </p:nvGrpSpPr>
        <p:grpSpPr>
          <a:xfrm>
            <a:off x="438150" y="1491136"/>
            <a:ext cx="4419600" cy="1828800"/>
            <a:chOff x="685800" y="1066800"/>
            <a:chExt cx="4419600" cy="1828800"/>
          </a:xfrm>
        </p:grpSpPr>
        <p:sp>
          <p:nvSpPr>
            <p:cNvPr id="77" name="Freeform 29" descr="5%"/>
            <p:cNvSpPr>
              <a:spLocks/>
            </p:cNvSpPr>
            <p:nvPr/>
          </p:nvSpPr>
          <p:spPr bwMode="auto">
            <a:xfrm rot="16200000">
              <a:off x="462757" y="1289843"/>
              <a:ext cx="1828800" cy="1382713"/>
            </a:xfrm>
            <a:custGeom>
              <a:avLst/>
              <a:gdLst>
                <a:gd name="T0" fmla="*/ 2147483646 w 598"/>
                <a:gd name="T1" fmla="*/ 2147483646 h 652"/>
                <a:gd name="T2" fmla="*/ 2147483646 w 598"/>
                <a:gd name="T3" fmla="*/ 0 h 652"/>
                <a:gd name="T4" fmla="*/ 2147483646 w 598"/>
                <a:gd name="T5" fmla="*/ 2147483646 h 652"/>
                <a:gd name="T6" fmla="*/ 2147483646 w 598"/>
                <a:gd name="T7" fmla="*/ 2147483646 h 652"/>
                <a:gd name="T8" fmla="*/ 2147483646 w 598"/>
                <a:gd name="T9" fmla="*/ 2147483646 h 652"/>
                <a:gd name="T10" fmla="*/ 2147483646 w 598"/>
                <a:gd name="T11" fmla="*/ 2147483646 h 652"/>
                <a:gd name="T12" fmla="*/ 2147483646 w 598"/>
                <a:gd name="T13" fmla="*/ 2147483646 h 652"/>
                <a:gd name="T14" fmla="*/ 2147483646 w 598"/>
                <a:gd name="T15" fmla="*/ 2147483646 h 652"/>
                <a:gd name="T16" fmla="*/ 2147483646 w 598"/>
                <a:gd name="T17" fmla="*/ 2147483646 h 652"/>
                <a:gd name="T18" fmla="*/ 2147483646 w 598"/>
                <a:gd name="T19" fmla="*/ 2147483646 h 652"/>
                <a:gd name="T20" fmla="*/ 2147483646 w 598"/>
                <a:gd name="T21" fmla="*/ 2147483646 h 652"/>
                <a:gd name="T22" fmla="*/ 2147483646 w 598"/>
                <a:gd name="T23" fmla="*/ 2147483646 h 652"/>
                <a:gd name="T24" fmla="*/ 2147483646 w 598"/>
                <a:gd name="T25" fmla="*/ 2147483646 h 652"/>
                <a:gd name="T26" fmla="*/ 2147483646 w 598"/>
                <a:gd name="T27" fmla="*/ 2147483646 h 652"/>
                <a:gd name="T28" fmla="*/ 2147483646 w 598"/>
                <a:gd name="T29" fmla="*/ 2147483646 h 652"/>
                <a:gd name="T30" fmla="*/ 2147483646 w 598"/>
                <a:gd name="T31" fmla="*/ 2147483646 h 652"/>
                <a:gd name="T32" fmla="*/ 2147483646 w 598"/>
                <a:gd name="T33" fmla="*/ 2147483646 h 652"/>
                <a:gd name="T34" fmla="*/ 2147483646 w 598"/>
                <a:gd name="T35" fmla="*/ 2147483646 h 652"/>
                <a:gd name="T36" fmla="*/ 2147483646 w 598"/>
                <a:gd name="T37" fmla="*/ 2147483646 h 652"/>
                <a:gd name="T38" fmla="*/ 2147483646 w 598"/>
                <a:gd name="T39" fmla="*/ 2147483646 h 652"/>
                <a:gd name="T40" fmla="*/ 2147483646 w 598"/>
                <a:gd name="T41" fmla="*/ 2147483646 h 652"/>
                <a:gd name="T42" fmla="*/ 2147483646 w 598"/>
                <a:gd name="T43" fmla="*/ 2147483646 h 652"/>
                <a:gd name="T44" fmla="*/ 2147483646 w 598"/>
                <a:gd name="T45" fmla="*/ 2147483646 h 652"/>
                <a:gd name="T46" fmla="*/ 2147483646 w 598"/>
                <a:gd name="T47" fmla="*/ 2147483646 h 652"/>
                <a:gd name="T48" fmla="*/ 2147483646 w 598"/>
                <a:gd name="T49" fmla="*/ 2147483646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 name="Oval 30"/>
            <p:cNvSpPr>
              <a:spLocks noChangeArrowheads="1"/>
            </p:cNvSpPr>
            <p:nvPr/>
          </p:nvSpPr>
          <p:spPr bwMode="auto">
            <a:xfrm rot="16200000">
              <a:off x="1752600" y="22098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79" name="Oval 31"/>
            <p:cNvSpPr>
              <a:spLocks noChangeArrowheads="1"/>
            </p:cNvSpPr>
            <p:nvPr/>
          </p:nvSpPr>
          <p:spPr bwMode="auto">
            <a:xfrm rot="16200000">
              <a:off x="1676400" y="14478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80" name="Oval 32"/>
            <p:cNvSpPr>
              <a:spLocks noChangeArrowheads="1"/>
            </p:cNvSpPr>
            <p:nvPr/>
          </p:nvSpPr>
          <p:spPr bwMode="auto">
            <a:xfrm rot="16200000">
              <a:off x="838200" y="19050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81" name="Oval 33"/>
            <p:cNvSpPr>
              <a:spLocks noChangeArrowheads="1"/>
            </p:cNvSpPr>
            <p:nvPr/>
          </p:nvSpPr>
          <p:spPr bwMode="auto">
            <a:xfrm rot="16200000">
              <a:off x="1903413" y="1751013"/>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82" name="Freeform 34" descr="5%"/>
            <p:cNvSpPr>
              <a:spLocks/>
            </p:cNvSpPr>
            <p:nvPr/>
          </p:nvSpPr>
          <p:spPr bwMode="auto">
            <a:xfrm rot="5400000" flipV="1">
              <a:off x="3352800" y="1143000"/>
              <a:ext cx="1828800" cy="1676400"/>
            </a:xfrm>
            <a:custGeom>
              <a:avLst/>
              <a:gdLst>
                <a:gd name="T0" fmla="*/ 2147483646 w 598"/>
                <a:gd name="T1" fmla="*/ 2147483646 h 652"/>
                <a:gd name="T2" fmla="*/ 2147483646 w 598"/>
                <a:gd name="T3" fmla="*/ 0 h 652"/>
                <a:gd name="T4" fmla="*/ 2147483646 w 598"/>
                <a:gd name="T5" fmla="*/ 2147483646 h 652"/>
                <a:gd name="T6" fmla="*/ 2147483646 w 598"/>
                <a:gd name="T7" fmla="*/ 2147483646 h 652"/>
                <a:gd name="T8" fmla="*/ 2147483646 w 598"/>
                <a:gd name="T9" fmla="*/ 2147483646 h 652"/>
                <a:gd name="T10" fmla="*/ 2147483646 w 598"/>
                <a:gd name="T11" fmla="*/ 2147483646 h 652"/>
                <a:gd name="T12" fmla="*/ 2147483646 w 598"/>
                <a:gd name="T13" fmla="*/ 2147483646 h 652"/>
                <a:gd name="T14" fmla="*/ 2147483646 w 598"/>
                <a:gd name="T15" fmla="*/ 2147483646 h 652"/>
                <a:gd name="T16" fmla="*/ 2147483646 w 598"/>
                <a:gd name="T17" fmla="*/ 2147483646 h 652"/>
                <a:gd name="T18" fmla="*/ 2147483646 w 598"/>
                <a:gd name="T19" fmla="*/ 2147483646 h 652"/>
                <a:gd name="T20" fmla="*/ 2147483646 w 598"/>
                <a:gd name="T21" fmla="*/ 2147483646 h 652"/>
                <a:gd name="T22" fmla="*/ 2147483646 w 598"/>
                <a:gd name="T23" fmla="*/ 2147483646 h 652"/>
                <a:gd name="T24" fmla="*/ 2147483646 w 598"/>
                <a:gd name="T25" fmla="*/ 2147483646 h 652"/>
                <a:gd name="T26" fmla="*/ 2147483646 w 598"/>
                <a:gd name="T27" fmla="*/ 2147483646 h 652"/>
                <a:gd name="T28" fmla="*/ 2147483646 w 598"/>
                <a:gd name="T29" fmla="*/ 2147483646 h 652"/>
                <a:gd name="T30" fmla="*/ 2147483646 w 598"/>
                <a:gd name="T31" fmla="*/ 2147483646 h 652"/>
                <a:gd name="T32" fmla="*/ 2147483646 w 598"/>
                <a:gd name="T33" fmla="*/ 2147483646 h 652"/>
                <a:gd name="T34" fmla="*/ 2147483646 w 598"/>
                <a:gd name="T35" fmla="*/ 2147483646 h 652"/>
                <a:gd name="T36" fmla="*/ 2147483646 w 598"/>
                <a:gd name="T37" fmla="*/ 2147483646 h 652"/>
                <a:gd name="T38" fmla="*/ 2147483646 w 598"/>
                <a:gd name="T39" fmla="*/ 2147483646 h 652"/>
                <a:gd name="T40" fmla="*/ 2147483646 w 598"/>
                <a:gd name="T41" fmla="*/ 2147483646 h 652"/>
                <a:gd name="T42" fmla="*/ 2147483646 w 598"/>
                <a:gd name="T43" fmla="*/ 2147483646 h 652"/>
                <a:gd name="T44" fmla="*/ 2147483646 w 598"/>
                <a:gd name="T45" fmla="*/ 2147483646 h 652"/>
                <a:gd name="T46" fmla="*/ 2147483646 w 598"/>
                <a:gd name="T47" fmla="*/ 2147483646 h 652"/>
                <a:gd name="T48" fmla="*/ 2147483646 w 598"/>
                <a:gd name="T49" fmla="*/ 2147483646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3" name="Oval 35"/>
            <p:cNvSpPr>
              <a:spLocks noChangeArrowheads="1"/>
            </p:cNvSpPr>
            <p:nvPr/>
          </p:nvSpPr>
          <p:spPr bwMode="auto">
            <a:xfrm rot="5400000" flipV="1">
              <a:off x="4876800" y="16002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84" name="Oval 36"/>
            <p:cNvSpPr>
              <a:spLocks noChangeArrowheads="1"/>
            </p:cNvSpPr>
            <p:nvPr/>
          </p:nvSpPr>
          <p:spPr bwMode="auto">
            <a:xfrm rot="5400000" flipV="1">
              <a:off x="3516313" y="16002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85" name="Oval 37"/>
            <p:cNvSpPr>
              <a:spLocks noChangeArrowheads="1"/>
            </p:cNvSpPr>
            <p:nvPr/>
          </p:nvSpPr>
          <p:spPr bwMode="auto">
            <a:xfrm rot="5400000" flipV="1">
              <a:off x="4038600" y="22098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86" name="Oval 38"/>
            <p:cNvSpPr>
              <a:spLocks noChangeArrowheads="1"/>
            </p:cNvSpPr>
            <p:nvPr/>
          </p:nvSpPr>
          <p:spPr bwMode="auto">
            <a:xfrm rot="5400000" flipV="1">
              <a:off x="4038600" y="12192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87" name="Line 39"/>
            <p:cNvSpPr>
              <a:spLocks noChangeShapeType="1"/>
            </p:cNvSpPr>
            <p:nvPr/>
          </p:nvSpPr>
          <p:spPr bwMode="auto">
            <a:xfrm>
              <a:off x="1828800" y="2209800"/>
              <a:ext cx="2209800" cy="7620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 name="Line 40"/>
            <p:cNvSpPr>
              <a:spLocks noChangeShapeType="1"/>
            </p:cNvSpPr>
            <p:nvPr/>
          </p:nvSpPr>
          <p:spPr bwMode="auto">
            <a:xfrm flipV="1">
              <a:off x="1828800" y="1676400"/>
              <a:ext cx="1676400" cy="53340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 name="Line 41"/>
            <p:cNvSpPr>
              <a:spLocks noChangeShapeType="1"/>
            </p:cNvSpPr>
            <p:nvPr/>
          </p:nvSpPr>
          <p:spPr bwMode="auto">
            <a:xfrm flipV="1">
              <a:off x="1828800" y="1295400"/>
              <a:ext cx="2209800" cy="91440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 name="Line 42"/>
            <p:cNvSpPr>
              <a:spLocks noChangeShapeType="1"/>
            </p:cNvSpPr>
            <p:nvPr/>
          </p:nvSpPr>
          <p:spPr bwMode="auto">
            <a:xfrm flipV="1">
              <a:off x="1828800" y="1676400"/>
              <a:ext cx="3048000" cy="53340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 name="Line 43"/>
            <p:cNvSpPr>
              <a:spLocks noChangeShapeType="1"/>
            </p:cNvSpPr>
            <p:nvPr/>
          </p:nvSpPr>
          <p:spPr bwMode="auto">
            <a:xfrm>
              <a:off x="1981200" y="1828800"/>
              <a:ext cx="2057400" cy="45720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 name="Line 44"/>
            <p:cNvSpPr>
              <a:spLocks noChangeShapeType="1"/>
            </p:cNvSpPr>
            <p:nvPr/>
          </p:nvSpPr>
          <p:spPr bwMode="auto">
            <a:xfrm flipV="1">
              <a:off x="1981200" y="1676400"/>
              <a:ext cx="1524000" cy="15240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 name="Line 45"/>
            <p:cNvSpPr>
              <a:spLocks noChangeShapeType="1"/>
            </p:cNvSpPr>
            <p:nvPr/>
          </p:nvSpPr>
          <p:spPr bwMode="auto">
            <a:xfrm flipV="1">
              <a:off x="1981200" y="1295400"/>
              <a:ext cx="2057400" cy="53340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 name="Line 46"/>
            <p:cNvSpPr>
              <a:spLocks noChangeShapeType="1"/>
            </p:cNvSpPr>
            <p:nvPr/>
          </p:nvSpPr>
          <p:spPr bwMode="auto">
            <a:xfrm flipV="1">
              <a:off x="1981200" y="1676400"/>
              <a:ext cx="2895600" cy="15240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 name="Line 47"/>
            <p:cNvSpPr>
              <a:spLocks noChangeShapeType="1"/>
            </p:cNvSpPr>
            <p:nvPr/>
          </p:nvSpPr>
          <p:spPr bwMode="auto">
            <a:xfrm>
              <a:off x="914400" y="1905000"/>
              <a:ext cx="3124200" cy="38100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 name="Line 48"/>
            <p:cNvSpPr>
              <a:spLocks noChangeShapeType="1"/>
            </p:cNvSpPr>
            <p:nvPr/>
          </p:nvSpPr>
          <p:spPr bwMode="auto">
            <a:xfrm flipV="1">
              <a:off x="914400" y="1676400"/>
              <a:ext cx="3962400" cy="22860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 name="Line 49"/>
            <p:cNvSpPr>
              <a:spLocks noChangeShapeType="1"/>
            </p:cNvSpPr>
            <p:nvPr/>
          </p:nvSpPr>
          <p:spPr bwMode="auto">
            <a:xfrm flipV="1">
              <a:off x="914400" y="1295400"/>
              <a:ext cx="3124200" cy="60960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 name="Line 50"/>
            <p:cNvSpPr>
              <a:spLocks noChangeShapeType="1"/>
            </p:cNvSpPr>
            <p:nvPr/>
          </p:nvSpPr>
          <p:spPr bwMode="auto">
            <a:xfrm flipV="1">
              <a:off x="914400" y="1676400"/>
              <a:ext cx="2590800" cy="22860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 name="Line 51"/>
            <p:cNvSpPr>
              <a:spLocks noChangeShapeType="1"/>
            </p:cNvSpPr>
            <p:nvPr/>
          </p:nvSpPr>
          <p:spPr bwMode="auto">
            <a:xfrm>
              <a:off x="1752600" y="1447800"/>
              <a:ext cx="2286000" cy="83820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 name="Line 52"/>
            <p:cNvSpPr>
              <a:spLocks noChangeShapeType="1"/>
            </p:cNvSpPr>
            <p:nvPr/>
          </p:nvSpPr>
          <p:spPr bwMode="auto">
            <a:xfrm>
              <a:off x="1752600" y="1447800"/>
              <a:ext cx="1752600" cy="22860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 name="Line 53"/>
            <p:cNvSpPr>
              <a:spLocks noChangeShapeType="1"/>
            </p:cNvSpPr>
            <p:nvPr/>
          </p:nvSpPr>
          <p:spPr bwMode="auto">
            <a:xfrm flipV="1">
              <a:off x="1752600" y="1295400"/>
              <a:ext cx="2286000" cy="15240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 name="Line 54"/>
            <p:cNvSpPr>
              <a:spLocks noChangeShapeType="1"/>
            </p:cNvSpPr>
            <p:nvPr/>
          </p:nvSpPr>
          <p:spPr bwMode="auto">
            <a:xfrm>
              <a:off x="1752600" y="1447800"/>
              <a:ext cx="3124200" cy="22860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grpSp>
      <p:graphicFrame>
        <p:nvGraphicFramePr>
          <p:cNvPr id="103" name="Object 1024"/>
          <p:cNvGraphicFramePr>
            <a:graphicFrameLocks noChangeAspect="1"/>
          </p:cNvGraphicFramePr>
          <p:nvPr>
            <p:extLst/>
          </p:nvPr>
        </p:nvGraphicFramePr>
        <p:xfrm>
          <a:off x="147890" y="3396529"/>
          <a:ext cx="5575300" cy="998538"/>
        </p:xfrm>
        <a:graphic>
          <a:graphicData uri="http://schemas.openxmlformats.org/presentationml/2006/ole">
            <mc:AlternateContent xmlns:mc="http://schemas.openxmlformats.org/markup-compatibility/2006">
              <mc:Choice xmlns:v="urn:schemas-microsoft-com:vml" Requires="v">
                <p:oleObj spid="_x0000_s12317" name="Equation" r:id="rId4" imgW="3873500" imgH="698500" progId="Equation.3">
                  <p:embed/>
                </p:oleObj>
              </mc:Choice>
              <mc:Fallback>
                <p:oleObj name="Equation" r:id="rId4" imgW="3873500" imgH="6985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890" y="3396529"/>
                        <a:ext cx="5575300" cy="998538"/>
                      </a:xfrm>
                      <a:prstGeom prst="rect">
                        <a:avLst/>
                      </a:prstGeom>
                      <a:noFill/>
                      <a:ln>
                        <a:noFill/>
                      </a:ln>
                    </p:spPr>
                  </p:pic>
                </p:oleObj>
              </mc:Fallback>
            </mc:AlternateContent>
          </a:graphicData>
        </a:graphic>
      </p:graphicFrame>
      <p:sp>
        <p:nvSpPr>
          <p:cNvPr id="63" name="Rectangle 62">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Inter-Cluster Similarity: Methods </a:t>
            </a:r>
          </a:p>
        </p:txBody>
      </p:sp>
      <p:sp>
        <p:nvSpPr>
          <p:cNvPr id="64" name="Rectangle 63">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18514802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3"/>
          <p:cNvSpPr txBox="1">
            <a:spLocks noChangeArrowheads="1"/>
          </p:cNvSpPr>
          <p:nvPr/>
        </p:nvSpPr>
        <p:spPr>
          <a:xfrm>
            <a:off x="419100" y="3899126"/>
            <a:ext cx="7886700" cy="28348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200"/>
              </a:spcBef>
              <a:spcAft>
                <a:spcPts val="200"/>
              </a:spcAft>
              <a:buClr>
                <a:srgbClr val="0C7B9C"/>
              </a:buClr>
              <a:buSzPct val="75000"/>
              <a:buFont typeface="Monotype Sorts" pitchFamily="2" charset="2"/>
              <a:buChar char="l"/>
            </a:pPr>
            <a:r>
              <a:rPr lang="en-US" sz="2400" dirty="0">
                <a:latin typeface="Calibri" panose="020F0502020204030204" pitchFamily="34" charset="0"/>
                <a:cs typeface="Arial" panose="020B0604020202020204" pitchFamily="34" charset="0"/>
              </a:rPr>
              <a:t>MIN</a:t>
            </a:r>
          </a:p>
          <a:p>
            <a:pPr>
              <a:lnSpc>
                <a:spcPct val="100000"/>
              </a:lnSpc>
              <a:spcBef>
                <a:spcPts val="200"/>
              </a:spcBef>
              <a:spcAft>
                <a:spcPts val="200"/>
              </a:spcAft>
              <a:buClr>
                <a:srgbClr val="0C7B9C"/>
              </a:buClr>
              <a:buSzPct val="75000"/>
              <a:buFont typeface="Monotype Sorts" pitchFamily="2" charset="2"/>
              <a:buChar char="l"/>
            </a:pPr>
            <a:r>
              <a:rPr lang="en-US" sz="2400" dirty="0">
                <a:latin typeface="Calibri" panose="020F0502020204030204" pitchFamily="34" charset="0"/>
                <a:cs typeface="Arial" panose="020B0604020202020204" pitchFamily="34" charset="0"/>
              </a:rPr>
              <a:t>MAX</a:t>
            </a:r>
          </a:p>
          <a:p>
            <a:pPr>
              <a:lnSpc>
                <a:spcPct val="100000"/>
              </a:lnSpc>
              <a:spcBef>
                <a:spcPts val="200"/>
              </a:spcBef>
              <a:spcAft>
                <a:spcPts val="200"/>
              </a:spcAft>
              <a:buClr>
                <a:srgbClr val="0C7B9C"/>
              </a:buClr>
              <a:buSzPct val="75000"/>
              <a:buFont typeface="Monotype Sorts" pitchFamily="2" charset="2"/>
              <a:buChar char="l"/>
            </a:pPr>
            <a:r>
              <a:rPr lang="en-US" sz="2400" dirty="0">
                <a:latin typeface="Calibri" panose="020F0502020204030204" pitchFamily="34" charset="0"/>
                <a:cs typeface="Arial" panose="020B0604020202020204" pitchFamily="34" charset="0"/>
              </a:rPr>
              <a:t>Group Average</a:t>
            </a:r>
          </a:p>
          <a:p>
            <a:pPr>
              <a:lnSpc>
                <a:spcPct val="100000"/>
              </a:lnSpc>
              <a:spcBef>
                <a:spcPts val="200"/>
              </a:spcBef>
              <a:spcAft>
                <a:spcPts val="200"/>
              </a:spcAft>
              <a:buClr>
                <a:srgbClr val="0C7B9C"/>
              </a:buClr>
              <a:buSzPct val="75000"/>
              <a:buFont typeface="Monotype Sorts" pitchFamily="2" charset="2"/>
              <a:buChar char="l"/>
            </a:pPr>
            <a:r>
              <a:rPr lang="en-US" sz="2400" dirty="0">
                <a:solidFill>
                  <a:srgbClr val="FF0000"/>
                </a:solidFill>
                <a:latin typeface="Calibri" panose="020F0502020204030204" pitchFamily="34" charset="0"/>
                <a:cs typeface="Arial" panose="020B0604020202020204" pitchFamily="34" charset="0"/>
              </a:rPr>
              <a:t>Distance Between Centroids</a:t>
            </a:r>
          </a:p>
          <a:p>
            <a:pPr>
              <a:lnSpc>
                <a:spcPct val="100000"/>
              </a:lnSpc>
              <a:spcBef>
                <a:spcPts val="200"/>
              </a:spcBef>
              <a:spcAft>
                <a:spcPts val="200"/>
              </a:spcAft>
              <a:buClr>
                <a:srgbClr val="0C7B9C"/>
              </a:buClr>
              <a:buSzPct val="75000"/>
              <a:buFont typeface="Monotype Sorts" pitchFamily="2" charset="2"/>
              <a:buChar char="l"/>
            </a:pPr>
            <a:r>
              <a:rPr lang="en-US" sz="2400" dirty="0">
                <a:latin typeface="Calibri" panose="020F0502020204030204" pitchFamily="34" charset="0"/>
                <a:cs typeface="Arial" panose="020B0604020202020204" pitchFamily="34" charset="0"/>
              </a:rPr>
              <a:t>Other methods driven by an objective </a:t>
            </a:r>
            <a:r>
              <a:rPr lang="en-US" sz="2400" dirty="0" smtClean="0">
                <a:latin typeface="Calibri" panose="020F0502020204030204" pitchFamily="34" charset="0"/>
                <a:cs typeface="Arial" panose="020B0604020202020204" pitchFamily="34" charset="0"/>
              </a:rPr>
              <a:t>function</a:t>
            </a:r>
            <a:endParaRPr lang="en-US" sz="2400" dirty="0">
              <a:latin typeface="Calibri" panose="020F0502020204030204" pitchFamily="34" charset="0"/>
              <a:cs typeface="Arial" panose="020B0604020202020204" pitchFamily="34" charset="0"/>
            </a:endParaRPr>
          </a:p>
        </p:txBody>
      </p:sp>
      <p:grpSp>
        <p:nvGrpSpPr>
          <p:cNvPr id="2" name="Group 1"/>
          <p:cNvGrpSpPr/>
          <p:nvPr/>
        </p:nvGrpSpPr>
        <p:grpSpPr>
          <a:xfrm>
            <a:off x="5257800" y="1636713"/>
            <a:ext cx="3429000" cy="3508375"/>
            <a:chOff x="5486400" y="1066800"/>
            <a:chExt cx="3429000" cy="3508375"/>
          </a:xfrm>
        </p:grpSpPr>
        <p:grpSp>
          <p:nvGrpSpPr>
            <p:cNvPr id="38" name="Group 4"/>
            <p:cNvGrpSpPr>
              <a:grpSpLocks/>
            </p:cNvGrpSpPr>
            <p:nvPr/>
          </p:nvGrpSpPr>
          <p:grpSpPr bwMode="auto">
            <a:xfrm>
              <a:off x="5486400" y="1066800"/>
              <a:ext cx="3429000" cy="3508375"/>
              <a:chOff x="3456" y="1440"/>
              <a:chExt cx="2160" cy="2210"/>
            </a:xfrm>
          </p:grpSpPr>
          <p:sp>
            <p:nvSpPr>
              <p:cNvPr id="39" name="Line 5"/>
              <p:cNvSpPr>
                <a:spLocks noChangeShapeType="1"/>
              </p:cNvSpPr>
              <p:nvPr/>
            </p:nvSpPr>
            <p:spPr bwMode="auto">
              <a:xfrm>
                <a:off x="3696"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Line 6"/>
              <p:cNvSpPr>
                <a:spLocks noChangeShapeType="1"/>
              </p:cNvSpPr>
              <p:nvPr/>
            </p:nvSpPr>
            <p:spPr bwMode="auto">
              <a:xfrm>
                <a:off x="3504" y="1632"/>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Line 7"/>
              <p:cNvSpPr>
                <a:spLocks noChangeShapeType="1"/>
              </p:cNvSpPr>
              <p:nvPr/>
            </p:nvSpPr>
            <p:spPr bwMode="auto">
              <a:xfrm>
                <a:off x="4012"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8"/>
              <p:cNvSpPr>
                <a:spLocks noChangeShapeType="1"/>
              </p:cNvSpPr>
              <p:nvPr/>
            </p:nvSpPr>
            <p:spPr bwMode="auto">
              <a:xfrm>
                <a:off x="4329"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9"/>
              <p:cNvSpPr>
                <a:spLocks noChangeShapeType="1"/>
              </p:cNvSpPr>
              <p:nvPr/>
            </p:nvSpPr>
            <p:spPr bwMode="auto">
              <a:xfrm>
                <a:off x="4646"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10"/>
              <p:cNvSpPr>
                <a:spLocks noChangeShapeType="1"/>
              </p:cNvSpPr>
              <p:nvPr/>
            </p:nvSpPr>
            <p:spPr bwMode="auto">
              <a:xfrm>
                <a:off x="4963"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Line 11"/>
              <p:cNvSpPr>
                <a:spLocks noChangeShapeType="1"/>
              </p:cNvSpPr>
              <p:nvPr/>
            </p:nvSpPr>
            <p:spPr bwMode="auto">
              <a:xfrm>
                <a:off x="5280"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Line 12"/>
              <p:cNvSpPr>
                <a:spLocks noChangeShapeType="1"/>
              </p:cNvSpPr>
              <p:nvPr/>
            </p:nvSpPr>
            <p:spPr bwMode="auto">
              <a:xfrm>
                <a:off x="3504" y="1891"/>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 name="Line 13"/>
              <p:cNvSpPr>
                <a:spLocks noChangeShapeType="1"/>
              </p:cNvSpPr>
              <p:nvPr/>
            </p:nvSpPr>
            <p:spPr bwMode="auto">
              <a:xfrm>
                <a:off x="3504" y="2150"/>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Line 14"/>
              <p:cNvSpPr>
                <a:spLocks noChangeShapeType="1"/>
              </p:cNvSpPr>
              <p:nvPr/>
            </p:nvSpPr>
            <p:spPr bwMode="auto">
              <a:xfrm>
                <a:off x="3504" y="2409"/>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15"/>
              <p:cNvSpPr>
                <a:spLocks noChangeShapeType="1"/>
              </p:cNvSpPr>
              <p:nvPr/>
            </p:nvSpPr>
            <p:spPr bwMode="auto">
              <a:xfrm>
                <a:off x="3504" y="2668"/>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Line 16"/>
              <p:cNvSpPr>
                <a:spLocks noChangeShapeType="1"/>
              </p:cNvSpPr>
              <p:nvPr/>
            </p:nvSpPr>
            <p:spPr bwMode="auto">
              <a:xfrm>
                <a:off x="3504" y="2928"/>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 name="Text Box 17"/>
              <p:cNvSpPr txBox="1">
                <a:spLocks noChangeArrowheads="1"/>
              </p:cNvSpPr>
              <p:nvPr/>
            </p:nvSpPr>
            <p:spPr bwMode="auto">
              <a:xfrm>
                <a:off x="3456" y="168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p1</a:t>
                </a:r>
              </a:p>
            </p:txBody>
          </p:sp>
          <p:sp>
            <p:nvSpPr>
              <p:cNvPr id="52" name="Text Box 18"/>
              <p:cNvSpPr txBox="1">
                <a:spLocks noChangeArrowheads="1"/>
              </p:cNvSpPr>
              <p:nvPr/>
            </p:nvSpPr>
            <p:spPr bwMode="auto">
              <a:xfrm>
                <a:off x="3456" y="2208"/>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p3</a:t>
                </a:r>
              </a:p>
            </p:txBody>
          </p:sp>
          <p:sp>
            <p:nvSpPr>
              <p:cNvPr id="53" name="Text Box 19"/>
              <p:cNvSpPr txBox="1">
                <a:spLocks noChangeArrowheads="1"/>
              </p:cNvSpPr>
              <p:nvPr/>
            </p:nvSpPr>
            <p:spPr bwMode="auto">
              <a:xfrm>
                <a:off x="3456" y="2736"/>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p5</a:t>
                </a:r>
              </a:p>
            </p:txBody>
          </p:sp>
          <p:sp>
            <p:nvSpPr>
              <p:cNvPr id="54" name="Text Box 20"/>
              <p:cNvSpPr txBox="1">
                <a:spLocks noChangeArrowheads="1"/>
              </p:cNvSpPr>
              <p:nvPr/>
            </p:nvSpPr>
            <p:spPr bwMode="auto">
              <a:xfrm>
                <a:off x="3456" y="2496"/>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p4</a:t>
                </a:r>
              </a:p>
            </p:txBody>
          </p:sp>
          <p:sp>
            <p:nvSpPr>
              <p:cNvPr id="55" name="Text Box 21"/>
              <p:cNvSpPr txBox="1">
                <a:spLocks noChangeArrowheads="1"/>
              </p:cNvSpPr>
              <p:nvPr/>
            </p:nvSpPr>
            <p:spPr bwMode="auto">
              <a:xfrm>
                <a:off x="3456" y="1968"/>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p2</a:t>
                </a:r>
              </a:p>
            </p:txBody>
          </p:sp>
          <p:sp>
            <p:nvSpPr>
              <p:cNvPr id="56" name="Text Box 22"/>
              <p:cNvSpPr txBox="1">
                <a:spLocks noChangeArrowheads="1"/>
              </p:cNvSpPr>
              <p:nvPr/>
            </p:nvSpPr>
            <p:spPr bwMode="auto">
              <a:xfrm>
                <a:off x="3744"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p1</a:t>
                </a:r>
              </a:p>
            </p:txBody>
          </p:sp>
          <p:sp>
            <p:nvSpPr>
              <p:cNvPr id="57" name="Text Box 23"/>
              <p:cNvSpPr txBox="1">
                <a:spLocks noChangeArrowheads="1"/>
              </p:cNvSpPr>
              <p:nvPr/>
            </p:nvSpPr>
            <p:spPr bwMode="auto">
              <a:xfrm>
                <a:off x="4032"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p2</a:t>
                </a:r>
              </a:p>
            </p:txBody>
          </p:sp>
          <p:sp>
            <p:nvSpPr>
              <p:cNvPr id="58" name="Text Box 24"/>
              <p:cNvSpPr txBox="1">
                <a:spLocks noChangeArrowheads="1"/>
              </p:cNvSpPr>
              <p:nvPr/>
            </p:nvSpPr>
            <p:spPr bwMode="auto">
              <a:xfrm>
                <a:off x="4368"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p3</a:t>
                </a:r>
              </a:p>
            </p:txBody>
          </p:sp>
          <p:sp>
            <p:nvSpPr>
              <p:cNvPr id="59" name="Text Box 25"/>
              <p:cNvSpPr txBox="1">
                <a:spLocks noChangeArrowheads="1"/>
              </p:cNvSpPr>
              <p:nvPr/>
            </p:nvSpPr>
            <p:spPr bwMode="auto">
              <a:xfrm>
                <a:off x="4704"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p4</a:t>
                </a:r>
              </a:p>
            </p:txBody>
          </p:sp>
          <p:sp>
            <p:nvSpPr>
              <p:cNvPr id="60" name="Text Box 26"/>
              <p:cNvSpPr txBox="1">
                <a:spLocks noChangeArrowheads="1"/>
              </p:cNvSpPr>
              <p:nvPr/>
            </p:nvSpPr>
            <p:spPr bwMode="auto">
              <a:xfrm>
                <a:off x="4944"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p5</a:t>
                </a:r>
              </a:p>
            </p:txBody>
          </p:sp>
          <p:sp>
            <p:nvSpPr>
              <p:cNvPr id="61" name="Text Box 27"/>
              <p:cNvSpPr txBox="1">
                <a:spLocks noChangeArrowheads="1"/>
              </p:cNvSpPr>
              <p:nvPr/>
            </p:nvSpPr>
            <p:spPr bwMode="auto">
              <a:xfrm>
                <a:off x="5280" y="144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600">
                    <a:latin typeface="Calibri" panose="020F0502020204030204" pitchFamily="34" charset="0"/>
                    <a:cs typeface="Arial" panose="020B0604020202020204" pitchFamily="34" charset="0"/>
                  </a:rPr>
                  <a:t>. . .</a:t>
                </a:r>
              </a:p>
            </p:txBody>
          </p:sp>
          <p:sp>
            <p:nvSpPr>
              <p:cNvPr id="62" name="Text Box 28"/>
              <p:cNvSpPr txBox="1">
                <a:spLocks noChangeArrowheads="1"/>
              </p:cNvSpPr>
              <p:nvPr/>
            </p:nvSpPr>
            <p:spPr bwMode="auto">
              <a:xfrm>
                <a:off x="3552" y="2976"/>
                <a:ext cx="336" cy="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600">
                    <a:latin typeface="Calibri" panose="020F0502020204030204" pitchFamily="34" charset="0"/>
                    <a:cs typeface="Arial" panose="020B0604020202020204" pitchFamily="34" charset="0"/>
                  </a:rPr>
                  <a:t>.</a:t>
                </a:r>
              </a:p>
              <a:p>
                <a:pPr>
                  <a:lnSpc>
                    <a:spcPct val="100000"/>
                  </a:lnSpc>
                  <a:spcBef>
                    <a:spcPct val="50000"/>
                  </a:spcBef>
                  <a:buFontTx/>
                  <a:buNone/>
                </a:pPr>
                <a:r>
                  <a:rPr lang="en-US" sz="1600">
                    <a:latin typeface="Calibri" panose="020F0502020204030204" pitchFamily="34" charset="0"/>
                    <a:cs typeface="Arial" panose="020B0604020202020204" pitchFamily="34" charset="0"/>
                  </a:rPr>
                  <a:t>.</a:t>
                </a:r>
              </a:p>
              <a:p>
                <a:pPr>
                  <a:lnSpc>
                    <a:spcPct val="100000"/>
                  </a:lnSpc>
                  <a:spcBef>
                    <a:spcPct val="50000"/>
                  </a:spcBef>
                  <a:buFontTx/>
                  <a:buNone/>
                </a:pPr>
                <a:r>
                  <a:rPr lang="en-US" sz="1600">
                    <a:latin typeface="Calibri" panose="020F0502020204030204" pitchFamily="34" charset="0"/>
                    <a:cs typeface="Arial" panose="020B0604020202020204" pitchFamily="34" charset="0"/>
                  </a:rPr>
                  <a:t>.</a:t>
                </a:r>
              </a:p>
            </p:txBody>
          </p:sp>
        </p:grpSp>
        <p:sp>
          <p:nvSpPr>
            <p:cNvPr id="75" name="Text Box 42"/>
            <p:cNvSpPr txBox="1">
              <a:spLocks noChangeArrowheads="1"/>
            </p:cNvSpPr>
            <p:nvPr/>
          </p:nvSpPr>
          <p:spPr bwMode="auto">
            <a:xfrm>
              <a:off x="6019800" y="3840163"/>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2000" dirty="0">
                  <a:latin typeface="Calibri" panose="020F0502020204030204" pitchFamily="34" charset="0"/>
                  <a:cs typeface="Arial" panose="020B0604020202020204" pitchFamily="34" charset="0"/>
                </a:rPr>
                <a:t>Proximity Matrix</a:t>
              </a:r>
            </a:p>
          </p:txBody>
        </p:sp>
      </p:grpSp>
      <p:grpSp>
        <p:nvGrpSpPr>
          <p:cNvPr id="63" name="Group 62"/>
          <p:cNvGrpSpPr/>
          <p:nvPr/>
        </p:nvGrpSpPr>
        <p:grpSpPr>
          <a:xfrm>
            <a:off x="380060" y="1636713"/>
            <a:ext cx="4419600" cy="1828800"/>
            <a:chOff x="685800" y="1066800"/>
            <a:chExt cx="4419600" cy="1828800"/>
          </a:xfrm>
        </p:grpSpPr>
        <p:sp>
          <p:nvSpPr>
            <p:cNvPr id="64" name="Line 2"/>
            <p:cNvSpPr>
              <a:spLocks noChangeShapeType="1"/>
            </p:cNvSpPr>
            <p:nvPr/>
          </p:nvSpPr>
          <p:spPr bwMode="auto">
            <a:xfrm flipV="1">
              <a:off x="1371600" y="1981200"/>
              <a:ext cx="2895600" cy="0"/>
            </a:xfrm>
            <a:prstGeom prst="line">
              <a:avLst/>
            </a:prstGeom>
            <a:noFill/>
            <a:ln w="25400">
              <a:solidFill>
                <a:srgbClr val="FFCC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5" name="Freeform 3" descr="5%"/>
            <p:cNvSpPr>
              <a:spLocks/>
            </p:cNvSpPr>
            <p:nvPr/>
          </p:nvSpPr>
          <p:spPr bwMode="auto">
            <a:xfrm rot="16200000">
              <a:off x="462757" y="1289843"/>
              <a:ext cx="1828800" cy="1382713"/>
            </a:xfrm>
            <a:custGeom>
              <a:avLst/>
              <a:gdLst>
                <a:gd name="T0" fmla="*/ 2147483646 w 598"/>
                <a:gd name="T1" fmla="*/ 2147483646 h 652"/>
                <a:gd name="T2" fmla="*/ 2147483646 w 598"/>
                <a:gd name="T3" fmla="*/ 0 h 652"/>
                <a:gd name="T4" fmla="*/ 2147483646 w 598"/>
                <a:gd name="T5" fmla="*/ 2147483646 h 652"/>
                <a:gd name="T6" fmla="*/ 2147483646 w 598"/>
                <a:gd name="T7" fmla="*/ 2147483646 h 652"/>
                <a:gd name="T8" fmla="*/ 2147483646 w 598"/>
                <a:gd name="T9" fmla="*/ 2147483646 h 652"/>
                <a:gd name="T10" fmla="*/ 2147483646 w 598"/>
                <a:gd name="T11" fmla="*/ 2147483646 h 652"/>
                <a:gd name="T12" fmla="*/ 2147483646 w 598"/>
                <a:gd name="T13" fmla="*/ 2147483646 h 652"/>
                <a:gd name="T14" fmla="*/ 2147483646 w 598"/>
                <a:gd name="T15" fmla="*/ 2147483646 h 652"/>
                <a:gd name="T16" fmla="*/ 2147483646 w 598"/>
                <a:gd name="T17" fmla="*/ 2147483646 h 652"/>
                <a:gd name="T18" fmla="*/ 2147483646 w 598"/>
                <a:gd name="T19" fmla="*/ 2147483646 h 652"/>
                <a:gd name="T20" fmla="*/ 2147483646 w 598"/>
                <a:gd name="T21" fmla="*/ 2147483646 h 652"/>
                <a:gd name="T22" fmla="*/ 2147483646 w 598"/>
                <a:gd name="T23" fmla="*/ 2147483646 h 652"/>
                <a:gd name="T24" fmla="*/ 2147483646 w 598"/>
                <a:gd name="T25" fmla="*/ 2147483646 h 652"/>
                <a:gd name="T26" fmla="*/ 2147483646 w 598"/>
                <a:gd name="T27" fmla="*/ 2147483646 h 652"/>
                <a:gd name="T28" fmla="*/ 2147483646 w 598"/>
                <a:gd name="T29" fmla="*/ 2147483646 h 652"/>
                <a:gd name="T30" fmla="*/ 2147483646 w 598"/>
                <a:gd name="T31" fmla="*/ 2147483646 h 652"/>
                <a:gd name="T32" fmla="*/ 2147483646 w 598"/>
                <a:gd name="T33" fmla="*/ 2147483646 h 652"/>
                <a:gd name="T34" fmla="*/ 2147483646 w 598"/>
                <a:gd name="T35" fmla="*/ 2147483646 h 652"/>
                <a:gd name="T36" fmla="*/ 2147483646 w 598"/>
                <a:gd name="T37" fmla="*/ 2147483646 h 652"/>
                <a:gd name="T38" fmla="*/ 2147483646 w 598"/>
                <a:gd name="T39" fmla="*/ 2147483646 h 652"/>
                <a:gd name="T40" fmla="*/ 2147483646 w 598"/>
                <a:gd name="T41" fmla="*/ 2147483646 h 652"/>
                <a:gd name="T42" fmla="*/ 2147483646 w 598"/>
                <a:gd name="T43" fmla="*/ 2147483646 h 652"/>
                <a:gd name="T44" fmla="*/ 2147483646 w 598"/>
                <a:gd name="T45" fmla="*/ 2147483646 h 652"/>
                <a:gd name="T46" fmla="*/ 2147483646 w 598"/>
                <a:gd name="T47" fmla="*/ 2147483646 h 652"/>
                <a:gd name="T48" fmla="*/ 2147483646 w 598"/>
                <a:gd name="T49" fmla="*/ 2147483646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6" name="Oval 31"/>
            <p:cNvSpPr>
              <a:spLocks noChangeArrowheads="1"/>
            </p:cNvSpPr>
            <p:nvPr/>
          </p:nvSpPr>
          <p:spPr bwMode="auto">
            <a:xfrm rot="16200000">
              <a:off x="1752600" y="22098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67" name="Oval 32"/>
            <p:cNvSpPr>
              <a:spLocks noChangeArrowheads="1"/>
            </p:cNvSpPr>
            <p:nvPr/>
          </p:nvSpPr>
          <p:spPr bwMode="auto">
            <a:xfrm rot="16200000">
              <a:off x="1676400" y="14478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68" name="Oval 33"/>
            <p:cNvSpPr>
              <a:spLocks noChangeArrowheads="1"/>
            </p:cNvSpPr>
            <p:nvPr/>
          </p:nvSpPr>
          <p:spPr bwMode="auto">
            <a:xfrm rot="16200000">
              <a:off x="838200" y="19050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69" name="Oval 34"/>
            <p:cNvSpPr>
              <a:spLocks noChangeArrowheads="1"/>
            </p:cNvSpPr>
            <p:nvPr/>
          </p:nvSpPr>
          <p:spPr bwMode="auto">
            <a:xfrm rot="16200000">
              <a:off x="1903413" y="1751013"/>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70" name="Freeform 35" descr="5%"/>
            <p:cNvSpPr>
              <a:spLocks/>
            </p:cNvSpPr>
            <p:nvPr/>
          </p:nvSpPr>
          <p:spPr bwMode="auto">
            <a:xfrm rot="5400000" flipV="1">
              <a:off x="3352800" y="1143000"/>
              <a:ext cx="1828800" cy="1676400"/>
            </a:xfrm>
            <a:custGeom>
              <a:avLst/>
              <a:gdLst>
                <a:gd name="T0" fmla="*/ 2147483646 w 598"/>
                <a:gd name="T1" fmla="*/ 2147483646 h 652"/>
                <a:gd name="T2" fmla="*/ 2147483646 w 598"/>
                <a:gd name="T3" fmla="*/ 0 h 652"/>
                <a:gd name="T4" fmla="*/ 2147483646 w 598"/>
                <a:gd name="T5" fmla="*/ 2147483646 h 652"/>
                <a:gd name="T6" fmla="*/ 2147483646 w 598"/>
                <a:gd name="T7" fmla="*/ 2147483646 h 652"/>
                <a:gd name="T8" fmla="*/ 2147483646 w 598"/>
                <a:gd name="T9" fmla="*/ 2147483646 h 652"/>
                <a:gd name="T10" fmla="*/ 2147483646 w 598"/>
                <a:gd name="T11" fmla="*/ 2147483646 h 652"/>
                <a:gd name="T12" fmla="*/ 2147483646 w 598"/>
                <a:gd name="T13" fmla="*/ 2147483646 h 652"/>
                <a:gd name="T14" fmla="*/ 2147483646 w 598"/>
                <a:gd name="T15" fmla="*/ 2147483646 h 652"/>
                <a:gd name="T16" fmla="*/ 2147483646 w 598"/>
                <a:gd name="T17" fmla="*/ 2147483646 h 652"/>
                <a:gd name="T18" fmla="*/ 2147483646 w 598"/>
                <a:gd name="T19" fmla="*/ 2147483646 h 652"/>
                <a:gd name="T20" fmla="*/ 2147483646 w 598"/>
                <a:gd name="T21" fmla="*/ 2147483646 h 652"/>
                <a:gd name="T22" fmla="*/ 2147483646 w 598"/>
                <a:gd name="T23" fmla="*/ 2147483646 h 652"/>
                <a:gd name="T24" fmla="*/ 2147483646 w 598"/>
                <a:gd name="T25" fmla="*/ 2147483646 h 652"/>
                <a:gd name="T26" fmla="*/ 2147483646 w 598"/>
                <a:gd name="T27" fmla="*/ 2147483646 h 652"/>
                <a:gd name="T28" fmla="*/ 2147483646 w 598"/>
                <a:gd name="T29" fmla="*/ 2147483646 h 652"/>
                <a:gd name="T30" fmla="*/ 2147483646 w 598"/>
                <a:gd name="T31" fmla="*/ 2147483646 h 652"/>
                <a:gd name="T32" fmla="*/ 2147483646 w 598"/>
                <a:gd name="T33" fmla="*/ 2147483646 h 652"/>
                <a:gd name="T34" fmla="*/ 2147483646 w 598"/>
                <a:gd name="T35" fmla="*/ 2147483646 h 652"/>
                <a:gd name="T36" fmla="*/ 2147483646 w 598"/>
                <a:gd name="T37" fmla="*/ 2147483646 h 652"/>
                <a:gd name="T38" fmla="*/ 2147483646 w 598"/>
                <a:gd name="T39" fmla="*/ 2147483646 h 652"/>
                <a:gd name="T40" fmla="*/ 2147483646 w 598"/>
                <a:gd name="T41" fmla="*/ 2147483646 h 652"/>
                <a:gd name="T42" fmla="*/ 2147483646 w 598"/>
                <a:gd name="T43" fmla="*/ 2147483646 h 652"/>
                <a:gd name="T44" fmla="*/ 2147483646 w 598"/>
                <a:gd name="T45" fmla="*/ 2147483646 h 652"/>
                <a:gd name="T46" fmla="*/ 2147483646 w 598"/>
                <a:gd name="T47" fmla="*/ 2147483646 h 652"/>
                <a:gd name="T48" fmla="*/ 2147483646 w 598"/>
                <a:gd name="T49" fmla="*/ 2147483646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 name="Oval 36"/>
            <p:cNvSpPr>
              <a:spLocks noChangeArrowheads="1"/>
            </p:cNvSpPr>
            <p:nvPr/>
          </p:nvSpPr>
          <p:spPr bwMode="auto">
            <a:xfrm rot="5400000" flipV="1">
              <a:off x="4876800" y="16002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72" name="Oval 37"/>
            <p:cNvSpPr>
              <a:spLocks noChangeArrowheads="1"/>
            </p:cNvSpPr>
            <p:nvPr/>
          </p:nvSpPr>
          <p:spPr bwMode="auto">
            <a:xfrm rot="5400000" flipV="1">
              <a:off x="3516313" y="1598613"/>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73" name="Oval 38"/>
            <p:cNvSpPr>
              <a:spLocks noChangeArrowheads="1"/>
            </p:cNvSpPr>
            <p:nvPr/>
          </p:nvSpPr>
          <p:spPr bwMode="auto">
            <a:xfrm rot="5400000" flipV="1">
              <a:off x="4038600" y="22098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74" name="Oval 39"/>
            <p:cNvSpPr>
              <a:spLocks noChangeArrowheads="1"/>
            </p:cNvSpPr>
            <p:nvPr/>
          </p:nvSpPr>
          <p:spPr bwMode="auto">
            <a:xfrm rot="5400000" flipV="1">
              <a:off x="4038600" y="12192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103" name="Text Box 42"/>
            <p:cNvSpPr txBox="1">
              <a:spLocks noChangeArrowheads="1"/>
            </p:cNvSpPr>
            <p:nvPr/>
          </p:nvSpPr>
          <p:spPr bwMode="auto">
            <a:xfrm>
              <a:off x="1219200" y="1828800"/>
              <a:ext cx="22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solidFill>
                    <a:srgbClr val="FF0000"/>
                  </a:solidFill>
                  <a:latin typeface="Calibri" panose="020F0502020204030204" pitchFamily="34" charset="0"/>
                  <a:cs typeface="Arial" panose="020B0604020202020204" pitchFamily="34" charset="0"/>
                  <a:sym typeface="Symbol" panose="05050102010706020507" pitchFamily="18" charset="2"/>
                </a:rPr>
                <a:t></a:t>
              </a:r>
            </a:p>
          </p:txBody>
        </p:sp>
        <p:sp>
          <p:nvSpPr>
            <p:cNvPr id="104" name="Text Box 43"/>
            <p:cNvSpPr txBox="1">
              <a:spLocks noChangeArrowheads="1"/>
            </p:cNvSpPr>
            <p:nvPr/>
          </p:nvSpPr>
          <p:spPr bwMode="auto">
            <a:xfrm>
              <a:off x="4114800" y="1828800"/>
              <a:ext cx="22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solidFill>
                    <a:srgbClr val="FF0000"/>
                  </a:solidFill>
                  <a:latin typeface="Calibri" panose="020F0502020204030204" pitchFamily="34" charset="0"/>
                  <a:cs typeface="Arial" panose="020B0604020202020204" pitchFamily="34" charset="0"/>
                  <a:sym typeface="Symbol" panose="05050102010706020507" pitchFamily="18" charset="2"/>
                </a:rPr>
                <a:t></a:t>
              </a:r>
            </a:p>
          </p:txBody>
        </p:sp>
      </p:grpSp>
      <p:sp>
        <p:nvSpPr>
          <p:cNvPr id="76" name="Rectangle 75">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Inter-Cluster Similarity: Methods </a:t>
            </a:r>
          </a:p>
        </p:txBody>
      </p:sp>
      <p:sp>
        <p:nvSpPr>
          <p:cNvPr id="77" name="Rectangle 76">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11470335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DFE3490-CF8C-4FDE-9D71-2170861F2A61}"/>
              </a:ext>
            </a:extLst>
          </p:cNvPr>
          <p:cNvSpPr/>
          <p:nvPr/>
        </p:nvSpPr>
        <p:spPr>
          <a:xfrm>
            <a:off x="4694786" y="2745564"/>
            <a:ext cx="7497214" cy="646331"/>
          </a:xfrm>
          <a:prstGeom prst="rect">
            <a:avLst/>
          </a:prstGeom>
        </p:spPr>
        <p:txBody>
          <a:bodyPr wrap="square">
            <a:spAutoFit/>
          </a:bodyPr>
          <a:lstStyle/>
          <a:p>
            <a:r>
              <a:rPr lang="en-US" sz="3600" b="1" dirty="0" smtClean="0">
                <a:solidFill>
                  <a:schemeClr val="accent2">
                    <a:lumMod val="75000"/>
                  </a:schemeClr>
                </a:solidFill>
              </a:rPr>
              <a:t>MACHINE INTELLIGENCE</a:t>
            </a:r>
            <a:endParaRPr lang="en-US" sz="3600" b="1" dirty="0">
              <a:solidFill>
                <a:schemeClr val="accent2">
                  <a:lumMod val="75000"/>
                </a:schemeClr>
              </a:solidFill>
            </a:endParaRPr>
          </a:p>
        </p:txBody>
      </p:sp>
      <p:sp>
        <p:nvSpPr>
          <p:cNvPr id="14" name="Rectangle 13">
            <a:extLst>
              <a:ext uri="{FF2B5EF4-FFF2-40B4-BE49-F238E27FC236}">
                <a16:creationId xmlns="" xmlns:a16="http://schemas.microsoft.com/office/drawing/2014/main" id="{585D8B7B-5B60-4808-A096-FB24198F96E9}"/>
              </a:ext>
            </a:extLst>
          </p:cNvPr>
          <p:cNvSpPr/>
          <p:nvPr/>
        </p:nvSpPr>
        <p:spPr>
          <a:xfrm>
            <a:off x="4781916" y="4415503"/>
            <a:ext cx="7497214" cy="461665"/>
          </a:xfrm>
          <a:prstGeom prst="rect">
            <a:avLst/>
          </a:prstGeom>
        </p:spPr>
        <p:txBody>
          <a:bodyPr wrap="square">
            <a:spAutoFit/>
          </a:bodyPr>
          <a:lstStyle/>
          <a:p>
            <a:r>
              <a:rPr lang="en-US" sz="2400" b="1" dirty="0" smtClean="0"/>
              <a:t>Dr. N MEHALA</a:t>
            </a:r>
            <a:endParaRPr lang="en-IN" sz="2400" b="1" dirty="0"/>
          </a:p>
        </p:txBody>
      </p:sp>
      <p:sp>
        <p:nvSpPr>
          <p:cNvPr id="15" name="Rectangle 14">
            <a:extLst>
              <a:ext uri="{FF2B5EF4-FFF2-40B4-BE49-F238E27FC236}">
                <a16:creationId xmlns="" xmlns:a16="http://schemas.microsoft.com/office/drawing/2014/main" id="{743662B4-0C28-4203-AEB1-4CC1644B8226}"/>
              </a:ext>
            </a:extLst>
          </p:cNvPr>
          <p:cNvSpPr/>
          <p:nvPr/>
        </p:nvSpPr>
        <p:spPr>
          <a:xfrm>
            <a:off x="4781916" y="4813108"/>
            <a:ext cx="7497214" cy="461665"/>
          </a:xfrm>
          <a:prstGeom prst="rect">
            <a:avLst/>
          </a:prstGeom>
        </p:spPr>
        <p:txBody>
          <a:bodyPr wrap="square">
            <a:spAutoFit/>
          </a:bodyPr>
          <a:lstStyle/>
          <a:p>
            <a:r>
              <a:rPr lang="en-US" sz="2400" dirty="0"/>
              <a:t>Department of </a:t>
            </a:r>
            <a:r>
              <a:rPr lang="en-US" sz="2400" dirty="0" smtClean="0"/>
              <a:t>Computer Science and Engineering</a:t>
            </a:r>
            <a:endParaRPr lang="en-IN" sz="2400" dirty="0"/>
          </a:p>
        </p:txBody>
      </p:sp>
      <p:grpSp>
        <p:nvGrpSpPr>
          <p:cNvPr id="20" name="Group 19">
            <a:extLst>
              <a:ext uri="{FF2B5EF4-FFF2-40B4-BE49-F238E27FC236}">
                <a16:creationId xmlns=""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 xmlns:a16="http://schemas.microsoft.com/office/drawing/2014/main" id="{1EEB87D2-BD33-43D4-B135-6F0E91C4917A}"/>
              </a:ext>
            </a:extLst>
          </p:cNvPr>
          <p:cNvCxnSpPr>
            <a:cxnSpLocks/>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2766108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DFE3490-CF8C-4FDE-9D71-2170861F2A61}"/>
              </a:ext>
            </a:extLst>
          </p:cNvPr>
          <p:cNvSpPr/>
          <p:nvPr/>
        </p:nvSpPr>
        <p:spPr>
          <a:xfrm>
            <a:off x="598883" y="1801921"/>
            <a:ext cx="7497214" cy="646331"/>
          </a:xfrm>
          <a:prstGeom prst="rect">
            <a:avLst/>
          </a:prstGeom>
        </p:spPr>
        <p:txBody>
          <a:bodyPr wrap="square">
            <a:spAutoFit/>
          </a:bodyPr>
          <a:lstStyle/>
          <a:p>
            <a:r>
              <a:rPr lang="en-US" sz="3600" b="1" cap="all" dirty="0" smtClean="0"/>
              <a:t>MACHINE INTELLIGENCE</a:t>
            </a:r>
            <a:endParaRPr lang="en-US" sz="3600" b="1" cap="all" dirty="0"/>
          </a:p>
        </p:txBody>
      </p:sp>
      <p:sp>
        <p:nvSpPr>
          <p:cNvPr id="13" name="Rectangle 12">
            <a:extLst>
              <a:ext uri="{FF2B5EF4-FFF2-40B4-BE49-F238E27FC236}">
                <a16:creationId xmlns="" xmlns:a16="http://schemas.microsoft.com/office/drawing/2014/main" id="{34CEFAD4-E477-4E46-B5A6-ADB26E6A2863}"/>
              </a:ext>
            </a:extLst>
          </p:cNvPr>
          <p:cNvSpPr/>
          <p:nvPr/>
        </p:nvSpPr>
        <p:spPr>
          <a:xfrm>
            <a:off x="598883" y="2888778"/>
            <a:ext cx="7497214" cy="646331"/>
          </a:xfrm>
          <a:prstGeom prst="rect">
            <a:avLst/>
          </a:prstGeom>
        </p:spPr>
        <p:txBody>
          <a:bodyPr wrap="square">
            <a:spAutoFit/>
          </a:bodyPr>
          <a:lstStyle/>
          <a:p>
            <a:r>
              <a:rPr lang="en-US" sz="3600" b="1" dirty="0">
                <a:solidFill>
                  <a:schemeClr val="accent1">
                    <a:lumMod val="75000"/>
                  </a:schemeClr>
                </a:solidFill>
              </a:rPr>
              <a:t>Module 4 [Unsupervised Learning]</a:t>
            </a:r>
            <a:endParaRPr lang="en-IN" sz="3600" b="1" dirty="0">
              <a:solidFill>
                <a:schemeClr val="accent1">
                  <a:lumMod val="75000"/>
                </a:schemeClr>
              </a:solidFill>
            </a:endParaRPr>
          </a:p>
        </p:txBody>
      </p:sp>
      <p:sp>
        <p:nvSpPr>
          <p:cNvPr id="14" name="Rectangle 13">
            <a:extLst>
              <a:ext uri="{FF2B5EF4-FFF2-40B4-BE49-F238E27FC236}">
                <a16:creationId xmlns="" xmlns:a16="http://schemas.microsoft.com/office/drawing/2014/main" id="{585D8B7B-5B60-4808-A096-FB24198F96E9}"/>
              </a:ext>
            </a:extLst>
          </p:cNvPr>
          <p:cNvSpPr/>
          <p:nvPr/>
        </p:nvSpPr>
        <p:spPr>
          <a:xfrm>
            <a:off x="598883" y="5489699"/>
            <a:ext cx="7497214" cy="461665"/>
          </a:xfrm>
          <a:prstGeom prst="rect">
            <a:avLst/>
          </a:prstGeom>
        </p:spPr>
        <p:txBody>
          <a:bodyPr wrap="square">
            <a:spAutoFit/>
          </a:bodyPr>
          <a:lstStyle/>
          <a:p>
            <a:r>
              <a:rPr lang="en-US" sz="2400" b="1" dirty="0"/>
              <a:t>Dr. N MEHALA</a:t>
            </a:r>
            <a:endParaRPr lang="en-IN" sz="2400" b="1" dirty="0"/>
          </a:p>
        </p:txBody>
      </p:sp>
      <p:sp>
        <p:nvSpPr>
          <p:cNvPr id="15" name="Rectangle 14">
            <a:extLst>
              <a:ext uri="{FF2B5EF4-FFF2-40B4-BE49-F238E27FC236}">
                <a16:creationId xmlns=""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 and Engineering</a:t>
            </a:r>
            <a:endParaRPr lang="en-IN" sz="2000" dirty="0"/>
          </a:p>
        </p:txBody>
      </p:sp>
      <p:grpSp>
        <p:nvGrpSpPr>
          <p:cNvPr id="20" name="Group 19">
            <a:extLst>
              <a:ext uri="{FF2B5EF4-FFF2-40B4-BE49-F238E27FC236}">
                <a16:creationId xmlns=""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8300801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Example: Hierarchical Clustering</a:t>
            </a:r>
          </a:p>
        </p:txBody>
      </p:sp>
      <p:sp>
        <p:nvSpPr>
          <p:cNvPr id="9" name="Rectangle 8">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1844439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3"/>
          <p:cNvSpPr txBox="1">
            <a:spLocks noChangeArrowheads="1"/>
          </p:cNvSpPr>
          <p:nvPr/>
        </p:nvSpPr>
        <p:spPr>
          <a:xfrm>
            <a:off x="198368" y="1549821"/>
            <a:ext cx="7886700" cy="28348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Assume that the database D is given by the table below. Follow single </a:t>
            </a:r>
            <a:r>
              <a:rPr lang="en-US" sz="2400" dirty="0" smtClean="0"/>
              <a:t>link (Min) </a:t>
            </a:r>
            <a:r>
              <a:rPr lang="en-US" sz="2400" dirty="0"/>
              <a:t>technique to find clusters in D. </a:t>
            </a:r>
            <a:endParaRPr lang="en-US" sz="2400" dirty="0" smtClean="0"/>
          </a:p>
          <a:p>
            <a:pPr marL="0" indent="0">
              <a:buNone/>
            </a:pPr>
            <a:r>
              <a:rPr lang="en-US" sz="2400" i="1" u="sng" dirty="0" smtClean="0"/>
              <a:t>Note: Use </a:t>
            </a:r>
            <a:r>
              <a:rPr lang="en-US" sz="2400" i="1" u="sng" dirty="0"/>
              <a:t>Euclidean distance measure.</a:t>
            </a:r>
          </a:p>
        </p:txBody>
      </p:sp>
      <p:graphicFrame>
        <p:nvGraphicFramePr>
          <p:cNvPr id="76" name="Table 75"/>
          <p:cNvGraphicFramePr>
            <a:graphicFrameLocks noGrp="1"/>
          </p:cNvGraphicFramePr>
          <p:nvPr>
            <p:extLst/>
          </p:nvPr>
        </p:nvGraphicFramePr>
        <p:xfrm>
          <a:off x="1545102" y="3276740"/>
          <a:ext cx="4191000" cy="1606734"/>
        </p:xfrm>
        <a:graphic>
          <a:graphicData uri="http://schemas.openxmlformats.org/drawingml/2006/table">
            <a:tbl>
              <a:tblPr/>
              <a:tblGrid>
                <a:gridCol w="1397000"/>
                <a:gridCol w="1397000"/>
                <a:gridCol w="1397000"/>
              </a:tblGrid>
              <a:tr h="206829">
                <a:tc>
                  <a:txBody>
                    <a:bodyPr/>
                    <a:lstStyle/>
                    <a:p>
                      <a:pPr marL="0" marR="0">
                        <a:spcBef>
                          <a:spcPts val="0"/>
                        </a:spcBef>
                        <a:spcAft>
                          <a:spcPts val="0"/>
                        </a:spcAft>
                      </a:pPr>
                      <a:r>
                        <a:rPr lang="en-US" sz="1200" dirty="0" smtClean="0">
                          <a:latin typeface="Times New Roman"/>
                          <a:ea typeface="Times New Roman"/>
                          <a:cs typeface="Times New Roman"/>
                        </a:rPr>
                        <a:t>Students </a:t>
                      </a: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b="1" dirty="0" smtClean="0">
                          <a:latin typeface="Times New Roman"/>
                          <a:ea typeface="Times New Roman"/>
                          <a:cs typeface="Times New Roman"/>
                        </a:rPr>
                        <a:t>X (Marks</a:t>
                      </a:r>
                      <a:r>
                        <a:rPr lang="en-US" sz="1200" b="1" baseline="0" dirty="0" smtClean="0">
                          <a:latin typeface="Times New Roman"/>
                          <a:ea typeface="Times New Roman"/>
                          <a:cs typeface="Times New Roman"/>
                        </a:rPr>
                        <a:t> in Course1)</a:t>
                      </a: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b="1" dirty="0" smtClean="0">
                          <a:latin typeface="Times New Roman"/>
                          <a:ea typeface="Times New Roman"/>
                          <a:cs typeface="Times New Roman"/>
                        </a:rPr>
                        <a:t>Y (Marks in Course2)</a:t>
                      </a: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829">
                <a:tc>
                  <a:txBody>
                    <a:bodyPr/>
                    <a:lstStyle/>
                    <a:p>
                      <a:pPr marL="0" marR="0">
                        <a:spcBef>
                          <a:spcPts val="0"/>
                        </a:spcBef>
                        <a:spcAft>
                          <a:spcPts val="0"/>
                        </a:spcAft>
                      </a:pPr>
                      <a:r>
                        <a:rPr lang="en-US" sz="1200">
                          <a:latin typeface="Times New Roman"/>
                          <a:ea typeface="Times New Roman"/>
                          <a:cs typeface="Times New Roman"/>
                        </a:rPr>
                        <a:t>p1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cs typeface="Times New Roman"/>
                        </a:rPr>
                        <a:t>0.40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cs typeface="Times New Roman"/>
                        </a:rPr>
                        <a:t>0.53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829">
                <a:tc>
                  <a:txBody>
                    <a:bodyPr/>
                    <a:lstStyle/>
                    <a:p>
                      <a:pPr marL="0" marR="0">
                        <a:spcBef>
                          <a:spcPts val="0"/>
                        </a:spcBef>
                        <a:spcAft>
                          <a:spcPts val="0"/>
                        </a:spcAft>
                      </a:pPr>
                      <a:r>
                        <a:rPr lang="en-US" sz="1200">
                          <a:latin typeface="Times New Roman"/>
                          <a:ea typeface="Times New Roman"/>
                          <a:cs typeface="Times New Roman"/>
                        </a:rPr>
                        <a:t>p2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cs typeface="Times New Roman"/>
                        </a:rPr>
                        <a:t>0.22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cs typeface="Times New Roman"/>
                        </a:rPr>
                        <a:t>0.38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829">
                <a:tc>
                  <a:txBody>
                    <a:bodyPr/>
                    <a:lstStyle/>
                    <a:p>
                      <a:pPr marL="0" marR="0">
                        <a:spcBef>
                          <a:spcPts val="0"/>
                        </a:spcBef>
                        <a:spcAft>
                          <a:spcPts val="0"/>
                        </a:spcAft>
                      </a:pPr>
                      <a:r>
                        <a:rPr lang="en-US" sz="1200">
                          <a:latin typeface="Times New Roman"/>
                          <a:ea typeface="Times New Roman"/>
                          <a:cs typeface="Times New Roman"/>
                        </a:rPr>
                        <a:t>p3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cs typeface="Times New Roman"/>
                        </a:rPr>
                        <a:t>0.35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cs typeface="Times New Roman"/>
                        </a:rPr>
                        <a:t>0.32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829">
                <a:tc>
                  <a:txBody>
                    <a:bodyPr/>
                    <a:lstStyle/>
                    <a:p>
                      <a:pPr marL="0" marR="0">
                        <a:spcBef>
                          <a:spcPts val="0"/>
                        </a:spcBef>
                        <a:spcAft>
                          <a:spcPts val="0"/>
                        </a:spcAft>
                      </a:pPr>
                      <a:r>
                        <a:rPr lang="en-US" sz="1200">
                          <a:latin typeface="Times New Roman"/>
                          <a:ea typeface="Times New Roman"/>
                          <a:cs typeface="Times New Roman"/>
                        </a:rPr>
                        <a:t>p4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cs typeface="Times New Roman"/>
                        </a:rPr>
                        <a:t>0.26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cs typeface="Times New Roman"/>
                        </a:rPr>
                        <a:t>0.19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829">
                <a:tc>
                  <a:txBody>
                    <a:bodyPr/>
                    <a:lstStyle/>
                    <a:p>
                      <a:pPr marL="0" marR="0">
                        <a:spcBef>
                          <a:spcPts val="0"/>
                        </a:spcBef>
                        <a:spcAft>
                          <a:spcPts val="0"/>
                        </a:spcAft>
                      </a:pPr>
                      <a:r>
                        <a:rPr lang="en-US" sz="1200" dirty="0">
                          <a:latin typeface="Times New Roman"/>
                          <a:ea typeface="Times New Roman"/>
                          <a:cs typeface="Times New Roman"/>
                        </a:rPr>
                        <a:t>p5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cs typeface="Times New Roman"/>
                        </a:rPr>
                        <a:t>0.08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cs typeface="Times New Roman"/>
                        </a:rPr>
                        <a:t>0.41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829">
                <a:tc>
                  <a:txBody>
                    <a:bodyPr/>
                    <a:lstStyle/>
                    <a:p>
                      <a:pPr marL="0" marR="0">
                        <a:spcBef>
                          <a:spcPts val="0"/>
                        </a:spcBef>
                        <a:spcAft>
                          <a:spcPts val="0"/>
                        </a:spcAft>
                      </a:pPr>
                      <a:r>
                        <a:rPr lang="en-US" sz="1200">
                          <a:latin typeface="Times New Roman"/>
                          <a:ea typeface="Times New Roman"/>
                          <a:cs typeface="Times New Roman"/>
                        </a:rPr>
                        <a:t>p6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cs typeface="Times New Roman"/>
                        </a:rPr>
                        <a:t>0.45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latin typeface="Times New Roman"/>
                          <a:ea typeface="Times New Roman"/>
                          <a:cs typeface="Times New Roman"/>
                        </a:rPr>
                        <a:t>0.30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Rectangle 6">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Example: Hierarchical Clustering</a:t>
            </a:r>
          </a:p>
        </p:txBody>
      </p:sp>
      <p:sp>
        <p:nvSpPr>
          <p:cNvPr id="9" name="Rectangle 8">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38194086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3"/>
          <p:cNvSpPr txBox="1">
            <a:spLocks noChangeArrowheads="1"/>
          </p:cNvSpPr>
          <p:nvPr/>
        </p:nvSpPr>
        <p:spPr>
          <a:xfrm>
            <a:off x="198368" y="1549821"/>
            <a:ext cx="7886700" cy="28348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2400" b="1" i="1" u="sng" dirty="0"/>
              <a:t>Step 1.</a:t>
            </a:r>
            <a:r>
              <a:rPr lang="en-US" sz="2400" b="1" i="1" dirty="0"/>
              <a:t> </a:t>
            </a:r>
            <a:r>
              <a:rPr lang="en-US" sz="2400" dirty="0"/>
              <a:t>A</a:t>
            </a:r>
            <a:r>
              <a:rPr lang="en-US" sz="2400" dirty="0" smtClean="0"/>
              <a:t>ssume all the </a:t>
            </a:r>
            <a:r>
              <a:rPr lang="en-US" sz="2400" dirty="0"/>
              <a:t>objects p1, p2, … p6 in </a:t>
            </a:r>
            <a:r>
              <a:rPr lang="en-US" sz="2400" dirty="0" smtClean="0"/>
              <a:t>a separate Clusters</a:t>
            </a:r>
            <a:endParaRPr lang="en-US" sz="2400" dirty="0"/>
          </a:p>
          <a:p>
            <a:pPr>
              <a:defRPr/>
            </a:pPr>
            <a:endParaRPr lang="en-US" sz="2400" dirty="0"/>
          </a:p>
        </p:txBody>
      </p:sp>
      <p:sp>
        <p:nvSpPr>
          <p:cNvPr id="7" name="Rectangle 6">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Example: Hierarchical Clustering</a:t>
            </a:r>
          </a:p>
        </p:txBody>
      </p:sp>
      <p:sp>
        <p:nvSpPr>
          <p:cNvPr id="9" name="Rectangle 8">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28135660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Supervised </a:t>
            </a:r>
            <a:r>
              <a:rPr lang="en-IN" sz="2400" b="1" dirty="0" err="1">
                <a:solidFill>
                  <a:srgbClr val="DFA267"/>
                </a:solidFill>
              </a:rPr>
              <a:t>Vs</a:t>
            </a:r>
            <a:r>
              <a:rPr lang="en-IN" sz="2400" b="1" dirty="0">
                <a:solidFill>
                  <a:srgbClr val="DFA267"/>
                </a:solidFill>
              </a:rPr>
              <a:t> Unsupervised Learning</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6650010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3"/>
          <p:cNvSpPr txBox="1">
            <a:spLocks noChangeArrowheads="1"/>
          </p:cNvSpPr>
          <p:nvPr/>
        </p:nvSpPr>
        <p:spPr>
          <a:xfrm>
            <a:off x="142038" y="1306282"/>
            <a:ext cx="9485288" cy="45259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sz="2400" b="1" i="1" u="sng" dirty="0" smtClean="0"/>
              <a:t>Step 2.</a:t>
            </a:r>
            <a:r>
              <a:rPr lang="en-US" sz="2400" b="1" i="1" dirty="0" smtClean="0"/>
              <a:t> </a:t>
            </a:r>
            <a:r>
              <a:rPr lang="en-US" sz="2400" dirty="0" smtClean="0"/>
              <a:t>Calculate the </a:t>
            </a:r>
            <a:r>
              <a:rPr lang="en-US" sz="2400" dirty="0" smtClean="0"/>
              <a:t>Proximity </a:t>
            </a:r>
            <a:r>
              <a:rPr lang="en-US" sz="2400" dirty="0" smtClean="0"/>
              <a:t>matrix. </a:t>
            </a:r>
          </a:p>
          <a:p>
            <a:pPr>
              <a:buFont typeface="Arial" panose="020B0604020202020204" pitchFamily="34" charset="0"/>
              <a:buNone/>
            </a:pPr>
            <a:r>
              <a:rPr lang="en-US" sz="2400" dirty="0" smtClean="0"/>
              <a:t>Euclidean </a:t>
            </a:r>
            <a:r>
              <a:rPr lang="en-US" sz="2400" dirty="0" smtClean="0"/>
              <a:t>distance between points </a:t>
            </a:r>
            <a:r>
              <a:rPr lang="en-US" sz="2400" dirty="0" err="1" smtClean="0"/>
              <a:t>i</a:t>
            </a:r>
            <a:r>
              <a:rPr lang="en-US" sz="2400" dirty="0" smtClean="0"/>
              <a:t>  and  j </a:t>
            </a:r>
            <a:r>
              <a:rPr lang="en-US" sz="2400" dirty="0" smtClean="0"/>
              <a:t>:</a:t>
            </a:r>
            <a:endParaRPr lang="en-US" sz="2400" dirty="0" smtClean="0"/>
          </a:p>
          <a:p>
            <a:pPr>
              <a:buFont typeface="Arial" panose="020B0604020202020204" pitchFamily="34" charset="0"/>
              <a:buNone/>
            </a:pPr>
            <a:r>
              <a:rPr lang="en-US" sz="2400" dirty="0" smtClean="0"/>
              <a:t>  	d(</a:t>
            </a:r>
            <a:r>
              <a:rPr lang="en-US" sz="2400" dirty="0" err="1" smtClean="0"/>
              <a:t>i</a:t>
            </a:r>
            <a:r>
              <a:rPr lang="en-US" sz="2400" dirty="0" smtClean="0"/>
              <a:t>, j) </a:t>
            </a:r>
            <a:r>
              <a:rPr lang="en-US" sz="2400" dirty="0" smtClean="0"/>
              <a:t>= (|</a:t>
            </a:r>
            <a:r>
              <a:rPr lang="en-US" sz="2400" dirty="0" smtClean="0"/>
              <a:t>x</a:t>
            </a:r>
            <a:r>
              <a:rPr lang="en-US" sz="2400" baseline="-25000" dirty="0" smtClean="0"/>
              <a:t>i1</a:t>
            </a:r>
            <a:r>
              <a:rPr lang="en-US" sz="2400" dirty="0" smtClean="0"/>
              <a:t> - x</a:t>
            </a:r>
            <a:r>
              <a:rPr lang="en-US" sz="2400" baseline="-25000" dirty="0" smtClean="0"/>
              <a:t>j1</a:t>
            </a:r>
            <a:r>
              <a:rPr lang="en-US" sz="2400" dirty="0" smtClean="0"/>
              <a:t> |</a:t>
            </a:r>
            <a:r>
              <a:rPr lang="en-US" sz="2400" baseline="30000" dirty="0" smtClean="0"/>
              <a:t>2</a:t>
            </a:r>
            <a:r>
              <a:rPr lang="en-US" sz="2400" dirty="0" smtClean="0"/>
              <a:t>+ | x</a:t>
            </a:r>
            <a:r>
              <a:rPr lang="en-US" sz="2400" baseline="-25000" dirty="0" smtClean="0"/>
              <a:t>i2</a:t>
            </a:r>
            <a:r>
              <a:rPr lang="en-US" sz="2400" dirty="0" smtClean="0"/>
              <a:t> </a:t>
            </a:r>
            <a:r>
              <a:rPr lang="en-US" sz="2400" dirty="0" smtClean="0"/>
              <a:t>– x</a:t>
            </a:r>
            <a:r>
              <a:rPr lang="en-US" sz="2400" baseline="-25000" dirty="0" smtClean="0"/>
              <a:t>j2</a:t>
            </a:r>
            <a:r>
              <a:rPr lang="en-US" sz="2400" dirty="0" smtClean="0"/>
              <a:t>|</a:t>
            </a:r>
            <a:r>
              <a:rPr lang="en-US" sz="2400" baseline="30000" dirty="0" smtClean="0"/>
              <a:t>2</a:t>
            </a:r>
            <a:r>
              <a:rPr lang="en-US" sz="2400" dirty="0" smtClean="0"/>
              <a:t> </a:t>
            </a:r>
            <a:r>
              <a:rPr lang="en-US" sz="2400" dirty="0" smtClean="0"/>
              <a:t>+ … + | </a:t>
            </a:r>
            <a:r>
              <a:rPr lang="en-US" sz="2400" dirty="0" err="1" smtClean="0"/>
              <a:t>x</a:t>
            </a:r>
            <a:r>
              <a:rPr lang="en-US" sz="2400" baseline="-25000" dirty="0" err="1" smtClean="0"/>
              <a:t>ip</a:t>
            </a:r>
            <a:r>
              <a:rPr lang="en-US" sz="2400" dirty="0" smtClean="0"/>
              <a:t> - </a:t>
            </a:r>
            <a:r>
              <a:rPr lang="en-US" sz="2400" dirty="0" smtClean="0"/>
              <a:t>x</a:t>
            </a:r>
            <a:r>
              <a:rPr lang="en-US" sz="2400" baseline="-25000" dirty="0" smtClean="0"/>
              <a:t>jp</a:t>
            </a:r>
            <a:r>
              <a:rPr lang="en-US" sz="2400" dirty="0" smtClean="0"/>
              <a:t>|</a:t>
            </a:r>
            <a:r>
              <a:rPr lang="en-US" sz="2400" baseline="30000" dirty="0" smtClean="0"/>
              <a:t>2</a:t>
            </a:r>
            <a:r>
              <a:rPr lang="en-US" sz="2400" dirty="0" smtClean="0"/>
              <a:t>)</a:t>
            </a:r>
            <a:r>
              <a:rPr lang="en-US" sz="2400" baseline="30000" dirty="0" smtClean="0"/>
              <a:t>0.5</a:t>
            </a:r>
            <a:endParaRPr lang="en-US" sz="2400" dirty="0" smtClean="0"/>
          </a:p>
          <a:p>
            <a:pPr>
              <a:buFont typeface="Arial" panose="020B0604020202020204" pitchFamily="34" charset="0"/>
              <a:buNone/>
            </a:pPr>
            <a:r>
              <a:rPr lang="en-US" sz="2400" baseline="30000" dirty="0" smtClean="0"/>
              <a:t> </a:t>
            </a:r>
            <a:r>
              <a:rPr lang="en-US" sz="2400" dirty="0" smtClean="0"/>
              <a:t>where</a:t>
            </a:r>
            <a:r>
              <a:rPr lang="bg-BG" sz="2400" dirty="0" smtClean="0"/>
              <a:t>   </a:t>
            </a:r>
            <a:r>
              <a:rPr lang="en-US" sz="2400" dirty="0" smtClean="0"/>
              <a:t>x</a:t>
            </a:r>
            <a:r>
              <a:rPr lang="en-US" sz="2400" baseline="-25000" dirty="0" smtClean="0"/>
              <a:t>i1   </a:t>
            </a:r>
            <a:r>
              <a:rPr lang="en-US" sz="2400" dirty="0" smtClean="0"/>
              <a:t>is the value of attribute 1 for  </a:t>
            </a:r>
            <a:r>
              <a:rPr lang="en-US" sz="2400" dirty="0" err="1" smtClean="0"/>
              <a:t>i</a:t>
            </a:r>
            <a:r>
              <a:rPr lang="en-US" sz="2400" dirty="0" smtClean="0"/>
              <a:t>   </a:t>
            </a:r>
            <a:endParaRPr lang="en-US" sz="2400" dirty="0" smtClean="0"/>
          </a:p>
          <a:p>
            <a:pPr>
              <a:buFont typeface="Arial" panose="020B0604020202020204" pitchFamily="34" charset="0"/>
              <a:buNone/>
            </a:pPr>
            <a:r>
              <a:rPr lang="en-US" sz="2400" dirty="0"/>
              <a:t> </a:t>
            </a:r>
            <a:r>
              <a:rPr lang="en-US" sz="2400" dirty="0" smtClean="0"/>
              <a:t> </a:t>
            </a:r>
            <a:r>
              <a:rPr lang="en-US" sz="2400" dirty="0" smtClean="0"/>
              <a:t>and  </a:t>
            </a:r>
            <a:r>
              <a:rPr lang="en-US" sz="2400" dirty="0" smtClean="0"/>
              <a:t>x</a:t>
            </a:r>
            <a:r>
              <a:rPr lang="en-US" sz="2400" baseline="-25000" dirty="0" smtClean="0"/>
              <a:t>j1</a:t>
            </a:r>
            <a:r>
              <a:rPr lang="en-US" sz="2400" dirty="0" smtClean="0"/>
              <a:t>  is the value of attribute 1  for  j, and so on. </a:t>
            </a:r>
            <a:endParaRPr lang="en-US" sz="2400" dirty="0" smtClean="0"/>
          </a:p>
          <a:p>
            <a:pPr>
              <a:buFont typeface="Arial" panose="020B0604020202020204" pitchFamily="34" charset="0"/>
              <a:buNone/>
            </a:pPr>
            <a:r>
              <a:rPr lang="en-US" sz="2400" dirty="0" smtClean="0"/>
              <a:t>Euclidean </a:t>
            </a:r>
            <a:r>
              <a:rPr lang="en-US" sz="2400" dirty="0" smtClean="0"/>
              <a:t>distance between our points   p1   and  p2, which have attributes  x   and  y  would be calculated as follows:</a:t>
            </a:r>
          </a:p>
          <a:p>
            <a:pPr>
              <a:buFont typeface="Arial" panose="020B0604020202020204" pitchFamily="34" charset="0"/>
              <a:buNone/>
            </a:pPr>
            <a:r>
              <a:rPr lang="en-US" sz="2400" dirty="0" smtClean="0"/>
              <a:t> d(p1, p2)   =      </a:t>
            </a:r>
            <a:r>
              <a:rPr lang="en-US" sz="2400" dirty="0" err="1" smtClean="0"/>
              <a:t>sqrt</a:t>
            </a:r>
            <a:r>
              <a:rPr lang="en-US" sz="2400" dirty="0" smtClean="0"/>
              <a:t>(  </a:t>
            </a:r>
            <a:r>
              <a:rPr lang="en-US" sz="2400" dirty="0" smtClean="0"/>
              <a:t>|x</a:t>
            </a:r>
            <a:r>
              <a:rPr lang="en-US" sz="2400" baseline="-25000" dirty="0" smtClean="0"/>
              <a:t>p1</a:t>
            </a:r>
            <a:r>
              <a:rPr lang="en-US" sz="2400" dirty="0" smtClean="0"/>
              <a:t> – x</a:t>
            </a:r>
            <a:r>
              <a:rPr lang="en-US" sz="2400" baseline="-25000" dirty="0" smtClean="0"/>
              <a:t>p2</a:t>
            </a:r>
            <a:r>
              <a:rPr lang="en-US" sz="2400" dirty="0" smtClean="0"/>
              <a:t> |</a:t>
            </a:r>
            <a:r>
              <a:rPr lang="en-US" sz="2400" baseline="30000" dirty="0" smtClean="0"/>
              <a:t>2</a:t>
            </a:r>
            <a:r>
              <a:rPr lang="en-US" sz="2400" dirty="0" smtClean="0"/>
              <a:t>+ | y</a:t>
            </a:r>
            <a:r>
              <a:rPr lang="en-US" sz="2400" baseline="-25000" dirty="0" smtClean="0"/>
              <a:t>p1</a:t>
            </a:r>
            <a:r>
              <a:rPr lang="en-US" sz="2400" dirty="0" smtClean="0"/>
              <a:t> - y</a:t>
            </a:r>
            <a:r>
              <a:rPr lang="en-US" sz="2400" baseline="-25000" dirty="0" smtClean="0"/>
              <a:t>p2</a:t>
            </a:r>
            <a:r>
              <a:rPr lang="en-US" sz="2400" dirty="0" smtClean="0"/>
              <a:t>|</a:t>
            </a:r>
            <a:r>
              <a:rPr lang="en-US" sz="2400" baseline="30000" dirty="0" smtClean="0"/>
              <a:t>2</a:t>
            </a:r>
            <a:r>
              <a:rPr lang="en-US" sz="2400" dirty="0" smtClean="0"/>
              <a:t> </a:t>
            </a:r>
            <a:r>
              <a:rPr lang="en-US" sz="2400" dirty="0" smtClean="0"/>
              <a:t>)</a:t>
            </a:r>
            <a:endParaRPr lang="en-US" sz="2400" dirty="0" smtClean="0"/>
          </a:p>
          <a:p>
            <a:pPr>
              <a:buFont typeface="Arial" panose="020B0604020202020204" pitchFamily="34" charset="0"/>
              <a:buNone/>
            </a:pPr>
            <a:r>
              <a:rPr lang="en-US" sz="2400" dirty="0" smtClean="0"/>
              <a:t>                   =        </a:t>
            </a:r>
            <a:r>
              <a:rPr lang="en-US" sz="2400" dirty="0" err="1" smtClean="0"/>
              <a:t>sqrt</a:t>
            </a:r>
            <a:r>
              <a:rPr lang="en-US" sz="2400" dirty="0" smtClean="0"/>
              <a:t>(|0.40 </a:t>
            </a:r>
            <a:r>
              <a:rPr lang="en-US" sz="2400" dirty="0" smtClean="0"/>
              <a:t>– 0.22 |</a:t>
            </a:r>
            <a:r>
              <a:rPr lang="en-US" sz="2400" baseline="30000" dirty="0" smtClean="0"/>
              <a:t>2</a:t>
            </a:r>
            <a:r>
              <a:rPr lang="en-US" sz="2400" dirty="0" smtClean="0"/>
              <a:t>+ | 0.53 – 0.38|</a:t>
            </a:r>
            <a:r>
              <a:rPr lang="en-US" sz="2400" baseline="30000" dirty="0" smtClean="0"/>
              <a:t>2</a:t>
            </a:r>
            <a:r>
              <a:rPr lang="en-US" sz="2400" dirty="0" smtClean="0"/>
              <a:t> </a:t>
            </a:r>
            <a:r>
              <a:rPr lang="en-US" sz="2400" dirty="0" smtClean="0"/>
              <a:t>)</a:t>
            </a:r>
            <a:endParaRPr lang="en-US" sz="2400" dirty="0" smtClean="0"/>
          </a:p>
          <a:p>
            <a:pPr>
              <a:buFont typeface="Arial" panose="020B0604020202020204" pitchFamily="34" charset="0"/>
              <a:buNone/>
            </a:pPr>
            <a:r>
              <a:rPr lang="en-US" sz="2400" dirty="0" smtClean="0"/>
              <a:t>     </a:t>
            </a:r>
            <a:r>
              <a:rPr lang="en-US" sz="2400" dirty="0" smtClean="0"/>
              <a:t>= </a:t>
            </a:r>
            <a:r>
              <a:rPr lang="en-US" sz="2400" dirty="0" err="1" smtClean="0"/>
              <a:t>sqrt</a:t>
            </a:r>
            <a:r>
              <a:rPr lang="en-US" sz="2400" dirty="0" smtClean="0"/>
              <a:t>( </a:t>
            </a:r>
            <a:r>
              <a:rPr lang="en-US" sz="2400" dirty="0" smtClean="0"/>
              <a:t>|0.18 |</a:t>
            </a:r>
            <a:r>
              <a:rPr lang="en-US" sz="2400" baseline="30000" dirty="0" smtClean="0"/>
              <a:t>2</a:t>
            </a:r>
            <a:r>
              <a:rPr lang="en-US" sz="2400" dirty="0" smtClean="0"/>
              <a:t>+ | </a:t>
            </a:r>
            <a:r>
              <a:rPr lang="en-US" sz="2400" dirty="0" smtClean="0"/>
              <a:t>0.15|</a:t>
            </a:r>
            <a:r>
              <a:rPr lang="en-US" sz="2400" baseline="30000" dirty="0" smtClean="0"/>
              <a:t>2</a:t>
            </a:r>
            <a:r>
              <a:rPr lang="en-US" sz="2400" dirty="0" smtClean="0"/>
              <a:t>)  </a:t>
            </a:r>
            <a:r>
              <a:rPr lang="en-US" sz="2400" dirty="0" smtClean="0"/>
              <a:t>=  </a:t>
            </a:r>
            <a:r>
              <a:rPr lang="en-US" sz="2400" dirty="0" err="1" smtClean="0"/>
              <a:t>sqrt</a:t>
            </a:r>
            <a:r>
              <a:rPr lang="en-US" sz="2400" dirty="0" smtClean="0"/>
              <a:t>( </a:t>
            </a:r>
            <a:r>
              <a:rPr lang="en-US" sz="2400" dirty="0" smtClean="0"/>
              <a:t>0.0324 + 0.0225 </a:t>
            </a:r>
            <a:r>
              <a:rPr lang="en-US" sz="2400" dirty="0" smtClean="0"/>
              <a:t>)=  </a:t>
            </a:r>
            <a:r>
              <a:rPr lang="en-US" sz="2400" dirty="0" err="1" smtClean="0"/>
              <a:t>sqrt</a:t>
            </a:r>
            <a:r>
              <a:rPr lang="en-US" sz="2400" dirty="0" smtClean="0"/>
              <a:t>( 0.0549)</a:t>
            </a:r>
            <a:endParaRPr lang="en-US" sz="2400" dirty="0" smtClean="0"/>
          </a:p>
          <a:p>
            <a:pPr>
              <a:buFont typeface="Arial" panose="020B0604020202020204" pitchFamily="34" charset="0"/>
              <a:buNone/>
            </a:pPr>
            <a:r>
              <a:rPr lang="en-US" sz="2400" dirty="0"/>
              <a:t> </a:t>
            </a:r>
            <a:r>
              <a:rPr lang="en-US" sz="2400" dirty="0" smtClean="0"/>
              <a:t>                   </a:t>
            </a:r>
            <a:r>
              <a:rPr lang="en-US" sz="2400" dirty="0" smtClean="0">
                <a:solidFill>
                  <a:srgbClr val="FF0000"/>
                </a:solidFill>
              </a:rPr>
              <a:t>=     0.2343</a:t>
            </a:r>
          </a:p>
          <a:p>
            <a:pPr>
              <a:buFont typeface="Arial" panose="020B0604020202020204" pitchFamily="34" charset="0"/>
              <a:buNone/>
            </a:pPr>
            <a:r>
              <a:rPr lang="en-US" sz="2400" baseline="30000" dirty="0" smtClean="0"/>
              <a:t> </a:t>
            </a:r>
            <a:endParaRPr lang="en-US" sz="2400" dirty="0" smtClean="0"/>
          </a:p>
        </p:txBody>
      </p:sp>
      <p:sp>
        <p:nvSpPr>
          <p:cNvPr id="9" name="Rectangle 8">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Example: Hierarchical Clustering</a:t>
            </a:r>
          </a:p>
        </p:txBody>
      </p:sp>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3436536420"/>
              </p:ext>
            </p:extLst>
          </p:nvPr>
        </p:nvGraphicFramePr>
        <p:xfrm>
          <a:off x="6646088" y="1306282"/>
          <a:ext cx="2488474" cy="1972494"/>
        </p:xfrm>
        <a:graphic>
          <a:graphicData uri="http://schemas.openxmlformats.org/drawingml/2006/table">
            <a:tbl>
              <a:tblPr/>
              <a:tblGrid>
                <a:gridCol w="633549"/>
                <a:gridCol w="1110342"/>
                <a:gridCol w="744583"/>
              </a:tblGrid>
              <a:tr h="206829">
                <a:tc>
                  <a:txBody>
                    <a:bodyPr/>
                    <a:lstStyle/>
                    <a:p>
                      <a:pPr marL="0" marR="0">
                        <a:spcBef>
                          <a:spcPts val="0"/>
                        </a:spcBef>
                        <a:spcAft>
                          <a:spcPts val="0"/>
                        </a:spcAft>
                      </a:pPr>
                      <a:r>
                        <a:rPr lang="en-US" sz="1200" dirty="0" smtClean="0">
                          <a:latin typeface="Times New Roman"/>
                          <a:ea typeface="Times New Roman"/>
                          <a:cs typeface="Times New Roman"/>
                        </a:rPr>
                        <a:t>Students </a:t>
                      </a: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b="1" dirty="0" smtClean="0">
                          <a:latin typeface="Times New Roman"/>
                          <a:ea typeface="Times New Roman"/>
                          <a:cs typeface="Times New Roman"/>
                        </a:rPr>
                        <a:t>X (Marks</a:t>
                      </a:r>
                      <a:r>
                        <a:rPr lang="en-US" sz="1200" b="1" baseline="0" dirty="0" smtClean="0">
                          <a:latin typeface="Times New Roman"/>
                          <a:ea typeface="Times New Roman"/>
                          <a:cs typeface="Times New Roman"/>
                        </a:rPr>
                        <a:t> in Course1)</a:t>
                      </a: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b="1" dirty="0" smtClean="0">
                          <a:latin typeface="Times New Roman"/>
                          <a:ea typeface="Times New Roman"/>
                          <a:cs typeface="Times New Roman"/>
                        </a:rPr>
                        <a:t>Y (Marks in Course2)</a:t>
                      </a: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829">
                <a:tc>
                  <a:txBody>
                    <a:bodyPr/>
                    <a:lstStyle/>
                    <a:p>
                      <a:pPr marL="0" marR="0">
                        <a:spcBef>
                          <a:spcPts val="0"/>
                        </a:spcBef>
                        <a:spcAft>
                          <a:spcPts val="0"/>
                        </a:spcAft>
                      </a:pPr>
                      <a:r>
                        <a:rPr lang="en-US" sz="1200">
                          <a:latin typeface="Times New Roman"/>
                          <a:ea typeface="Times New Roman"/>
                          <a:cs typeface="Times New Roman"/>
                        </a:rPr>
                        <a:t>p1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cs typeface="Times New Roman"/>
                        </a:rPr>
                        <a:t>0.40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cs typeface="Times New Roman"/>
                        </a:rPr>
                        <a:t>0.53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829">
                <a:tc>
                  <a:txBody>
                    <a:bodyPr/>
                    <a:lstStyle/>
                    <a:p>
                      <a:pPr marL="0" marR="0">
                        <a:spcBef>
                          <a:spcPts val="0"/>
                        </a:spcBef>
                        <a:spcAft>
                          <a:spcPts val="0"/>
                        </a:spcAft>
                      </a:pPr>
                      <a:r>
                        <a:rPr lang="en-US" sz="1200">
                          <a:latin typeface="Times New Roman"/>
                          <a:ea typeface="Times New Roman"/>
                          <a:cs typeface="Times New Roman"/>
                        </a:rPr>
                        <a:t>p2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cs typeface="Times New Roman"/>
                        </a:rPr>
                        <a:t>0.22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cs typeface="Times New Roman"/>
                        </a:rPr>
                        <a:t>0.38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829">
                <a:tc>
                  <a:txBody>
                    <a:bodyPr/>
                    <a:lstStyle/>
                    <a:p>
                      <a:pPr marL="0" marR="0">
                        <a:spcBef>
                          <a:spcPts val="0"/>
                        </a:spcBef>
                        <a:spcAft>
                          <a:spcPts val="0"/>
                        </a:spcAft>
                      </a:pPr>
                      <a:r>
                        <a:rPr lang="en-US" sz="1200">
                          <a:latin typeface="Times New Roman"/>
                          <a:ea typeface="Times New Roman"/>
                          <a:cs typeface="Times New Roman"/>
                        </a:rPr>
                        <a:t>p3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cs typeface="Times New Roman"/>
                        </a:rPr>
                        <a:t>0.35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latin typeface="Times New Roman"/>
                          <a:ea typeface="Times New Roman"/>
                          <a:cs typeface="Times New Roman"/>
                        </a:rPr>
                        <a:t>0.32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829">
                <a:tc>
                  <a:txBody>
                    <a:bodyPr/>
                    <a:lstStyle/>
                    <a:p>
                      <a:pPr marL="0" marR="0">
                        <a:spcBef>
                          <a:spcPts val="0"/>
                        </a:spcBef>
                        <a:spcAft>
                          <a:spcPts val="0"/>
                        </a:spcAft>
                      </a:pPr>
                      <a:r>
                        <a:rPr lang="en-US" sz="1200">
                          <a:latin typeface="Times New Roman"/>
                          <a:ea typeface="Times New Roman"/>
                          <a:cs typeface="Times New Roman"/>
                        </a:rPr>
                        <a:t>p4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cs typeface="Times New Roman"/>
                        </a:rPr>
                        <a:t>0.26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cs typeface="Times New Roman"/>
                        </a:rPr>
                        <a:t>0.19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829">
                <a:tc>
                  <a:txBody>
                    <a:bodyPr/>
                    <a:lstStyle/>
                    <a:p>
                      <a:pPr marL="0" marR="0">
                        <a:spcBef>
                          <a:spcPts val="0"/>
                        </a:spcBef>
                        <a:spcAft>
                          <a:spcPts val="0"/>
                        </a:spcAft>
                      </a:pPr>
                      <a:r>
                        <a:rPr lang="en-US" sz="1200" dirty="0">
                          <a:latin typeface="Times New Roman"/>
                          <a:ea typeface="Times New Roman"/>
                          <a:cs typeface="Times New Roman"/>
                        </a:rPr>
                        <a:t>p5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cs typeface="Times New Roman"/>
                        </a:rPr>
                        <a:t>0.08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cs typeface="Times New Roman"/>
                        </a:rPr>
                        <a:t>0.41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829">
                <a:tc>
                  <a:txBody>
                    <a:bodyPr/>
                    <a:lstStyle/>
                    <a:p>
                      <a:pPr marL="0" marR="0">
                        <a:spcBef>
                          <a:spcPts val="0"/>
                        </a:spcBef>
                        <a:spcAft>
                          <a:spcPts val="0"/>
                        </a:spcAft>
                      </a:pPr>
                      <a:r>
                        <a:rPr lang="en-US" sz="1200">
                          <a:latin typeface="Times New Roman"/>
                          <a:ea typeface="Times New Roman"/>
                          <a:cs typeface="Times New Roman"/>
                        </a:rPr>
                        <a:t>p6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cs typeface="Times New Roman"/>
                        </a:rPr>
                        <a:t>0.45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latin typeface="Times New Roman"/>
                          <a:ea typeface="Times New Roman"/>
                          <a:cs typeface="Times New Roman"/>
                        </a:rPr>
                        <a:t>0.30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828893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985882529"/>
              </p:ext>
            </p:extLst>
          </p:nvPr>
        </p:nvGraphicFramePr>
        <p:xfrm>
          <a:off x="1228297" y="2362204"/>
          <a:ext cx="6155165" cy="3615514"/>
        </p:xfrm>
        <a:graphic>
          <a:graphicData uri="http://schemas.openxmlformats.org/drawingml/2006/table">
            <a:tbl>
              <a:tblPr/>
              <a:tblGrid>
                <a:gridCol w="879210"/>
                <a:gridCol w="879210"/>
                <a:gridCol w="879210"/>
                <a:gridCol w="879210"/>
                <a:gridCol w="879210"/>
                <a:gridCol w="879210"/>
                <a:gridCol w="879905"/>
              </a:tblGrid>
              <a:tr h="516502">
                <a:tc>
                  <a:txBody>
                    <a:bodyPr/>
                    <a:lstStyle/>
                    <a:p>
                      <a:pPr marL="0" marR="0">
                        <a:spcBef>
                          <a:spcPts val="0"/>
                        </a:spcBef>
                        <a:spcAft>
                          <a:spcPts val="0"/>
                        </a:spcAft>
                      </a:pPr>
                      <a:r>
                        <a:rPr lang="en-US" sz="1200" dirty="0">
                          <a:solidFill>
                            <a:srgbClr val="000080"/>
                          </a:solidFill>
                          <a:latin typeface="Times New Roman"/>
                          <a:ea typeface="Times New Roman"/>
                          <a:cs typeface="Times New Roman"/>
                        </a:rPr>
                        <a:t>p1</a:t>
                      </a:r>
                      <a:endParaRPr lang="en-US" sz="1200" dirty="0">
                        <a:latin typeface="Times New Roman"/>
                        <a:ea typeface="Times New Roman"/>
                        <a:cs typeface="Times New Roman"/>
                      </a:endParaRPr>
                    </a:p>
                  </a:txBody>
                  <a:tcPr marL="68572" marR="68572"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0</a:t>
                      </a:r>
                      <a:endParaRPr lang="en-US" sz="12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a:solidFill>
                          <a:srgbClr val="000080"/>
                        </a:solidFill>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a:solidFill>
                          <a:srgbClr val="000080"/>
                        </a:solidFill>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a:solidFill>
                          <a:srgbClr val="000080"/>
                        </a:solidFill>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a:solidFill>
                          <a:srgbClr val="000080"/>
                        </a:solidFill>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a:solidFill>
                          <a:srgbClr val="000080"/>
                        </a:solidFill>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6502">
                <a:tc>
                  <a:txBody>
                    <a:bodyPr/>
                    <a:lstStyle/>
                    <a:p>
                      <a:pPr marL="0" marR="0">
                        <a:spcBef>
                          <a:spcPts val="0"/>
                        </a:spcBef>
                        <a:spcAft>
                          <a:spcPts val="0"/>
                        </a:spcAft>
                      </a:pPr>
                      <a:r>
                        <a:rPr lang="en-US" sz="1200">
                          <a:solidFill>
                            <a:srgbClr val="000080"/>
                          </a:solidFill>
                          <a:latin typeface="Times New Roman"/>
                          <a:ea typeface="Times New Roman"/>
                          <a:cs typeface="Times New Roman"/>
                        </a:rPr>
                        <a:t>p2</a:t>
                      </a:r>
                      <a:endParaRPr lang="en-US" sz="1200">
                        <a:latin typeface="Times New Roman"/>
                        <a:ea typeface="Times New Roman"/>
                        <a:cs typeface="Times New Roman"/>
                      </a:endParaRPr>
                    </a:p>
                  </a:txBody>
                  <a:tcPr marL="68572" marR="68572"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0.24</a:t>
                      </a:r>
                      <a:endParaRPr lang="en-US" sz="12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0</a:t>
                      </a:r>
                      <a:endParaRPr lang="en-US" sz="12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a:solidFill>
                          <a:srgbClr val="000080"/>
                        </a:solidFill>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a:solidFill>
                          <a:srgbClr val="000080"/>
                        </a:solidFill>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a:solidFill>
                          <a:srgbClr val="000080"/>
                        </a:solidFill>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a:solidFill>
                          <a:srgbClr val="000080"/>
                        </a:solidFill>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6502">
                <a:tc>
                  <a:txBody>
                    <a:bodyPr/>
                    <a:lstStyle/>
                    <a:p>
                      <a:pPr marL="0" marR="0">
                        <a:spcBef>
                          <a:spcPts val="0"/>
                        </a:spcBef>
                        <a:spcAft>
                          <a:spcPts val="0"/>
                        </a:spcAft>
                      </a:pPr>
                      <a:r>
                        <a:rPr lang="en-US" sz="1200">
                          <a:solidFill>
                            <a:srgbClr val="000080"/>
                          </a:solidFill>
                          <a:latin typeface="Times New Roman"/>
                          <a:ea typeface="Times New Roman"/>
                          <a:cs typeface="Times New Roman"/>
                        </a:rPr>
                        <a:t>p3</a:t>
                      </a:r>
                      <a:endParaRPr lang="en-US" sz="1200">
                        <a:latin typeface="Times New Roman"/>
                        <a:ea typeface="Times New Roman"/>
                        <a:cs typeface="Times New Roman"/>
                      </a:endParaRPr>
                    </a:p>
                  </a:txBody>
                  <a:tcPr marL="68572" marR="68572"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0.22</a:t>
                      </a:r>
                      <a:endParaRPr lang="en-US" sz="12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0.15</a:t>
                      </a:r>
                      <a:endParaRPr lang="en-US" sz="12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0</a:t>
                      </a:r>
                      <a:endParaRPr lang="en-US" sz="12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a:solidFill>
                          <a:srgbClr val="000080"/>
                        </a:solidFill>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a:solidFill>
                          <a:srgbClr val="000080"/>
                        </a:solidFill>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a:solidFill>
                          <a:srgbClr val="000080"/>
                        </a:solidFill>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6502">
                <a:tc>
                  <a:txBody>
                    <a:bodyPr/>
                    <a:lstStyle/>
                    <a:p>
                      <a:pPr marL="0" marR="0">
                        <a:spcBef>
                          <a:spcPts val="0"/>
                        </a:spcBef>
                        <a:spcAft>
                          <a:spcPts val="0"/>
                        </a:spcAft>
                      </a:pPr>
                      <a:r>
                        <a:rPr lang="en-US" sz="1200">
                          <a:solidFill>
                            <a:srgbClr val="000080"/>
                          </a:solidFill>
                          <a:latin typeface="Times New Roman"/>
                          <a:ea typeface="Times New Roman"/>
                          <a:cs typeface="Times New Roman"/>
                        </a:rPr>
                        <a:t>p4</a:t>
                      </a:r>
                      <a:endParaRPr lang="en-US" sz="1200">
                        <a:latin typeface="Times New Roman"/>
                        <a:ea typeface="Times New Roman"/>
                        <a:cs typeface="Times New Roman"/>
                      </a:endParaRPr>
                    </a:p>
                  </a:txBody>
                  <a:tcPr marL="68572" marR="68572"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0.37</a:t>
                      </a:r>
                      <a:endParaRPr lang="en-US" sz="12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0.20</a:t>
                      </a:r>
                      <a:endParaRPr lang="en-US" sz="12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0.15</a:t>
                      </a:r>
                      <a:endParaRPr lang="en-US" sz="12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0</a:t>
                      </a:r>
                      <a:endParaRPr lang="en-US" sz="12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a:solidFill>
                          <a:srgbClr val="000080"/>
                        </a:solidFill>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a:solidFill>
                          <a:srgbClr val="000080"/>
                        </a:solidFill>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6502">
                <a:tc>
                  <a:txBody>
                    <a:bodyPr/>
                    <a:lstStyle/>
                    <a:p>
                      <a:pPr marL="0" marR="0">
                        <a:spcBef>
                          <a:spcPts val="0"/>
                        </a:spcBef>
                        <a:spcAft>
                          <a:spcPts val="0"/>
                        </a:spcAft>
                      </a:pPr>
                      <a:r>
                        <a:rPr lang="en-US" sz="1200">
                          <a:solidFill>
                            <a:srgbClr val="000080"/>
                          </a:solidFill>
                          <a:latin typeface="Times New Roman"/>
                          <a:ea typeface="Times New Roman"/>
                          <a:cs typeface="Times New Roman"/>
                        </a:rPr>
                        <a:t>p5</a:t>
                      </a:r>
                      <a:endParaRPr lang="en-US" sz="1200">
                        <a:latin typeface="Times New Roman"/>
                        <a:ea typeface="Times New Roman"/>
                        <a:cs typeface="Times New Roman"/>
                      </a:endParaRPr>
                    </a:p>
                  </a:txBody>
                  <a:tcPr marL="68572" marR="68572"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0.34</a:t>
                      </a:r>
                      <a:endParaRPr lang="en-US" sz="12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0.14</a:t>
                      </a:r>
                      <a:endParaRPr lang="en-US" sz="12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solidFill>
                            <a:srgbClr val="000080"/>
                          </a:solidFill>
                          <a:latin typeface="Times New Roman"/>
                          <a:ea typeface="Times New Roman"/>
                          <a:cs typeface="Times New Roman"/>
                        </a:rPr>
                        <a:t>0.28</a:t>
                      </a:r>
                      <a:endParaRPr lang="en-US" sz="12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0.29</a:t>
                      </a:r>
                      <a:endParaRPr lang="en-US" sz="12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0</a:t>
                      </a:r>
                      <a:endParaRPr lang="en-US" sz="12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a:solidFill>
                          <a:srgbClr val="000080"/>
                        </a:solidFill>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6502">
                <a:tc>
                  <a:txBody>
                    <a:bodyPr/>
                    <a:lstStyle/>
                    <a:p>
                      <a:pPr marL="0" marR="0">
                        <a:spcBef>
                          <a:spcPts val="0"/>
                        </a:spcBef>
                        <a:spcAft>
                          <a:spcPts val="0"/>
                        </a:spcAft>
                      </a:pPr>
                      <a:r>
                        <a:rPr lang="en-US" sz="1200">
                          <a:solidFill>
                            <a:srgbClr val="000080"/>
                          </a:solidFill>
                          <a:latin typeface="Times New Roman"/>
                          <a:ea typeface="Times New Roman"/>
                          <a:cs typeface="Times New Roman"/>
                        </a:rPr>
                        <a:t>p6</a:t>
                      </a:r>
                      <a:endParaRPr lang="en-US" sz="1200">
                        <a:latin typeface="Times New Roman"/>
                        <a:ea typeface="Times New Roman"/>
                        <a:cs typeface="Times New Roman"/>
                      </a:endParaRPr>
                    </a:p>
                  </a:txBody>
                  <a:tcPr marL="68572" marR="68572"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0.23</a:t>
                      </a:r>
                      <a:endParaRPr lang="en-US" sz="12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0.25</a:t>
                      </a:r>
                      <a:endParaRPr lang="en-US" sz="12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solidFill>
                            <a:srgbClr val="008000"/>
                          </a:solidFill>
                          <a:latin typeface="Times New Roman"/>
                          <a:ea typeface="Times New Roman"/>
                          <a:cs typeface="Times New Roman"/>
                        </a:rPr>
                        <a:t>0.11</a:t>
                      </a:r>
                      <a:endParaRPr lang="en-US" sz="12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0.22</a:t>
                      </a:r>
                      <a:endParaRPr lang="en-US" sz="12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0.39</a:t>
                      </a:r>
                      <a:endParaRPr lang="en-US" sz="12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0</a:t>
                      </a:r>
                      <a:endParaRPr lang="en-US" sz="12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6502">
                <a:tc>
                  <a:txBody>
                    <a:bodyPr/>
                    <a:lstStyle/>
                    <a:p>
                      <a:pPr marL="0" marR="0">
                        <a:spcBef>
                          <a:spcPts val="0"/>
                        </a:spcBef>
                        <a:spcAft>
                          <a:spcPts val="0"/>
                        </a:spcAft>
                      </a:pPr>
                      <a:endParaRPr lang="en-US" sz="1200">
                        <a:solidFill>
                          <a:srgbClr val="000080"/>
                        </a:solidFill>
                        <a:latin typeface="Times New Roman"/>
                        <a:ea typeface="Times New Roman"/>
                        <a:cs typeface="Times New Roman"/>
                      </a:endParaRPr>
                    </a:p>
                  </a:txBody>
                  <a:tcPr marL="68572" marR="68572" marT="0" marB="0">
                    <a:lnL>
                      <a:noFill/>
                    </a:lnL>
                    <a:lnR>
                      <a:noFill/>
                    </a:lnR>
                    <a:lnT>
                      <a:noFill/>
                    </a:lnT>
                    <a:lnB>
                      <a:noFill/>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p1</a:t>
                      </a:r>
                      <a:endParaRPr lang="en-US" sz="1200">
                        <a:latin typeface="Times New Roman"/>
                        <a:ea typeface="Times New Roman"/>
                        <a:cs typeface="Times New Roman"/>
                      </a:endParaRPr>
                    </a:p>
                  </a:txBody>
                  <a:tcPr marL="68572" marR="6857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p2</a:t>
                      </a:r>
                      <a:endParaRPr lang="en-US" sz="1200">
                        <a:latin typeface="Times New Roman"/>
                        <a:ea typeface="Times New Roman"/>
                        <a:cs typeface="Times New Roman"/>
                      </a:endParaRPr>
                    </a:p>
                  </a:txBody>
                  <a:tcPr marL="68572" marR="6857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p3</a:t>
                      </a:r>
                      <a:endParaRPr lang="en-US" sz="1200">
                        <a:latin typeface="Times New Roman"/>
                        <a:ea typeface="Times New Roman"/>
                        <a:cs typeface="Times New Roman"/>
                      </a:endParaRPr>
                    </a:p>
                  </a:txBody>
                  <a:tcPr marL="68572" marR="6857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p4</a:t>
                      </a:r>
                      <a:endParaRPr lang="en-US" sz="1200">
                        <a:latin typeface="Times New Roman"/>
                        <a:ea typeface="Times New Roman"/>
                        <a:cs typeface="Times New Roman"/>
                      </a:endParaRPr>
                    </a:p>
                  </a:txBody>
                  <a:tcPr marL="68572" marR="6857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p5</a:t>
                      </a:r>
                      <a:endParaRPr lang="en-US" sz="1200">
                        <a:latin typeface="Times New Roman"/>
                        <a:ea typeface="Times New Roman"/>
                        <a:cs typeface="Times New Roman"/>
                      </a:endParaRPr>
                    </a:p>
                  </a:txBody>
                  <a:tcPr marL="68572" marR="6857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1200" dirty="0">
                          <a:solidFill>
                            <a:srgbClr val="000080"/>
                          </a:solidFill>
                          <a:latin typeface="Times New Roman"/>
                          <a:ea typeface="Times New Roman"/>
                          <a:cs typeface="Times New Roman"/>
                        </a:rPr>
                        <a:t>p6</a:t>
                      </a:r>
                      <a:endParaRPr lang="en-US" sz="1200" dirty="0">
                        <a:latin typeface="Times New Roman"/>
                        <a:ea typeface="Times New Roman"/>
                        <a:cs typeface="Times New Roman"/>
                      </a:endParaRPr>
                    </a:p>
                  </a:txBody>
                  <a:tcPr marL="68572" marR="68572" marT="0" marB="0">
                    <a:lnL>
                      <a:noFill/>
                    </a:lnL>
                    <a:lnR>
                      <a:noFill/>
                    </a:lnR>
                    <a:lnT w="12700" cap="flat" cmpd="sng" algn="ctr">
                      <a:solidFill>
                        <a:srgbClr val="000000"/>
                      </a:solidFill>
                      <a:prstDash val="solid"/>
                      <a:round/>
                      <a:headEnd type="none" w="med" len="med"/>
                      <a:tailEnd type="none" w="med" len="med"/>
                    </a:lnT>
                    <a:lnB>
                      <a:noFill/>
                    </a:lnB>
                  </a:tcPr>
                </a:tc>
              </a:tr>
            </a:tbl>
          </a:graphicData>
        </a:graphic>
      </p:graphicFrame>
      <p:sp>
        <p:nvSpPr>
          <p:cNvPr id="10" name="Rectangle 2"/>
          <p:cNvSpPr>
            <a:spLocks noChangeArrowheads="1"/>
          </p:cNvSpPr>
          <p:nvPr/>
        </p:nvSpPr>
        <p:spPr bwMode="auto">
          <a:xfrm>
            <a:off x="152400" y="1371233"/>
            <a:ext cx="212539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400" dirty="0">
                <a:solidFill>
                  <a:srgbClr val="000080"/>
                </a:solidFill>
                <a:latin typeface="+mn-lt"/>
                <a:cs typeface="Times New Roman" panose="02020603050405020304" pitchFamily="18" charset="0"/>
              </a:rPr>
              <a:t>Distance matrix</a:t>
            </a:r>
            <a:endParaRPr lang="en-US" sz="2400" dirty="0">
              <a:latin typeface="+mn-lt"/>
            </a:endParaRPr>
          </a:p>
          <a:p>
            <a:endParaRPr lang="en-US" sz="2400" dirty="0">
              <a:latin typeface="+mn-lt"/>
            </a:endParaRPr>
          </a:p>
        </p:txBody>
      </p:sp>
      <p:sp>
        <p:nvSpPr>
          <p:cNvPr id="7" name="Rectangle 6">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Example: Hierarchical Clustering</a:t>
            </a:r>
          </a:p>
        </p:txBody>
      </p:sp>
      <p:sp>
        <p:nvSpPr>
          <p:cNvPr id="11" name="Rectangle 10">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29389075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3"/>
          <p:cNvSpPr txBox="1">
            <a:spLocks noChangeArrowheads="1"/>
          </p:cNvSpPr>
          <p:nvPr/>
        </p:nvSpPr>
        <p:spPr>
          <a:xfrm>
            <a:off x="142038" y="1726809"/>
            <a:ext cx="8229600"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defRPr/>
            </a:pPr>
            <a:r>
              <a:rPr lang="en-US" sz="2400" b="1" i="1" u="sng" dirty="0" smtClean="0"/>
              <a:t>Step 3:</a:t>
            </a:r>
            <a:r>
              <a:rPr lang="en-US" sz="2400" b="1" i="1" dirty="0" smtClean="0"/>
              <a:t>  </a:t>
            </a:r>
            <a:r>
              <a:rPr lang="en-US" sz="2400" dirty="0" smtClean="0"/>
              <a:t>Identify the two clusters with the shortest distance in the matrix, and merge them together. Re-compute the distance matrix, as those two clusters are now in a single cluster, (no longer exist by themselves).</a:t>
            </a:r>
          </a:p>
          <a:p>
            <a:pPr algn="just">
              <a:defRPr/>
            </a:pPr>
            <a:r>
              <a:rPr lang="en-US" sz="2400" dirty="0" smtClean="0"/>
              <a:t>By looking at the distance matrix above, we see that   p3  and  p6  have the smallest distance from all  -  0.11 So, we merge those two in a single cluster, and re-compute the distance matrix.</a:t>
            </a:r>
          </a:p>
          <a:p>
            <a:pPr>
              <a:defRPr/>
            </a:pPr>
            <a:endParaRPr lang="en-US" sz="2400" dirty="0" smtClean="0"/>
          </a:p>
        </p:txBody>
      </p:sp>
      <p:sp>
        <p:nvSpPr>
          <p:cNvPr id="9" name="Rectangle 8">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Example: Hierarchical Clustering</a:t>
            </a:r>
          </a:p>
        </p:txBody>
      </p:sp>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10239781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grpSp>
        <p:nvGrpSpPr>
          <p:cNvPr id="9" name="Group 1"/>
          <p:cNvGrpSpPr>
            <a:grpSpLocks/>
          </p:cNvGrpSpPr>
          <p:nvPr/>
        </p:nvGrpSpPr>
        <p:grpSpPr bwMode="auto">
          <a:xfrm>
            <a:off x="2438400" y="1981200"/>
            <a:ext cx="3040063" cy="3657600"/>
            <a:chOff x="6552" y="7740"/>
            <a:chExt cx="4788" cy="3415"/>
          </a:xfrm>
        </p:grpSpPr>
        <p:sp>
          <p:nvSpPr>
            <p:cNvPr id="10" name="Text Box 2"/>
            <p:cNvSpPr txBox="1">
              <a:spLocks noChangeArrowheads="1"/>
            </p:cNvSpPr>
            <p:nvPr/>
          </p:nvSpPr>
          <p:spPr bwMode="auto">
            <a:xfrm>
              <a:off x="10620" y="7920"/>
              <a:ext cx="720" cy="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000">
                  <a:latin typeface="Times New Roman" panose="02020603050405020304" pitchFamily="18" charset="0"/>
                </a:rPr>
                <a:t>-0.</a:t>
              </a:r>
              <a:r>
                <a:rPr lang="en-US" sz="1000">
                  <a:latin typeface="Calibri" panose="020F0502020204030204" pitchFamily="34" charset="0"/>
                </a:rPr>
                <a:t>30</a:t>
              </a:r>
            </a:p>
            <a:p>
              <a:pPr eaLnBrk="1" hangingPunct="1">
                <a:spcAft>
                  <a:spcPts val="1000"/>
                </a:spcAft>
              </a:pPr>
              <a:endParaRPr lang="en-US" sz="1000">
                <a:latin typeface="Calibri" panose="020F0502020204030204" pitchFamily="34" charset="0"/>
              </a:endParaRPr>
            </a:p>
            <a:p>
              <a:pPr eaLnBrk="1" hangingPunct="1">
                <a:spcAft>
                  <a:spcPts val="1000"/>
                </a:spcAft>
              </a:pPr>
              <a:r>
                <a:rPr lang="en-US" sz="1000">
                  <a:latin typeface="Calibri" panose="020F0502020204030204" pitchFamily="34" charset="0"/>
                </a:rPr>
                <a:t>-0.25</a:t>
              </a:r>
            </a:p>
            <a:p>
              <a:pPr eaLnBrk="1" hangingPunct="1">
                <a:spcAft>
                  <a:spcPts val="1000"/>
                </a:spcAft>
              </a:pPr>
              <a:endParaRPr lang="en-US" sz="1000">
                <a:latin typeface="Calibri" panose="020F0502020204030204" pitchFamily="34" charset="0"/>
              </a:endParaRPr>
            </a:p>
            <a:p>
              <a:pPr eaLnBrk="1" hangingPunct="1">
                <a:spcAft>
                  <a:spcPts val="1000"/>
                </a:spcAft>
              </a:pPr>
              <a:r>
                <a:rPr lang="en-US" sz="1000">
                  <a:latin typeface="Calibri" panose="020F0502020204030204" pitchFamily="34" charset="0"/>
                </a:rPr>
                <a:t>-0.20</a:t>
              </a:r>
            </a:p>
            <a:p>
              <a:pPr eaLnBrk="1" hangingPunct="1">
                <a:spcAft>
                  <a:spcPts val="1000"/>
                </a:spcAft>
              </a:pPr>
              <a:endParaRPr lang="en-US" sz="1000">
                <a:latin typeface="Calibri" panose="020F0502020204030204" pitchFamily="34" charset="0"/>
              </a:endParaRPr>
            </a:p>
            <a:p>
              <a:pPr eaLnBrk="1" hangingPunct="1">
                <a:spcAft>
                  <a:spcPts val="1000"/>
                </a:spcAft>
              </a:pPr>
              <a:r>
                <a:rPr lang="en-US" sz="1000">
                  <a:latin typeface="Calibri" panose="020F0502020204030204" pitchFamily="34" charset="0"/>
                </a:rPr>
                <a:t>-0.15</a:t>
              </a:r>
            </a:p>
            <a:p>
              <a:pPr eaLnBrk="1" hangingPunct="1">
                <a:spcAft>
                  <a:spcPts val="1000"/>
                </a:spcAft>
              </a:pPr>
              <a:endParaRPr lang="en-US" sz="1000">
                <a:latin typeface="Times New Roman" panose="02020603050405020304" pitchFamily="18" charset="0"/>
              </a:endParaRPr>
            </a:p>
            <a:p>
              <a:pPr eaLnBrk="1" hangingPunct="1">
                <a:spcAft>
                  <a:spcPts val="1000"/>
                </a:spcAft>
              </a:pPr>
              <a:r>
                <a:rPr lang="en-US" sz="1000">
                  <a:latin typeface="Times New Roman" panose="02020603050405020304" pitchFamily="18" charset="0"/>
                </a:rPr>
                <a:t>-</a:t>
              </a:r>
              <a:r>
                <a:rPr lang="en-US" sz="1000">
                  <a:solidFill>
                    <a:srgbClr val="008000"/>
                  </a:solidFill>
                  <a:latin typeface="Calibri" panose="020F0502020204030204" pitchFamily="34" charset="0"/>
                </a:rPr>
                <a:t>0.10</a:t>
              </a:r>
              <a:endParaRPr lang="en-US" sz="1000">
                <a:latin typeface="Times New Roman" panose="02020603050405020304" pitchFamily="18" charset="0"/>
              </a:endParaRPr>
            </a:p>
            <a:p>
              <a:pPr eaLnBrk="1" hangingPunct="1">
                <a:spcAft>
                  <a:spcPts val="1000"/>
                </a:spcAft>
              </a:pPr>
              <a:endParaRPr lang="en-US" sz="1000">
                <a:latin typeface="Times New Roman" panose="02020603050405020304" pitchFamily="18" charset="0"/>
              </a:endParaRPr>
            </a:p>
            <a:p>
              <a:pPr eaLnBrk="1" hangingPunct="1">
                <a:spcAft>
                  <a:spcPts val="1000"/>
                </a:spcAft>
              </a:pPr>
              <a:r>
                <a:rPr lang="en-US" sz="1000">
                  <a:latin typeface="Calibri" panose="020F0502020204030204" pitchFamily="34" charset="0"/>
                </a:rPr>
                <a:t>-0.05</a:t>
              </a:r>
              <a:endParaRPr lang="en-US"/>
            </a:p>
          </p:txBody>
        </p:sp>
        <p:sp>
          <p:nvSpPr>
            <p:cNvPr id="11" name="Line 3"/>
            <p:cNvSpPr>
              <a:spLocks noChangeShapeType="1"/>
            </p:cNvSpPr>
            <p:nvPr/>
          </p:nvSpPr>
          <p:spPr bwMode="auto">
            <a:xfrm flipV="1">
              <a:off x="10800" y="7740"/>
              <a:ext cx="0" cy="30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Text Box 4"/>
            <p:cNvSpPr txBox="1">
              <a:spLocks noChangeArrowheads="1"/>
            </p:cNvSpPr>
            <p:nvPr/>
          </p:nvSpPr>
          <p:spPr bwMode="auto">
            <a:xfrm>
              <a:off x="6552" y="10795"/>
              <a:ext cx="5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100">
                  <a:latin typeface="Calibri" panose="020F0502020204030204" pitchFamily="34" charset="0"/>
                </a:rPr>
                <a:t>3</a:t>
              </a:r>
              <a:endParaRPr lang="en-US"/>
            </a:p>
          </p:txBody>
        </p:sp>
        <p:sp>
          <p:nvSpPr>
            <p:cNvPr id="13" name="Text Box 5"/>
            <p:cNvSpPr txBox="1">
              <a:spLocks noChangeArrowheads="1"/>
            </p:cNvSpPr>
            <p:nvPr/>
          </p:nvSpPr>
          <p:spPr bwMode="auto">
            <a:xfrm>
              <a:off x="7272" y="10795"/>
              <a:ext cx="5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100">
                  <a:latin typeface="Calibri" panose="020F0502020204030204" pitchFamily="34" charset="0"/>
                </a:rPr>
                <a:t>6</a:t>
              </a:r>
              <a:endParaRPr lang="en-US"/>
            </a:p>
          </p:txBody>
        </p:sp>
        <p:sp>
          <p:nvSpPr>
            <p:cNvPr id="14" name="Line 6"/>
            <p:cNvSpPr>
              <a:spLocks noChangeShapeType="1"/>
            </p:cNvSpPr>
            <p:nvPr/>
          </p:nvSpPr>
          <p:spPr bwMode="auto">
            <a:xfrm flipV="1">
              <a:off x="6840" y="10080"/>
              <a:ext cx="0" cy="72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7"/>
            <p:cNvSpPr>
              <a:spLocks noChangeShapeType="1"/>
            </p:cNvSpPr>
            <p:nvPr/>
          </p:nvSpPr>
          <p:spPr bwMode="auto">
            <a:xfrm flipV="1">
              <a:off x="7560" y="10080"/>
              <a:ext cx="0" cy="72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8"/>
            <p:cNvSpPr>
              <a:spLocks noChangeShapeType="1"/>
            </p:cNvSpPr>
            <p:nvPr/>
          </p:nvSpPr>
          <p:spPr bwMode="auto">
            <a:xfrm>
              <a:off x="6840" y="10080"/>
              <a:ext cx="720" cy="0"/>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7" name="Rectangle 16">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Example: Hierarchical Clustering</a:t>
            </a:r>
          </a:p>
        </p:txBody>
      </p:sp>
      <p:sp>
        <p:nvSpPr>
          <p:cNvPr id="18" name="Rectangle 17">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17141827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graphicFrame>
        <p:nvGraphicFramePr>
          <p:cNvPr id="17" name="Table 16"/>
          <p:cNvGraphicFramePr>
            <a:graphicFrameLocks noGrp="1"/>
          </p:cNvGraphicFramePr>
          <p:nvPr>
            <p:extLst>
              <p:ext uri="{D42A27DB-BD31-4B8C-83A1-F6EECF244321}">
                <p14:modId xmlns:p14="http://schemas.microsoft.com/office/powerpoint/2010/main" val="839213188"/>
              </p:ext>
            </p:extLst>
          </p:nvPr>
        </p:nvGraphicFramePr>
        <p:xfrm>
          <a:off x="1009930" y="2438400"/>
          <a:ext cx="6564576" cy="3593910"/>
        </p:xfrm>
        <a:graphic>
          <a:graphicData uri="http://schemas.openxmlformats.org/drawingml/2006/table">
            <a:tbl>
              <a:tblPr/>
              <a:tblGrid>
                <a:gridCol w="1094096"/>
                <a:gridCol w="1094096"/>
                <a:gridCol w="1094096"/>
                <a:gridCol w="1094096"/>
                <a:gridCol w="1094096"/>
                <a:gridCol w="1094096"/>
              </a:tblGrid>
              <a:tr h="598985">
                <a:tc>
                  <a:txBody>
                    <a:bodyPr/>
                    <a:lstStyle/>
                    <a:p>
                      <a:pPr marL="0" marR="0" algn="l">
                        <a:spcBef>
                          <a:spcPts val="0"/>
                        </a:spcBef>
                        <a:spcAft>
                          <a:spcPts val="0"/>
                        </a:spcAft>
                      </a:pPr>
                      <a:r>
                        <a:rPr lang="en-US" sz="1200" dirty="0">
                          <a:solidFill>
                            <a:srgbClr val="000080"/>
                          </a:solidFill>
                          <a:latin typeface="Times New Roman"/>
                          <a:ea typeface="Times New Roman"/>
                          <a:cs typeface="Times New Roman"/>
                        </a:rPr>
                        <a:t>p1</a:t>
                      </a:r>
                      <a:endParaRPr lang="en-US" sz="1200" dirty="0">
                        <a:latin typeface="Times New Roman"/>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0</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endParaRPr lang="en-US" sz="1200">
                        <a:solidFill>
                          <a:srgbClr val="00008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endParaRPr lang="en-US" sz="1200">
                        <a:solidFill>
                          <a:srgbClr val="00008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endParaRPr lang="en-US" sz="1200">
                        <a:solidFill>
                          <a:srgbClr val="00008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endParaRPr lang="en-US" sz="1200">
                        <a:solidFill>
                          <a:srgbClr val="00008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8985">
                <a:tc>
                  <a:txBody>
                    <a:bodyPr/>
                    <a:lstStyle/>
                    <a:p>
                      <a:pPr marL="0" marR="0" algn="l">
                        <a:spcBef>
                          <a:spcPts val="0"/>
                        </a:spcBef>
                        <a:spcAft>
                          <a:spcPts val="0"/>
                        </a:spcAft>
                      </a:pPr>
                      <a:r>
                        <a:rPr lang="en-US" sz="1200">
                          <a:solidFill>
                            <a:srgbClr val="000080"/>
                          </a:solidFill>
                          <a:latin typeface="Times New Roman"/>
                          <a:ea typeface="Times New Roman"/>
                          <a:cs typeface="Times New Roman"/>
                        </a:rPr>
                        <a:t>p2</a:t>
                      </a:r>
                      <a:endParaRPr lang="en-US" sz="1200">
                        <a:latin typeface="Times New Roman"/>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0.24</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0</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endParaRPr lang="en-US" sz="1200">
                        <a:solidFill>
                          <a:srgbClr val="00008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endParaRPr lang="en-US" sz="1200">
                        <a:solidFill>
                          <a:srgbClr val="00008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endParaRPr lang="en-US" sz="1200">
                        <a:solidFill>
                          <a:srgbClr val="00008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8985">
                <a:tc>
                  <a:txBody>
                    <a:bodyPr/>
                    <a:lstStyle/>
                    <a:p>
                      <a:pPr marL="0" marR="0" algn="l">
                        <a:spcBef>
                          <a:spcPts val="0"/>
                        </a:spcBef>
                        <a:spcAft>
                          <a:spcPts val="0"/>
                        </a:spcAft>
                      </a:pPr>
                      <a:r>
                        <a:rPr lang="en-US" sz="1200" b="1">
                          <a:solidFill>
                            <a:srgbClr val="000080"/>
                          </a:solidFill>
                          <a:latin typeface="Times New Roman"/>
                          <a:ea typeface="Times New Roman"/>
                          <a:cs typeface="Times New Roman"/>
                        </a:rPr>
                        <a:t>(p3, p6)</a:t>
                      </a:r>
                      <a:endParaRPr lang="en-US" sz="1200">
                        <a:latin typeface="Times New Roman"/>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l">
                        <a:spcBef>
                          <a:spcPts val="0"/>
                        </a:spcBef>
                        <a:spcAft>
                          <a:spcPts val="0"/>
                        </a:spcAft>
                      </a:pPr>
                      <a:r>
                        <a:rPr lang="en-US" sz="1200" b="1" dirty="0">
                          <a:solidFill>
                            <a:srgbClr val="000080"/>
                          </a:solidFill>
                          <a:latin typeface="Times New Roman"/>
                          <a:ea typeface="Times New Roman"/>
                          <a:cs typeface="Times New Roman"/>
                        </a:rPr>
                        <a:t>0.22</a:t>
                      </a: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000080"/>
                          </a:solidFill>
                          <a:latin typeface="Times New Roman"/>
                          <a:ea typeface="Times New Roman"/>
                          <a:cs typeface="Times New Roman"/>
                        </a:rPr>
                        <a:t>0.15</a:t>
                      </a: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0</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endParaRPr lang="en-US" sz="1200">
                        <a:solidFill>
                          <a:srgbClr val="00008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endParaRPr lang="en-US" sz="1200">
                        <a:solidFill>
                          <a:srgbClr val="00008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8985">
                <a:tc>
                  <a:txBody>
                    <a:bodyPr/>
                    <a:lstStyle/>
                    <a:p>
                      <a:pPr marL="0" marR="0" algn="l">
                        <a:spcBef>
                          <a:spcPts val="0"/>
                        </a:spcBef>
                        <a:spcAft>
                          <a:spcPts val="0"/>
                        </a:spcAft>
                      </a:pPr>
                      <a:r>
                        <a:rPr lang="en-US" sz="1200">
                          <a:solidFill>
                            <a:srgbClr val="000080"/>
                          </a:solidFill>
                          <a:latin typeface="Times New Roman"/>
                          <a:ea typeface="Times New Roman"/>
                          <a:cs typeface="Times New Roman"/>
                        </a:rPr>
                        <a:t>p4</a:t>
                      </a:r>
                      <a:endParaRPr lang="en-US" sz="1200">
                        <a:latin typeface="Times New Roman"/>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0.37</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0.20</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a:solidFill>
                            <a:srgbClr val="000080"/>
                          </a:solidFill>
                          <a:latin typeface="Times New Roman"/>
                          <a:ea typeface="Times New Roman"/>
                          <a:cs typeface="Times New Roman"/>
                        </a:rPr>
                        <a:t>0.15</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0</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endParaRPr lang="en-US" sz="1200">
                        <a:solidFill>
                          <a:srgbClr val="00008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8985">
                <a:tc>
                  <a:txBody>
                    <a:bodyPr/>
                    <a:lstStyle/>
                    <a:p>
                      <a:pPr marL="0" marR="0" algn="l">
                        <a:spcBef>
                          <a:spcPts val="0"/>
                        </a:spcBef>
                        <a:spcAft>
                          <a:spcPts val="0"/>
                        </a:spcAft>
                      </a:pPr>
                      <a:r>
                        <a:rPr lang="en-US" sz="1200">
                          <a:solidFill>
                            <a:srgbClr val="000080"/>
                          </a:solidFill>
                          <a:latin typeface="Times New Roman"/>
                          <a:ea typeface="Times New Roman"/>
                          <a:cs typeface="Times New Roman"/>
                        </a:rPr>
                        <a:t>p5</a:t>
                      </a:r>
                      <a:endParaRPr lang="en-US" sz="1200">
                        <a:latin typeface="Times New Roman"/>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0.34</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a:solidFill>
                            <a:srgbClr val="FF9900"/>
                          </a:solidFill>
                          <a:latin typeface="Times New Roman"/>
                          <a:ea typeface="Times New Roman"/>
                          <a:cs typeface="Times New Roman"/>
                        </a:rPr>
                        <a:t>0.14</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a:solidFill>
                            <a:srgbClr val="000080"/>
                          </a:solidFill>
                          <a:latin typeface="Times New Roman"/>
                          <a:ea typeface="Times New Roman"/>
                          <a:cs typeface="Times New Roman"/>
                        </a:rPr>
                        <a:t>0.28</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0.29</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0</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8985">
                <a:tc>
                  <a:txBody>
                    <a:bodyPr/>
                    <a:lstStyle/>
                    <a:p>
                      <a:pPr marL="0" marR="0" algn="l">
                        <a:spcBef>
                          <a:spcPts val="0"/>
                        </a:spcBef>
                        <a:spcAft>
                          <a:spcPts val="0"/>
                        </a:spcAft>
                      </a:pPr>
                      <a:endParaRPr lang="en-US" sz="1200">
                        <a:solidFill>
                          <a:srgbClr val="000080"/>
                        </a:solidFill>
                        <a:latin typeface="Times New Roman"/>
                        <a:ea typeface="Times New Roman"/>
                        <a:cs typeface="Times New Roman"/>
                      </a:endParaRPr>
                    </a:p>
                  </a:txBody>
                  <a:tcPr marL="68580" marR="68580" marT="0" marB="0">
                    <a:lnL>
                      <a:noFill/>
                    </a:lnL>
                    <a:lnR>
                      <a:noFill/>
                    </a:lnR>
                    <a:lnT>
                      <a:noFill/>
                    </a:lnT>
                    <a:lnB>
                      <a:noFill/>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p1</a:t>
                      </a:r>
                      <a:endParaRPr lang="en-US" sz="12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p2</a:t>
                      </a:r>
                      <a:endParaRPr lang="en-US" sz="12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spcBef>
                          <a:spcPts val="0"/>
                        </a:spcBef>
                        <a:spcAft>
                          <a:spcPts val="0"/>
                        </a:spcAft>
                      </a:pPr>
                      <a:r>
                        <a:rPr lang="en-US" sz="1200" b="1">
                          <a:solidFill>
                            <a:srgbClr val="000080"/>
                          </a:solidFill>
                          <a:latin typeface="Times New Roman"/>
                          <a:ea typeface="Times New Roman"/>
                          <a:cs typeface="Times New Roman"/>
                        </a:rPr>
                        <a:t>(p3, p6)</a:t>
                      </a:r>
                      <a:endParaRPr lang="en-US" sz="12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p4</a:t>
                      </a:r>
                      <a:endParaRPr lang="en-US" sz="12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spcBef>
                          <a:spcPts val="0"/>
                        </a:spcBef>
                        <a:spcAft>
                          <a:spcPts val="0"/>
                        </a:spcAft>
                      </a:pPr>
                      <a:r>
                        <a:rPr lang="en-US" sz="1200" dirty="0">
                          <a:solidFill>
                            <a:srgbClr val="000080"/>
                          </a:solidFill>
                          <a:latin typeface="Times New Roman"/>
                          <a:ea typeface="Times New Roman"/>
                          <a:cs typeface="Times New Roman"/>
                        </a:rPr>
                        <a:t>p5</a:t>
                      </a:r>
                      <a:endParaRPr lang="en-US" sz="1200" dirty="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bl>
          </a:graphicData>
        </a:graphic>
      </p:graphicFrame>
      <p:sp>
        <p:nvSpPr>
          <p:cNvPr id="18" name="Rectangle 2"/>
          <p:cNvSpPr>
            <a:spLocks noChangeArrowheads="1"/>
          </p:cNvSpPr>
          <p:nvPr/>
        </p:nvSpPr>
        <p:spPr bwMode="auto">
          <a:xfrm>
            <a:off x="152400" y="1371233"/>
            <a:ext cx="212539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400" dirty="0">
                <a:solidFill>
                  <a:srgbClr val="000080"/>
                </a:solidFill>
                <a:latin typeface="+mn-lt"/>
                <a:cs typeface="Times New Roman" panose="02020603050405020304" pitchFamily="18" charset="0"/>
              </a:rPr>
              <a:t>Distance matrix</a:t>
            </a:r>
            <a:endParaRPr lang="en-US" sz="2400" dirty="0">
              <a:latin typeface="+mn-lt"/>
            </a:endParaRPr>
          </a:p>
          <a:p>
            <a:endParaRPr lang="en-US" sz="2400" dirty="0">
              <a:latin typeface="+mn-lt"/>
            </a:endParaRPr>
          </a:p>
        </p:txBody>
      </p:sp>
      <p:sp>
        <p:nvSpPr>
          <p:cNvPr id="7" name="Rectangle 6">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Example: Hierarchical Clustering</a:t>
            </a:r>
          </a:p>
        </p:txBody>
      </p:sp>
      <p:sp>
        <p:nvSpPr>
          <p:cNvPr id="9" name="Rectangle 8">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4857996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3"/>
          <p:cNvSpPr txBox="1">
            <a:spLocks noChangeArrowheads="1"/>
          </p:cNvSpPr>
          <p:nvPr/>
        </p:nvSpPr>
        <p:spPr>
          <a:xfrm>
            <a:off x="457200" y="1600200"/>
            <a:ext cx="8229600" cy="452596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dirty="0" smtClean="0"/>
              <a:t>Since, we have  merged  (p3, p6) together in a cluster, we now have one entry for  (p3, p6)  in the table, and no longer have   p3   or   p6  separately. Therefore, we need to re-compute the distance from each point to our new cluster  -  (p3, p6). We recall that, with the single link method the proximity of two clusters is defined as the minimum of the distance between any two points in the two clusters. Therefore, the distance between let’s say  (p3, p6)   and </a:t>
            </a:r>
            <a:r>
              <a:rPr lang="en-US" b="1" dirty="0" smtClean="0"/>
              <a:t> </a:t>
            </a:r>
            <a:r>
              <a:rPr lang="en-US" dirty="0" smtClean="0"/>
              <a:t>p1   would be calculated as follows:</a:t>
            </a:r>
          </a:p>
          <a:p>
            <a:pPr>
              <a:defRPr/>
            </a:pPr>
            <a:endParaRPr lang="nb-NO" i="1" dirty="0" smtClean="0"/>
          </a:p>
          <a:p>
            <a:pPr>
              <a:defRPr/>
            </a:pPr>
            <a:r>
              <a:rPr lang="nb-NO" i="1" dirty="0" smtClean="0"/>
              <a:t>dist</a:t>
            </a:r>
            <a:r>
              <a:rPr lang="nb-NO" dirty="0" smtClean="0"/>
              <a:t>( (p3, p6),  p1 )  =   MIN ( </a:t>
            </a:r>
            <a:r>
              <a:rPr lang="nb-NO" i="1" dirty="0" smtClean="0"/>
              <a:t>dist</a:t>
            </a:r>
            <a:r>
              <a:rPr lang="nb-NO" dirty="0" smtClean="0"/>
              <a:t>(p3, p1) ,  </a:t>
            </a:r>
            <a:r>
              <a:rPr lang="nb-NO" i="1" dirty="0" smtClean="0"/>
              <a:t>dist</a:t>
            </a:r>
            <a:r>
              <a:rPr lang="nb-NO" dirty="0" smtClean="0"/>
              <a:t>(p6, p1) )</a:t>
            </a:r>
            <a:endParaRPr lang="en-US" dirty="0" smtClean="0"/>
          </a:p>
          <a:p>
            <a:pPr>
              <a:buFont typeface="Arial" panose="020B0604020202020204" pitchFamily="34" charset="0"/>
              <a:buNone/>
              <a:defRPr/>
            </a:pPr>
            <a:r>
              <a:rPr lang="bg-BG" i="1" dirty="0" smtClean="0"/>
              <a:t>		</a:t>
            </a:r>
            <a:r>
              <a:rPr lang="bg-BG" dirty="0" smtClean="0"/>
              <a:t>        </a:t>
            </a:r>
            <a:r>
              <a:rPr lang="en-US" dirty="0" smtClean="0"/>
              <a:t>=   MIN ( 0.22 ,  0.23 )	         //from original matrix</a:t>
            </a:r>
          </a:p>
          <a:p>
            <a:pPr>
              <a:buFont typeface="Arial" panose="020B0604020202020204" pitchFamily="34" charset="0"/>
              <a:buNone/>
              <a:defRPr/>
            </a:pPr>
            <a:r>
              <a:rPr lang="en-US" dirty="0" smtClean="0"/>
              <a:t>                              =   0.22</a:t>
            </a:r>
          </a:p>
          <a:p>
            <a:pPr>
              <a:buFont typeface="Arial" panose="020B0604020202020204" pitchFamily="34" charset="0"/>
              <a:buNone/>
              <a:defRPr/>
            </a:pPr>
            <a:r>
              <a:rPr lang="bg-BG" dirty="0" smtClean="0"/>
              <a:t> </a:t>
            </a:r>
            <a:endParaRPr lang="en-US" dirty="0" smtClean="0"/>
          </a:p>
          <a:p>
            <a:pPr>
              <a:defRPr/>
            </a:pPr>
            <a:endParaRPr lang="en-US" dirty="0" smtClean="0"/>
          </a:p>
        </p:txBody>
      </p:sp>
      <p:sp>
        <p:nvSpPr>
          <p:cNvPr id="9" name="Rectangle 8">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Example: Hierarchical Clustering</a:t>
            </a:r>
          </a:p>
        </p:txBody>
      </p:sp>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19330006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u="sng" dirty="0" smtClean="0"/>
              <a:t>Step 4</a:t>
            </a:r>
            <a:r>
              <a:rPr lang="en-US" sz="2400" dirty="0" smtClean="0"/>
              <a:t>  Repeat Step 3 until all clusters are merged. </a:t>
            </a:r>
          </a:p>
          <a:p>
            <a:pPr>
              <a:buFont typeface="Arial" panose="020B0604020202020204" pitchFamily="34" charset="0"/>
              <a:buNone/>
            </a:pPr>
            <a:r>
              <a:rPr lang="en-US" sz="2400" dirty="0" smtClean="0"/>
              <a:t>So, looking at the last distance matrix, we see that   p2  and  p5  have the smallest distance from all  -  0.14  So, we merge those two in a single cluster, and re-compute the distance matrix. </a:t>
            </a:r>
          </a:p>
          <a:p>
            <a:endParaRPr lang="en-US" sz="2400" dirty="0" smtClean="0"/>
          </a:p>
        </p:txBody>
      </p:sp>
      <p:graphicFrame>
        <p:nvGraphicFramePr>
          <p:cNvPr id="10" name="Table 9"/>
          <p:cNvGraphicFramePr>
            <a:graphicFrameLocks noGrp="1"/>
          </p:cNvGraphicFramePr>
          <p:nvPr>
            <p:extLst>
              <p:ext uri="{D42A27DB-BD31-4B8C-83A1-F6EECF244321}">
                <p14:modId xmlns:p14="http://schemas.microsoft.com/office/powerpoint/2010/main" val="2688596159"/>
              </p:ext>
            </p:extLst>
          </p:nvPr>
        </p:nvGraphicFramePr>
        <p:xfrm>
          <a:off x="627793" y="3384644"/>
          <a:ext cx="7151430" cy="3616656"/>
        </p:xfrm>
        <a:graphic>
          <a:graphicData uri="http://schemas.openxmlformats.org/drawingml/2006/table">
            <a:tbl>
              <a:tblPr/>
              <a:tblGrid>
                <a:gridCol w="1191905"/>
                <a:gridCol w="1191905"/>
                <a:gridCol w="1191905"/>
                <a:gridCol w="1191905"/>
                <a:gridCol w="1191905"/>
                <a:gridCol w="1191905"/>
              </a:tblGrid>
              <a:tr h="602776">
                <a:tc>
                  <a:txBody>
                    <a:bodyPr/>
                    <a:lstStyle/>
                    <a:p>
                      <a:pPr marL="0" marR="0" algn="l">
                        <a:spcBef>
                          <a:spcPts val="0"/>
                        </a:spcBef>
                        <a:spcAft>
                          <a:spcPts val="0"/>
                        </a:spcAft>
                      </a:pPr>
                      <a:r>
                        <a:rPr lang="en-US" sz="1200" dirty="0">
                          <a:solidFill>
                            <a:srgbClr val="000080"/>
                          </a:solidFill>
                          <a:latin typeface="Times New Roman"/>
                          <a:ea typeface="Times New Roman"/>
                          <a:cs typeface="Times New Roman"/>
                        </a:rPr>
                        <a:t>p1</a:t>
                      </a:r>
                      <a:endParaRPr lang="en-US" sz="1200" dirty="0">
                        <a:latin typeface="Times New Roman"/>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0</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endParaRPr lang="en-US" sz="1200">
                        <a:solidFill>
                          <a:srgbClr val="00008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endParaRPr lang="en-US" sz="1200">
                        <a:solidFill>
                          <a:srgbClr val="00008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endParaRPr lang="en-US" sz="1200">
                        <a:solidFill>
                          <a:srgbClr val="00008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endParaRPr lang="en-US" sz="1200">
                        <a:solidFill>
                          <a:srgbClr val="00008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2776">
                <a:tc>
                  <a:txBody>
                    <a:bodyPr/>
                    <a:lstStyle/>
                    <a:p>
                      <a:pPr marL="0" marR="0" algn="l">
                        <a:spcBef>
                          <a:spcPts val="0"/>
                        </a:spcBef>
                        <a:spcAft>
                          <a:spcPts val="0"/>
                        </a:spcAft>
                      </a:pPr>
                      <a:r>
                        <a:rPr lang="en-US" sz="1200">
                          <a:solidFill>
                            <a:srgbClr val="000080"/>
                          </a:solidFill>
                          <a:latin typeface="Times New Roman"/>
                          <a:ea typeface="Times New Roman"/>
                          <a:cs typeface="Times New Roman"/>
                        </a:rPr>
                        <a:t>p2</a:t>
                      </a:r>
                      <a:endParaRPr lang="en-US" sz="1200">
                        <a:latin typeface="Times New Roman"/>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l">
                        <a:spcBef>
                          <a:spcPts val="0"/>
                        </a:spcBef>
                        <a:spcAft>
                          <a:spcPts val="0"/>
                        </a:spcAft>
                      </a:pPr>
                      <a:r>
                        <a:rPr lang="en-US" sz="1200" dirty="0">
                          <a:solidFill>
                            <a:srgbClr val="000080"/>
                          </a:solidFill>
                          <a:latin typeface="Times New Roman"/>
                          <a:ea typeface="Times New Roman"/>
                          <a:cs typeface="Times New Roman"/>
                        </a:rPr>
                        <a:t>0.24</a:t>
                      </a: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0</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endParaRPr lang="en-US" sz="1200">
                        <a:solidFill>
                          <a:srgbClr val="00008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endParaRPr lang="en-US" sz="1200">
                        <a:solidFill>
                          <a:srgbClr val="00008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endParaRPr lang="en-US" sz="1200">
                        <a:solidFill>
                          <a:srgbClr val="00008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2776">
                <a:tc>
                  <a:txBody>
                    <a:bodyPr/>
                    <a:lstStyle/>
                    <a:p>
                      <a:pPr marL="0" marR="0" algn="l">
                        <a:spcBef>
                          <a:spcPts val="0"/>
                        </a:spcBef>
                        <a:spcAft>
                          <a:spcPts val="0"/>
                        </a:spcAft>
                      </a:pPr>
                      <a:r>
                        <a:rPr lang="en-US" sz="1200" b="1">
                          <a:solidFill>
                            <a:srgbClr val="000080"/>
                          </a:solidFill>
                          <a:latin typeface="Times New Roman"/>
                          <a:ea typeface="Times New Roman"/>
                          <a:cs typeface="Times New Roman"/>
                        </a:rPr>
                        <a:t>(p3, p6)</a:t>
                      </a:r>
                      <a:endParaRPr lang="en-US" sz="1200">
                        <a:latin typeface="Times New Roman"/>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l">
                        <a:spcBef>
                          <a:spcPts val="0"/>
                        </a:spcBef>
                        <a:spcAft>
                          <a:spcPts val="0"/>
                        </a:spcAft>
                      </a:pPr>
                      <a:r>
                        <a:rPr lang="en-US" sz="1200" b="1" dirty="0">
                          <a:solidFill>
                            <a:srgbClr val="000080"/>
                          </a:solidFill>
                          <a:latin typeface="Times New Roman"/>
                          <a:ea typeface="Times New Roman"/>
                          <a:cs typeface="Times New Roman"/>
                        </a:rPr>
                        <a:t>0.22</a:t>
                      </a: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a:solidFill>
                            <a:srgbClr val="000080"/>
                          </a:solidFill>
                          <a:latin typeface="Times New Roman"/>
                          <a:ea typeface="Times New Roman"/>
                          <a:cs typeface="Times New Roman"/>
                        </a:rPr>
                        <a:t>0.15</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0</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endParaRPr lang="en-US" sz="1200">
                        <a:solidFill>
                          <a:srgbClr val="00008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endParaRPr lang="en-US" sz="1200">
                        <a:solidFill>
                          <a:srgbClr val="00008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2776">
                <a:tc>
                  <a:txBody>
                    <a:bodyPr/>
                    <a:lstStyle/>
                    <a:p>
                      <a:pPr marL="0" marR="0" algn="l">
                        <a:spcBef>
                          <a:spcPts val="0"/>
                        </a:spcBef>
                        <a:spcAft>
                          <a:spcPts val="0"/>
                        </a:spcAft>
                      </a:pPr>
                      <a:r>
                        <a:rPr lang="en-US" sz="1200">
                          <a:solidFill>
                            <a:srgbClr val="000080"/>
                          </a:solidFill>
                          <a:latin typeface="Times New Roman"/>
                          <a:ea typeface="Times New Roman"/>
                          <a:cs typeface="Times New Roman"/>
                        </a:rPr>
                        <a:t>p4</a:t>
                      </a:r>
                      <a:endParaRPr lang="en-US" sz="1200">
                        <a:latin typeface="Times New Roman"/>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0.37</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0.20</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a:solidFill>
                            <a:srgbClr val="000080"/>
                          </a:solidFill>
                          <a:latin typeface="Times New Roman"/>
                          <a:ea typeface="Times New Roman"/>
                          <a:cs typeface="Times New Roman"/>
                        </a:rPr>
                        <a:t>0.15</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0</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endParaRPr lang="en-US" sz="1200">
                        <a:solidFill>
                          <a:srgbClr val="00008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2776">
                <a:tc>
                  <a:txBody>
                    <a:bodyPr/>
                    <a:lstStyle/>
                    <a:p>
                      <a:pPr marL="0" marR="0" algn="l">
                        <a:spcBef>
                          <a:spcPts val="0"/>
                        </a:spcBef>
                        <a:spcAft>
                          <a:spcPts val="0"/>
                        </a:spcAft>
                      </a:pPr>
                      <a:r>
                        <a:rPr lang="en-US" sz="1200">
                          <a:solidFill>
                            <a:srgbClr val="000080"/>
                          </a:solidFill>
                          <a:latin typeface="Times New Roman"/>
                          <a:ea typeface="Times New Roman"/>
                          <a:cs typeface="Times New Roman"/>
                        </a:rPr>
                        <a:t>p5</a:t>
                      </a:r>
                      <a:endParaRPr lang="en-US" sz="1200">
                        <a:latin typeface="Times New Roman"/>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0.34</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a:solidFill>
                            <a:srgbClr val="FF9900"/>
                          </a:solidFill>
                          <a:latin typeface="Times New Roman"/>
                          <a:ea typeface="Times New Roman"/>
                          <a:cs typeface="Times New Roman"/>
                        </a:rPr>
                        <a:t>0.14</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a:solidFill>
                            <a:srgbClr val="000080"/>
                          </a:solidFill>
                          <a:latin typeface="Times New Roman"/>
                          <a:ea typeface="Times New Roman"/>
                          <a:cs typeface="Times New Roman"/>
                        </a:rPr>
                        <a:t>0.28</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0.29</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0</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2776">
                <a:tc>
                  <a:txBody>
                    <a:bodyPr/>
                    <a:lstStyle/>
                    <a:p>
                      <a:pPr marL="0" marR="0" algn="l">
                        <a:spcBef>
                          <a:spcPts val="0"/>
                        </a:spcBef>
                        <a:spcAft>
                          <a:spcPts val="0"/>
                        </a:spcAft>
                      </a:pPr>
                      <a:endParaRPr lang="en-US" sz="1200">
                        <a:solidFill>
                          <a:srgbClr val="000080"/>
                        </a:solidFill>
                        <a:latin typeface="Times New Roman"/>
                        <a:ea typeface="Times New Roman"/>
                        <a:cs typeface="Times New Roman"/>
                      </a:endParaRPr>
                    </a:p>
                  </a:txBody>
                  <a:tcPr marL="68580" marR="68580" marT="0" marB="0">
                    <a:lnL>
                      <a:noFill/>
                    </a:lnL>
                    <a:lnR>
                      <a:noFill/>
                    </a:lnR>
                    <a:lnT>
                      <a:noFill/>
                    </a:lnT>
                    <a:lnB>
                      <a:noFill/>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p1</a:t>
                      </a:r>
                      <a:endParaRPr lang="en-US" sz="12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p2</a:t>
                      </a:r>
                      <a:endParaRPr lang="en-US" sz="12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spcBef>
                          <a:spcPts val="0"/>
                        </a:spcBef>
                        <a:spcAft>
                          <a:spcPts val="0"/>
                        </a:spcAft>
                      </a:pPr>
                      <a:r>
                        <a:rPr lang="en-US" sz="1200" b="1">
                          <a:solidFill>
                            <a:srgbClr val="000080"/>
                          </a:solidFill>
                          <a:latin typeface="Times New Roman"/>
                          <a:ea typeface="Times New Roman"/>
                          <a:cs typeface="Times New Roman"/>
                        </a:rPr>
                        <a:t>(p3, p6)</a:t>
                      </a:r>
                      <a:endParaRPr lang="en-US" sz="12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p4</a:t>
                      </a:r>
                      <a:endParaRPr lang="en-US" sz="12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spcBef>
                          <a:spcPts val="0"/>
                        </a:spcBef>
                        <a:spcAft>
                          <a:spcPts val="0"/>
                        </a:spcAft>
                      </a:pPr>
                      <a:r>
                        <a:rPr lang="en-US" sz="1200" dirty="0">
                          <a:solidFill>
                            <a:srgbClr val="000080"/>
                          </a:solidFill>
                          <a:latin typeface="Times New Roman"/>
                          <a:ea typeface="Times New Roman"/>
                          <a:cs typeface="Times New Roman"/>
                        </a:rPr>
                        <a:t>p5</a:t>
                      </a:r>
                      <a:endParaRPr lang="en-US" sz="1200" dirty="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bl>
          </a:graphicData>
        </a:graphic>
      </p:graphicFrame>
      <p:sp>
        <p:nvSpPr>
          <p:cNvPr id="7" name="Rectangle 6">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Example: Hierarchical Clustering</a:t>
            </a:r>
          </a:p>
        </p:txBody>
      </p:sp>
      <p:sp>
        <p:nvSpPr>
          <p:cNvPr id="11" name="Rectangle 10">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15968973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grpSp>
        <p:nvGrpSpPr>
          <p:cNvPr id="17" name="Group 1"/>
          <p:cNvGrpSpPr>
            <a:grpSpLocks/>
          </p:cNvGrpSpPr>
          <p:nvPr/>
        </p:nvGrpSpPr>
        <p:grpSpPr bwMode="auto">
          <a:xfrm>
            <a:off x="2971800" y="2133600"/>
            <a:ext cx="3040063" cy="3810000"/>
            <a:chOff x="6792" y="7980"/>
            <a:chExt cx="4788" cy="3415"/>
          </a:xfrm>
        </p:grpSpPr>
        <p:grpSp>
          <p:nvGrpSpPr>
            <p:cNvPr id="18" name="Group 2"/>
            <p:cNvGrpSpPr>
              <a:grpSpLocks/>
            </p:cNvGrpSpPr>
            <p:nvPr/>
          </p:nvGrpSpPr>
          <p:grpSpPr bwMode="auto">
            <a:xfrm>
              <a:off x="6792" y="7980"/>
              <a:ext cx="4788" cy="3415"/>
              <a:chOff x="6552" y="7740"/>
              <a:chExt cx="4788" cy="3415"/>
            </a:xfrm>
          </p:grpSpPr>
          <p:sp>
            <p:nvSpPr>
              <p:cNvPr id="25" name="Text Box 3"/>
              <p:cNvSpPr txBox="1">
                <a:spLocks noChangeArrowheads="1"/>
              </p:cNvSpPr>
              <p:nvPr/>
            </p:nvSpPr>
            <p:spPr bwMode="auto">
              <a:xfrm>
                <a:off x="10620" y="7920"/>
                <a:ext cx="720" cy="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000">
                    <a:latin typeface="Times New Roman" panose="02020603050405020304" pitchFamily="18" charset="0"/>
                  </a:rPr>
                  <a:t>-0.</a:t>
                </a:r>
                <a:r>
                  <a:rPr lang="en-US" sz="1000">
                    <a:latin typeface="Calibri" panose="020F0502020204030204" pitchFamily="34" charset="0"/>
                  </a:rPr>
                  <a:t>30</a:t>
                </a:r>
              </a:p>
              <a:p>
                <a:pPr eaLnBrk="1" hangingPunct="1">
                  <a:spcAft>
                    <a:spcPts val="1000"/>
                  </a:spcAft>
                </a:pPr>
                <a:endParaRPr lang="en-US" sz="1000">
                  <a:latin typeface="Calibri" panose="020F0502020204030204" pitchFamily="34" charset="0"/>
                </a:endParaRPr>
              </a:p>
              <a:p>
                <a:pPr eaLnBrk="1" hangingPunct="1">
                  <a:spcAft>
                    <a:spcPts val="1000"/>
                  </a:spcAft>
                </a:pPr>
                <a:r>
                  <a:rPr lang="en-US" sz="1000">
                    <a:latin typeface="Calibri" panose="020F0502020204030204" pitchFamily="34" charset="0"/>
                  </a:rPr>
                  <a:t>-0.25</a:t>
                </a:r>
              </a:p>
              <a:p>
                <a:pPr eaLnBrk="1" hangingPunct="1">
                  <a:spcAft>
                    <a:spcPts val="1000"/>
                  </a:spcAft>
                </a:pPr>
                <a:endParaRPr lang="en-US" sz="1000">
                  <a:latin typeface="Calibri" panose="020F0502020204030204" pitchFamily="34" charset="0"/>
                </a:endParaRPr>
              </a:p>
              <a:p>
                <a:pPr eaLnBrk="1" hangingPunct="1">
                  <a:spcAft>
                    <a:spcPts val="1000"/>
                  </a:spcAft>
                </a:pPr>
                <a:r>
                  <a:rPr lang="en-US" sz="1000">
                    <a:latin typeface="Calibri" panose="020F0502020204030204" pitchFamily="34" charset="0"/>
                  </a:rPr>
                  <a:t>-0.20</a:t>
                </a:r>
              </a:p>
              <a:p>
                <a:pPr eaLnBrk="1" hangingPunct="1">
                  <a:spcAft>
                    <a:spcPts val="1000"/>
                  </a:spcAft>
                </a:pPr>
                <a:endParaRPr lang="en-US" sz="1000">
                  <a:latin typeface="Calibri" panose="020F0502020204030204" pitchFamily="34" charset="0"/>
                </a:endParaRPr>
              </a:p>
              <a:p>
                <a:pPr eaLnBrk="1" hangingPunct="1">
                  <a:spcAft>
                    <a:spcPts val="1000"/>
                  </a:spcAft>
                </a:pPr>
                <a:r>
                  <a:rPr lang="en-US" sz="1000">
                    <a:latin typeface="Calibri" panose="020F0502020204030204" pitchFamily="34" charset="0"/>
                  </a:rPr>
                  <a:t>-</a:t>
                </a:r>
                <a:r>
                  <a:rPr lang="en-US" sz="1000">
                    <a:solidFill>
                      <a:srgbClr val="FF9900"/>
                    </a:solidFill>
                    <a:latin typeface="Calibri" panose="020F0502020204030204" pitchFamily="34" charset="0"/>
                  </a:rPr>
                  <a:t>0.15</a:t>
                </a:r>
              </a:p>
              <a:p>
                <a:pPr eaLnBrk="1" hangingPunct="1">
                  <a:spcAft>
                    <a:spcPts val="1000"/>
                  </a:spcAft>
                </a:pPr>
                <a:endParaRPr lang="en-US" sz="1000">
                  <a:latin typeface="Times New Roman" panose="02020603050405020304" pitchFamily="18" charset="0"/>
                </a:endParaRPr>
              </a:p>
              <a:p>
                <a:pPr eaLnBrk="1" hangingPunct="1">
                  <a:spcAft>
                    <a:spcPts val="1000"/>
                  </a:spcAft>
                </a:pPr>
                <a:r>
                  <a:rPr lang="en-US" sz="1000">
                    <a:latin typeface="Times New Roman" panose="02020603050405020304" pitchFamily="18" charset="0"/>
                  </a:rPr>
                  <a:t>-</a:t>
                </a:r>
                <a:r>
                  <a:rPr lang="en-US" sz="1000">
                    <a:solidFill>
                      <a:srgbClr val="008000"/>
                    </a:solidFill>
                    <a:latin typeface="Calibri" panose="020F0502020204030204" pitchFamily="34" charset="0"/>
                  </a:rPr>
                  <a:t>0.10</a:t>
                </a:r>
                <a:endParaRPr lang="en-US" sz="1000">
                  <a:latin typeface="Times New Roman" panose="02020603050405020304" pitchFamily="18" charset="0"/>
                </a:endParaRPr>
              </a:p>
              <a:p>
                <a:pPr eaLnBrk="1" hangingPunct="1">
                  <a:spcAft>
                    <a:spcPts val="1000"/>
                  </a:spcAft>
                </a:pPr>
                <a:endParaRPr lang="en-US" sz="1000">
                  <a:latin typeface="Times New Roman" panose="02020603050405020304" pitchFamily="18" charset="0"/>
                </a:endParaRPr>
              </a:p>
              <a:p>
                <a:pPr eaLnBrk="1" hangingPunct="1">
                  <a:spcAft>
                    <a:spcPts val="1000"/>
                  </a:spcAft>
                </a:pPr>
                <a:r>
                  <a:rPr lang="en-US" sz="1000">
                    <a:latin typeface="Calibri" panose="020F0502020204030204" pitchFamily="34" charset="0"/>
                  </a:rPr>
                  <a:t>-0.05</a:t>
                </a:r>
                <a:endParaRPr lang="en-US"/>
              </a:p>
            </p:txBody>
          </p:sp>
          <p:sp>
            <p:nvSpPr>
              <p:cNvPr id="26" name="Line 4"/>
              <p:cNvSpPr>
                <a:spLocks noChangeShapeType="1"/>
              </p:cNvSpPr>
              <p:nvPr/>
            </p:nvSpPr>
            <p:spPr bwMode="auto">
              <a:xfrm flipV="1">
                <a:off x="10800" y="7740"/>
                <a:ext cx="0" cy="30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 name="Text Box 5"/>
              <p:cNvSpPr txBox="1">
                <a:spLocks noChangeArrowheads="1"/>
              </p:cNvSpPr>
              <p:nvPr/>
            </p:nvSpPr>
            <p:spPr bwMode="auto">
              <a:xfrm>
                <a:off x="6552" y="10795"/>
                <a:ext cx="5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100">
                    <a:latin typeface="Calibri" panose="020F0502020204030204" pitchFamily="34" charset="0"/>
                  </a:rPr>
                  <a:t>3</a:t>
                </a:r>
                <a:endParaRPr lang="en-US"/>
              </a:p>
            </p:txBody>
          </p:sp>
          <p:sp>
            <p:nvSpPr>
              <p:cNvPr id="28" name="Text Box 6"/>
              <p:cNvSpPr txBox="1">
                <a:spLocks noChangeArrowheads="1"/>
              </p:cNvSpPr>
              <p:nvPr/>
            </p:nvSpPr>
            <p:spPr bwMode="auto">
              <a:xfrm>
                <a:off x="7272" y="10795"/>
                <a:ext cx="5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100">
                    <a:latin typeface="Calibri" panose="020F0502020204030204" pitchFamily="34" charset="0"/>
                  </a:rPr>
                  <a:t>6</a:t>
                </a:r>
                <a:endParaRPr lang="en-US"/>
              </a:p>
            </p:txBody>
          </p:sp>
          <p:sp>
            <p:nvSpPr>
              <p:cNvPr id="29" name="Line 7"/>
              <p:cNvSpPr>
                <a:spLocks noChangeShapeType="1"/>
              </p:cNvSpPr>
              <p:nvPr/>
            </p:nvSpPr>
            <p:spPr bwMode="auto">
              <a:xfrm flipV="1">
                <a:off x="6840" y="10080"/>
                <a:ext cx="0" cy="72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8"/>
              <p:cNvSpPr>
                <a:spLocks noChangeShapeType="1"/>
              </p:cNvSpPr>
              <p:nvPr/>
            </p:nvSpPr>
            <p:spPr bwMode="auto">
              <a:xfrm flipV="1">
                <a:off x="7560" y="10080"/>
                <a:ext cx="0" cy="72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9"/>
              <p:cNvSpPr>
                <a:spLocks noChangeShapeType="1"/>
              </p:cNvSpPr>
              <p:nvPr/>
            </p:nvSpPr>
            <p:spPr bwMode="auto">
              <a:xfrm>
                <a:off x="6840" y="10080"/>
                <a:ext cx="720" cy="0"/>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9" name="Text Box 10"/>
            <p:cNvSpPr txBox="1">
              <a:spLocks noChangeArrowheads="1"/>
            </p:cNvSpPr>
            <p:nvPr/>
          </p:nvSpPr>
          <p:spPr bwMode="auto">
            <a:xfrm>
              <a:off x="8280" y="10980"/>
              <a:ext cx="5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100">
                  <a:latin typeface="Calibri" panose="020F0502020204030204" pitchFamily="34" charset="0"/>
                </a:rPr>
                <a:t>2</a:t>
              </a:r>
              <a:endParaRPr lang="en-US"/>
            </a:p>
          </p:txBody>
        </p:sp>
        <p:sp>
          <p:nvSpPr>
            <p:cNvPr id="20" name="Text Box 11"/>
            <p:cNvSpPr txBox="1">
              <a:spLocks noChangeArrowheads="1"/>
            </p:cNvSpPr>
            <p:nvPr/>
          </p:nvSpPr>
          <p:spPr bwMode="auto">
            <a:xfrm>
              <a:off x="9000" y="10980"/>
              <a:ext cx="5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100">
                  <a:latin typeface="Calibri" panose="020F0502020204030204" pitchFamily="34" charset="0"/>
                </a:rPr>
                <a:t>5</a:t>
              </a:r>
              <a:endParaRPr lang="en-US"/>
            </a:p>
          </p:txBody>
        </p:sp>
        <p:sp>
          <p:nvSpPr>
            <p:cNvPr id="21" name="Line 12"/>
            <p:cNvSpPr>
              <a:spLocks noChangeShapeType="1"/>
            </p:cNvSpPr>
            <p:nvPr/>
          </p:nvSpPr>
          <p:spPr bwMode="auto">
            <a:xfrm flipV="1">
              <a:off x="8460" y="9900"/>
              <a:ext cx="0" cy="1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13"/>
            <p:cNvSpPr>
              <a:spLocks noChangeShapeType="1"/>
            </p:cNvSpPr>
            <p:nvPr/>
          </p:nvSpPr>
          <p:spPr bwMode="auto">
            <a:xfrm flipV="1">
              <a:off x="9180" y="9900"/>
              <a:ext cx="0" cy="1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14"/>
            <p:cNvSpPr>
              <a:spLocks noChangeShapeType="1"/>
            </p:cNvSpPr>
            <p:nvPr/>
          </p:nvSpPr>
          <p:spPr bwMode="auto">
            <a:xfrm flipH="1">
              <a:off x="8460" y="9900"/>
              <a:ext cx="720"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2" name="Rectangle 3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Example: Hierarchical Clustering</a:t>
            </a:r>
          </a:p>
        </p:txBody>
      </p:sp>
      <p:sp>
        <p:nvSpPr>
          <p:cNvPr id="33" name="Rectangle 32">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17111951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8" name="Rectangle 2"/>
          <p:cNvSpPr>
            <a:spLocks noChangeArrowheads="1"/>
          </p:cNvSpPr>
          <p:nvPr/>
        </p:nvSpPr>
        <p:spPr bwMode="auto">
          <a:xfrm>
            <a:off x="152400" y="1371233"/>
            <a:ext cx="212539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400" dirty="0">
                <a:solidFill>
                  <a:srgbClr val="000080"/>
                </a:solidFill>
                <a:latin typeface="+mn-lt"/>
                <a:cs typeface="Times New Roman" panose="02020603050405020304" pitchFamily="18" charset="0"/>
              </a:rPr>
              <a:t>Distance matrix</a:t>
            </a:r>
            <a:endParaRPr lang="en-US" sz="2400" dirty="0">
              <a:latin typeface="+mn-lt"/>
            </a:endParaRPr>
          </a:p>
          <a:p>
            <a:endParaRPr lang="en-US" sz="2400" dirty="0">
              <a:latin typeface="+mn-lt"/>
            </a:endParaRPr>
          </a:p>
        </p:txBody>
      </p:sp>
      <p:graphicFrame>
        <p:nvGraphicFramePr>
          <p:cNvPr id="7" name="Table 6"/>
          <p:cNvGraphicFramePr>
            <a:graphicFrameLocks noGrp="1"/>
          </p:cNvGraphicFramePr>
          <p:nvPr>
            <p:extLst>
              <p:ext uri="{D42A27DB-BD31-4B8C-83A1-F6EECF244321}">
                <p14:modId xmlns:p14="http://schemas.microsoft.com/office/powerpoint/2010/main" val="1023610604"/>
              </p:ext>
            </p:extLst>
          </p:nvPr>
        </p:nvGraphicFramePr>
        <p:xfrm>
          <a:off x="2563813" y="2285997"/>
          <a:ext cx="4016375" cy="4155745"/>
        </p:xfrm>
        <a:graphic>
          <a:graphicData uri="http://schemas.openxmlformats.org/drawingml/2006/table">
            <a:tbl>
              <a:tblPr/>
              <a:tblGrid>
                <a:gridCol w="803275"/>
                <a:gridCol w="803275"/>
                <a:gridCol w="803275"/>
                <a:gridCol w="803275"/>
                <a:gridCol w="803275"/>
              </a:tblGrid>
              <a:tr h="831149">
                <a:tc>
                  <a:txBody>
                    <a:bodyPr/>
                    <a:lstStyle/>
                    <a:p>
                      <a:pPr marL="0" marR="0" algn="l">
                        <a:spcBef>
                          <a:spcPts val="0"/>
                        </a:spcBef>
                        <a:spcAft>
                          <a:spcPts val="0"/>
                        </a:spcAft>
                      </a:pPr>
                      <a:r>
                        <a:rPr lang="en-US" sz="1200" dirty="0">
                          <a:solidFill>
                            <a:srgbClr val="000080"/>
                          </a:solidFill>
                          <a:latin typeface="Times New Roman"/>
                          <a:ea typeface="Times New Roman"/>
                          <a:cs typeface="Times New Roman"/>
                        </a:rPr>
                        <a:t>p1</a:t>
                      </a:r>
                      <a:endParaRPr lang="en-US" sz="1200" dirty="0">
                        <a:latin typeface="Times New Roman"/>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0</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endParaRPr lang="en-US" sz="1200">
                        <a:solidFill>
                          <a:srgbClr val="00008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endParaRPr lang="en-US" sz="1200">
                        <a:solidFill>
                          <a:srgbClr val="00008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endParaRPr lang="en-US" sz="1200">
                        <a:solidFill>
                          <a:srgbClr val="00008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31149">
                <a:tc>
                  <a:txBody>
                    <a:bodyPr/>
                    <a:lstStyle/>
                    <a:p>
                      <a:pPr marL="0" marR="0" algn="l">
                        <a:spcBef>
                          <a:spcPts val="0"/>
                        </a:spcBef>
                        <a:spcAft>
                          <a:spcPts val="0"/>
                        </a:spcAft>
                      </a:pPr>
                      <a:r>
                        <a:rPr lang="en-US" sz="1200" b="1">
                          <a:solidFill>
                            <a:srgbClr val="000080"/>
                          </a:solidFill>
                          <a:latin typeface="Times New Roman"/>
                          <a:ea typeface="Times New Roman"/>
                          <a:cs typeface="Times New Roman"/>
                        </a:rPr>
                        <a:t>(p2, p5)</a:t>
                      </a:r>
                      <a:endParaRPr lang="en-US" sz="1200">
                        <a:latin typeface="Times New Roman"/>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l">
                        <a:spcBef>
                          <a:spcPts val="0"/>
                        </a:spcBef>
                        <a:spcAft>
                          <a:spcPts val="0"/>
                        </a:spcAft>
                      </a:pPr>
                      <a:r>
                        <a:rPr lang="en-US" sz="1200" b="1" dirty="0">
                          <a:solidFill>
                            <a:srgbClr val="000080"/>
                          </a:solidFill>
                          <a:latin typeface="Times New Roman"/>
                          <a:ea typeface="Times New Roman"/>
                          <a:cs typeface="Times New Roman"/>
                        </a:rPr>
                        <a:t>0.24</a:t>
                      </a: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0</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endParaRPr lang="en-US" sz="1200">
                        <a:solidFill>
                          <a:srgbClr val="00008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endParaRPr lang="en-US" sz="1200">
                        <a:solidFill>
                          <a:srgbClr val="00008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31149">
                <a:tc>
                  <a:txBody>
                    <a:bodyPr/>
                    <a:lstStyle/>
                    <a:p>
                      <a:pPr marL="0" marR="0" algn="l">
                        <a:spcBef>
                          <a:spcPts val="0"/>
                        </a:spcBef>
                        <a:spcAft>
                          <a:spcPts val="0"/>
                        </a:spcAft>
                      </a:pPr>
                      <a:r>
                        <a:rPr lang="en-US" sz="1200">
                          <a:solidFill>
                            <a:srgbClr val="000080"/>
                          </a:solidFill>
                          <a:latin typeface="Times New Roman"/>
                          <a:ea typeface="Times New Roman"/>
                          <a:cs typeface="Times New Roman"/>
                        </a:rPr>
                        <a:t>(p3, p6)</a:t>
                      </a:r>
                      <a:endParaRPr lang="en-US" sz="1200">
                        <a:latin typeface="Times New Roman"/>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l">
                        <a:spcBef>
                          <a:spcPts val="0"/>
                        </a:spcBef>
                        <a:spcAft>
                          <a:spcPts val="0"/>
                        </a:spcAft>
                      </a:pPr>
                      <a:r>
                        <a:rPr lang="en-US" sz="1200" dirty="0">
                          <a:solidFill>
                            <a:srgbClr val="000080"/>
                          </a:solidFill>
                          <a:latin typeface="Times New Roman"/>
                          <a:ea typeface="Times New Roman"/>
                          <a:cs typeface="Times New Roman"/>
                        </a:rPr>
                        <a:t>0.22</a:t>
                      </a: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a:solidFill>
                            <a:srgbClr val="0000FF"/>
                          </a:solidFill>
                          <a:latin typeface="Times New Roman"/>
                          <a:ea typeface="Times New Roman"/>
                          <a:cs typeface="Times New Roman"/>
                        </a:rPr>
                        <a:t>0.15</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0</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endParaRPr lang="en-US" sz="1200">
                        <a:solidFill>
                          <a:srgbClr val="00008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31149">
                <a:tc>
                  <a:txBody>
                    <a:bodyPr/>
                    <a:lstStyle/>
                    <a:p>
                      <a:pPr marL="0" marR="0" algn="l">
                        <a:spcBef>
                          <a:spcPts val="0"/>
                        </a:spcBef>
                        <a:spcAft>
                          <a:spcPts val="0"/>
                        </a:spcAft>
                      </a:pPr>
                      <a:r>
                        <a:rPr lang="en-US" sz="1200">
                          <a:solidFill>
                            <a:srgbClr val="000080"/>
                          </a:solidFill>
                          <a:latin typeface="Times New Roman"/>
                          <a:ea typeface="Times New Roman"/>
                          <a:cs typeface="Times New Roman"/>
                        </a:rPr>
                        <a:t>p4</a:t>
                      </a:r>
                      <a:endParaRPr lang="en-US" sz="1200">
                        <a:latin typeface="Times New Roman"/>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0.37</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a:solidFill>
                            <a:srgbClr val="000080"/>
                          </a:solidFill>
                          <a:latin typeface="Times New Roman"/>
                          <a:ea typeface="Times New Roman"/>
                          <a:cs typeface="Times New Roman"/>
                        </a:rPr>
                        <a:t>0.20</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a:solidFill>
                            <a:srgbClr val="0000FF"/>
                          </a:solidFill>
                          <a:latin typeface="Times New Roman"/>
                          <a:ea typeface="Times New Roman"/>
                          <a:cs typeface="Times New Roman"/>
                        </a:rPr>
                        <a:t>0.15</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0</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31149">
                <a:tc>
                  <a:txBody>
                    <a:bodyPr/>
                    <a:lstStyle/>
                    <a:p>
                      <a:pPr marL="0" marR="0" algn="l">
                        <a:spcBef>
                          <a:spcPts val="0"/>
                        </a:spcBef>
                        <a:spcAft>
                          <a:spcPts val="0"/>
                        </a:spcAft>
                      </a:pPr>
                      <a:endParaRPr lang="en-US" sz="1200">
                        <a:solidFill>
                          <a:srgbClr val="000080"/>
                        </a:solidFill>
                        <a:latin typeface="Times New Roman"/>
                        <a:ea typeface="Times New Roman"/>
                        <a:cs typeface="Times New Roman"/>
                      </a:endParaRPr>
                    </a:p>
                  </a:txBody>
                  <a:tcPr marL="68580" marR="68580" marT="0" marB="0">
                    <a:lnL>
                      <a:noFill/>
                    </a:lnL>
                    <a:lnR>
                      <a:noFill/>
                    </a:lnR>
                    <a:lnT>
                      <a:noFill/>
                    </a:lnT>
                    <a:lnB>
                      <a:noFill/>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p1</a:t>
                      </a:r>
                      <a:endParaRPr lang="en-US" sz="12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spcBef>
                          <a:spcPts val="0"/>
                        </a:spcBef>
                        <a:spcAft>
                          <a:spcPts val="0"/>
                        </a:spcAft>
                      </a:pPr>
                      <a:r>
                        <a:rPr lang="en-US" sz="1200" b="1">
                          <a:solidFill>
                            <a:srgbClr val="000080"/>
                          </a:solidFill>
                          <a:latin typeface="Times New Roman"/>
                          <a:ea typeface="Times New Roman"/>
                          <a:cs typeface="Times New Roman"/>
                        </a:rPr>
                        <a:t>(p2, p5)</a:t>
                      </a:r>
                      <a:endParaRPr lang="en-US" sz="12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(p3, p6)</a:t>
                      </a:r>
                      <a:endParaRPr lang="en-US" sz="12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spcBef>
                          <a:spcPts val="0"/>
                        </a:spcBef>
                        <a:spcAft>
                          <a:spcPts val="0"/>
                        </a:spcAft>
                      </a:pPr>
                      <a:r>
                        <a:rPr lang="en-US" sz="1200" dirty="0">
                          <a:solidFill>
                            <a:srgbClr val="000080"/>
                          </a:solidFill>
                          <a:latin typeface="Times New Roman"/>
                          <a:ea typeface="Times New Roman"/>
                          <a:cs typeface="Times New Roman"/>
                        </a:rPr>
                        <a:t>p4</a:t>
                      </a:r>
                      <a:endParaRPr lang="en-US" sz="1200" dirty="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bl>
          </a:graphicData>
        </a:graphic>
      </p:graphicFrame>
      <p:sp>
        <p:nvSpPr>
          <p:cNvPr id="9" name="Rectangle 8">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Example: Hierarchical Clustering</a:t>
            </a:r>
          </a:p>
        </p:txBody>
      </p:sp>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12670395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3"/>
          <p:cNvSpPr txBox="1">
            <a:spLocks noChangeArrowheads="1"/>
          </p:cNvSpPr>
          <p:nvPr/>
        </p:nvSpPr>
        <p:spPr>
          <a:xfrm>
            <a:off x="0" y="1221889"/>
            <a:ext cx="8229600" cy="45259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Arial" panose="020B0604020202020204" pitchFamily="34" charset="0"/>
              <a:buNone/>
              <a:defRPr/>
            </a:pPr>
            <a:r>
              <a:rPr lang="en-US" sz="2400" dirty="0" smtClean="0"/>
              <a:t>Since, we have  merged  (p2, p5) together in a cluster, we now have one entry for (p2, p5)  in the table, and no longer have   p2   or   p5  separately. Therefore, we need to re-compute the distance from all other points / clusters to our new cluster  -  (p2, p5).  The distance between   (p3, p6)   and   (p2, p5)  would be calculated as follows:</a:t>
            </a:r>
          </a:p>
          <a:p>
            <a:pPr algn="just">
              <a:buFont typeface="Arial" panose="020B0604020202020204" pitchFamily="34" charset="0"/>
              <a:buNone/>
              <a:defRPr/>
            </a:pPr>
            <a:r>
              <a:rPr lang="en-US" sz="2400" dirty="0" smtClean="0"/>
              <a:t> </a:t>
            </a:r>
            <a:r>
              <a:rPr lang="nb-NO" sz="2400" i="1" dirty="0" smtClean="0"/>
              <a:t>dist</a:t>
            </a:r>
            <a:r>
              <a:rPr lang="nb-NO" sz="2400" dirty="0" smtClean="0"/>
              <a:t>( (p3, p6),  (p2, p5) )  =   MIN ( </a:t>
            </a:r>
            <a:r>
              <a:rPr lang="nb-NO" sz="2400" i="1" dirty="0" smtClean="0"/>
              <a:t>dist</a:t>
            </a:r>
            <a:r>
              <a:rPr lang="nb-NO" sz="2400" dirty="0" smtClean="0"/>
              <a:t>(p3, p2) ,  </a:t>
            </a:r>
            <a:r>
              <a:rPr lang="nb-NO" sz="2400" i="1" dirty="0" smtClean="0"/>
              <a:t>dist</a:t>
            </a:r>
            <a:r>
              <a:rPr lang="nb-NO" sz="2400" dirty="0" smtClean="0"/>
              <a:t>(p6, p2),  </a:t>
            </a:r>
            <a:r>
              <a:rPr lang="nb-NO" sz="2400" i="1" dirty="0" smtClean="0"/>
              <a:t>dist</a:t>
            </a:r>
            <a:r>
              <a:rPr lang="nb-NO" sz="2400" dirty="0" smtClean="0"/>
              <a:t>(p3, p5),  </a:t>
            </a:r>
            <a:r>
              <a:rPr lang="nb-NO" sz="2400" i="1" dirty="0" smtClean="0"/>
              <a:t>dist</a:t>
            </a:r>
            <a:r>
              <a:rPr lang="nb-NO" sz="2400" dirty="0" smtClean="0"/>
              <a:t>(p6, p5) ) =</a:t>
            </a:r>
            <a:r>
              <a:rPr lang="en-US" sz="2400" dirty="0" smtClean="0"/>
              <a:t> MIN ( 0.15 ,  0.25,  0.28,  0.39 )        //from original matrix =   0.15</a:t>
            </a:r>
          </a:p>
          <a:p>
            <a:pPr>
              <a:buFont typeface="Arial" panose="020B0604020202020204" pitchFamily="34" charset="0"/>
              <a:buNone/>
              <a:defRPr/>
            </a:pPr>
            <a:r>
              <a:rPr lang="en-US" sz="2400" dirty="0" smtClean="0"/>
              <a:t>Since we have more clusters to merge, we continue to repeat Step 3. So, looking at the last distance matrix above, we see that   (p2, p5)  and  (p3, p6)  have the smallest distance from all  -  0.1</a:t>
            </a:r>
            <a:r>
              <a:rPr lang="bg-BG" sz="2400" dirty="0" smtClean="0"/>
              <a:t>5 </a:t>
            </a:r>
            <a:r>
              <a:rPr lang="en-US" sz="2400" dirty="0" smtClean="0"/>
              <a:t>. We also notice that   p4   and  (p3, p6) have the same distance  -  0.1</a:t>
            </a:r>
            <a:r>
              <a:rPr lang="bg-BG" sz="2400" dirty="0" smtClean="0"/>
              <a:t>5 </a:t>
            </a:r>
            <a:r>
              <a:rPr lang="en-US" sz="2400" dirty="0" smtClean="0"/>
              <a:t>. In that case, we can pick either one. We choose   (p2, p5)  and  (p3, p6).  So, we merge those two in a single cluster, and re-compute the distance matrix. </a:t>
            </a:r>
          </a:p>
          <a:p>
            <a:pPr>
              <a:buFont typeface="Arial" panose="020B0604020202020204" pitchFamily="34" charset="0"/>
              <a:buNone/>
              <a:defRPr/>
            </a:pPr>
            <a:endParaRPr lang="en-US" sz="2400" dirty="0" smtClean="0"/>
          </a:p>
        </p:txBody>
      </p:sp>
      <p:sp>
        <p:nvSpPr>
          <p:cNvPr id="9" name="Rectangle 8">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Example: Hierarchical Clustering</a:t>
            </a:r>
          </a:p>
        </p:txBody>
      </p:sp>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35742521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93111" y="612031"/>
            <a:ext cx="7999758" cy="461665"/>
          </a:xfrm>
          <a:prstGeom prst="rect">
            <a:avLst/>
          </a:prstGeom>
        </p:spPr>
        <p:txBody>
          <a:bodyPr wrap="square">
            <a:spAutoFit/>
          </a:bodyPr>
          <a:lstStyle/>
          <a:p>
            <a:r>
              <a:rPr lang="en-IN" sz="2400" b="1" dirty="0" smtClean="0">
                <a:solidFill>
                  <a:srgbClr val="DFA267"/>
                </a:solidFill>
              </a:rPr>
              <a:t>Supervised Learning</a:t>
            </a:r>
            <a:endParaRPr lang="en-IN" sz="2400" b="1" dirty="0">
              <a:solidFill>
                <a:srgbClr val="DFA267"/>
              </a:solidFill>
            </a:endParaRPr>
          </a:p>
        </p:txBody>
      </p:sp>
      <p:sp>
        <p:nvSpPr>
          <p:cNvPr id="7" name="Rectangle 6">
            <a:extLst>
              <a:ext uri="{FF2B5EF4-FFF2-40B4-BE49-F238E27FC236}">
                <a16:creationId xmlns:a16="http://schemas.microsoft.com/office/drawing/2014/main" xmlns="" id="{34A18499-D267-4FCA-9273-61437F78472C}"/>
              </a:ext>
            </a:extLst>
          </p:cNvPr>
          <p:cNvSpPr/>
          <p:nvPr/>
        </p:nvSpPr>
        <p:spPr>
          <a:xfrm>
            <a:off x="223162" y="4661376"/>
            <a:ext cx="6993564" cy="1200329"/>
          </a:xfrm>
          <a:prstGeom prst="rect">
            <a:avLst/>
          </a:prstGeom>
        </p:spPr>
        <p:txBody>
          <a:bodyPr wrap="square">
            <a:spAutoFit/>
          </a:bodyPr>
          <a:lstStyle/>
          <a:p>
            <a:pPr algn="ctr"/>
            <a:r>
              <a:rPr lang="en-US" sz="2400" dirty="0"/>
              <a:t>We train our model using the independent variables in the supervision of the target variable and hence the name supervised learning.</a:t>
            </a:r>
            <a:endParaRPr lang="en-IN" sz="2400" dirty="0"/>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pic>
        <p:nvPicPr>
          <p:cNvPr id="2" name="Picture 1"/>
          <p:cNvPicPr>
            <a:picLocks noChangeAspect="1"/>
          </p:cNvPicPr>
          <p:nvPr/>
        </p:nvPicPr>
        <p:blipFill>
          <a:blip r:embed="rId3"/>
          <a:stretch>
            <a:fillRect/>
          </a:stretch>
        </p:blipFill>
        <p:spPr>
          <a:xfrm>
            <a:off x="86068" y="1458542"/>
            <a:ext cx="4368933" cy="295421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3757" y="2085330"/>
            <a:ext cx="4725500" cy="2019107"/>
          </a:xfrm>
          <a:prstGeom prst="rect">
            <a:avLst/>
          </a:prstGeom>
        </p:spPr>
      </p:pic>
      <p:sp>
        <p:nvSpPr>
          <p:cNvPr id="9" name="Rectangle 8">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3819362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grpSp>
        <p:nvGrpSpPr>
          <p:cNvPr id="32" name="Group 2"/>
          <p:cNvGrpSpPr>
            <a:grpSpLocks/>
          </p:cNvGrpSpPr>
          <p:nvPr/>
        </p:nvGrpSpPr>
        <p:grpSpPr bwMode="auto">
          <a:xfrm>
            <a:off x="2971800" y="2209800"/>
            <a:ext cx="3040063" cy="3505200"/>
            <a:chOff x="6552" y="7380"/>
            <a:chExt cx="4788" cy="3415"/>
          </a:xfrm>
        </p:grpSpPr>
        <p:grpSp>
          <p:nvGrpSpPr>
            <p:cNvPr id="33" name="Group 3"/>
            <p:cNvGrpSpPr>
              <a:grpSpLocks/>
            </p:cNvGrpSpPr>
            <p:nvPr/>
          </p:nvGrpSpPr>
          <p:grpSpPr bwMode="auto">
            <a:xfrm>
              <a:off x="6552" y="7380"/>
              <a:ext cx="4788" cy="3415"/>
              <a:chOff x="6552" y="7740"/>
              <a:chExt cx="4788" cy="3415"/>
            </a:xfrm>
          </p:grpSpPr>
          <p:sp>
            <p:nvSpPr>
              <p:cNvPr id="42" name="Text Box 4"/>
              <p:cNvSpPr txBox="1">
                <a:spLocks noChangeArrowheads="1"/>
              </p:cNvSpPr>
              <p:nvPr/>
            </p:nvSpPr>
            <p:spPr bwMode="auto">
              <a:xfrm>
                <a:off x="10620" y="7920"/>
                <a:ext cx="720" cy="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000">
                    <a:latin typeface="Times New Roman" panose="02020603050405020304" pitchFamily="18" charset="0"/>
                  </a:rPr>
                  <a:t>-0.</a:t>
                </a:r>
                <a:r>
                  <a:rPr lang="en-US" sz="1000">
                    <a:latin typeface="Calibri" panose="020F0502020204030204" pitchFamily="34" charset="0"/>
                  </a:rPr>
                  <a:t>30</a:t>
                </a:r>
              </a:p>
              <a:p>
                <a:pPr eaLnBrk="1" hangingPunct="1">
                  <a:spcAft>
                    <a:spcPts val="1000"/>
                  </a:spcAft>
                </a:pPr>
                <a:endParaRPr lang="en-US" sz="1000">
                  <a:latin typeface="Calibri" panose="020F0502020204030204" pitchFamily="34" charset="0"/>
                </a:endParaRPr>
              </a:p>
              <a:p>
                <a:pPr eaLnBrk="1" hangingPunct="1">
                  <a:spcAft>
                    <a:spcPts val="1000"/>
                  </a:spcAft>
                </a:pPr>
                <a:r>
                  <a:rPr lang="en-US" sz="1000">
                    <a:latin typeface="Calibri" panose="020F0502020204030204" pitchFamily="34" charset="0"/>
                  </a:rPr>
                  <a:t>-0.25</a:t>
                </a:r>
              </a:p>
              <a:p>
                <a:pPr eaLnBrk="1" hangingPunct="1">
                  <a:spcAft>
                    <a:spcPts val="1000"/>
                  </a:spcAft>
                </a:pPr>
                <a:endParaRPr lang="en-US" sz="1000">
                  <a:latin typeface="Calibri" panose="020F0502020204030204" pitchFamily="34" charset="0"/>
                </a:endParaRPr>
              </a:p>
              <a:p>
                <a:pPr eaLnBrk="1" hangingPunct="1">
                  <a:spcAft>
                    <a:spcPts val="1000"/>
                  </a:spcAft>
                </a:pPr>
                <a:r>
                  <a:rPr lang="en-US" sz="1000">
                    <a:latin typeface="Calibri" panose="020F0502020204030204" pitchFamily="34" charset="0"/>
                  </a:rPr>
                  <a:t>-0.20</a:t>
                </a:r>
              </a:p>
              <a:p>
                <a:pPr eaLnBrk="1" hangingPunct="1">
                  <a:spcAft>
                    <a:spcPts val="1000"/>
                  </a:spcAft>
                </a:pPr>
                <a:endParaRPr lang="en-US" sz="1000">
                  <a:latin typeface="Calibri" panose="020F0502020204030204" pitchFamily="34" charset="0"/>
                </a:endParaRPr>
              </a:p>
              <a:p>
                <a:pPr eaLnBrk="1" hangingPunct="1">
                  <a:spcAft>
                    <a:spcPts val="1000"/>
                  </a:spcAft>
                </a:pPr>
                <a:r>
                  <a:rPr lang="en-US" sz="1000">
                    <a:latin typeface="Calibri" panose="020F0502020204030204" pitchFamily="34" charset="0"/>
                  </a:rPr>
                  <a:t>-</a:t>
                </a:r>
                <a:r>
                  <a:rPr lang="en-US" sz="1000">
                    <a:solidFill>
                      <a:srgbClr val="FF9900"/>
                    </a:solidFill>
                    <a:latin typeface="Calibri" panose="020F0502020204030204" pitchFamily="34" charset="0"/>
                  </a:rPr>
                  <a:t>0.15</a:t>
                </a:r>
              </a:p>
              <a:p>
                <a:pPr eaLnBrk="1" hangingPunct="1">
                  <a:spcAft>
                    <a:spcPts val="1000"/>
                  </a:spcAft>
                </a:pPr>
                <a:endParaRPr lang="en-US" sz="1000">
                  <a:latin typeface="Times New Roman" panose="02020603050405020304" pitchFamily="18" charset="0"/>
                </a:endParaRPr>
              </a:p>
              <a:p>
                <a:pPr eaLnBrk="1" hangingPunct="1">
                  <a:spcAft>
                    <a:spcPts val="1000"/>
                  </a:spcAft>
                </a:pPr>
                <a:r>
                  <a:rPr lang="en-US" sz="1000">
                    <a:latin typeface="Times New Roman" panose="02020603050405020304" pitchFamily="18" charset="0"/>
                  </a:rPr>
                  <a:t>-</a:t>
                </a:r>
                <a:r>
                  <a:rPr lang="en-US" sz="1000">
                    <a:solidFill>
                      <a:srgbClr val="008000"/>
                    </a:solidFill>
                    <a:latin typeface="Calibri" panose="020F0502020204030204" pitchFamily="34" charset="0"/>
                  </a:rPr>
                  <a:t>0.10</a:t>
                </a:r>
                <a:endParaRPr lang="en-US" sz="1000">
                  <a:latin typeface="Times New Roman" panose="02020603050405020304" pitchFamily="18" charset="0"/>
                </a:endParaRPr>
              </a:p>
              <a:p>
                <a:pPr eaLnBrk="1" hangingPunct="1">
                  <a:spcAft>
                    <a:spcPts val="1000"/>
                  </a:spcAft>
                </a:pPr>
                <a:endParaRPr lang="en-US" sz="1000">
                  <a:latin typeface="Times New Roman" panose="02020603050405020304" pitchFamily="18" charset="0"/>
                </a:endParaRPr>
              </a:p>
              <a:p>
                <a:pPr eaLnBrk="1" hangingPunct="1">
                  <a:spcAft>
                    <a:spcPts val="1000"/>
                  </a:spcAft>
                </a:pPr>
                <a:r>
                  <a:rPr lang="en-US" sz="1000">
                    <a:latin typeface="Calibri" panose="020F0502020204030204" pitchFamily="34" charset="0"/>
                  </a:rPr>
                  <a:t>-0.05</a:t>
                </a:r>
                <a:endParaRPr lang="en-US"/>
              </a:p>
            </p:txBody>
          </p:sp>
          <p:sp>
            <p:nvSpPr>
              <p:cNvPr id="43" name="Line 5"/>
              <p:cNvSpPr>
                <a:spLocks noChangeShapeType="1"/>
              </p:cNvSpPr>
              <p:nvPr/>
            </p:nvSpPr>
            <p:spPr bwMode="auto">
              <a:xfrm flipV="1">
                <a:off x="10800" y="7740"/>
                <a:ext cx="0" cy="30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 name="Text Box 6"/>
              <p:cNvSpPr txBox="1">
                <a:spLocks noChangeArrowheads="1"/>
              </p:cNvSpPr>
              <p:nvPr/>
            </p:nvSpPr>
            <p:spPr bwMode="auto">
              <a:xfrm>
                <a:off x="6552" y="10795"/>
                <a:ext cx="5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100">
                    <a:latin typeface="Calibri" panose="020F0502020204030204" pitchFamily="34" charset="0"/>
                  </a:rPr>
                  <a:t>3</a:t>
                </a:r>
                <a:endParaRPr lang="en-US"/>
              </a:p>
            </p:txBody>
          </p:sp>
          <p:sp>
            <p:nvSpPr>
              <p:cNvPr id="45" name="Text Box 7"/>
              <p:cNvSpPr txBox="1">
                <a:spLocks noChangeArrowheads="1"/>
              </p:cNvSpPr>
              <p:nvPr/>
            </p:nvSpPr>
            <p:spPr bwMode="auto">
              <a:xfrm>
                <a:off x="7272" y="10795"/>
                <a:ext cx="5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100">
                    <a:latin typeface="Calibri" panose="020F0502020204030204" pitchFamily="34" charset="0"/>
                  </a:rPr>
                  <a:t>6</a:t>
                </a:r>
                <a:endParaRPr lang="en-US"/>
              </a:p>
            </p:txBody>
          </p:sp>
          <p:sp>
            <p:nvSpPr>
              <p:cNvPr id="46" name="Line 8"/>
              <p:cNvSpPr>
                <a:spLocks noChangeShapeType="1"/>
              </p:cNvSpPr>
              <p:nvPr/>
            </p:nvSpPr>
            <p:spPr bwMode="auto">
              <a:xfrm flipV="1">
                <a:off x="6840" y="10080"/>
                <a:ext cx="0" cy="72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 name="Line 9"/>
              <p:cNvSpPr>
                <a:spLocks noChangeShapeType="1"/>
              </p:cNvSpPr>
              <p:nvPr/>
            </p:nvSpPr>
            <p:spPr bwMode="auto">
              <a:xfrm flipV="1">
                <a:off x="7560" y="10080"/>
                <a:ext cx="0" cy="72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Line 10"/>
              <p:cNvSpPr>
                <a:spLocks noChangeShapeType="1"/>
              </p:cNvSpPr>
              <p:nvPr/>
            </p:nvSpPr>
            <p:spPr bwMode="auto">
              <a:xfrm>
                <a:off x="6840" y="10080"/>
                <a:ext cx="720" cy="0"/>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 name="Text Box 11"/>
            <p:cNvSpPr txBox="1">
              <a:spLocks noChangeArrowheads="1"/>
            </p:cNvSpPr>
            <p:nvPr/>
          </p:nvSpPr>
          <p:spPr bwMode="auto">
            <a:xfrm>
              <a:off x="8040" y="10380"/>
              <a:ext cx="5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100">
                  <a:latin typeface="Calibri" panose="020F0502020204030204" pitchFamily="34" charset="0"/>
                </a:rPr>
                <a:t>2</a:t>
              </a:r>
              <a:endParaRPr lang="en-US"/>
            </a:p>
          </p:txBody>
        </p:sp>
        <p:sp>
          <p:nvSpPr>
            <p:cNvPr id="35" name="Text Box 12"/>
            <p:cNvSpPr txBox="1">
              <a:spLocks noChangeArrowheads="1"/>
            </p:cNvSpPr>
            <p:nvPr/>
          </p:nvSpPr>
          <p:spPr bwMode="auto">
            <a:xfrm>
              <a:off x="8760" y="10380"/>
              <a:ext cx="5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100">
                  <a:latin typeface="Calibri" panose="020F0502020204030204" pitchFamily="34" charset="0"/>
                </a:rPr>
                <a:t>5</a:t>
              </a:r>
              <a:endParaRPr lang="en-US"/>
            </a:p>
          </p:txBody>
        </p:sp>
        <p:sp>
          <p:nvSpPr>
            <p:cNvPr id="36" name="Line 13"/>
            <p:cNvSpPr>
              <a:spLocks noChangeShapeType="1"/>
            </p:cNvSpPr>
            <p:nvPr/>
          </p:nvSpPr>
          <p:spPr bwMode="auto">
            <a:xfrm flipV="1">
              <a:off x="8220" y="9300"/>
              <a:ext cx="0" cy="1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Line 14"/>
            <p:cNvSpPr>
              <a:spLocks noChangeShapeType="1"/>
            </p:cNvSpPr>
            <p:nvPr/>
          </p:nvSpPr>
          <p:spPr bwMode="auto">
            <a:xfrm flipV="1">
              <a:off x="8940" y="9300"/>
              <a:ext cx="0" cy="1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15"/>
            <p:cNvSpPr>
              <a:spLocks noChangeShapeType="1"/>
            </p:cNvSpPr>
            <p:nvPr/>
          </p:nvSpPr>
          <p:spPr bwMode="auto">
            <a:xfrm flipH="1">
              <a:off x="8220" y="9300"/>
              <a:ext cx="720"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16"/>
            <p:cNvSpPr>
              <a:spLocks noChangeShapeType="1"/>
            </p:cNvSpPr>
            <p:nvPr/>
          </p:nvSpPr>
          <p:spPr bwMode="auto">
            <a:xfrm flipV="1">
              <a:off x="8640" y="9180"/>
              <a:ext cx="0" cy="1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Line 17"/>
            <p:cNvSpPr>
              <a:spLocks noChangeShapeType="1"/>
            </p:cNvSpPr>
            <p:nvPr/>
          </p:nvSpPr>
          <p:spPr bwMode="auto">
            <a:xfrm flipH="1">
              <a:off x="7200" y="9180"/>
              <a:ext cx="1440" cy="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Line 18"/>
            <p:cNvSpPr>
              <a:spLocks noChangeShapeType="1"/>
            </p:cNvSpPr>
            <p:nvPr/>
          </p:nvSpPr>
          <p:spPr bwMode="auto">
            <a:xfrm>
              <a:off x="7200" y="9180"/>
              <a:ext cx="0" cy="5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 name="Rectangle 22">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Example: Hierarchical Clustering</a:t>
            </a:r>
          </a:p>
        </p:txBody>
      </p:sp>
      <p:sp>
        <p:nvSpPr>
          <p:cNvPr id="24" name="Rectangle 23">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39625104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8" name="Rectangle 2"/>
          <p:cNvSpPr>
            <a:spLocks noChangeArrowheads="1"/>
          </p:cNvSpPr>
          <p:nvPr/>
        </p:nvSpPr>
        <p:spPr bwMode="auto">
          <a:xfrm>
            <a:off x="152400" y="1371233"/>
            <a:ext cx="212539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400" dirty="0">
                <a:solidFill>
                  <a:srgbClr val="000080"/>
                </a:solidFill>
                <a:latin typeface="+mn-lt"/>
                <a:cs typeface="Times New Roman" panose="02020603050405020304" pitchFamily="18" charset="0"/>
              </a:rPr>
              <a:t>Distance matrix</a:t>
            </a:r>
            <a:endParaRPr lang="en-US" sz="2400" dirty="0">
              <a:latin typeface="+mn-lt"/>
            </a:endParaRPr>
          </a:p>
          <a:p>
            <a:endParaRPr lang="en-US" sz="2400" dirty="0">
              <a:latin typeface="+mn-lt"/>
            </a:endParaRPr>
          </a:p>
        </p:txBody>
      </p:sp>
      <p:graphicFrame>
        <p:nvGraphicFramePr>
          <p:cNvPr id="28" name="Table 27"/>
          <p:cNvGraphicFramePr>
            <a:graphicFrameLocks noGrp="1"/>
          </p:cNvGraphicFramePr>
          <p:nvPr/>
        </p:nvGraphicFramePr>
        <p:xfrm>
          <a:off x="2365375" y="2819400"/>
          <a:ext cx="4411663" cy="974724"/>
        </p:xfrm>
        <a:graphic>
          <a:graphicData uri="http://schemas.openxmlformats.org/drawingml/2006/table">
            <a:tbl>
              <a:tblPr/>
              <a:tblGrid>
                <a:gridCol w="1202604"/>
                <a:gridCol w="1037515"/>
                <a:gridCol w="1142918"/>
                <a:gridCol w="1028626"/>
              </a:tblGrid>
              <a:tr h="243681">
                <a:tc>
                  <a:txBody>
                    <a:bodyPr/>
                    <a:lstStyle/>
                    <a:p>
                      <a:pPr marL="0" marR="0">
                        <a:spcBef>
                          <a:spcPts val="0"/>
                        </a:spcBef>
                        <a:spcAft>
                          <a:spcPts val="0"/>
                        </a:spcAft>
                      </a:pPr>
                      <a:r>
                        <a:rPr lang="en-US" sz="1200" dirty="0">
                          <a:solidFill>
                            <a:srgbClr val="000080"/>
                          </a:solidFill>
                          <a:latin typeface="Times New Roman"/>
                          <a:ea typeface="Times New Roman"/>
                          <a:cs typeface="Times New Roman"/>
                        </a:rPr>
                        <a:t>p1</a:t>
                      </a:r>
                      <a:endParaRPr lang="en-US" sz="1200" dirty="0">
                        <a:latin typeface="Times New Roman"/>
                        <a:ea typeface="Times New Roman"/>
                        <a:cs typeface="Times New Roman"/>
                      </a:endParaRPr>
                    </a:p>
                  </a:txBody>
                  <a:tcPr marL="68575" marR="68575"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0</a:t>
                      </a:r>
                      <a:endParaRPr lang="en-US" sz="1200">
                        <a:latin typeface="Times New Roman"/>
                        <a:ea typeface="Times New Roman"/>
                        <a:cs typeface="Times New Roman"/>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a:solidFill>
                          <a:srgbClr val="000080"/>
                        </a:solidFill>
                        <a:latin typeface="Times New Roman"/>
                        <a:ea typeface="Times New Roman"/>
                        <a:cs typeface="Times New Roman"/>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a:solidFill>
                          <a:srgbClr val="000080"/>
                        </a:solidFill>
                        <a:latin typeface="Times New Roman"/>
                        <a:ea typeface="Times New Roman"/>
                        <a:cs typeface="Times New Roman"/>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681">
                <a:tc>
                  <a:txBody>
                    <a:bodyPr/>
                    <a:lstStyle/>
                    <a:p>
                      <a:pPr marL="0" marR="0">
                        <a:spcBef>
                          <a:spcPts val="0"/>
                        </a:spcBef>
                        <a:spcAft>
                          <a:spcPts val="0"/>
                        </a:spcAft>
                      </a:pPr>
                      <a:r>
                        <a:rPr lang="en-US" sz="1200" b="1">
                          <a:solidFill>
                            <a:srgbClr val="000080"/>
                          </a:solidFill>
                          <a:latin typeface="Times New Roman"/>
                          <a:ea typeface="Times New Roman"/>
                          <a:cs typeface="Times New Roman"/>
                        </a:rPr>
                        <a:t>(p2, p5, p3, p6)</a:t>
                      </a:r>
                      <a:endParaRPr lang="en-US" sz="1200">
                        <a:latin typeface="Times New Roman"/>
                        <a:ea typeface="Times New Roman"/>
                        <a:cs typeface="Times New Roman"/>
                      </a:endParaRPr>
                    </a:p>
                  </a:txBody>
                  <a:tcPr marL="68575" marR="68575"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spcBef>
                          <a:spcPts val="0"/>
                        </a:spcBef>
                        <a:spcAft>
                          <a:spcPts val="0"/>
                        </a:spcAft>
                      </a:pPr>
                      <a:r>
                        <a:rPr lang="en-US" sz="1200" b="1">
                          <a:solidFill>
                            <a:srgbClr val="000080"/>
                          </a:solidFill>
                          <a:latin typeface="Times New Roman"/>
                          <a:ea typeface="Times New Roman"/>
                          <a:cs typeface="Times New Roman"/>
                        </a:rPr>
                        <a:t>0.22</a:t>
                      </a:r>
                      <a:endParaRPr lang="en-US" sz="1200">
                        <a:latin typeface="Times New Roman"/>
                        <a:ea typeface="Times New Roman"/>
                        <a:cs typeface="Times New Roman"/>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0</a:t>
                      </a:r>
                      <a:endParaRPr lang="en-US" sz="1200">
                        <a:latin typeface="Times New Roman"/>
                        <a:ea typeface="Times New Roman"/>
                        <a:cs typeface="Times New Roman"/>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a:solidFill>
                          <a:srgbClr val="000080"/>
                        </a:solidFill>
                        <a:latin typeface="Times New Roman"/>
                        <a:ea typeface="Times New Roman"/>
                        <a:cs typeface="Times New Roman"/>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681">
                <a:tc>
                  <a:txBody>
                    <a:bodyPr/>
                    <a:lstStyle/>
                    <a:p>
                      <a:pPr marL="0" marR="0">
                        <a:spcBef>
                          <a:spcPts val="0"/>
                        </a:spcBef>
                        <a:spcAft>
                          <a:spcPts val="0"/>
                        </a:spcAft>
                      </a:pPr>
                      <a:r>
                        <a:rPr lang="en-US" sz="1200">
                          <a:solidFill>
                            <a:srgbClr val="000080"/>
                          </a:solidFill>
                          <a:latin typeface="Times New Roman"/>
                          <a:ea typeface="Times New Roman"/>
                          <a:cs typeface="Times New Roman"/>
                        </a:rPr>
                        <a:t>p4</a:t>
                      </a:r>
                      <a:endParaRPr lang="en-US" sz="1200">
                        <a:latin typeface="Times New Roman"/>
                        <a:ea typeface="Times New Roman"/>
                        <a:cs typeface="Times New Roman"/>
                      </a:endParaRPr>
                    </a:p>
                  </a:txBody>
                  <a:tcPr marL="68575" marR="68575"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0.37</a:t>
                      </a:r>
                      <a:endParaRPr lang="en-US" sz="1200">
                        <a:latin typeface="Times New Roman"/>
                        <a:ea typeface="Times New Roman"/>
                        <a:cs typeface="Times New Roman"/>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b="1">
                          <a:solidFill>
                            <a:srgbClr val="FF0000"/>
                          </a:solidFill>
                          <a:latin typeface="Times New Roman"/>
                          <a:ea typeface="Times New Roman"/>
                          <a:cs typeface="Times New Roman"/>
                        </a:rPr>
                        <a:t>0.15</a:t>
                      </a:r>
                      <a:endParaRPr lang="en-US" sz="1200">
                        <a:latin typeface="Times New Roman"/>
                        <a:ea typeface="Times New Roman"/>
                        <a:cs typeface="Times New Roman"/>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0</a:t>
                      </a:r>
                      <a:endParaRPr lang="en-US" sz="1200">
                        <a:latin typeface="Times New Roman"/>
                        <a:ea typeface="Times New Roman"/>
                        <a:cs typeface="Times New Roman"/>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681">
                <a:tc>
                  <a:txBody>
                    <a:bodyPr/>
                    <a:lstStyle/>
                    <a:p>
                      <a:pPr marL="0" marR="0">
                        <a:spcBef>
                          <a:spcPts val="0"/>
                        </a:spcBef>
                        <a:spcAft>
                          <a:spcPts val="0"/>
                        </a:spcAft>
                      </a:pPr>
                      <a:endParaRPr lang="en-US" sz="1200">
                        <a:solidFill>
                          <a:srgbClr val="000080"/>
                        </a:solidFill>
                        <a:latin typeface="Times New Roman"/>
                        <a:ea typeface="Times New Roman"/>
                        <a:cs typeface="Times New Roman"/>
                      </a:endParaRPr>
                    </a:p>
                  </a:txBody>
                  <a:tcPr marL="68575" marR="68575" marT="0" marB="0">
                    <a:lnL>
                      <a:noFill/>
                    </a:lnL>
                    <a:lnR>
                      <a:noFill/>
                    </a:lnR>
                    <a:lnT>
                      <a:noFill/>
                    </a:lnT>
                    <a:lnB>
                      <a:noFill/>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p1</a:t>
                      </a:r>
                      <a:endParaRPr lang="en-US" sz="1200">
                        <a:latin typeface="Times New Roman"/>
                        <a:ea typeface="Times New Roman"/>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1200" b="1">
                          <a:solidFill>
                            <a:srgbClr val="000080"/>
                          </a:solidFill>
                          <a:latin typeface="Times New Roman"/>
                          <a:ea typeface="Times New Roman"/>
                          <a:cs typeface="Times New Roman"/>
                        </a:rPr>
                        <a:t>(p2, p5, p3, p6)</a:t>
                      </a:r>
                      <a:endParaRPr lang="en-US" sz="1200">
                        <a:latin typeface="Times New Roman"/>
                        <a:ea typeface="Times New Roman"/>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1200" dirty="0">
                          <a:solidFill>
                            <a:srgbClr val="000080"/>
                          </a:solidFill>
                          <a:latin typeface="Times New Roman"/>
                          <a:ea typeface="Times New Roman"/>
                          <a:cs typeface="Times New Roman"/>
                        </a:rPr>
                        <a:t>p4</a:t>
                      </a:r>
                      <a:endParaRPr lang="en-US" sz="1200" dirty="0">
                        <a:latin typeface="Times New Roman"/>
                        <a:ea typeface="Times New Roman"/>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a:noFill/>
                    </a:lnB>
                  </a:tcPr>
                </a:tc>
              </a:tr>
            </a:tbl>
          </a:graphicData>
        </a:graphic>
      </p:graphicFrame>
      <p:sp>
        <p:nvSpPr>
          <p:cNvPr id="29" name="Rectangle 1"/>
          <p:cNvSpPr>
            <a:spLocks noChangeArrowheads="1"/>
          </p:cNvSpPr>
          <p:nvPr/>
        </p:nvSpPr>
        <p:spPr bwMode="auto">
          <a:xfrm>
            <a:off x="583808" y="3898619"/>
            <a:ext cx="7787829"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400" dirty="0" smtClean="0">
                <a:solidFill>
                  <a:srgbClr val="000080"/>
                </a:solidFill>
                <a:latin typeface="+mn-lt"/>
                <a:cs typeface="Times New Roman" panose="02020603050405020304" pitchFamily="18" charset="0"/>
              </a:rPr>
              <a:t>Since </a:t>
            </a:r>
            <a:r>
              <a:rPr lang="en-US" sz="2400" dirty="0">
                <a:solidFill>
                  <a:srgbClr val="000080"/>
                </a:solidFill>
                <a:latin typeface="+mn-lt"/>
                <a:cs typeface="Times New Roman" panose="02020603050405020304" pitchFamily="18" charset="0"/>
              </a:rPr>
              <a:t>we have more clusters to merge, we continue to repeat Step 3.</a:t>
            </a:r>
            <a:endParaRPr lang="en-US" sz="2400" dirty="0">
              <a:latin typeface="+mn-lt"/>
            </a:endParaRPr>
          </a:p>
          <a:p>
            <a:r>
              <a:rPr lang="en-US" sz="2400" dirty="0">
                <a:solidFill>
                  <a:srgbClr val="000080"/>
                </a:solidFill>
                <a:latin typeface="+mn-lt"/>
                <a:cs typeface="Times New Roman" panose="02020603050405020304" pitchFamily="18" charset="0"/>
              </a:rPr>
              <a:t>So, looking at the last distance matrix above, we see that   (p2, p5, p3, p6)  and  p4   have the smallest distance from all  -  </a:t>
            </a:r>
            <a:r>
              <a:rPr lang="en-US" sz="2400" dirty="0">
                <a:solidFill>
                  <a:srgbClr val="FF0000"/>
                </a:solidFill>
                <a:latin typeface="+mn-lt"/>
                <a:cs typeface="Times New Roman" panose="02020603050405020304" pitchFamily="18" charset="0"/>
              </a:rPr>
              <a:t>0.1</a:t>
            </a:r>
            <a:r>
              <a:rPr lang="bg-BG" sz="2400" dirty="0">
                <a:solidFill>
                  <a:srgbClr val="FF0000"/>
                </a:solidFill>
                <a:latin typeface="+mn-lt"/>
                <a:cs typeface="Times New Roman" panose="02020603050405020304" pitchFamily="18" charset="0"/>
              </a:rPr>
              <a:t>5</a:t>
            </a:r>
            <a:r>
              <a:rPr lang="bg-BG" sz="2400" dirty="0">
                <a:solidFill>
                  <a:srgbClr val="FF9900"/>
                </a:solidFill>
                <a:latin typeface="+mn-lt"/>
                <a:cs typeface="Times New Roman" panose="02020603050405020304" pitchFamily="18" charset="0"/>
              </a:rPr>
              <a:t> </a:t>
            </a:r>
            <a:r>
              <a:rPr lang="en-US" sz="2400" dirty="0">
                <a:solidFill>
                  <a:srgbClr val="000080"/>
                </a:solidFill>
                <a:latin typeface="+mn-lt"/>
                <a:cs typeface="Times New Roman" panose="02020603050405020304" pitchFamily="18" charset="0"/>
              </a:rPr>
              <a:t>. So, we merge those two in a single cluster, and re-compute the distance matrix. </a:t>
            </a:r>
            <a:endParaRPr lang="en-US" sz="2400" dirty="0">
              <a:latin typeface="+mn-lt"/>
            </a:endParaRPr>
          </a:p>
        </p:txBody>
      </p:sp>
      <p:sp>
        <p:nvSpPr>
          <p:cNvPr id="9" name="Rectangle 8">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Example: Hierarchical Clustering</a:t>
            </a:r>
          </a:p>
        </p:txBody>
      </p:sp>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9472914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graphicFrame>
        <p:nvGraphicFramePr>
          <p:cNvPr id="23" name="Table 22"/>
          <p:cNvGraphicFramePr>
            <a:graphicFrameLocks noGrp="1"/>
          </p:cNvGraphicFramePr>
          <p:nvPr/>
        </p:nvGraphicFramePr>
        <p:xfrm>
          <a:off x="2536825" y="3154363"/>
          <a:ext cx="4068763" cy="549276"/>
        </p:xfrm>
        <a:graphic>
          <a:graphicData uri="http://schemas.openxmlformats.org/drawingml/2006/table">
            <a:tbl>
              <a:tblPr/>
              <a:tblGrid>
                <a:gridCol w="1440068"/>
                <a:gridCol w="1257202"/>
                <a:gridCol w="1371493"/>
              </a:tblGrid>
              <a:tr h="183092">
                <a:tc>
                  <a:txBody>
                    <a:bodyPr/>
                    <a:lstStyle/>
                    <a:p>
                      <a:pPr marL="0" marR="0">
                        <a:spcBef>
                          <a:spcPts val="0"/>
                        </a:spcBef>
                        <a:spcAft>
                          <a:spcPts val="0"/>
                        </a:spcAft>
                      </a:pPr>
                      <a:r>
                        <a:rPr lang="en-US" sz="1200" dirty="0">
                          <a:solidFill>
                            <a:srgbClr val="000080"/>
                          </a:solidFill>
                          <a:latin typeface="Times New Roman"/>
                          <a:ea typeface="Times New Roman"/>
                          <a:cs typeface="Times New Roman"/>
                        </a:rPr>
                        <a:t>p1</a:t>
                      </a:r>
                      <a:endParaRPr lang="en-US" sz="1200" dirty="0">
                        <a:latin typeface="Times New Roman"/>
                        <a:ea typeface="Times New Roman"/>
                        <a:cs typeface="Times New Roman"/>
                      </a:endParaRPr>
                    </a:p>
                  </a:txBody>
                  <a:tcPr marL="68575" marR="68575"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0</a:t>
                      </a:r>
                      <a:endParaRPr lang="en-US" sz="1200">
                        <a:latin typeface="Times New Roman"/>
                        <a:ea typeface="Times New Roman"/>
                        <a:cs typeface="Times New Roman"/>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a:solidFill>
                          <a:srgbClr val="000080"/>
                        </a:solidFill>
                        <a:latin typeface="Times New Roman"/>
                        <a:ea typeface="Times New Roman"/>
                        <a:cs typeface="Times New Roman"/>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3092">
                <a:tc>
                  <a:txBody>
                    <a:bodyPr/>
                    <a:lstStyle/>
                    <a:p>
                      <a:pPr marL="0" marR="0">
                        <a:spcBef>
                          <a:spcPts val="0"/>
                        </a:spcBef>
                        <a:spcAft>
                          <a:spcPts val="0"/>
                        </a:spcAft>
                      </a:pPr>
                      <a:r>
                        <a:rPr lang="en-US" sz="1200" b="1">
                          <a:solidFill>
                            <a:srgbClr val="000080"/>
                          </a:solidFill>
                          <a:latin typeface="Times New Roman"/>
                          <a:ea typeface="Times New Roman"/>
                          <a:cs typeface="Times New Roman"/>
                        </a:rPr>
                        <a:t>(p2, p5, p3, p6, p4)</a:t>
                      </a:r>
                      <a:endParaRPr lang="en-US" sz="1200">
                        <a:latin typeface="Times New Roman"/>
                        <a:ea typeface="Times New Roman"/>
                        <a:cs typeface="Times New Roman"/>
                      </a:endParaRPr>
                    </a:p>
                  </a:txBody>
                  <a:tcPr marL="68575" marR="68575"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spcBef>
                          <a:spcPts val="0"/>
                        </a:spcBef>
                        <a:spcAft>
                          <a:spcPts val="0"/>
                        </a:spcAft>
                      </a:pPr>
                      <a:r>
                        <a:rPr lang="en-US" sz="1200">
                          <a:solidFill>
                            <a:srgbClr val="00FFFF"/>
                          </a:solidFill>
                          <a:latin typeface="Times New Roman"/>
                          <a:ea typeface="Times New Roman"/>
                          <a:cs typeface="Times New Roman"/>
                        </a:rPr>
                        <a:t>0.22</a:t>
                      </a:r>
                      <a:endParaRPr lang="en-US" sz="1200">
                        <a:latin typeface="Times New Roman"/>
                        <a:ea typeface="Times New Roman"/>
                        <a:cs typeface="Times New Roman"/>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0</a:t>
                      </a:r>
                      <a:endParaRPr lang="en-US" sz="1200">
                        <a:latin typeface="Times New Roman"/>
                        <a:ea typeface="Times New Roman"/>
                        <a:cs typeface="Times New Roman"/>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3092">
                <a:tc>
                  <a:txBody>
                    <a:bodyPr/>
                    <a:lstStyle/>
                    <a:p>
                      <a:pPr marL="0" marR="0">
                        <a:spcBef>
                          <a:spcPts val="0"/>
                        </a:spcBef>
                        <a:spcAft>
                          <a:spcPts val="0"/>
                        </a:spcAft>
                      </a:pPr>
                      <a:endParaRPr lang="en-US" sz="1200" dirty="0">
                        <a:solidFill>
                          <a:srgbClr val="000080"/>
                        </a:solidFill>
                        <a:latin typeface="Times New Roman"/>
                        <a:ea typeface="Times New Roman"/>
                        <a:cs typeface="Times New Roman"/>
                      </a:endParaRPr>
                    </a:p>
                  </a:txBody>
                  <a:tcPr marL="68575" marR="68575" marT="0" marB="0">
                    <a:lnL>
                      <a:noFill/>
                    </a:lnL>
                    <a:lnR>
                      <a:noFill/>
                    </a:lnR>
                    <a:lnT>
                      <a:noFill/>
                    </a:lnT>
                    <a:lnB>
                      <a:noFill/>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p1</a:t>
                      </a:r>
                      <a:endParaRPr lang="en-US" sz="1200">
                        <a:latin typeface="Times New Roman"/>
                        <a:ea typeface="Times New Roman"/>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1200" b="1" dirty="0">
                          <a:solidFill>
                            <a:srgbClr val="000080"/>
                          </a:solidFill>
                          <a:latin typeface="Times New Roman"/>
                          <a:ea typeface="Times New Roman"/>
                          <a:cs typeface="Times New Roman"/>
                        </a:rPr>
                        <a:t>(p2, p5, p3, p6, p4)</a:t>
                      </a:r>
                      <a:endParaRPr lang="en-US" sz="1200" dirty="0">
                        <a:latin typeface="Times New Roman"/>
                        <a:ea typeface="Times New Roman"/>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a:noFill/>
                    </a:lnB>
                  </a:tcPr>
                </a:tc>
              </a:tr>
            </a:tbl>
          </a:graphicData>
        </a:graphic>
      </p:graphicFrame>
      <p:sp>
        <p:nvSpPr>
          <p:cNvPr id="24" name="Rectangle 2"/>
          <p:cNvSpPr>
            <a:spLocks noChangeArrowheads="1"/>
          </p:cNvSpPr>
          <p:nvPr/>
        </p:nvSpPr>
        <p:spPr bwMode="auto">
          <a:xfrm>
            <a:off x="685800" y="1766521"/>
            <a:ext cx="4038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400" dirty="0" smtClean="0">
                <a:solidFill>
                  <a:srgbClr val="000080"/>
                </a:solidFill>
                <a:latin typeface="+mn-lt"/>
                <a:cs typeface="Times New Roman" panose="02020603050405020304" pitchFamily="18" charset="0"/>
              </a:rPr>
              <a:t>Distance </a:t>
            </a:r>
            <a:r>
              <a:rPr lang="en-US" sz="2400" dirty="0">
                <a:solidFill>
                  <a:srgbClr val="000080"/>
                </a:solidFill>
                <a:latin typeface="+mn-lt"/>
                <a:cs typeface="Times New Roman" panose="02020603050405020304" pitchFamily="18" charset="0"/>
              </a:rPr>
              <a:t>matrix</a:t>
            </a:r>
            <a:endParaRPr lang="en-US" sz="2400" dirty="0">
              <a:latin typeface="+mn-lt"/>
            </a:endParaRPr>
          </a:p>
          <a:p>
            <a:endParaRPr lang="en-US" sz="2400" dirty="0">
              <a:latin typeface="+mn-lt"/>
            </a:endParaRPr>
          </a:p>
        </p:txBody>
      </p:sp>
      <p:sp>
        <p:nvSpPr>
          <p:cNvPr id="25" name="Line 1"/>
          <p:cNvSpPr>
            <a:spLocks noChangeShapeType="1"/>
          </p:cNvSpPr>
          <p:nvPr/>
        </p:nvSpPr>
        <p:spPr bwMode="auto">
          <a:xfrm>
            <a:off x="4038600" y="3124200"/>
            <a:ext cx="2628900" cy="3429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Rectangle 4"/>
          <p:cNvSpPr>
            <a:spLocks noChangeArrowheads="1"/>
          </p:cNvSpPr>
          <p:nvPr/>
        </p:nvSpPr>
        <p:spPr bwMode="auto">
          <a:xfrm>
            <a:off x="457200" y="3993782"/>
            <a:ext cx="7914438"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400" dirty="0" smtClean="0">
                <a:solidFill>
                  <a:srgbClr val="000080"/>
                </a:solidFill>
                <a:latin typeface="+mn-lt"/>
                <a:cs typeface="Times New Roman" panose="02020603050405020304" pitchFamily="18" charset="0"/>
              </a:rPr>
              <a:t>Since </a:t>
            </a:r>
            <a:r>
              <a:rPr lang="en-US" sz="2400" dirty="0">
                <a:solidFill>
                  <a:srgbClr val="000080"/>
                </a:solidFill>
                <a:latin typeface="+mn-lt"/>
                <a:cs typeface="Times New Roman" panose="02020603050405020304" pitchFamily="18" charset="0"/>
              </a:rPr>
              <a:t>we have more clusters to merge, we continue to repeat Step 3.</a:t>
            </a:r>
            <a:endParaRPr lang="en-US" sz="2400" dirty="0">
              <a:latin typeface="+mn-lt"/>
            </a:endParaRPr>
          </a:p>
          <a:p>
            <a:r>
              <a:rPr lang="en-US" sz="2400" dirty="0">
                <a:solidFill>
                  <a:srgbClr val="000080"/>
                </a:solidFill>
                <a:latin typeface="+mn-lt"/>
                <a:cs typeface="Times New Roman" panose="02020603050405020304" pitchFamily="18" charset="0"/>
              </a:rPr>
              <a:t>So, looking at the last distance matrix above, we see that   (p2, p5, p3, p6, p4)  and  p1   have the smallest distance -  </a:t>
            </a:r>
            <a:r>
              <a:rPr lang="en-US" sz="2400" dirty="0">
                <a:solidFill>
                  <a:srgbClr val="00FFFF"/>
                </a:solidFill>
                <a:latin typeface="+mn-lt"/>
                <a:cs typeface="Times New Roman" panose="02020603050405020304" pitchFamily="18" charset="0"/>
              </a:rPr>
              <a:t>0.22</a:t>
            </a:r>
            <a:r>
              <a:rPr lang="en-US" sz="2400" dirty="0">
                <a:solidFill>
                  <a:srgbClr val="FF9900"/>
                </a:solidFill>
                <a:latin typeface="+mn-lt"/>
                <a:cs typeface="Times New Roman" panose="02020603050405020304" pitchFamily="18" charset="0"/>
              </a:rPr>
              <a:t> </a:t>
            </a:r>
            <a:r>
              <a:rPr lang="en-US" sz="2400" dirty="0">
                <a:solidFill>
                  <a:srgbClr val="000080"/>
                </a:solidFill>
                <a:latin typeface="+mn-lt"/>
                <a:cs typeface="Times New Roman" panose="02020603050405020304" pitchFamily="18" charset="0"/>
              </a:rPr>
              <a:t>(the only one left). So, we merge those two in a single cluster. There is no need to re-compute the distance matrix, as there are no more clusters to merge.</a:t>
            </a:r>
            <a:endParaRPr lang="en-US" sz="2400" dirty="0">
              <a:latin typeface="+mn-lt"/>
            </a:endParaRPr>
          </a:p>
        </p:txBody>
      </p:sp>
      <p:sp>
        <p:nvSpPr>
          <p:cNvPr id="9" name="Rectangle 8">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Example: Hierarchical Clustering</a:t>
            </a:r>
          </a:p>
        </p:txBody>
      </p:sp>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4281489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grpSp>
        <p:nvGrpSpPr>
          <p:cNvPr id="9" name="Group 1"/>
          <p:cNvGrpSpPr>
            <a:grpSpLocks/>
          </p:cNvGrpSpPr>
          <p:nvPr/>
        </p:nvGrpSpPr>
        <p:grpSpPr bwMode="auto">
          <a:xfrm>
            <a:off x="2895600" y="2286000"/>
            <a:ext cx="2971800" cy="3733800"/>
            <a:chOff x="6480" y="11160"/>
            <a:chExt cx="4680" cy="3600"/>
          </a:xfrm>
        </p:grpSpPr>
        <p:sp>
          <p:nvSpPr>
            <p:cNvPr id="10" name="Text Box 2"/>
            <p:cNvSpPr txBox="1">
              <a:spLocks noChangeArrowheads="1"/>
            </p:cNvSpPr>
            <p:nvPr/>
          </p:nvSpPr>
          <p:spPr bwMode="auto">
            <a:xfrm>
              <a:off x="10440" y="11233"/>
              <a:ext cx="720" cy="2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000">
                  <a:latin typeface="Times New Roman" panose="02020603050405020304" pitchFamily="18" charset="0"/>
                </a:rPr>
                <a:t>-0.</a:t>
              </a:r>
              <a:r>
                <a:rPr lang="en-US" sz="1000">
                  <a:latin typeface="Calibri" panose="020F0502020204030204" pitchFamily="34" charset="0"/>
                </a:rPr>
                <a:t>30</a:t>
              </a:r>
            </a:p>
            <a:p>
              <a:pPr eaLnBrk="1" hangingPunct="1">
                <a:spcAft>
                  <a:spcPts val="1000"/>
                </a:spcAft>
              </a:pPr>
              <a:endParaRPr lang="en-US" sz="1000">
                <a:latin typeface="Calibri" panose="020F0502020204030204" pitchFamily="34" charset="0"/>
              </a:endParaRPr>
            </a:p>
            <a:p>
              <a:pPr eaLnBrk="1" hangingPunct="1">
                <a:spcAft>
                  <a:spcPts val="1000"/>
                </a:spcAft>
              </a:pPr>
              <a:r>
                <a:rPr lang="en-US" sz="1000">
                  <a:latin typeface="Calibri" panose="020F0502020204030204" pitchFamily="34" charset="0"/>
                </a:rPr>
                <a:t>-0.25</a:t>
              </a:r>
            </a:p>
            <a:p>
              <a:pPr eaLnBrk="1" hangingPunct="1">
                <a:spcAft>
                  <a:spcPts val="1000"/>
                </a:spcAft>
              </a:pPr>
              <a:endParaRPr lang="en-US" sz="1000">
                <a:latin typeface="Calibri" panose="020F0502020204030204" pitchFamily="34" charset="0"/>
              </a:endParaRPr>
            </a:p>
            <a:p>
              <a:pPr eaLnBrk="1" hangingPunct="1">
                <a:spcAft>
                  <a:spcPts val="1000"/>
                </a:spcAft>
              </a:pPr>
              <a:r>
                <a:rPr lang="en-US" sz="1000">
                  <a:latin typeface="Calibri" panose="020F0502020204030204" pitchFamily="34" charset="0"/>
                </a:rPr>
                <a:t>-</a:t>
              </a:r>
              <a:r>
                <a:rPr lang="en-US" sz="1000">
                  <a:solidFill>
                    <a:srgbClr val="00FFFF"/>
                  </a:solidFill>
                  <a:latin typeface="Calibri" panose="020F0502020204030204" pitchFamily="34" charset="0"/>
                </a:rPr>
                <a:t>0.20</a:t>
              </a:r>
              <a:endParaRPr lang="en-US" sz="1000">
                <a:latin typeface="Times New Roman" panose="02020603050405020304" pitchFamily="18" charset="0"/>
              </a:endParaRPr>
            </a:p>
            <a:p>
              <a:pPr eaLnBrk="1" hangingPunct="1">
                <a:spcAft>
                  <a:spcPts val="1000"/>
                </a:spcAft>
              </a:pPr>
              <a:endParaRPr lang="en-US" sz="1000">
                <a:latin typeface="Times New Roman" panose="02020603050405020304" pitchFamily="18" charset="0"/>
              </a:endParaRPr>
            </a:p>
            <a:p>
              <a:pPr eaLnBrk="1" hangingPunct="1">
                <a:spcAft>
                  <a:spcPts val="1000"/>
                </a:spcAft>
              </a:pPr>
              <a:r>
                <a:rPr lang="en-US" sz="1000">
                  <a:latin typeface="Times New Roman" panose="02020603050405020304" pitchFamily="18" charset="0"/>
                </a:rPr>
                <a:t>-</a:t>
              </a:r>
              <a:r>
                <a:rPr lang="en-US" sz="1000">
                  <a:solidFill>
                    <a:srgbClr val="FF9900"/>
                  </a:solidFill>
                  <a:latin typeface="Calibri" panose="020F0502020204030204" pitchFamily="34" charset="0"/>
                </a:rPr>
                <a:t>0.15</a:t>
              </a:r>
            </a:p>
            <a:p>
              <a:pPr eaLnBrk="1" hangingPunct="1">
                <a:spcAft>
                  <a:spcPts val="1000"/>
                </a:spcAft>
              </a:pPr>
              <a:endParaRPr lang="en-US" sz="1000">
                <a:latin typeface="Times New Roman" panose="02020603050405020304" pitchFamily="18" charset="0"/>
              </a:endParaRPr>
            </a:p>
            <a:p>
              <a:pPr eaLnBrk="1" hangingPunct="1">
                <a:spcAft>
                  <a:spcPts val="1000"/>
                </a:spcAft>
              </a:pPr>
              <a:r>
                <a:rPr lang="en-US" sz="1000">
                  <a:latin typeface="Times New Roman" panose="02020603050405020304" pitchFamily="18" charset="0"/>
                </a:rPr>
                <a:t>-</a:t>
              </a:r>
              <a:r>
                <a:rPr lang="en-US" sz="1000">
                  <a:solidFill>
                    <a:srgbClr val="008000"/>
                  </a:solidFill>
                  <a:latin typeface="Calibri" panose="020F0502020204030204" pitchFamily="34" charset="0"/>
                </a:rPr>
                <a:t>0.10</a:t>
              </a:r>
              <a:endParaRPr lang="en-US" sz="1000">
                <a:latin typeface="Times New Roman" panose="02020603050405020304" pitchFamily="18" charset="0"/>
              </a:endParaRPr>
            </a:p>
            <a:p>
              <a:pPr eaLnBrk="1" hangingPunct="1">
                <a:spcAft>
                  <a:spcPts val="1000"/>
                </a:spcAft>
              </a:pPr>
              <a:endParaRPr lang="en-US" sz="1000">
                <a:latin typeface="Times New Roman" panose="02020603050405020304" pitchFamily="18" charset="0"/>
              </a:endParaRPr>
            </a:p>
            <a:p>
              <a:pPr eaLnBrk="1" hangingPunct="1">
                <a:spcAft>
                  <a:spcPts val="1000"/>
                </a:spcAft>
              </a:pPr>
              <a:r>
                <a:rPr lang="en-US" sz="1000">
                  <a:latin typeface="Calibri" panose="020F0502020204030204" pitchFamily="34" charset="0"/>
                </a:rPr>
                <a:t>-0.05</a:t>
              </a:r>
              <a:endParaRPr lang="en-US"/>
            </a:p>
          </p:txBody>
        </p:sp>
        <p:sp>
          <p:nvSpPr>
            <p:cNvPr id="11" name="Line 3"/>
            <p:cNvSpPr>
              <a:spLocks noChangeShapeType="1"/>
            </p:cNvSpPr>
            <p:nvPr/>
          </p:nvSpPr>
          <p:spPr bwMode="auto">
            <a:xfrm flipV="1">
              <a:off x="10620" y="11160"/>
              <a:ext cx="0" cy="30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Line 4"/>
            <p:cNvSpPr>
              <a:spLocks noChangeShapeType="1"/>
            </p:cNvSpPr>
            <p:nvPr/>
          </p:nvSpPr>
          <p:spPr bwMode="auto">
            <a:xfrm flipV="1">
              <a:off x="6660" y="13500"/>
              <a:ext cx="0" cy="72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5"/>
            <p:cNvSpPr>
              <a:spLocks noChangeShapeType="1"/>
            </p:cNvSpPr>
            <p:nvPr/>
          </p:nvSpPr>
          <p:spPr bwMode="auto">
            <a:xfrm flipV="1">
              <a:off x="7380" y="13500"/>
              <a:ext cx="0" cy="72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Line 6"/>
            <p:cNvSpPr>
              <a:spLocks noChangeShapeType="1"/>
            </p:cNvSpPr>
            <p:nvPr/>
          </p:nvSpPr>
          <p:spPr bwMode="auto">
            <a:xfrm>
              <a:off x="6660" y="13500"/>
              <a:ext cx="720" cy="0"/>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7"/>
            <p:cNvSpPr>
              <a:spLocks noChangeShapeType="1"/>
            </p:cNvSpPr>
            <p:nvPr/>
          </p:nvSpPr>
          <p:spPr bwMode="auto">
            <a:xfrm flipV="1">
              <a:off x="8040" y="13080"/>
              <a:ext cx="0" cy="1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8"/>
            <p:cNvSpPr>
              <a:spLocks noChangeShapeType="1"/>
            </p:cNvSpPr>
            <p:nvPr/>
          </p:nvSpPr>
          <p:spPr bwMode="auto">
            <a:xfrm flipV="1">
              <a:off x="8760" y="13080"/>
              <a:ext cx="0" cy="1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9"/>
            <p:cNvSpPr>
              <a:spLocks noChangeShapeType="1"/>
            </p:cNvSpPr>
            <p:nvPr/>
          </p:nvSpPr>
          <p:spPr bwMode="auto">
            <a:xfrm flipH="1">
              <a:off x="8040" y="13080"/>
              <a:ext cx="720"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10"/>
            <p:cNvSpPr>
              <a:spLocks noChangeShapeType="1"/>
            </p:cNvSpPr>
            <p:nvPr/>
          </p:nvSpPr>
          <p:spPr bwMode="auto">
            <a:xfrm flipV="1">
              <a:off x="8460" y="12960"/>
              <a:ext cx="0" cy="1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11"/>
            <p:cNvSpPr>
              <a:spLocks noChangeShapeType="1"/>
            </p:cNvSpPr>
            <p:nvPr/>
          </p:nvSpPr>
          <p:spPr bwMode="auto">
            <a:xfrm flipH="1">
              <a:off x="7020" y="12960"/>
              <a:ext cx="1440" cy="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12"/>
            <p:cNvSpPr>
              <a:spLocks noChangeShapeType="1"/>
            </p:cNvSpPr>
            <p:nvPr/>
          </p:nvSpPr>
          <p:spPr bwMode="auto">
            <a:xfrm>
              <a:off x="7020" y="12960"/>
              <a:ext cx="0" cy="5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Text Box 13"/>
            <p:cNvSpPr txBox="1">
              <a:spLocks noChangeArrowheads="1"/>
            </p:cNvSpPr>
            <p:nvPr/>
          </p:nvSpPr>
          <p:spPr bwMode="auto">
            <a:xfrm>
              <a:off x="6480" y="14220"/>
              <a:ext cx="450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100" dirty="0" smtClean="0">
                  <a:latin typeface="Calibri" panose="020F0502020204030204" pitchFamily="34" charset="0"/>
                </a:rPr>
                <a:t>3            6          </a:t>
              </a:r>
              <a:r>
                <a:rPr lang="en-US" sz="1100" dirty="0">
                  <a:latin typeface="Calibri" panose="020F0502020204030204" pitchFamily="34" charset="0"/>
                </a:rPr>
                <a:t>2       </a:t>
              </a:r>
              <a:r>
                <a:rPr lang="en-US" sz="1100" dirty="0" smtClean="0">
                  <a:latin typeface="Calibri" panose="020F0502020204030204" pitchFamily="34" charset="0"/>
                </a:rPr>
                <a:t>     </a:t>
              </a:r>
              <a:r>
                <a:rPr lang="en-US" sz="1100" dirty="0">
                  <a:latin typeface="Calibri" panose="020F0502020204030204" pitchFamily="34" charset="0"/>
                </a:rPr>
                <a:t>5        </a:t>
              </a:r>
              <a:r>
                <a:rPr lang="en-US" sz="1100" dirty="0" smtClean="0">
                  <a:latin typeface="Calibri" panose="020F0502020204030204" pitchFamily="34" charset="0"/>
                </a:rPr>
                <a:t>      </a:t>
              </a:r>
              <a:r>
                <a:rPr lang="en-US" sz="1100" dirty="0">
                  <a:latin typeface="Calibri" panose="020F0502020204030204" pitchFamily="34" charset="0"/>
                </a:rPr>
                <a:t>4           1</a:t>
              </a:r>
              <a:endParaRPr lang="en-US" dirty="0"/>
            </a:p>
          </p:txBody>
        </p:sp>
        <p:sp>
          <p:nvSpPr>
            <p:cNvPr id="24" name="Line 14"/>
            <p:cNvSpPr>
              <a:spLocks noChangeShapeType="1"/>
            </p:cNvSpPr>
            <p:nvPr/>
          </p:nvSpPr>
          <p:spPr bwMode="auto">
            <a:xfrm flipV="1">
              <a:off x="9540" y="12780"/>
              <a:ext cx="0" cy="14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15"/>
            <p:cNvSpPr>
              <a:spLocks noChangeShapeType="1"/>
            </p:cNvSpPr>
            <p:nvPr/>
          </p:nvSpPr>
          <p:spPr bwMode="auto">
            <a:xfrm flipH="1">
              <a:off x="7740" y="12780"/>
              <a:ext cx="1800"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16"/>
            <p:cNvSpPr>
              <a:spLocks noChangeShapeType="1"/>
            </p:cNvSpPr>
            <p:nvPr/>
          </p:nvSpPr>
          <p:spPr bwMode="auto">
            <a:xfrm>
              <a:off x="7740" y="12780"/>
              <a:ext cx="0" cy="1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17"/>
            <p:cNvSpPr>
              <a:spLocks noChangeShapeType="1"/>
            </p:cNvSpPr>
            <p:nvPr/>
          </p:nvSpPr>
          <p:spPr bwMode="auto">
            <a:xfrm flipV="1">
              <a:off x="10260" y="12240"/>
              <a:ext cx="0" cy="19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18"/>
            <p:cNvSpPr>
              <a:spLocks noChangeShapeType="1"/>
            </p:cNvSpPr>
            <p:nvPr/>
          </p:nvSpPr>
          <p:spPr bwMode="auto">
            <a:xfrm flipH="1">
              <a:off x="8640" y="12240"/>
              <a:ext cx="1620" cy="0"/>
            </a:xfrm>
            <a:prstGeom prst="line">
              <a:avLst/>
            </a:prstGeom>
            <a:noFill/>
            <a:ln w="12700">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19"/>
            <p:cNvSpPr>
              <a:spLocks noChangeShapeType="1"/>
            </p:cNvSpPr>
            <p:nvPr/>
          </p:nvSpPr>
          <p:spPr bwMode="auto">
            <a:xfrm>
              <a:off x="8640" y="12240"/>
              <a:ext cx="0" cy="5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8" name="Rectangle 27">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Example: Hierarchical Clustering</a:t>
            </a:r>
          </a:p>
        </p:txBody>
      </p:sp>
      <p:sp>
        <p:nvSpPr>
          <p:cNvPr id="29" name="Rectangle 28">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4814282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8"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2400" dirty="0"/>
              <a:t>O(N</a:t>
            </a:r>
            <a:r>
              <a:rPr lang="en-US" sz="2400" baseline="30000" dirty="0"/>
              <a:t>2</a:t>
            </a:r>
            <a:r>
              <a:rPr lang="en-US" sz="2400" dirty="0"/>
              <a:t>) space since it uses the proximity matrix.  </a:t>
            </a:r>
          </a:p>
          <a:p>
            <a:pPr lvl="1">
              <a:defRPr/>
            </a:pPr>
            <a:r>
              <a:rPr lang="en-US" dirty="0"/>
              <a:t>N is the number of points.</a:t>
            </a:r>
          </a:p>
          <a:p>
            <a:pPr lvl="1">
              <a:defRPr/>
            </a:pPr>
            <a:endParaRPr lang="en-US" dirty="0"/>
          </a:p>
          <a:p>
            <a:pPr>
              <a:defRPr/>
            </a:pPr>
            <a:r>
              <a:rPr lang="en-US" sz="2400" dirty="0"/>
              <a:t>O(N</a:t>
            </a:r>
            <a:r>
              <a:rPr lang="en-US" sz="2400" baseline="30000" dirty="0"/>
              <a:t>3</a:t>
            </a:r>
            <a:r>
              <a:rPr lang="en-US" sz="2400" dirty="0"/>
              <a:t>) time in many cases</a:t>
            </a:r>
          </a:p>
          <a:p>
            <a:pPr lvl="1">
              <a:defRPr/>
            </a:pPr>
            <a:r>
              <a:rPr lang="en-US" dirty="0"/>
              <a:t>There are N steps and at each step the size, N</a:t>
            </a:r>
            <a:r>
              <a:rPr lang="en-US" baseline="30000" dirty="0"/>
              <a:t>2</a:t>
            </a:r>
            <a:r>
              <a:rPr lang="en-US" dirty="0"/>
              <a:t>, proximity matrix must be updated and searched</a:t>
            </a:r>
          </a:p>
          <a:p>
            <a:pPr lvl="1">
              <a:defRPr/>
            </a:pPr>
            <a:r>
              <a:rPr lang="en-US" dirty="0"/>
              <a:t>Complexity can be reduced to O(N</a:t>
            </a:r>
            <a:r>
              <a:rPr lang="en-US" baseline="30000" dirty="0"/>
              <a:t>2</a:t>
            </a:r>
            <a:r>
              <a:rPr lang="en-US" dirty="0"/>
              <a:t> log(N) ) time for some approaches</a:t>
            </a:r>
          </a:p>
        </p:txBody>
      </p:sp>
      <p:sp>
        <p:nvSpPr>
          <p:cNvPr id="7" name="Rectangle 6">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Hierarchical Clustering: Time and Space Requirement </a:t>
            </a:r>
          </a:p>
        </p:txBody>
      </p:sp>
      <p:sp>
        <p:nvSpPr>
          <p:cNvPr id="9" name="Rectangle 8">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31375079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8"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2400" dirty="0" smtClean="0"/>
              <a:t>Once a decision is made to combine two clusters, it cannot be undone</a:t>
            </a:r>
          </a:p>
          <a:p>
            <a:pPr lvl="4">
              <a:defRPr/>
            </a:pPr>
            <a:endParaRPr lang="en-US" sz="2400" dirty="0" smtClean="0"/>
          </a:p>
          <a:p>
            <a:pPr>
              <a:defRPr/>
            </a:pPr>
            <a:r>
              <a:rPr lang="en-US" sz="2400" dirty="0" smtClean="0"/>
              <a:t>Different schemes have problems with one or more of the following:</a:t>
            </a:r>
          </a:p>
          <a:p>
            <a:pPr lvl="1">
              <a:defRPr/>
            </a:pPr>
            <a:r>
              <a:rPr lang="en-US" dirty="0" smtClean="0"/>
              <a:t>Sensitivity to noise and outliers</a:t>
            </a:r>
          </a:p>
          <a:p>
            <a:pPr lvl="1">
              <a:defRPr/>
            </a:pPr>
            <a:r>
              <a:rPr lang="en-US" dirty="0" smtClean="0"/>
              <a:t>Difficulty handling different sized clusters and convex shapes</a:t>
            </a:r>
          </a:p>
          <a:p>
            <a:pPr lvl="1">
              <a:defRPr/>
            </a:pPr>
            <a:r>
              <a:rPr lang="en-US" dirty="0" smtClean="0"/>
              <a:t>Breaking large clusters</a:t>
            </a:r>
          </a:p>
        </p:txBody>
      </p:sp>
      <p:sp>
        <p:nvSpPr>
          <p:cNvPr id="7" name="Rectangle 6">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Hierarchical Clustering: Limitations </a:t>
            </a:r>
          </a:p>
        </p:txBody>
      </p:sp>
      <p:sp>
        <p:nvSpPr>
          <p:cNvPr id="9" name="Rectangle 8">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34221549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8"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2400" dirty="0" smtClean="0"/>
              <a:t>Supervised </a:t>
            </a:r>
            <a:r>
              <a:rPr lang="en-US" sz="2400" dirty="0" err="1" smtClean="0"/>
              <a:t>Vs</a:t>
            </a:r>
            <a:r>
              <a:rPr lang="en-US" sz="2400" dirty="0" smtClean="0"/>
              <a:t> Unsupervised Learning</a:t>
            </a:r>
          </a:p>
          <a:p>
            <a:pPr>
              <a:defRPr/>
            </a:pPr>
            <a:r>
              <a:rPr lang="en-US" sz="2400" dirty="0" smtClean="0"/>
              <a:t>Clustering </a:t>
            </a:r>
          </a:p>
          <a:p>
            <a:pPr>
              <a:defRPr/>
            </a:pPr>
            <a:r>
              <a:rPr lang="en-US" sz="2400" dirty="0" smtClean="0"/>
              <a:t>Clustering Types</a:t>
            </a:r>
          </a:p>
          <a:p>
            <a:pPr>
              <a:defRPr/>
            </a:pPr>
            <a:r>
              <a:rPr lang="en-US" sz="2400" dirty="0" err="1" smtClean="0"/>
              <a:t>Partitional</a:t>
            </a:r>
            <a:r>
              <a:rPr lang="en-US" sz="2400" dirty="0" smtClean="0"/>
              <a:t> </a:t>
            </a:r>
            <a:r>
              <a:rPr lang="en-US" sz="2400" dirty="0" err="1" smtClean="0"/>
              <a:t>Vs</a:t>
            </a:r>
            <a:r>
              <a:rPr lang="en-US" sz="2400" dirty="0" smtClean="0"/>
              <a:t> Hierarchical Clustering</a:t>
            </a:r>
          </a:p>
          <a:p>
            <a:pPr>
              <a:defRPr/>
            </a:pPr>
            <a:r>
              <a:rPr lang="en-US" sz="2400" dirty="0" smtClean="0"/>
              <a:t>Agglomerative </a:t>
            </a:r>
            <a:r>
              <a:rPr lang="en-US" sz="2400" dirty="0" err="1" smtClean="0"/>
              <a:t>Vs</a:t>
            </a:r>
            <a:r>
              <a:rPr lang="en-US" sz="2400" dirty="0" smtClean="0"/>
              <a:t> Divisive Clustering</a:t>
            </a:r>
          </a:p>
          <a:p>
            <a:pPr>
              <a:defRPr/>
            </a:pPr>
            <a:r>
              <a:rPr lang="en-US" sz="2400" dirty="0" smtClean="0"/>
              <a:t>Agglomerative Hierarchical Clustering: Variants</a:t>
            </a:r>
          </a:p>
          <a:p>
            <a:pPr>
              <a:defRPr/>
            </a:pPr>
            <a:r>
              <a:rPr lang="en-US" sz="2400" dirty="0" smtClean="0"/>
              <a:t>Example: </a:t>
            </a:r>
            <a:r>
              <a:rPr lang="en-US" sz="2400" dirty="0"/>
              <a:t>Agglomerative Hierarchical Clustering Variants</a:t>
            </a:r>
          </a:p>
          <a:p>
            <a:pPr marL="0" indent="0">
              <a:buNone/>
              <a:defRPr/>
            </a:pPr>
            <a:endParaRPr lang="en-US" sz="2400" dirty="0" smtClean="0"/>
          </a:p>
        </p:txBody>
      </p:sp>
      <p:sp>
        <p:nvSpPr>
          <p:cNvPr id="7" name="Rectangle 6">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Summary</a:t>
            </a:r>
          </a:p>
        </p:txBody>
      </p:sp>
      <p:sp>
        <p:nvSpPr>
          <p:cNvPr id="9" name="Rectangle 8">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142235722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8"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auto">
              <a:spcBef>
                <a:spcPct val="20000"/>
              </a:spcBef>
              <a:spcAft>
                <a:spcPts val="0"/>
              </a:spcAft>
              <a:buClr>
                <a:schemeClr val="tx1"/>
              </a:buClr>
              <a:buSzPct val="120000"/>
              <a:defRPr/>
            </a:pPr>
            <a:r>
              <a:rPr kumimoji="1" lang="en-US" sz="2400" dirty="0" smtClean="0">
                <a:hlinkClick r:id="rId3"/>
              </a:rPr>
              <a:t>http</a:t>
            </a:r>
            <a:r>
              <a:rPr kumimoji="1" lang="en-US" sz="2400" dirty="0">
                <a:hlinkClick r:id="rId3"/>
              </a:rPr>
              <a:t>://www2.ift.ulaval.ca/~</a:t>
            </a:r>
            <a:r>
              <a:rPr kumimoji="1" lang="en-US" sz="2400" dirty="0" smtClean="0">
                <a:hlinkClick r:id="rId3"/>
              </a:rPr>
              <a:t>chaib/IFT-4102-7025/public_html/Fichiers/Machine_Learning_in_Action.pdf</a:t>
            </a:r>
            <a:endParaRPr kumimoji="1" lang="en-US" sz="2400" dirty="0" smtClean="0"/>
          </a:p>
          <a:p>
            <a:pPr marL="342900" indent="-342900" fontAlgn="auto">
              <a:spcBef>
                <a:spcPct val="20000"/>
              </a:spcBef>
              <a:spcAft>
                <a:spcPts val="0"/>
              </a:spcAft>
              <a:buClr>
                <a:schemeClr val="tx1"/>
              </a:buClr>
              <a:buSzPct val="120000"/>
              <a:defRPr/>
            </a:pPr>
            <a:r>
              <a:rPr lang="en-US" sz="2400" dirty="0">
                <a:hlinkClick r:id="rId4"/>
              </a:rPr>
              <a:t>http://wwwusers.cs.umn.edu/~kumar/dmbook/</a:t>
            </a:r>
            <a:r>
              <a:rPr lang="en-US" sz="2400" dirty="0"/>
              <a:t>. </a:t>
            </a:r>
          </a:p>
          <a:p>
            <a:pPr marL="342900" indent="-342900" fontAlgn="auto">
              <a:spcBef>
                <a:spcPct val="20000"/>
              </a:spcBef>
              <a:spcAft>
                <a:spcPts val="0"/>
              </a:spcAft>
              <a:buClr>
                <a:schemeClr val="tx1"/>
              </a:buClr>
              <a:buSzPct val="120000"/>
              <a:defRPr/>
            </a:pPr>
            <a:r>
              <a:rPr lang="en-US" sz="2400" dirty="0">
                <a:hlinkClick r:id="rId5"/>
              </a:rPr>
              <a:t>ftp://ftp.aw.com/cseng/authors/tan</a:t>
            </a:r>
            <a:endParaRPr lang="en-US" sz="2400" dirty="0"/>
          </a:p>
          <a:p>
            <a:pPr marL="342900" indent="-342900" fontAlgn="auto">
              <a:spcBef>
                <a:spcPct val="20000"/>
              </a:spcBef>
              <a:spcAft>
                <a:spcPts val="0"/>
              </a:spcAft>
              <a:buClr>
                <a:schemeClr val="tx1"/>
              </a:buClr>
              <a:buSzPct val="120000"/>
              <a:defRPr/>
            </a:pPr>
            <a:r>
              <a:rPr kumimoji="1" lang="en-US" sz="2400" dirty="0">
                <a:hlinkClick r:id="rId6"/>
              </a:rPr>
              <a:t>http://web.ccsu.edu/datamining/resources.html</a:t>
            </a:r>
            <a:endParaRPr kumimoji="1" lang="en-US" sz="2400" dirty="0"/>
          </a:p>
          <a:p>
            <a:pPr marL="0" indent="0" fontAlgn="auto">
              <a:spcBef>
                <a:spcPct val="20000"/>
              </a:spcBef>
              <a:spcAft>
                <a:spcPts val="0"/>
              </a:spcAft>
              <a:buClr>
                <a:schemeClr val="tx1"/>
              </a:buClr>
              <a:buSzPct val="120000"/>
              <a:buNone/>
              <a:defRPr/>
            </a:pPr>
            <a:endParaRPr kumimoji="1" lang="en-US" sz="2400" dirty="0" smtClean="0"/>
          </a:p>
          <a:p>
            <a:pPr marL="342900" indent="-342900" fontAlgn="auto">
              <a:spcBef>
                <a:spcPct val="20000"/>
              </a:spcBef>
              <a:spcAft>
                <a:spcPts val="0"/>
              </a:spcAft>
              <a:buClr>
                <a:schemeClr val="tx1"/>
              </a:buClr>
              <a:buSzPct val="120000"/>
              <a:defRPr/>
            </a:pPr>
            <a:endParaRPr kumimoji="1" lang="en-US" sz="2400" dirty="0"/>
          </a:p>
          <a:p>
            <a:pPr marL="342900" indent="-342900" fontAlgn="auto">
              <a:spcBef>
                <a:spcPct val="20000"/>
              </a:spcBef>
              <a:spcAft>
                <a:spcPts val="0"/>
              </a:spcAft>
              <a:buClr>
                <a:schemeClr val="tx1"/>
              </a:buClr>
              <a:buSzPct val="120000"/>
              <a:defRPr/>
            </a:pPr>
            <a:endParaRPr kumimoji="1" lang="en-US" sz="2400" b="1" dirty="0"/>
          </a:p>
        </p:txBody>
      </p:sp>
      <p:sp>
        <p:nvSpPr>
          <p:cNvPr id="7" name="Rectangle 6">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Resources</a:t>
            </a:r>
          </a:p>
        </p:txBody>
      </p:sp>
      <p:sp>
        <p:nvSpPr>
          <p:cNvPr id="9" name="Rectangle 8">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16999781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 xmlns:a16="http://schemas.microsoft.com/office/drawing/2014/main" id="{EC43E8D5-98D6-4BA6-B3EA-B5411DA566A9}"/>
              </a:ext>
            </a:extLst>
          </p:cNvPr>
          <p:cNvSpPr/>
          <p:nvPr/>
        </p:nvSpPr>
        <p:spPr>
          <a:xfrm>
            <a:off x="5460537" y="4049738"/>
            <a:ext cx="7497214" cy="461665"/>
          </a:xfrm>
          <a:prstGeom prst="rect">
            <a:avLst/>
          </a:prstGeom>
        </p:spPr>
        <p:txBody>
          <a:bodyPr wrap="square">
            <a:spAutoFit/>
          </a:bodyPr>
          <a:lstStyle/>
          <a:p>
            <a:r>
              <a:rPr lang="en-US" sz="2400" b="1" dirty="0" smtClean="0"/>
              <a:t>mehala@pes.edu</a:t>
            </a:r>
            <a:endParaRPr lang="en-IN" sz="2400" b="1" dirty="0"/>
          </a:p>
        </p:txBody>
      </p:sp>
      <p:grpSp>
        <p:nvGrpSpPr>
          <p:cNvPr id="13" name="Group 12">
            <a:extLst>
              <a:ext uri="{FF2B5EF4-FFF2-40B4-BE49-F238E27FC236}">
                <a16:creationId xmlns=""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smtClean="0"/>
              <a:t>Dr. N MEHALA</a:t>
            </a:r>
            <a:endParaRPr lang="en-IN" sz="2400" b="1" dirty="0"/>
          </a:p>
        </p:txBody>
      </p:sp>
      <p:sp>
        <p:nvSpPr>
          <p:cNvPr id="21" name="Rectangle 20">
            <a:extLst>
              <a:ext uri="{FF2B5EF4-FFF2-40B4-BE49-F238E27FC236}">
                <a16:creationId xmlns="" xmlns:a16="http://schemas.microsoft.com/office/drawing/2014/main"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a:t>
            </a:r>
            <a:r>
              <a:rPr lang="en-US" sz="2400" dirty="0" smtClean="0"/>
              <a:t>Computer Science and Engineering</a:t>
            </a:r>
            <a:endParaRPr lang="en-IN" sz="2400" dirty="0"/>
          </a:p>
        </p:txBody>
      </p:sp>
    </p:spTree>
    <p:extLst>
      <p:ext uri="{BB962C8B-B14F-4D97-AF65-F5344CB8AC3E}">
        <p14:creationId xmlns:p14="http://schemas.microsoft.com/office/powerpoint/2010/main" val="1459503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34A18499-D267-4FCA-9273-61437F78472C}"/>
              </a:ext>
            </a:extLst>
          </p:cNvPr>
          <p:cNvSpPr/>
          <p:nvPr/>
        </p:nvSpPr>
        <p:spPr>
          <a:xfrm>
            <a:off x="837453" y="3725788"/>
            <a:ext cx="7534186" cy="2308324"/>
          </a:xfrm>
          <a:prstGeom prst="rect">
            <a:avLst/>
          </a:prstGeom>
        </p:spPr>
        <p:txBody>
          <a:bodyPr wrap="square">
            <a:spAutoFit/>
          </a:bodyPr>
          <a:lstStyle/>
          <a:p>
            <a:pPr marL="342900" indent="-342900">
              <a:buFont typeface="Courier New" panose="02070309020205020404" pitchFamily="49" charset="0"/>
              <a:buChar char="o"/>
            </a:pPr>
            <a:r>
              <a:rPr lang="en-US" sz="2400" dirty="0"/>
              <a:t>There might be situations when we do not have any target variable to predict</a:t>
            </a:r>
            <a:r>
              <a:rPr lang="en-US" sz="2400" dirty="0" smtClean="0"/>
              <a:t>. </a:t>
            </a:r>
          </a:p>
          <a:p>
            <a:pPr marL="342900" indent="-342900">
              <a:buFont typeface="Courier New" panose="02070309020205020404" pitchFamily="49" charset="0"/>
              <a:buChar char="o"/>
            </a:pPr>
            <a:r>
              <a:rPr lang="en-US" sz="2400" dirty="0" smtClean="0"/>
              <a:t>Such </a:t>
            </a:r>
            <a:r>
              <a:rPr lang="en-US" sz="2400" dirty="0"/>
              <a:t>problems, without any explicit target variable, are known as unsupervised learning problems. </a:t>
            </a:r>
            <a:endParaRPr lang="en-US" sz="2400" dirty="0" smtClean="0"/>
          </a:p>
          <a:p>
            <a:pPr marL="342900" indent="-342900">
              <a:buFont typeface="Courier New" panose="02070309020205020404" pitchFamily="49" charset="0"/>
              <a:buChar char="o"/>
            </a:pPr>
            <a:r>
              <a:rPr lang="en-US" sz="2400" dirty="0" smtClean="0"/>
              <a:t>We </a:t>
            </a:r>
            <a:r>
              <a:rPr lang="en-US" sz="2400" dirty="0"/>
              <a:t>only have the independent variables and no </a:t>
            </a:r>
            <a:r>
              <a:rPr lang="en-US" sz="2400" dirty="0" smtClean="0"/>
              <a:t>target/dependent </a:t>
            </a:r>
            <a:r>
              <a:rPr lang="en-US" sz="2400" dirty="0"/>
              <a:t>variable in these problems.</a:t>
            </a:r>
            <a:endParaRPr lang="en-IN" sz="2400" b="1" dirty="0"/>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1759" y="1713382"/>
            <a:ext cx="2999712" cy="1743075"/>
          </a:xfrm>
          <a:prstGeom prst="rect">
            <a:avLst/>
          </a:prstGeom>
        </p:spPr>
      </p:pic>
      <p:sp>
        <p:nvSpPr>
          <p:cNvPr id="11" name="Rectangle 10">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Unsupervised Learning</a:t>
            </a:r>
          </a:p>
        </p:txBody>
      </p:sp>
      <p:sp>
        <p:nvSpPr>
          <p:cNvPr id="12" name="Rectangle 11">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4103305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34A18499-D267-4FCA-9273-61437F78472C}"/>
              </a:ext>
            </a:extLst>
          </p:cNvPr>
          <p:cNvSpPr/>
          <p:nvPr/>
        </p:nvSpPr>
        <p:spPr>
          <a:xfrm>
            <a:off x="171141" y="2945440"/>
            <a:ext cx="8200498" cy="1569660"/>
          </a:xfrm>
          <a:prstGeom prst="rect">
            <a:avLst/>
          </a:prstGeom>
        </p:spPr>
        <p:txBody>
          <a:bodyPr wrap="square">
            <a:spAutoFit/>
          </a:bodyPr>
          <a:lstStyle/>
          <a:p>
            <a:pPr marL="342900" indent="-342900">
              <a:buFont typeface="Courier New" panose="02070309020205020404" pitchFamily="49" charset="0"/>
              <a:buChar char="o"/>
            </a:pPr>
            <a:r>
              <a:rPr lang="en-US" sz="2400" dirty="0" smtClean="0"/>
              <a:t>Divide </a:t>
            </a:r>
            <a:r>
              <a:rPr lang="en-US" sz="2400" dirty="0"/>
              <a:t>the entire </a:t>
            </a:r>
            <a:r>
              <a:rPr lang="en-US" sz="2400" dirty="0" smtClean="0"/>
              <a:t>data (X) </a:t>
            </a:r>
            <a:r>
              <a:rPr lang="en-US" sz="2400" dirty="0"/>
              <a:t>into a set of </a:t>
            </a:r>
            <a:r>
              <a:rPr lang="en-US" sz="2400" dirty="0" smtClean="0"/>
              <a:t>groups. </a:t>
            </a:r>
            <a:r>
              <a:rPr lang="en-US" sz="2400" dirty="0"/>
              <a:t>These groups are known as clusters and the process of making these clusters is known as </a:t>
            </a:r>
            <a:r>
              <a:rPr lang="en-US" sz="2400" b="1" dirty="0"/>
              <a:t>clustering</a:t>
            </a:r>
            <a:r>
              <a:rPr lang="en-US" sz="2400" dirty="0" smtClean="0"/>
              <a:t>.</a:t>
            </a:r>
          </a:p>
          <a:p>
            <a:pPr marL="342900" indent="-342900">
              <a:buFont typeface="Courier New" panose="02070309020205020404" pitchFamily="49" charset="0"/>
              <a:buChar char="o"/>
            </a:pPr>
            <a:endParaRPr lang="en-IN" sz="2400" b="1" dirty="0"/>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858" y="1468434"/>
            <a:ext cx="2493274" cy="1218495"/>
          </a:xfrm>
          <a:prstGeom prst="rect">
            <a:avLst/>
          </a:prstGeom>
        </p:spPr>
      </p:pic>
      <p:pic>
        <p:nvPicPr>
          <p:cNvPr id="9" name="Picture 8"/>
          <p:cNvPicPr>
            <a:picLocks noChangeAspect="1"/>
          </p:cNvPicPr>
          <p:nvPr/>
        </p:nvPicPr>
        <p:blipFill>
          <a:blip r:embed="rId4"/>
          <a:stretch>
            <a:fillRect/>
          </a:stretch>
        </p:blipFill>
        <p:spPr>
          <a:xfrm>
            <a:off x="4310294" y="4515099"/>
            <a:ext cx="3981450" cy="2297239"/>
          </a:xfrm>
          <a:prstGeom prst="rect">
            <a:avLst/>
          </a:prstGeom>
        </p:spPr>
      </p:pic>
      <p:sp>
        <p:nvSpPr>
          <p:cNvPr id="10" name="Rectangle 9">
            <a:extLst>
              <a:ext uri="{FF2B5EF4-FFF2-40B4-BE49-F238E27FC236}">
                <a16:creationId xmlns:a16="http://schemas.microsoft.com/office/drawing/2014/main" xmlns="" id="{620A7DEA-950C-4954-B3B7-2672370FABF4}"/>
              </a:ext>
            </a:extLst>
          </p:cNvPr>
          <p:cNvSpPr/>
          <p:nvPr/>
        </p:nvSpPr>
        <p:spPr>
          <a:xfrm>
            <a:off x="393111" y="612031"/>
            <a:ext cx="7999758" cy="461665"/>
          </a:xfrm>
          <a:prstGeom prst="rect">
            <a:avLst/>
          </a:prstGeom>
        </p:spPr>
        <p:txBody>
          <a:bodyPr wrap="square">
            <a:spAutoFit/>
          </a:bodyPr>
          <a:lstStyle/>
          <a:p>
            <a:r>
              <a:rPr lang="en-IN" sz="2400" b="1" dirty="0" err="1" smtClean="0">
                <a:solidFill>
                  <a:srgbClr val="DFA267"/>
                </a:solidFill>
              </a:rPr>
              <a:t>UnSupervised</a:t>
            </a:r>
            <a:r>
              <a:rPr lang="en-IN" sz="2400" b="1" dirty="0" smtClean="0">
                <a:solidFill>
                  <a:srgbClr val="DFA267"/>
                </a:solidFill>
              </a:rPr>
              <a:t> Learning</a:t>
            </a:r>
            <a:endParaRPr lang="en-IN" sz="2400" b="1" dirty="0">
              <a:solidFill>
                <a:srgbClr val="DFA267"/>
              </a:solidFill>
            </a:endParaRPr>
          </a:p>
        </p:txBody>
      </p:sp>
      <p:sp>
        <p:nvSpPr>
          <p:cNvPr id="11" name="Rectangle 10">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2116975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34A18499-D267-4FCA-9273-61437F78472C}"/>
              </a:ext>
            </a:extLst>
          </p:cNvPr>
          <p:cNvSpPr/>
          <p:nvPr/>
        </p:nvSpPr>
        <p:spPr>
          <a:xfrm>
            <a:off x="91246" y="1623077"/>
            <a:ext cx="8200498" cy="1200329"/>
          </a:xfrm>
          <a:prstGeom prst="rect">
            <a:avLst/>
          </a:prstGeom>
        </p:spPr>
        <p:txBody>
          <a:bodyPr wrap="square">
            <a:spAutoFit/>
          </a:bodyPr>
          <a:lstStyle/>
          <a:p>
            <a:r>
              <a:rPr lang="en-US" sz="2400" dirty="0"/>
              <a:t>Finding groups of objects such that the objects in a group will be similar (or related) to one another and different from (or unrelated to) the objects in other groups</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grpSp>
        <p:nvGrpSpPr>
          <p:cNvPr id="10" name="Group 9"/>
          <p:cNvGrpSpPr/>
          <p:nvPr/>
        </p:nvGrpSpPr>
        <p:grpSpPr>
          <a:xfrm>
            <a:off x="866559" y="3018693"/>
            <a:ext cx="7010400" cy="3581400"/>
            <a:chOff x="1295400" y="2667000"/>
            <a:chExt cx="7010400" cy="3581400"/>
          </a:xfrm>
        </p:grpSpPr>
        <p:grpSp>
          <p:nvGrpSpPr>
            <p:cNvPr id="11" name="Group 6"/>
            <p:cNvGrpSpPr>
              <a:grpSpLocks/>
            </p:cNvGrpSpPr>
            <p:nvPr/>
          </p:nvGrpSpPr>
          <p:grpSpPr bwMode="auto">
            <a:xfrm>
              <a:off x="3276600" y="3570288"/>
              <a:ext cx="3048000" cy="2678112"/>
              <a:chOff x="2160" y="2544"/>
              <a:chExt cx="1920" cy="1687"/>
            </a:xfrm>
          </p:grpSpPr>
          <p:sp>
            <p:nvSpPr>
              <p:cNvPr id="23" name="Line 7"/>
              <p:cNvSpPr>
                <a:spLocks noChangeShapeType="1"/>
              </p:cNvSpPr>
              <p:nvPr/>
            </p:nvSpPr>
            <p:spPr bwMode="auto">
              <a:xfrm>
                <a:off x="2736" y="2544"/>
                <a:ext cx="0" cy="11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8"/>
              <p:cNvSpPr>
                <a:spLocks noChangeShapeType="1"/>
              </p:cNvSpPr>
              <p:nvPr/>
            </p:nvSpPr>
            <p:spPr bwMode="auto">
              <a:xfrm>
                <a:off x="2736" y="3696"/>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Freeform 9"/>
              <p:cNvSpPr>
                <a:spLocks/>
              </p:cNvSpPr>
              <p:nvPr/>
            </p:nvSpPr>
            <p:spPr bwMode="auto">
              <a:xfrm>
                <a:off x="2226" y="3696"/>
                <a:ext cx="510" cy="535"/>
              </a:xfrm>
              <a:custGeom>
                <a:avLst/>
                <a:gdLst>
                  <a:gd name="T0" fmla="*/ 510 w 510"/>
                  <a:gd name="T1" fmla="*/ 0 h 535"/>
                  <a:gd name="T2" fmla="*/ 0 w 510"/>
                  <a:gd name="T3" fmla="*/ 535 h 535"/>
                  <a:gd name="T4" fmla="*/ 0 60000 65536"/>
                  <a:gd name="T5" fmla="*/ 0 60000 65536"/>
                  <a:gd name="T6" fmla="*/ 0 w 510"/>
                  <a:gd name="T7" fmla="*/ 0 h 535"/>
                  <a:gd name="T8" fmla="*/ 510 w 510"/>
                  <a:gd name="T9" fmla="*/ 535 h 535"/>
                </a:gdLst>
                <a:ahLst/>
                <a:cxnLst>
                  <a:cxn ang="T4">
                    <a:pos x="T0" y="T1"/>
                  </a:cxn>
                  <a:cxn ang="T5">
                    <a:pos x="T2" y="T3"/>
                  </a:cxn>
                </a:cxnLst>
                <a:rect l="T6" t="T7" r="T8" b="T9"/>
                <a:pathLst>
                  <a:path w="510" h="535">
                    <a:moveTo>
                      <a:pt x="510" y="0"/>
                    </a:moveTo>
                    <a:lnTo>
                      <a:pt x="0" y="535"/>
                    </a:lnTo>
                  </a:path>
                </a:pathLst>
              </a:custGeom>
              <a:noFill/>
              <a:ln w="9525">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 name="AutoShape 10"/>
              <p:cNvSpPr>
                <a:spLocks noChangeArrowheads="1"/>
              </p:cNvSpPr>
              <p:nvPr/>
            </p:nvSpPr>
            <p:spPr bwMode="auto">
              <a:xfrm>
                <a:off x="3264" y="2880"/>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defTabSz="914400">
                  <a:spcBef>
                    <a:spcPct val="0"/>
                  </a:spcBef>
                  <a:spcAft>
                    <a:spcPct val="0"/>
                  </a:spcAft>
                  <a:buClrTx/>
                  <a:buSzTx/>
                  <a:buFontTx/>
                  <a:buNone/>
                </a:pPr>
                <a:endParaRPr lang="en-US" sz="1400" b="1">
                  <a:solidFill>
                    <a:srgbClr val="000000"/>
                  </a:solidFill>
                </a:endParaRPr>
              </a:p>
            </p:txBody>
          </p:sp>
          <p:sp>
            <p:nvSpPr>
              <p:cNvPr id="27" name="AutoShape 11"/>
              <p:cNvSpPr>
                <a:spLocks noChangeArrowheads="1"/>
              </p:cNvSpPr>
              <p:nvPr/>
            </p:nvSpPr>
            <p:spPr bwMode="auto">
              <a:xfrm>
                <a:off x="3408" y="2880"/>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defTabSz="914400">
                  <a:spcBef>
                    <a:spcPct val="0"/>
                  </a:spcBef>
                  <a:spcAft>
                    <a:spcPct val="0"/>
                  </a:spcAft>
                  <a:buClrTx/>
                  <a:buSzTx/>
                  <a:buFontTx/>
                  <a:buNone/>
                </a:pPr>
                <a:endParaRPr lang="en-US" sz="1400" b="1">
                  <a:solidFill>
                    <a:srgbClr val="000000"/>
                  </a:solidFill>
                </a:endParaRPr>
              </a:p>
            </p:txBody>
          </p:sp>
          <p:sp>
            <p:nvSpPr>
              <p:cNvPr id="28" name="AutoShape 12"/>
              <p:cNvSpPr>
                <a:spLocks noChangeArrowheads="1"/>
              </p:cNvSpPr>
              <p:nvPr/>
            </p:nvSpPr>
            <p:spPr bwMode="auto">
              <a:xfrm>
                <a:off x="3360" y="273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defTabSz="914400">
                  <a:spcBef>
                    <a:spcPct val="0"/>
                  </a:spcBef>
                  <a:spcAft>
                    <a:spcPct val="0"/>
                  </a:spcAft>
                  <a:buClrTx/>
                  <a:buSzTx/>
                  <a:buFontTx/>
                  <a:buNone/>
                </a:pPr>
                <a:endParaRPr lang="en-US" sz="1400" b="1">
                  <a:solidFill>
                    <a:srgbClr val="000000"/>
                  </a:solidFill>
                </a:endParaRPr>
              </a:p>
            </p:txBody>
          </p:sp>
          <p:sp>
            <p:nvSpPr>
              <p:cNvPr id="29" name="AutoShape 13"/>
              <p:cNvSpPr>
                <a:spLocks noChangeArrowheads="1"/>
              </p:cNvSpPr>
              <p:nvPr/>
            </p:nvSpPr>
            <p:spPr bwMode="auto">
              <a:xfrm>
                <a:off x="3360" y="3024"/>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defTabSz="914400">
                  <a:spcBef>
                    <a:spcPct val="0"/>
                  </a:spcBef>
                  <a:spcAft>
                    <a:spcPct val="0"/>
                  </a:spcAft>
                  <a:buClrTx/>
                  <a:buSzTx/>
                  <a:buFontTx/>
                  <a:buNone/>
                </a:pPr>
                <a:endParaRPr lang="en-US" sz="1400" b="1">
                  <a:solidFill>
                    <a:srgbClr val="000000"/>
                  </a:solidFill>
                </a:endParaRPr>
              </a:p>
            </p:txBody>
          </p:sp>
          <p:sp>
            <p:nvSpPr>
              <p:cNvPr id="30" name="AutoShape 14"/>
              <p:cNvSpPr>
                <a:spLocks noChangeArrowheads="1"/>
              </p:cNvSpPr>
              <p:nvPr/>
            </p:nvSpPr>
            <p:spPr bwMode="auto">
              <a:xfrm>
                <a:off x="3600" y="2880"/>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defTabSz="914400">
                  <a:spcBef>
                    <a:spcPct val="0"/>
                  </a:spcBef>
                  <a:spcAft>
                    <a:spcPct val="0"/>
                  </a:spcAft>
                  <a:buClrTx/>
                  <a:buSzTx/>
                  <a:buFontTx/>
                  <a:buNone/>
                </a:pPr>
                <a:endParaRPr lang="en-US" sz="1400" b="1">
                  <a:solidFill>
                    <a:srgbClr val="000000"/>
                  </a:solidFill>
                </a:endParaRPr>
              </a:p>
            </p:txBody>
          </p:sp>
          <p:sp>
            <p:nvSpPr>
              <p:cNvPr id="31" name="AutoShape 15"/>
              <p:cNvSpPr>
                <a:spLocks noChangeArrowheads="1"/>
              </p:cNvSpPr>
              <p:nvPr/>
            </p:nvSpPr>
            <p:spPr bwMode="auto">
              <a:xfrm>
                <a:off x="3504" y="2784"/>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defTabSz="914400">
                  <a:spcBef>
                    <a:spcPct val="0"/>
                  </a:spcBef>
                  <a:spcAft>
                    <a:spcPct val="0"/>
                  </a:spcAft>
                  <a:buClrTx/>
                  <a:buSzTx/>
                  <a:buFontTx/>
                  <a:buNone/>
                </a:pPr>
                <a:endParaRPr lang="en-US" sz="1400" b="1">
                  <a:solidFill>
                    <a:srgbClr val="000000"/>
                  </a:solidFill>
                </a:endParaRPr>
              </a:p>
            </p:txBody>
          </p:sp>
          <p:sp>
            <p:nvSpPr>
              <p:cNvPr id="32" name="AutoShape 16"/>
              <p:cNvSpPr>
                <a:spLocks noChangeArrowheads="1"/>
              </p:cNvSpPr>
              <p:nvPr/>
            </p:nvSpPr>
            <p:spPr bwMode="auto">
              <a:xfrm>
                <a:off x="3168" y="273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defTabSz="914400">
                  <a:spcBef>
                    <a:spcPct val="0"/>
                  </a:spcBef>
                  <a:spcAft>
                    <a:spcPct val="0"/>
                  </a:spcAft>
                  <a:buClrTx/>
                  <a:buSzTx/>
                  <a:buFontTx/>
                  <a:buNone/>
                </a:pPr>
                <a:endParaRPr lang="en-US" sz="1400" b="1">
                  <a:solidFill>
                    <a:srgbClr val="000000"/>
                  </a:solidFill>
                </a:endParaRPr>
              </a:p>
            </p:txBody>
          </p:sp>
          <p:sp>
            <p:nvSpPr>
              <p:cNvPr id="33" name="AutoShape 17"/>
              <p:cNvSpPr>
                <a:spLocks noChangeArrowheads="1"/>
              </p:cNvSpPr>
              <p:nvPr/>
            </p:nvSpPr>
            <p:spPr bwMode="auto">
              <a:xfrm>
                <a:off x="3504" y="297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defTabSz="914400">
                  <a:spcBef>
                    <a:spcPct val="0"/>
                  </a:spcBef>
                  <a:spcAft>
                    <a:spcPct val="0"/>
                  </a:spcAft>
                  <a:buClrTx/>
                  <a:buSzTx/>
                  <a:buFontTx/>
                  <a:buNone/>
                </a:pPr>
                <a:endParaRPr lang="en-US" sz="1400" b="1">
                  <a:solidFill>
                    <a:srgbClr val="000000"/>
                  </a:solidFill>
                </a:endParaRPr>
              </a:p>
            </p:txBody>
          </p:sp>
          <p:sp>
            <p:nvSpPr>
              <p:cNvPr id="34" name="AutoShape 18"/>
              <p:cNvSpPr>
                <a:spLocks noChangeArrowheads="1"/>
              </p:cNvSpPr>
              <p:nvPr/>
            </p:nvSpPr>
            <p:spPr bwMode="auto">
              <a:xfrm>
                <a:off x="3168" y="297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defTabSz="914400">
                  <a:spcBef>
                    <a:spcPct val="0"/>
                  </a:spcBef>
                  <a:spcAft>
                    <a:spcPct val="0"/>
                  </a:spcAft>
                  <a:buClrTx/>
                  <a:buSzTx/>
                  <a:buFontTx/>
                  <a:buNone/>
                </a:pPr>
                <a:endParaRPr lang="en-US" sz="1400" b="1">
                  <a:solidFill>
                    <a:srgbClr val="000000"/>
                  </a:solidFill>
                </a:endParaRPr>
              </a:p>
            </p:txBody>
          </p:sp>
          <p:sp>
            <p:nvSpPr>
              <p:cNvPr id="35" name="AutoShape 19"/>
              <p:cNvSpPr>
                <a:spLocks noChangeArrowheads="1"/>
              </p:cNvSpPr>
              <p:nvPr/>
            </p:nvSpPr>
            <p:spPr bwMode="auto">
              <a:xfrm>
                <a:off x="2160" y="3264"/>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defTabSz="914400">
                  <a:spcBef>
                    <a:spcPct val="0"/>
                  </a:spcBef>
                  <a:spcAft>
                    <a:spcPct val="0"/>
                  </a:spcAft>
                  <a:buClrTx/>
                  <a:buSzTx/>
                  <a:buFontTx/>
                  <a:buNone/>
                </a:pPr>
                <a:endParaRPr lang="en-US" sz="1400" b="1">
                  <a:solidFill>
                    <a:srgbClr val="000000"/>
                  </a:solidFill>
                </a:endParaRPr>
              </a:p>
            </p:txBody>
          </p:sp>
          <p:sp>
            <p:nvSpPr>
              <p:cNvPr id="36" name="AutoShape 20"/>
              <p:cNvSpPr>
                <a:spLocks noChangeArrowheads="1"/>
              </p:cNvSpPr>
              <p:nvPr/>
            </p:nvSpPr>
            <p:spPr bwMode="auto">
              <a:xfrm>
                <a:off x="2304" y="3312"/>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defTabSz="914400">
                  <a:spcBef>
                    <a:spcPct val="0"/>
                  </a:spcBef>
                  <a:spcAft>
                    <a:spcPct val="0"/>
                  </a:spcAft>
                  <a:buClrTx/>
                  <a:buSzTx/>
                  <a:buFontTx/>
                  <a:buNone/>
                </a:pPr>
                <a:endParaRPr lang="en-US" sz="1400" b="1">
                  <a:solidFill>
                    <a:srgbClr val="000000"/>
                  </a:solidFill>
                </a:endParaRPr>
              </a:p>
            </p:txBody>
          </p:sp>
          <p:sp>
            <p:nvSpPr>
              <p:cNvPr id="37" name="AutoShape 21"/>
              <p:cNvSpPr>
                <a:spLocks noChangeArrowheads="1"/>
              </p:cNvSpPr>
              <p:nvPr/>
            </p:nvSpPr>
            <p:spPr bwMode="auto">
              <a:xfrm>
                <a:off x="2304" y="3456"/>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defTabSz="914400">
                  <a:spcBef>
                    <a:spcPct val="0"/>
                  </a:spcBef>
                  <a:spcAft>
                    <a:spcPct val="0"/>
                  </a:spcAft>
                  <a:buClrTx/>
                  <a:buSzTx/>
                  <a:buFontTx/>
                  <a:buNone/>
                </a:pPr>
                <a:endParaRPr lang="en-US" sz="1400" b="1">
                  <a:solidFill>
                    <a:srgbClr val="000000"/>
                  </a:solidFill>
                </a:endParaRPr>
              </a:p>
            </p:txBody>
          </p:sp>
          <p:sp>
            <p:nvSpPr>
              <p:cNvPr id="38" name="AutoShape 22"/>
              <p:cNvSpPr>
                <a:spLocks noChangeArrowheads="1"/>
              </p:cNvSpPr>
              <p:nvPr/>
            </p:nvSpPr>
            <p:spPr bwMode="auto">
              <a:xfrm>
                <a:off x="2448" y="3312"/>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defTabSz="914400">
                  <a:spcBef>
                    <a:spcPct val="0"/>
                  </a:spcBef>
                  <a:spcAft>
                    <a:spcPct val="0"/>
                  </a:spcAft>
                  <a:buClrTx/>
                  <a:buSzTx/>
                  <a:buFontTx/>
                  <a:buNone/>
                </a:pPr>
                <a:endParaRPr lang="en-US" sz="1400" b="1">
                  <a:solidFill>
                    <a:srgbClr val="000000"/>
                  </a:solidFill>
                </a:endParaRPr>
              </a:p>
            </p:txBody>
          </p:sp>
          <p:sp>
            <p:nvSpPr>
              <p:cNvPr id="39" name="AutoShape 23"/>
              <p:cNvSpPr>
                <a:spLocks noChangeArrowheads="1"/>
              </p:cNvSpPr>
              <p:nvPr/>
            </p:nvSpPr>
            <p:spPr bwMode="auto">
              <a:xfrm>
                <a:off x="2352" y="3168"/>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defTabSz="914400">
                  <a:spcBef>
                    <a:spcPct val="0"/>
                  </a:spcBef>
                  <a:spcAft>
                    <a:spcPct val="0"/>
                  </a:spcAft>
                  <a:buClrTx/>
                  <a:buSzTx/>
                  <a:buFontTx/>
                  <a:buNone/>
                </a:pPr>
                <a:endParaRPr lang="en-US" sz="1400" b="1">
                  <a:solidFill>
                    <a:srgbClr val="000000"/>
                  </a:solidFill>
                </a:endParaRPr>
              </a:p>
            </p:txBody>
          </p:sp>
          <p:sp>
            <p:nvSpPr>
              <p:cNvPr id="40" name="AutoShape 24"/>
              <p:cNvSpPr>
                <a:spLocks noChangeArrowheads="1"/>
              </p:cNvSpPr>
              <p:nvPr/>
            </p:nvSpPr>
            <p:spPr bwMode="auto">
              <a:xfrm>
                <a:off x="2448" y="3456"/>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defTabSz="914400">
                  <a:spcBef>
                    <a:spcPct val="0"/>
                  </a:spcBef>
                  <a:spcAft>
                    <a:spcPct val="0"/>
                  </a:spcAft>
                  <a:buClrTx/>
                  <a:buSzTx/>
                  <a:buFontTx/>
                  <a:buNone/>
                </a:pPr>
                <a:endParaRPr lang="en-US" sz="1400" b="1">
                  <a:solidFill>
                    <a:srgbClr val="000000"/>
                  </a:solidFill>
                </a:endParaRPr>
              </a:p>
            </p:txBody>
          </p:sp>
          <p:sp>
            <p:nvSpPr>
              <p:cNvPr id="41" name="AutoShape 25"/>
              <p:cNvSpPr>
                <a:spLocks noChangeArrowheads="1"/>
              </p:cNvSpPr>
              <p:nvPr/>
            </p:nvSpPr>
            <p:spPr bwMode="auto">
              <a:xfrm>
                <a:off x="2160" y="3408"/>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defTabSz="914400">
                  <a:spcBef>
                    <a:spcPct val="0"/>
                  </a:spcBef>
                  <a:spcAft>
                    <a:spcPct val="0"/>
                  </a:spcAft>
                  <a:buClrTx/>
                  <a:buSzTx/>
                  <a:buFontTx/>
                  <a:buNone/>
                </a:pPr>
                <a:endParaRPr lang="en-US" sz="1400" b="1">
                  <a:solidFill>
                    <a:srgbClr val="000000"/>
                  </a:solidFill>
                </a:endParaRPr>
              </a:p>
            </p:txBody>
          </p:sp>
          <p:sp>
            <p:nvSpPr>
              <p:cNvPr id="42" name="AutoShape 26"/>
              <p:cNvSpPr>
                <a:spLocks noChangeArrowheads="1"/>
              </p:cNvSpPr>
              <p:nvPr/>
            </p:nvSpPr>
            <p:spPr bwMode="auto">
              <a:xfrm>
                <a:off x="3504" y="3552"/>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defTabSz="914400">
                  <a:spcBef>
                    <a:spcPct val="0"/>
                  </a:spcBef>
                  <a:spcAft>
                    <a:spcPct val="0"/>
                  </a:spcAft>
                  <a:buClrTx/>
                  <a:buSzTx/>
                  <a:buFontTx/>
                  <a:buNone/>
                </a:pPr>
                <a:endParaRPr lang="en-US" sz="1400" b="1">
                  <a:solidFill>
                    <a:srgbClr val="000000"/>
                  </a:solidFill>
                </a:endParaRPr>
              </a:p>
            </p:txBody>
          </p:sp>
          <p:sp>
            <p:nvSpPr>
              <p:cNvPr id="43" name="AutoShape 27"/>
              <p:cNvSpPr>
                <a:spLocks noChangeArrowheads="1"/>
              </p:cNvSpPr>
              <p:nvPr/>
            </p:nvSpPr>
            <p:spPr bwMode="auto">
              <a:xfrm>
                <a:off x="3792" y="3600"/>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defTabSz="914400">
                  <a:spcBef>
                    <a:spcPct val="0"/>
                  </a:spcBef>
                  <a:spcAft>
                    <a:spcPct val="0"/>
                  </a:spcAft>
                  <a:buClrTx/>
                  <a:buSzTx/>
                  <a:buFontTx/>
                  <a:buNone/>
                </a:pPr>
                <a:endParaRPr lang="en-US" sz="1400" b="1">
                  <a:solidFill>
                    <a:srgbClr val="000000"/>
                  </a:solidFill>
                </a:endParaRPr>
              </a:p>
            </p:txBody>
          </p:sp>
          <p:sp>
            <p:nvSpPr>
              <p:cNvPr id="44" name="AutoShape 28"/>
              <p:cNvSpPr>
                <a:spLocks noChangeArrowheads="1"/>
              </p:cNvSpPr>
              <p:nvPr/>
            </p:nvSpPr>
            <p:spPr bwMode="auto">
              <a:xfrm>
                <a:off x="3648" y="3696"/>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defTabSz="914400">
                  <a:spcBef>
                    <a:spcPct val="0"/>
                  </a:spcBef>
                  <a:spcAft>
                    <a:spcPct val="0"/>
                  </a:spcAft>
                  <a:buClrTx/>
                  <a:buSzTx/>
                  <a:buFontTx/>
                  <a:buNone/>
                </a:pPr>
                <a:endParaRPr lang="en-US" sz="1400" b="1">
                  <a:solidFill>
                    <a:srgbClr val="000000"/>
                  </a:solidFill>
                </a:endParaRPr>
              </a:p>
            </p:txBody>
          </p:sp>
          <p:sp>
            <p:nvSpPr>
              <p:cNvPr id="45" name="AutoShape 29"/>
              <p:cNvSpPr>
                <a:spLocks noChangeArrowheads="1"/>
              </p:cNvSpPr>
              <p:nvPr/>
            </p:nvSpPr>
            <p:spPr bwMode="auto">
              <a:xfrm>
                <a:off x="3504" y="3792"/>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defTabSz="914400">
                  <a:spcBef>
                    <a:spcPct val="0"/>
                  </a:spcBef>
                  <a:spcAft>
                    <a:spcPct val="0"/>
                  </a:spcAft>
                  <a:buClrTx/>
                  <a:buSzTx/>
                  <a:buFontTx/>
                  <a:buNone/>
                </a:pPr>
                <a:endParaRPr lang="en-US" sz="1400" b="1">
                  <a:solidFill>
                    <a:srgbClr val="000000"/>
                  </a:solidFill>
                </a:endParaRPr>
              </a:p>
            </p:txBody>
          </p:sp>
          <p:sp>
            <p:nvSpPr>
              <p:cNvPr id="46" name="AutoShape 30"/>
              <p:cNvSpPr>
                <a:spLocks noChangeArrowheads="1"/>
              </p:cNvSpPr>
              <p:nvPr/>
            </p:nvSpPr>
            <p:spPr bwMode="auto">
              <a:xfrm>
                <a:off x="3696" y="3792"/>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defTabSz="914400">
                  <a:spcBef>
                    <a:spcPct val="0"/>
                  </a:spcBef>
                  <a:spcAft>
                    <a:spcPct val="0"/>
                  </a:spcAft>
                  <a:buClrTx/>
                  <a:buSzTx/>
                  <a:buFontTx/>
                  <a:buNone/>
                </a:pPr>
                <a:endParaRPr lang="en-US" sz="1400" b="1">
                  <a:solidFill>
                    <a:srgbClr val="000000"/>
                  </a:solidFill>
                </a:endParaRPr>
              </a:p>
            </p:txBody>
          </p:sp>
          <p:sp>
            <p:nvSpPr>
              <p:cNvPr id="47" name="AutoShape 31"/>
              <p:cNvSpPr>
                <a:spLocks noChangeArrowheads="1"/>
              </p:cNvSpPr>
              <p:nvPr/>
            </p:nvSpPr>
            <p:spPr bwMode="auto">
              <a:xfrm flipV="1">
                <a:off x="3504" y="3648"/>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defTabSz="914400">
                  <a:spcBef>
                    <a:spcPct val="0"/>
                  </a:spcBef>
                  <a:spcAft>
                    <a:spcPct val="0"/>
                  </a:spcAft>
                  <a:buClrTx/>
                  <a:buSzTx/>
                  <a:buFontTx/>
                  <a:buNone/>
                </a:pPr>
                <a:endParaRPr lang="en-US" sz="1400" b="1">
                  <a:solidFill>
                    <a:srgbClr val="000000"/>
                  </a:solidFill>
                </a:endParaRPr>
              </a:p>
            </p:txBody>
          </p:sp>
          <p:sp>
            <p:nvSpPr>
              <p:cNvPr id="48" name="AutoShape 32"/>
              <p:cNvSpPr>
                <a:spLocks noChangeArrowheads="1"/>
              </p:cNvSpPr>
              <p:nvPr/>
            </p:nvSpPr>
            <p:spPr bwMode="auto">
              <a:xfrm>
                <a:off x="3696" y="3504"/>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defTabSz="914400">
                  <a:spcBef>
                    <a:spcPct val="0"/>
                  </a:spcBef>
                  <a:spcAft>
                    <a:spcPct val="0"/>
                  </a:spcAft>
                  <a:buClrTx/>
                  <a:buSzTx/>
                  <a:buFontTx/>
                  <a:buNone/>
                </a:pPr>
                <a:endParaRPr lang="en-US" sz="1400" b="1">
                  <a:solidFill>
                    <a:srgbClr val="000000"/>
                  </a:solidFill>
                </a:endParaRPr>
              </a:p>
            </p:txBody>
          </p:sp>
        </p:grpSp>
        <p:grpSp>
          <p:nvGrpSpPr>
            <p:cNvPr id="12" name="Group 33"/>
            <p:cNvGrpSpPr>
              <a:grpSpLocks/>
            </p:cNvGrpSpPr>
            <p:nvPr/>
          </p:nvGrpSpPr>
          <p:grpSpPr bwMode="auto">
            <a:xfrm>
              <a:off x="5257800" y="2667000"/>
              <a:ext cx="3048000" cy="2514600"/>
              <a:chOff x="3312" y="1584"/>
              <a:chExt cx="1920" cy="1584"/>
            </a:xfrm>
          </p:grpSpPr>
          <p:sp>
            <p:nvSpPr>
              <p:cNvPr id="20" name="Line 34"/>
              <p:cNvSpPr>
                <a:spLocks noChangeShapeType="1"/>
              </p:cNvSpPr>
              <p:nvPr/>
            </p:nvSpPr>
            <p:spPr bwMode="auto">
              <a:xfrm flipH="1" flipV="1">
                <a:off x="3312" y="2736"/>
                <a:ext cx="144" cy="432"/>
              </a:xfrm>
              <a:prstGeom prst="line">
                <a:avLst/>
              </a:prstGeom>
              <a:noFill/>
              <a:ln w="25400">
                <a:solidFill>
                  <a:srgbClr val="CC66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 name="AutoShape 35"/>
              <p:cNvSpPr>
                <a:spLocks noChangeArrowheads="1"/>
              </p:cNvSpPr>
              <p:nvPr/>
            </p:nvSpPr>
            <p:spPr bwMode="auto">
              <a:xfrm>
                <a:off x="3984" y="1584"/>
                <a:ext cx="1248" cy="672"/>
              </a:xfrm>
              <a:prstGeom prst="wedgeRectCallout">
                <a:avLst>
                  <a:gd name="adj1" fmla="val -93509"/>
                  <a:gd name="adj2" fmla="val 150894"/>
                </a:avLst>
              </a:prstGeom>
              <a:solidFill>
                <a:srgbClr val="00FFFF"/>
              </a:solidFill>
              <a:ln w="25400">
                <a:solidFill>
                  <a:schemeClr val="tx1"/>
                </a:solidFill>
                <a:miter lim="800000"/>
                <a:headEnd/>
                <a:tailEnd/>
              </a:ln>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defTabSz="914400" eaLnBrk="1" hangingPunct="1">
                  <a:spcBef>
                    <a:spcPct val="50000"/>
                  </a:spcBef>
                  <a:spcAft>
                    <a:spcPct val="0"/>
                  </a:spcAft>
                  <a:buClrTx/>
                  <a:buSzTx/>
                  <a:buFontTx/>
                  <a:buNone/>
                </a:pPr>
                <a:r>
                  <a:rPr lang="en-US" sz="2000">
                    <a:solidFill>
                      <a:srgbClr val="000000"/>
                    </a:solidFill>
                    <a:latin typeface="Tahoma" panose="020B0604030504040204" pitchFamily="34" charset="0"/>
                  </a:rPr>
                  <a:t>Inter-cluster distances are maximized</a:t>
                </a:r>
              </a:p>
            </p:txBody>
          </p:sp>
        </p:grpSp>
        <p:grpSp>
          <p:nvGrpSpPr>
            <p:cNvPr id="13" name="Group 36"/>
            <p:cNvGrpSpPr>
              <a:grpSpLocks/>
            </p:cNvGrpSpPr>
            <p:nvPr/>
          </p:nvGrpSpPr>
          <p:grpSpPr bwMode="auto">
            <a:xfrm>
              <a:off x="2895600" y="3657600"/>
              <a:ext cx="3276600" cy="2286000"/>
              <a:chOff x="1824" y="2208"/>
              <a:chExt cx="2064" cy="1440"/>
            </a:xfrm>
          </p:grpSpPr>
          <p:sp>
            <p:nvSpPr>
              <p:cNvPr id="17" name="Oval 37"/>
              <p:cNvSpPr>
                <a:spLocks noChangeArrowheads="1"/>
              </p:cNvSpPr>
              <p:nvPr/>
            </p:nvSpPr>
            <p:spPr bwMode="auto">
              <a:xfrm>
                <a:off x="1824" y="2592"/>
                <a:ext cx="816" cy="720"/>
              </a:xfrm>
              <a:prstGeom prst="ellipse">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defTabSz="914400">
                  <a:spcBef>
                    <a:spcPct val="0"/>
                  </a:spcBef>
                  <a:spcAft>
                    <a:spcPct val="0"/>
                  </a:spcAft>
                  <a:buClrTx/>
                  <a:buSzTx/>
                  <a:buFontTx/>
                  <a:buNone/>
                </a:pPr>
                <a:endParaRPr lang="en-US" sz="1400" b="1">
                  <a:solidFill>
                    <a:srgbClr val="000000"/>
                  </a:solidFill>
                </a:endParaRPr>
              </a:p>
            </p:txBody>
          </p:sp>
          <p:sp>
            <p:nvSpPr>
              <p:cNvPr id="18" name="Oval 38"/>
              <p:cNvSpPr>
                <a:spLocks noChangeArrowheads="1"/>
              </p:cNvSpPr>
              <p:nvPr/>
            </p:nvSpPr>
            <p:spPr bwMode="auto">
              <a:xfrm>
                <a:off x="2928" y="2208"/>
                <a:ext cx="720" cy="624"/>
              </a:xfrm>
              <a:prstGeom prst="ellipse">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defTabSz="914400">
                  <a:spcBef>
                    <a:spcPct val="0"/>
                  </a:spcBef>
                  <a:spcAft>
                    <a:spcPct val="0"/>
                  </a:spcAft>
                  <a:buClrTx/>
                  <a:buSzTx/>
                  <a:buFontTx/>
                  <a:buNone/>
                </a:pPr>
                <a:endParaRPr lang="en-US" sz="1400" b="1">
                  <a:solidFill>
                    <a:srgbClr val="000000"/>
                  </a:solidFill>
                </a:endParaRPr>
              </a:p>
            </p:txBody>
          </p:sp>
          <p:sp>
            <p:nvSpPr>
              <p:cNvPr id="19" name="Oval 39"/>
              <p:cNvSpPr>
                <a:spLocks noChangeArrowheads="1"/>
              </p:cNvSpPr>
              <p:nvPr/>
            </p:nvSpPr>
            <p:spPr bwMode="auto">
              <a:xfrm>
                <a:off x="3216" y="3024"/>
                <a:ext cx="672" cy="624"/>
              </a:xfrm>
              <a:prstGeom prst="ellipse">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defTabSz="914400">
                  <a:spcBef>
                    <a:spcPct val="0"/>
                  </a:spcBef>
                  <a:spcAft>
                    <a:spcPct val="0"/>
                  </a:spcAft>
                  <a:buClrTx/>
                  <a:buSzTx/>
                  <a:buFontTx/>
                  <a:buNone/>
                </a:pPr>
                <a:endParaRPr lang="en-US" sz="1400" b="1">
                  <a:solidFill>
                    <a:srgbClr val="000000"/>
                  </a:solidFill>
                </a:endParaRPr>
              </a:p>
            </p:txBody>
          </p:sp>
        </p:grpSp>
        <p:grpSp>
          <p:nvGrpSpPr>
            <p:cNvPr id="14" name="Group 40"/>
            <p:cNvGrpSpPr>
              <a:grpSpLocks/>
            </p:cNvGrpSpPr>
            <p:nvPr/>
          </p:nvGrpSpPr>
          <p:grpSpPr bwMode="auto">
            <a:xfrm>
              <a:off x="1295400" y="2971800"/>
              <a:ext cx="2286000" cy="1676400"/>
              <a:chOff x="816" y="1776"/>
              <a:chExt cx="1440" cy="1056"/>
            </a:xfrm>
          </p:grpSpPr>
          <p:sp>
            <p:nvSpPr>
              <p:cNvPr id="15" name="Line 41"/>
              <p:cNvSpPr>
                <a:spLocks noChangeShapeType="1"/>
              </p:cNvSpPr>
              <p:nvPr/>
            </p:nvSpPr>
            <p:spPr bwMode="auto">
              <a:xfrm flipV="1">
                <a:off x="2064" y="2736"/>
                <a:ext cx="192" cy="96"/>
              </a:xfrm>
              <a:prstGeom prst="line">
                <a:avLst/>
              </a:prstGeom>
              <a:noFill/>
              <a:ln w="25400">
                <a:solidFill>
                  <a:srgbClr val="CC66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 name="AutoShape 42"/>
              <p:cNvSpPr>
                <a:spLocks noChangeArrowheads="1"/>
              </p:cNvSpPr>
              <p:nvPr/>
            </p:nvSpPr>
            <p:spPr bwMode="auto">
              <a:xfrm>
                <a:off x="816" y="1776"/>
                <a:ext cx="1248" cy="672"/>
              </a:xfrm>
              <a:prstGeom prst="wedgeRectCallout">
                <a:avLst>
                  <a:gd name="adj1" fmla="val 56250"/>
                  <a:gd name="adj2" fmla="val 92856"/>
                </a:avLst>
              </a:prstGeom>
              <a:solidFill>
                <a:srgbClr val="00FFFF"/>
              </a:solidFill>
              <a:ln w="25400">
                <a:solidFill>
                  <a:schemeClr val="tx1"/>
                </a:solidFill>
                <a:miter lim="800000"/>
                <a:headEnd/>
                <a:tailEnd/>
              </a:ln>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defTabSz="914400" eaLnBrk="1" hangingPunct="1">
                  <a:spcBef>
                    <a:spcPct val="50000"/>
                  </a:spcBef>
                  <a:spcAft>
                    <a:spcPct val="0"/>
                  </a:spcAft>
                  <a:buClrTx/>
                  <a:buSzTx/>
                  <a:buFontTx/>
                  <a:buNone/>
                </a:pPr>
                <a:r>
                  <a:rPr lang="en-US" sz="2000" dirty="0">
                    <a:solidFill>
                      <a:srgbClr val="000000"/>
                    </a:solidFill>
                    <a:latin typeface="Tahoma" panose="020B0604030504040204" pitchFamily="34" charset="0"/>
                  </a:rPr>
                  <a:t>Intra-cluster distances are minimized</a:t>
                </a:r>
              </a:p>
            </p:txBody>
          </p:sp>
        </p:grpSp>
      </p:grpSp>
      <p:sp>
        <p:nvSpPr>
          <p:cNvPr id="49" name="Rectangle 48">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Clustering</a:t>
            </a:r>
            <a:endParaRPr lang="en-IN" sz="2400" b="1" dirty="0">
              <a:solidFill>
                <a:srgbClr val="DFA267"/>
              </a:solidFill>
            </a:endParaRPr>
          </a:p>
        </p:txBody>
      </p:sp>
      <p:sp>
        <p:nvSpPr>
          <p:cNvPr id="50" name="Rectangle 4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2935055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34A18499-D267-4FCA-9273-61437F78472C}"/>
              </a:ext>
            </a:extLst>
          </p:cNvPr>
          <p:cNvSpPr/>
          <p:nvPr/>
        </p:nvSpPr>
        <p:spPr>
          <a:xfrm>
            <a:off x="91246" y="1623077"/>
            <a:ext cx="8200498" cy="1717393"/>
          </a:xfrm>
          <a:prstGeom prst="rect">
            <a:avLst/>
          </a:prstGeom>
        </p:spPr>
        <p:txBody>
          <a:bodyPr wrap="square">
            <a:spAutoFit/>
          </a:bodyPr>
          <a:lstStyle/>
          <a:p>
            <a:pPr marL="342900" indent="-342900">
              <a:lnSpc>
                <a:spcPct val="110000"/>
              </a:lnSpc>
              <a:buFont typeface="Courier New" panose="02070309020205020404" pitchFamily="49" charset="0"/>
              <a:buChar char="o"/>
            </a:pPr>
            <a:r>
              <a:rPr lang="en-US" sz="2400" dirty="0" smtClean="0"/>
              <a:t>Marketing</a:t>
            </a:r>
            <a:endParaRPr lang="en-US" sz="2400" dirty="0"/>
          </a:p>
          <a:p>
            <a:pPr marL="342900" indent="-342900">
              <a:lnSpc>
                <a:spcPct val="110000"/>
              </a:lnSpc>
              <a:buFont typeface="Courier New" panose="02070309020205020404" pitchFamily="49" charset="0"/>
              <a:buChar char="o"/>
            </a:pPr>
            <a:r>
              <a:rPr lang="en-US" sz="2400" dirty="0" smtClean="0"/>
              <a:t>Insurance</a:t>
            </a:r>
          </a:p>
          <a:p>
            <a:pPr marL="342900" indent="-342900">
              <a:lnSpc>
                <a:spcPct val="110000"/>
              </a:lnSpc>
              <a:buFont typeface="Courier New" panose="02070309020205020404" pitchFamily="49" charset="0"/>
              <a:buChar char="o"/>
            </a:pPr>
            <a:r>
              <a:rPr lang="en-US" sz="2400" dirty="0" smtClean="0"/>
              <a:t>City-planning</a:t>
            </a:r>
          </a:p>
          <a:p>
            <a:pPr marL="342900" indent="-342900">
              <a:lnSpc>
                <a:spcPct val="110000"/>
              </a:lnSpc>
              <a:buFont typeface="Courier New" panose="02070309020205020404" pitchFamily="49" charset="0"/>
              <a:buChar char="o"/>
            </a:pPr>
            <a:r>
              <a:rPr lang="en-US" sz="2400" dirty="0" smtClean="0"/>
              <a:t>Earth-quake studies</a:t>
            </a:r>
            <a:endParaRPr lang="en-US" sz="2400" dirty="0"/>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Clustering: Example Applications</a:t>
            </a:r>
          </a:p>
        </p:txBody>
      </p:sp>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1280620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grpSp>
        <p:nvGrpSpPr>
          <p:cNvPr id="9" name="Group 1058"/>
          <p:cNvGrpSpPr>
            <a:grpSpLocks/>
          </p:cNvGrpSpPr>
          <p:nvPr/>
        </p:nvGrpSpPr>
        <p:grpSpPr bwMode="auto">
          <a:xfrm>
            <a:off x="1" y="2116015"/>
            <a:ext cx="8567224" cy="2962422"/>
            <a:chOff x="192" y="1200"/>
            <a:chExt cx="5424" cy="1296"/>
          </a:xfrm>
        </p:grpSpPr>
        <p:sp>
          <p:nvSpPr>
            <p:cNvPr id="10" name="Text Box 1027"/>
            <p:cNvSpPr txBox="1">
              <a:spLocks noChangeArrowheads="1"/>
            </p:cNvSpPr>
            <p:nvPr/>
          </p:nvSpPr>
          <p:spPr bwMode="auto">
            <a:xfrm>
              <a:off x="2317" y="1275"/>
              <a:ext cx="11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sq">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gn="ctr" eaLnBrk="1" hangingPunct="1">
                <a:lnSpc>
                  <a:spcPct val="100000"/>
                </a:lnSpc>
                <a:spcBef>
                  <a:spcPct val="0"/>
                </a:spcBef>
                <a:buFontTx/>
                <a:buNone/>
              </a:pPr>
              <a:r>
                <a:rPr lang="en-US" sz="2400">
                  <a:latin typeface="Arial" panose="020B0604020202020204" pitchFamily="34" charset="0"/>
                  <a:cs typeface="Arial" panose="020B0604020202020204" pitchFamily="34" charset="0"/>
                </a:rPr>
                <a:t>Clustering</a:t>
              </a:r>
            </a:p>
          </p:txBody>
        </p:sp>
        <p:grpSp>
          <p:nvGrpSpPr>
            <p:cNvPr id="11" name="Group 1028"/>
            <p:cNvGrpSpPr>
              <a:grpSpLocks/>
            </p:cNvGrpSpPr>
            <p:nvPr/>
          </p:nvGrpSpPr>
          <p:grpSpPr bwMode="auto">
            <a:xfrm>
              <a:off x="192" y="1954"/>
              <a:ext cx="5424" cy="542"/>
              <a:chOff x="432" y="2016"/>
              <a:chExt cx="4896" cy="480"/>
            </a:xfrm>
          </p:grpSpPr>
          <p:sp>
            <p:nvSpPr>
              <p:cNvPr id="18" name="Text Box 1029"/>
              <p:cNvSpPr txBox="1">
                <a:spLocks noChangeArrowheads="1"/>
              </p:cNvSpPr>
              <p:nvPr/>
            </p:nvSpPr>
            <p:spPr bwMode="auto">
              <a:xfrm>
                <a:off x="441" y="2112"/>
                <a:ext cx="111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gn="ctr" eaLnBrk="1" hangingPunct="1">
                  <a:lnSpc>
                    <a:spcPct val="100000"/>
                  </a:lnSpc>
                  <a:spcBef>
                    <a:spcPct val="0"/>
                  </a:spcBef>
                  <a:buFontTx/>
                  <a:buNone/>
                </a:pPr>
                <a:r>
                  <a:rPr lang="en-US" sz="2400">
                    <a:latin typeface="Arial" panose="020B0604020202020204" pitchFamily="34" charset="0"/>
                    <a:cs typeface="Arial" panose="020B0604020202020204" pitchFamily="34" charset="0"/>
                  </a:rPr>
                  <a:t>Hierarchical</a:t>
                </a:r>
              </a:p>
            </p:txBody>
          </p:sp>
          <p:sp>
            <p:nvSpPr>
              <p:cNvPr id="19" name="Text Box 1030"/>
              <p:cNvSpPr txBox="1">
                <a:spLocks noChangeArrowheads="1"/>
              </p:cNvSpPr>
              <p:nvPr/>
            </p:nvSpPr>
            <p:spPr bwMode="auto">
              <a:xfrm>
                <a:off x="1776" y="2112"/>
                <a:ext cx="969"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gn="ctr" eaLnBrk="1" hangingPunct="1">
                  <a:lnSpc>
                    <a:spcPct val="100000"/>
                  </a:lnSpc>
                  <a:spcBef>
                    <a:spcPct val="0"/>
                  </a:spcBef>
                  <a:buFontTx/>
                  <a:buNone/>
                </a:pPr>
                <a:r>
                  <a:rPr lang="en-US" sz="2400">
                    <a:latin typeface="Arial" panose="020B0604020202020204" pitchFamily="34" charset="0"/>
                    <a:cs typeface="Arial" panose="020B0604020202020204" pitchFamily="34" charset="0"/>
                  </a:rPr>
                  <a:t>Partitional</a:t>
                </a:r>
              </a:p>
            </p:txBody>
          </p:sp>
          <p:sp>
            <p:nvSpPr>
              <p:cNvPr id="20" name="Text Box 1031"/>
              <p:cNvSpPr txBox="1">
                <a:spLocks noChangeArrowheads="1"/>
              </p:cNvSpPr>
              <p:nvPr/>
            </p:nvSpPr>
            <p:spPr bwMode="auto">
              <a:xfrm>
                <a:off x="2873" y="2112"/>
                <a:ext cx="1299"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gn="ctr" eaLnBrk="1" hangingPunct="1">
                  <a:lnSpc>
                    <a:spcPct val="100000"/>
                  </a:lnSpc>
                  <a:spcBef>
                    <a:spcPct val="0"/>
                  </a:spcBef>
                  <a:buFontTx/>
                  <a:buNone/>
                </a:pPr>
                <a:r>
                  <a:rPr lang="en-US" sz="2400" dirty="0">
                    <a:latin typeface="Arial" panose="020B0604020202020204" pitchFamily="34" charset="0"/>
                    <a:cs typeface="Arial" panose="020B0604020202020204" pitchFamily="34" charset="0"/>
                  </a:rPr>
                  <a:t>Density-based</a:t>
                </a:r>
              </a:p>
            </p:txBody>
          </p:sp>
          <p:sp>
            <p:nvSpPr>
              <p:cNvPr id="21" name="Text Box 1032"/>
              <p:cNvSpPr txBox="1">
                <a:spLocks noChangeArrowheads="1"/>
              </p:cNvSpPr>
              <p:nvPr/>
            </p:nvSpPr>
            <p:spPr bwMode="auto">
              <a:xfrm>
                <a:off x="4221" y="2112"/>
                <a:ext cx="103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gn="ctr" eaLnBrk="1" hangingPunct="1">
                  <a:lnSpc>
                    <a:spcPct val="100000"/>
                  </a:lnSpc>
                  <a:spcBef>
                    <a:spcPct val="0"/>
                  </a:spcBef>
                  <a:buFontTx/>
                  <a:buNone/>
                </a:pPr>
                <a:r>
                  <a:rPr lang="en-US" sz="2400">
                    <a:latin typeface="Arial" panose="020B0604020202020204" pitchFamily="34" charset="0"/>
                    <a:cs typeface="Arial" panose="020B0604020202020204" pitchFamily="34" charset="0"/>
                  </a:rPr>
                  <a:t>Grid-based</a:t>
                </a:r>
              </a:p>
            </p:txBody>
          </p:sp>
          <p:sp>
            <p:nvSpPr>
              <p:cNvPr id="23" name="Rectangle 1033"/>
              <p:cNvSpPr>
                <a:spLocks noChangeArrowheads="1"/>
              </p:cNvSpPr>
              <p:nvPr/>
            </p:nvSpPr>
            <p:spPr bwMode="auto">
              <a:xfrm>
                <a:off x="4176" y="2016"/>
                <a:ext cx="1152" cy="480"/>
              </a:xfrm>
              <a:prstGeom prst="rect">
                <a:avLst/>
              </a:prstGeom>
              <a:noFill/>
              <a:ln w="1905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24" name="Rectangle 1034"/>
              <p:cNvSpPr>
                <a:spLocks noChangeArrowheads="1"/>
              </p:cNvSpPr>
              <p:nvPr/>
            </p:nvSpPr>
            <p:spPr bwMode="auto">
              <a:xfrm>
                <a:off x="2928" y="2016"/>
                <a:ext cx="1152" cy="480"/>
              </a:xfrm>
              <a:prstGeom prst="rect">
                <a:avLst/>
              </a:prstGeom>
              <a:noFill/>
              <a:ln w="1905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25" name="Rectangle 1035"/>
              <p:cNvSpPr>
                <a:spLocks noChangeArrowheads="1"/>
              </p:cNvSpPr>
              <p:nvPr/>
            </p:nvSpPr>
            <p:spPr bwMode="auto">
              <a:xfrm>
                <a:off x="432" y="2016"/>
                <a:ext cx="1152" cy="480"/>
              </a:xfrm>
              <a:prstGeom prst="rect">
                <a:avLst/>
              </a:prstGeom>
              <a:noFill/>
              <a:ln w="1905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26" name="Rectangle 1036"/>
              <p:cNvSpPr>
                <a:spLocks noChangeArrowheads="1"/>
              </p:cNvSpPr>
              <p:nvPr/>
            </p:nvSpPr>
            <p:spPr bwMode="auto">
              <a:xfrm>
                <a:off x="1680" y="2016"/>
                <a:ext cx="1152" cy="480"/>
              </a:xfrm>
              <a:prstGeom prst="rect">
                <a:avLst/>
              </a:prstGeom>
              <a:noFill/>
              <a:ln w="1905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grpSp>
        <p:sp>
          <p:nvSpPr>
            <p:cNvPr id="12" name="Line 1042"/>
            <p:cNvSpPr>
              <a:spLocks noChangeShapeType="1"/>
            </p:cNvSpPr>
            <p:nvPr/>
          </p:nvSpPr>
          <p:spPr bwMode="auto">
            <a:xfrm>
              <a:off x="1200" y="1954"/>
              <a:ext cx="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3" name="Rectangle 1043"/>
            <p:cNvSpPr>
              <a:spLocks noChangeArrowheads="1"/>
            </p:cNvSpPr>
            <p:nvPr/>
          </p:nvSpPr>
          <p:spPr bwMode="auto">
            <a:xfrm>
              <a:off x="2328" y="1200"/>
              <a:ext cx="1128" cy="377"/>
            </a:xfrm>
            <a:prstGeom prst="rect">
              <a:avLst/>
            </a:prstGeom>
            <a:noFill/>
            <a:ln w="1905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14" name="Line 1044"/>
            <p:cNvSpPr>
              <a:spLocks noChangeShapeType="1"/>
            </p:cNvSpPr>
            <p:nvPr/>
          </p:nvSpPr>
          <p:spPr bwMode="auto">
            <a:xfrm flipV="1">
              <a:off x="1200" y="1577"/>
              <a:ext cx="1680" cy="37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5" name="Line 1045"/>
            <p:cNvSpPr>
              <a:spLocks noChangeShapeType="1"/>
            </p:cNvSpPr>
            <p:nvPr/>
          </p:nvSpPr>
          <p:spPr bwMode="auto">
            <a:xfrm flipV="1">
              <a:off x="2304" y="1577"/>
              <a:ext cx="576" cy="37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6" name="Line 1046"/>
            <p:cNvSpPr>
              <a:spLocks noChangeShapeType="1"/>
            </p:cNvSpPr>
            <p:nvPr/>
          </p:nvSpPr>
          <p:spPr bwMode="auto">
            <a:xfrm flipH="1" flipV="1">
              <a:off x="2880" y="1577"/>
              <a:ext cx="576" cy="37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7" name="Line 1047"/>
            <p:cNvSpPr>
              <a:spLocks noChangeShapeType="1"/>
            </p:cNvSpPr>
            <p:nvPr/>
          </p:nvSpPr>
          <p:spPr bwMode="auto">
            <a:xfrm flipH="1" flipV="1">
              <a:off x="2880" y="1577"/>
              <a:ext cx="1728" cy="37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grpSp>
      <p:sp>
        <p:nvSpPr>
          <p:cNvPr id="27" name="Rectangle 26">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Clustering: Approaches</a:t>
            </a:r>
          </a:p>
        </p:txBody>
      </p:sp>
      <p:sp>
        <p:nvSpPr>
          <p:cNvPr id="28" name="Rectangle 27">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6015115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TotalTime>
  <Words>1841</Words>
  <Application>Microsoft Office PowerPoint</Application>
  <PresentationFormat>Widescreen</PresentationFormat>
  <Paragraphs>596</Paragraphs>
  <Slides>48</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3</vt:i4>
      </vt:variant>
      <vt:variant>
        <vt:lpstr>Slide Titles</vt:lpstr>
      </vt:variant>
      <vt:variant>
        <vt:i4>48</vt:i4>
      </vt:variant>
    </vt:vector>
  </HeadingPairs>
  <TitlesOfParts>
    <vt:vector size="62" baseType="lpstr">
      <vt:lpstr>Arial</vt:lpstr>
      <vt:lpstr>Calibri</vt:lpstr>
      <vt:lpstr>Calibri Light</vt:lpstr>
      <vt:lpstr>Cambria</vt:lpstr>
      <vt:lpstr>Courier New</vt:lpstr>
      <vt:lpstr>Monotype Sorts</vt:lpstr>
      <vt:lpstr>Symbol</vt:lpstr>
      <vt:lpstr>Tahoma</vt:lpstr>
      <vt:lpstr>Times New Roman</vt:lpstr>
      <vt:lpstr>Wingdings</vt:lpstr>
      <vt:lpstr>Office Theme</vt:lpstr>
      <vt:lpstr>VISIO</vt:lpstr>
      <vt:lpstr>Visio</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Windows User</cp:lastModifiedBy>
  <cp:revision>47</cp:revision>
  <dcterms:created xsi:type="dcterms:W3CDTF">2020-06-03T14:19:11Z</dcterms:created>
  <dcterms:modified xsi:type="dcterms:W3CDTF">2020-06-11T07:58:11Z</dcterms:modified>
</cp:coreProperties>
</file>