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4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10-06-2020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10-06-2020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10-06-2020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10-06-2020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10-06-2020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10-06-2020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10-06-2020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10-06-2020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10-06-2020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10-06-2020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10-06-2020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10-06-2020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2.ift.ulaval.ca/~chaib/IFT-4102-7025/public_html/Fichiers/Machine_Learning_in_Action.pdf"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eb.ccsu.edu/datamining/resources.html" TargetMode="External"/><Relationship Id="rId5" Type="http://schemas.openxmlformats.org/officeDocument/2006/relationships/hyperlink" Target="ftp://ftp.aw.com/cseng/authors/tan" TargetMode="External"/><Relationship Id="rId4" Type="http://schemas.openxmlformats.org/officeDocument/2006/relationships/hyperlink" Target="http://wwwusers.cs.umn.edu/~kumar/dmbook/"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6" y="2745564"/>
            <a:ext cx="7497214" cy="646331"/>
          </a:xfrm>
          <a:prstGeom prst="rect">
            <a:avLst/>
          </a:prstGeom>
        </p:spPr>
        <p:txBody>
          <a:bodyPr wrap="square">
            <a:spAutoFit/>
          </a:bodyPr>
          <a:lstStyle/>
          <a:p>
            <a:r>
              <a:rPr lang="en-US" sz="3600" b="1" dirty="0" smtClean="0">
                <a:solidFill>
                  <a:schemeClr val="accent2">
                    <a:lumMod val="75000"/>
                  </a:schemeClr>
                </a:solidFill>
              </a:rPr>
              <a:t>MACHINE INTELLIGENCE</a:t>
            </a:r>
            <a:endParaRPr lang="en-US" sz="3600" b="1" dirty="0">
              <a:solidFill>
                <a:schemeClr val="accent2">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2" name="Picture 1"/>
          <p:cNvPicPr>
            <a:picLocks noChangeAspect="1"/>
          </p:cNvPicPr>
          <p:nvPr/>
        </p:nvPicPr>
        <p:blipFill>
          <a:blip r:embed="rId3"/>
          <a:stretch>
            <a:fillRect/>
          </a:stretch>
        </p:blipFill>
        <p:spPr>
          <a:xfrm>
            <a:off x="263681" y="2021983"/>
            <a:ext cx="5972175" cy="2357035"/>
          </a:xfrm>
          <a:prstGeom prst="rect">
            <a:avLst/>
          </a:prstGeom>
        </p:spPr>
      </p:pic>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Algorithm : Applications</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652460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13"/>
          <p:cNvSpPr>
            <a:spLocks noGrp="1"/>
          </p:cNvSpPr>
          <p:nvPr>
            <p:ph idx="1"/>
          </p:nvPr>
        </p:nvSpPr>
        <p:spPr>
          <a:xfrm>
            <a:off x="62144" y="1638837"/>
            <a:ext cx="8229600" cy="2083157"/>
          </a:xfrm>
        </p:spPr>
        <p:txBody>
          <a:bodyPr>
            <a:normAutofit/>
          </a:bodyPr>
          <a:lstStyle/>
          <a:p>
            <a:pPr eaLnBrk="1" hangingPunct="1"/>
            <a:r>
              <a:rPr lang="en-US" sz="2400" dirty="0" smtClean="0"/>
              <a:t>Suppose we have several objects (4 types of medicines) and each object have two attributes or features as shown in the table. Our goal is to group these objects into K=2 group of medicine based on the two features (pH and weight index).</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18" y="3266760"/>
            <a:ext cx="7010400" cy="176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a:t>
            </a:r>
            <a:endParaRPr lang="en-IN" sz="2400" b="1" dirty="0">
              <a:solidFill>
                <a:srgbClr val="DFA267"/>
              </a:solidFill>
            </a:endParaRPr>
          </a:p>
        </p:txBody>
      </p:sp>
      <p:sp>
        <p:nvSpPr>
          <p:cNvPr id="11" name="Rectangle 10">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586161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18" y="2991232"/>
            <a:ext cx="7010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3"/>
          <p:cNvSpPr>
            <a:spLocks noGrp="1"/>
          </p:cNvSpPr>
          <p:nvPr>
            <p:ph idx="1"/>
          </p:nvPr>
        </p:nvSpPr>
        <p:spPr>
          <a:xfrm>
            <a:off x="62144" y="1471212"/>
            <a:ext cx="8229600" cy="3384124"/>
          </a:xfrm>
        </p:spPr>
        <p:txBody>
          <a:bodyPr>
            <a:normAutofit/>
          </a:bodyPr>
          <a:lstStyle/>
          <a:p>
            <a:pPr algn="just" eaLnBrk="1" hangingPunct="1">
              <a:buFont typeface="Arial" panose="020B0604020202020204" pitchFamily="34" charset="0"/>
              <a:buNone/>
            </a:pPr>
            <a:r>
              <a:rPr lang="en-US" sz="2400" i="1" dirty="0" smtClean="0">
                <a:solidFill>
                  <a:srgbClr val="FF0000"/>
                </a:solidFill>
              </a:rPr>
              <a:t>Step1. </a:t>
            </a:r>
            <a:r>
              <a:rPr lang="en-US" sz="2400" i="1" dirty="0" smtClean="0"/>
              <a:t>Initial value of centroids: Suppose we use medicine A and medicine B as the first centroids. Let c1 </a:t>
            </a:r>
            <a:r>
              <a:rPr lang="en-US" sz="2400" dirty="0" smtClean="0"/>
              <a:t>and c2</a:t>
            </a:r>
            <a:r>
              <a:rPr lang="en-US" sz="2400" b="1" dirty="0" smtClean="0"/>
              <a:t> denote the coordinate of the centroids, then c1 = (1,1) and  c2 = (2,1)</a:t>
            </a:r>
          </a:p>
          <a:p>
            <a:pPr algn="just" eaLnBrk="1" hangingPunct="1">
              <a:buFont typeface="Arial" panose="020B0604020202020204" pitchFamily="34" charset="0"/>
              <a:buNone/>
            </a:pPr>
            <a:endParaRPr lang="en-US" sz="2400" dirty="0" smtClean="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783540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352644"/>
            <a:ext cx="8229600" cy="3384124"/>
          </a:xfrm>
        </p:spPr>
        <p:txBody>
          <a:bodyPr>
            <a:normAutofit/>
          </a:bodyPr>
          <a:lstStyle/>
          <a:p>
            <a:pPr algn="just">
              <a:buNone/>
            </a:pPr>
            <a:r>
              <a:rPr lang="en-US" sz="2400" i="1" dirty="0" smtClean="0">
                <a:solidFill>
                  <a:srgbClr val="FF0000"/>
                </a:solidFill>
              </a:rPr>
              <a:t>Step2a. </a:t>
            </a:r>
            <a:r>
              <a:rPr lang="en-US" sz="2400" b="1" i="1" dirty="0"/>
              <a:t>Objects-Centroids distance: </a:t>
            </a:r>
            <a:r>
              <a:rPr lang="en-US" sz="2400" i="1" dirty="0"/>
              <a:t>we calculate the distance between cluster centroid to each object</a:t>
            </a:r>
            <a:r>
              <a:rPr lang="en-US" sz="2400" i="1" dirty="0" smtClean="0"/>
              <a:t>.</a:t>
            </a:r>
          </a:p>
          <a:p>
            <a:pPr algn="just">
              <a:buNone/>
            </a:pPr>
            <a:r>
              <a:rPr lang="en-US" sz="2400" i="1" dirty="0" smtClean="0"/>
              <a:t> </a:t>
            </a:r>
            <a:r>
              <a:rPr lang="en-US" sz="2400" i="1" dirty="0"/>
              <a:t>Let us </a:t>
            </a:r>
            <a:r>
              <a:rPr lang="en-US" sz="2400" dirty="0"/>
              <a:t>use Euclidean distance, then we have distance matrix at iteration 0 is</a:t>
            </a:r>
          </a:p>
          <a:p>
            <a:pPr algn="just" eaLnBrk="1" hangingPunct="1">
              <a:buFont typeface="Arial" panose="020B0604020202020204" pitchFamily="34" charset="0"/>
              <a:buNone/>
            </a:pPr>
            <a:endParaRPr lang="en-US" sz="2400" b="1" dirty="0" smtClean="0"/>
          </a:p>
          <a:p>
            <a:pPr algn="just" eaLnBrk="1" hangingPunct="1">
              <a:buFont typeface="Arial" panose="020B0604020202020204" pitchFamily="34" charset="0"/>
              <a:buNone/>
            </a:pPr>
            <a:endParaRPr lang="en-US" sz="2400" dirty="0" smtClean="0"/>
          </a:p>
        </p:txBody>
      </p:sp>
      <p:pic>
        <p:nvPicPr>
          <p:cNvPr id="2" name="Picture 1"/>
          <p:cNvPicPr>
            <a:picLocks noChangeAspect="1"/>
          </p:cNvPicPr>
          <p:nvPr/>
        </p:nvPicPr>
        <p:blipFill>
          <a:blip r:embed="rId3"/>
          <a:stretch>
            <a:fillRect/>
          </a:stretch>
        </p:blipFill>
        <p:spPr>
          <a:xfrm>
            <a:off x="62144" y="3139298"/>
            <a:ext cx="3429000" cy="1419225"/>
          </a:xfrm>
          <a:prstGeom prst="rect">
            <a:avLst/>
          </a:prstGeom>
        </p:spPr>
      </p:pic>
      <p:pic>
        <p:nvPicPr>
          <p:cNvPr id="3" name="Picture 2"/>
          <p:cNvPicPr>
            <a:picLocks noChangeAspect="1"/>
          </p:cNvPicPr>
          <p:nvPr/>
        </p:nvPicPr>
        <p:blipFill>
          <a:blip r:embed="rId4"/>
          <a:stretch>
            <a:fillRect/>
          </a:stretch>
        </p:blipFill>
        <p:spPr>
          <a:xfrm>
            <a:off x="3334729" y="2935439"/>
            <a:ext cx="4957015" cy="1541501"/>
          </a:xfrm>
          <a:prstGeom prst="rect">
            <a:avLst/>
          </a:prstGeom>
        </p:spPr>
      </p:pic>
      <p:pic>
        <p:nvPicPr>
          <p:cNvPr id="4" name="Picture 3"/>
          <p:cNvPicPr>
            <a:picLocks noChangeAspect="1"/>
          </p:cNvPicPr>
          <p:nvPr/>
        </p:nvPicPr>
        <p:blipFill>
          <a:blip r:embed="rId5"/>
          <a:stretch>
            <a:fillRect/>
          </a:stretch>
        </p:blipFill>
        <p:spPr>
          <a:xfrm>
            <a:off x="137897" y="4619661"/>
            <a:ext cx="8233742" cy="2076450"/>
          </a:xfrm>
          <a:prstGeom prst="rect">
            <a:avLst/>
          </a:prstGeom>
        </p:spPr>
      </p:pic>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a:t>
            </a:r>
            <a:endParaRPr lang="en-IN" sz="2400" b="1" dirty="0">
              <a:solidFill>
                <a:srgbClr val="DFA267"/>
              </a:solidFill>
            </a:endParaRP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690010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352644"/>
            <a:ext cx="8229600" cy="3384124"/>
          </a:xfrm>
        </p:spPr>
        <p:txBody>
          <a:bodyPr>
            <a:normAutofit/>
          </a:bodyPr>
          <a:lstStyle/>
          <a:p>
            <a:pPr algn="just">
              <a:buNone/>
            </a:pPr>
            <a:r>
              <a:rPr lang="en-US" sz="2400" i="1" dirty="0" smtClean="0">
                <a:solidFill>
                  <a:srgbClr val="FF0000"/>
                </a:solidFill>
              </a:rPr>
              <a:t>Step2b. </a:t>
            </a:r>
            <a:r>
              <a:rPr lang="en-US" sz="2400" b="1" i="1" dirty="0" smtClean="0"/>
              <a:t>Objects clustering: </a:t>
            </a:r>
            <a:r>
              <a:rPr lang="en-US" sz="2400" i="1" dirty="0"/>
              <a:t>we </a:t>
            </a:r>
            <a:r>
              <a:rPr lang="en-US" sz="2400" i="1" dirty="0" smtClean="0"/>
              <a:t>assign </a:t>
            </a:r>
            <a:r>
              <a:rPr lang="en-US" sz="2400" i="1" dirty="0"/>
              <a:t>each </a:t>
            </a:r>
            <a:r>
              <a:rPr lang="en-US" sz="2400" i="1" dirty="0" smtClean="0"/>
              <a:t>object</a:t>
            </a:r>
            <a:r>
              <a:rPr lang="en-US" sz="2400" i="1" dirty="0"/>
              <a:t> </a:t>
            </a:r>
            <a:r>
              <a:rPr lang="en-US" sz="2400" i="1" dirty="0" smtClean="0"/>
              <a:t>based on minimum distance. Thus </a:t>
            </a:r>
            <a:r>
              <a:rPr lang="en-US" sz="2400" i="1" dirty="0" err="1" smtClean="0"/>
              <a:t>medicineA</a:t>
            </a:r>
            <a:r>
              <a:rPr lang="en-US" sz="2400" i="1" dirty="0" smtClean="0"/>
              <a:t> is assigned to group1, </a:t>
            </a:r>
            <a:r>
              <a:rPr lang="en-US" sz="2400" i="1" dirty="0" err="1" smtClean="0"/>
              <a:t>medicineB</a:t>
            </a:r>
            <a:r>
              <a:rPr lang="en-US" sz="2400" i="1" dirty="0" smtClean="0"/>
              <a:t> </a:t>
            </a:r>
            <a:r>
              <a:rPr lang="en-US" sz="2400" i="1" dirty="0"/>
              <a:t>is assigned to </a:t>
            </a:r>
            <a:r>
              <a:rPr lang="en-US" sz="2400" i="1" dirty="0" smtClean="0"/>
              <a:t>group2, </a:t>
            </a:r>
            <a:r>
              <a:rPr lang="en-US" sz="2400" i="1" dirty="0" err="1" smtClean="0"/>
              <a:t>medicineC</a:t>
            </a:r>
            <a:r>
              <a:rPr lang="en-US" sz="2400" i="1" dirty="0" smtClean="0"/>
              <a:t> </a:t>
            </a:r>
            <a:r>
              <a:rPr lang="en-US" sz="2400" i="1" dirty="0"/>
              <a:t>is assigned to </a:t>
            </a:r>
            <a:r>
              <a:rPr lang="en-US" sz="2400" i="1" dirty="0" smtClean="0"/>
              <a:t>group2 and </a:t>
            </a:r>
            <a:r>
              <a:rPr lang="en-US" sz="2400" i="1" dirty="0" err="1" smtClean="0"/>
              <a:t>medicineD</a:t>
            </a:r>
            <a:r>
              <a:rPr lang="en-US" sz="2400" i="1" dirty="0" smtClean="0"/>
              <a:t> </a:t>
            </a:r>
            <a:r>
              <a:rPr lang="en-US" sz="2400" i="1" dirty="0"/>
              <a:t>is assigned to </a:t>
            </a:r>
            <a:r>
              <a:rPr lang="en-US" sz="2400" i="1" dirty="0" smtClean="0"/>
              <a:t>group2. The element of Group matrix is 1 if and only if the object is assigned to that group.</a:t>
            </a:r>
            <a:endParaRPr lang="en-US" sz="2400" b="1" dirty="0" smtClean="0"/>
          </a:p>
          <a:p>
            <a:pPr algn="just" eaLnBrk="1" hangingPunct="1">
              <a:buFont typeface="Arial" panose="020B0604020202020204" pitchFamily="34" charset="0"/>
              <a:buNone/>
            </a:pPr>
            <a:endParaRPr lang="en-US" sz="2400" dirty="0" smtClean="0"/>
          </a:p>
        </p:txBody>
      </p:sp>
      <p:pic>
        <p:nvPicPr>
          <p:cNvPr id="3" name="Picture 2"/>
          <p:cNvPicPr>
            <a:picLocks noChangeAspect="1"/>
          </p:cNvPicPr>
          <p:nvPr/>
        </p:nvPicPr>
        <p:blipFill>
          <a:blip r:embed="rId3"/>
          <a:stretch>
            <a:fillRect/>
          </a:stretch>
        </p:blipFill>
        <p:spPr>
          <a:xfrm>
            <a:off x="62144" y="4160351"/>
            <a:ext cx="2835602" cy="1292929"/>
          </a:xfrm>
          <a:prstGeom prst="rect">
            <a:avLst/>
          </a:prstGeom>
        </p:spPr>
      </p:pic>
      <p:pic>
        <p:nvPicPr>
          <p:cNvPr id="5" name="Picture 4"/>
          <p:cNvPicPr>
            <a:picLocks noChangeAspect="1"/>
          </p:cNvPicPr>
          <p:nvPr/>
        </p:nvPicPr>
        <p:blipFill>
          <a:blip r:embed="rId4"/>
          <a:stretch>
            <a:fillRect/>
          </a:stretch>
        </p:blipFill>
        <p:spPr>
          <a:xfrm>
            <a:off x="3548331" y="4018209"/>
            <a:ext cx="2981325" cy="1580418"/>
          </a:xfrm>
          <a:prstGeom prst="rect">
            <a:avLst/>
          </a:prstGeom>
        </p:spPr>
      </p:pic>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a:t>
            </a:r>
            <a:endParaRPr lang="en-IN" sz="2400" b="1" dirty="0">
              <a:solidFill>
                <a:srgbClr val="DFA267"/>
              </a:solidFill>
            </a:endParaRP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927340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a14="http://schemas.microsoft.com/office/drawing/2010/main" Requires="a14">
          <p:sp>
            <p:nvSpPr>
              <p:cNvPr id="11" name="Content Placeholder 13"/>
              <p:cNvSpPr>
                <a:spLocks noGrp="1"/>
              </p:cNvSpPr>
              <p:nvPr>
                <p:ph idx="1"/>
              </p:nvPr>
            </p:nvSpPr>
            <p:spPr>
              <a:xfrm>
                <a:off x="62144" y="1352644"/>
                <a:ext cx="8229600" cy="3384124"/>
              </a:xfrm>
            </p:spPr>
            <p:txBody>
              <a:bodyPr>
                <a:normAutofit/>
              </a:bodyPr>
              <a:lstStyle/>
              <a:p>
                <a:pPr algn="just">
                  <a:buNone/>
                </a:pPr>
                <a:r>
                  <a:rPr lang="en-US" sz="2400" i="1" dirty="0" smtClean="0">
                    <a:solidFill>
                      <a:srgbClr val="FF0000"/>
                    </a:solidFill>
                  </a:rPr>
                  <a:t>Step3. </a:t>
                </a:r>
                <a:r>
                  <a:rPr lang="en-US" sz="2400" b="1" i="1" dirty="0" err="1" smtClean="0"/>
                  <a:t>Recompute</a:t>
                </a:r>
                <a:r>
                  <a:rPr lang="en-US" sz="2400" b="1" i="1" dirty="0" smtClean="0"/>
                  <a:t> Centroids: </a:t>
                </a:r>
                <a:r>
                  <a:rPr lang="en-US" sz="2400" dirty="0" smtClean="0"/>
                  <a:t>Knowing the members of each group, now we compute the new centroid of each group based on these new memberships. Group1 only has one member thus the centroid remains in C1=(1,1). Group 2 now has three members, thus the centroid is the average coordinate among the three members: C2=</a:t>
                </a:r>
                <a14:m>
                  <m:oMath xmlns:m="http://schemas.openxmlformats.org/officeDocument/2006/math">
                    <m:d>
                      <m:dPr>
                        <m:ctrlPr>
                          <a:rPr lang="en-US" sz="2400" i="1" smtClean="0"/>
                        </m:ctrlPr>
                      </m:dPr>
                      <m:e>
                        <m:d>
                          <m:dPr>
                            <m:ctrlPr>
                              <a:rPr lang="en-US" sz="2400" i="1" smtClean="0"/>
                            </m:ctrlPr>
                          </m:dPr>
                          <m:e>
                            <m:f>
                              <m:fPr>
                                <m:ctrlPr>
                                  <a:rPr lang="en-US" sz="2400" i="1" smtClean="0"/>
                                </m:ctrlPr>
                              </m:fPr>
                              <m:num>
                                <m:r>
                                  <a:rPr lang="en-US" sz="2400" b="0" i="1" smtClean="0"/>
                                  <m:t>2+4+5</m:t>
                                </m:r>
                              </m:num>
                              <m:den>
                                <m:r>
                                  <a:rPr lang="en-US" sz="2400" b="0" i="1" smtClean="0"/>
                                  <m:t>3</m:t>
                                </m:r>
                              </m:den>
                            </m:f>
                          </m:e>
                        </m:d>
                        <m:r>
                          <a:rPr lang="en-US" sz="2400" b="0" i="1" smtClean="0"/>
                          <m:t>,</m:t>
                        </m:r>
                        <m:d>
                          <m:dPr>
                            <m:ctrlPr>
                              <a:rPr lang="en-US" sz="2400" b="0" i="1" smtClean="0"/>
                            </m:ctrlPr>
                          </m:dPr>
                          <m:e>
                            <m:f>
                              <m:fPr>
                                <m:ctrlPr>
                                  <a:rPr lang="en-US" sz="2400" b="0" i="1" smtClean="0"/>
                                </m:ctrlPr>
                              </m:fPr>
                              <m:num>
                                <m:r>
                                  <a:rPr lang="en-US" sz="2400" b="0" i="1" smtClean="0"/>
                                  <m:t>1+3+4</m:t>
                                </m:r>
                              </m:num>
                              <m:den>
                                <m:r>
                                  <a:rPr lang="en-US" sz="2400" b="0" i="1" smtClean="0"/>
                                  <m:t>3</m:t>
                                </m:r>
                              </m:den>
                            </m:f>
                          </m:e>
                        </m:d>
                      </m:e>
                    </m:d>
                  </m:oMath>
                </a14:m>
                <a:r>
                  <a:rPr lang="en-US" sz="2400" dirty="0" smtClean="0"/>
                  <a:t>=</a:t>
                </a:r>
                <a14:m>
                  <m:oMath xmlns:m="http://schemas.openxmlformats.org/officeDocument/2006/math">
                    <m:d>
                      <m:dPr>
                        <m:ctrlPr>
                          <a:rPr lang="en-US" sz="2400" i="1"/>
                        </m:ctrlPr>
                      </m:dPr>
                      <m:e>
                        <m:f>
                          <m:fPr>
                            <m:ctrlPr>
                              <a:rPr lang="en-US" sz="2400" i="1" smtClean="0"/>
                            </m:ctrlPr>
                          </m:fPr>
                          <m:num>
                            <m:r>
                              <a:rPr lang="en-US" sz="2400" b="0" i="1" smtClean="0"/>
                              <m:t>11</m:t>
                            </m:r>
                          </m:num>
                          <m:den>
                            <m:r>
                              <a:rPr lang="en-US" sz="2400" i="1"/>
                              <m:t>3</m:t>
                            </m:r>
                          </m:den>
                        </m:f>
                      </m:e>
                    </m:d>
                    <m:r>
                      <a:rPr lang="en-US" sz="2400" i="1"/>
                      <m:t>,</m:t>
                    </m:r>
                    <m:d>
                      <m:dPr>
                        <m:ctrlPr>
                          <a:rPr lang="en-US" sz="2400" i="1"/>
                        </m:ctrlPr>
                      </m:dPr>
                      <m:e>
                        <m:f>
                          <m:fPr>
                            <m:ctrlPr>
                              <a:rPr lang="en-US" sz="2400" i="1"/>
                            </m:ctrlPr>
                          </m:fPr>
                          <m:num>
                            <m:r>
                              <a:rPr lang="en-US" sz="2400" b="0" i="1" smtClean="0"/>
                              <m:t>8</m:t>
                            </m:r>
                          </m:num>
                          <m:den>
                            <m:r>
                              <a:rPr lang="en-US" sz="2400" i="1"/>
                              <m:t>3</m:t>
                            </m:r>
                          </m:den>
                        </m:f>
                      </m:e>
                    </m:d>
                  </m:oMath>
                </a14:m>
                <a:endParaRPr lang="en-US" sz="2400" dirty="0" smtClean="0"/>
              </a:p>
              <a:p>
                <a:pPr algn="just">
                  <a:buNone/>
                </a:pPr>
                <a:endParaRPr lang="en-US" sz="2400" b="1" dirty="0" smtClean="0"/>
              </a:p>
              <a:p>
                <a:pPr algn="just" eaLnBrk="1" hangingPunct="1">
                  <a:buFont typeface="Arial" panose="020B0604020202020204" pitchFamily="34" charset="0"/>
                  <a:buNone/>
                </a:pPr>
                <a:endParaRPr lang="en-US" sz="2400" dirty="0" smtClean="0"/>
              </a:p>
            </p:txBody>
          </p:sp>
        </mc:Choice>
        <mc:Fallback>
          <p:sp>
            <p:nvSpPr>
              <p:cNvPr id="11" name="Content Placeholder 13"/>
              <p:cNvSpPr>
                <a:spLocks noGrp="1" noRot="1" noChangeAspect="1" noMove="1" noResize="1" noEditPoints="1" noAdjustHandles="1" noChangeArrowheads="1" noChangeShapeType="1" noTextEdit="1"/>
              </p:cNvSpPr>
              <p:nvPr>
                <p:ph idx="1"/>
              </p:nvPr>
            </p:nvSpPr>
            <p:spPr>
              <a:xfrm>
                <a:off x="62144" y="1352644"/>
                <a:ext cx="8229600" cy="3384124"/>
              </a:xfrm>
              <a:blipFill rotWithShape="0">
                <a:blip r:embed="rId3"/>
                <a:stretch>
                  <a:fillRect l="-1111" t="-2523" r="-1185"/>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3952013" y="4160350"/>
            <a:ext cx="2981325" cy="1438275"/>
          </a:xfrm>
          <a:prstGeom prst="rect">
            <a:avLst/>
          </a:prstGeom>
        </p:spPr>
      </p:pic>
      <p:pic>
        <p:nvPicPr>
          <p:cNvPr id="10" name="Picture 9"/>
          <p:cNvPicPr>
            <a:picLocks noChangeAspect="1"/>
          </p:cNvPicPr>
          <p:nvPr/>
        </p:nvPicPr>
        <p:blipFill>
          <a:blip r:embed="rId5"/>
          <a:stretch>
            <a:fillRect/>
          </a:stretch>
        </p:blipFill>
        <p:spPr>
          <a:xfrm>
            <a:off x="62144" y="4169876"/>
            <a:ext cx="3429000" cy="1419225"/>
          </a:xfrm>
          <a:prstGeom prst="rect">
            <a:avLst/>
          </a:prstGeom>
        </p:spPr>
      </p:pic>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830997"/>
          </a:xfrm>
          <a:prstGeom prst="rect">
            <a:avLst/>
          </a:prstGeom>
        </p:spPr>
        <p:txBody>
          <a:bodyPr wrap="square">
            <a:spAutoFit/>
          </a:bodyPr>
          <a:lstStyle/>
          <a:p>
            <a:r>
              <a:rPr lang="en-IN" sz="2400" b="1" dirty="0">
                <a:solidFill>
                  <a:srgbClr val="DFA267"/>
                </a:solidFill>
              </a:rPr>
              <a:t>K-Means Clustering: Example</a:t>
            </a:r>
          </a:p>
          <a:p>
            <a:endParaRPr lang="en-IN" sz="2400" b="1" dirty="0">
              <a:solidFill>
                <a:srgbClr val="DFA267"/>
              </a:solidFill>
            </a:endParaRPr>
          </a:p>
        </p:txBody>
      </p:sp>
      <p:sp>
        <p:nvSpPr>
          <p:cNvPr id="12" name="Rectangle 11">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601340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5" name="Rectangle 4">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 (Iteration1)</a:t>
            </a:r>
            <a:endParaRPr lang="en-IN" sz="2400" b="1" dirty="0">
              <a:solidFill>
                <a:srgbClr val="DFA267"/>
              </a:solidFill>
            </a:endParaRPr>
          </a:p>
        </p:txBody>
      </p:sp>
      <p:sp>
        <p:nvSpPr>
          <p:cNvPr id="7" name="Rectangle 6">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726102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352644"/>
            <a:ext cx="8229600" cy="516209"/>
          </a:xfrm>
        </p:spPr>
        <p:txBody>
          <a:bodyPr>
            <a:normAutofit/>
          </a:bodyPr>
          <a:lstStyle/>
          <a:p>
            <a:pPr algn="just">
              <a:buNone/>
            </a:pPr>
            <a:r>
              <a:rPr lang="en-US" sz="2400" i="1" dirty="0" smtClean="0">
                <a:solidFill>
                  <a:srgbClr val="FF0000"/>
                </a:solidFill>
              </a:rPr>
              <a:t>Step2a. </a:t>
            </a:r>
            <a:r>
              <a:rPr lang="en-US" sz="2400" b="1" i="1" dirty="0"/>
              <a:t>Objects-Centroids </a:t>
            </a:r>
            <a:r>
              <a:rPr lang="en-US" sz="2400" b="1" i="1" dirty="0" smtClean="0"/>
              <a:t>distance</a:t>
            </a:r>
            <a:endParaRPr lang="en-US" sz="2400" b="1" dirty="0" smtClean="0"/>
          </a:p>
          <a:p>
            <a:pPr algn="just" eaLnBrk="1" hangingPunct="1">
              <a:buFont typeface="Arial" panose="020B0604020202020204" pitchFamily="34" charset="0"/>
              <a:buNone/>
            </a:pPr>
            <a:endParaRPr lang="en-US" sz="2400" dirty="0" smtClean="0"/>
          </a:p>
        </p:txBody>
      </p:sp>
      <p:pic>
        <p:nvPicPr>
          <p:cNvPr id="5" name="Picture 4"/>
          <p:cNvPicPr>
            <a:picLocks noChangeAspect="1"/>
          </p:cNvPicPr>
          <p:nvPr/>
        </p:nvPicPr>
        <p:blipFill>
          <a:blip r:embed="rId3"/>
          <a:stretch>
            <a:fillRect/>
          </a:stretch>
        </p:blipFill>
        <p:spPr>
          <a:xfrm>
            <a:off x="281728" y="1919840"/>
            <a:ext cx="4714875" cy="874691"/>
          </a:xfrm>
          <a:prstGeom prst="rect">
            <a:avLst/>
          </a:prstGeom>
        </p:spPr>
      </p:pic>
      <p:sp>
        <p:nvSpPr>
          <p:cNvPr id="10" name="Content Placeholder 13"/>
          <p:cNvSpPr txBox="1">
            <a:spLocks/>
          </p:cNvSpPr>
          <p:nvPr/>
        </p:nvSpPr>
        <p:spPr>
          <a:xfrm>
            <a:off x="62144" y="3011262"/>
            <a:ext cx="8229600" cy="516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r>
              <a:rPr lang="en-US" sz="2400" i="1" dirty="0" smtClean="0">
                <a:solidFill>
                  <a:srgbClr val="FF0000"/>
                </a:solidFill>
              </a:rPr>
              <a:t>Step2b. </a:t>
            </a:r>
            <a:r>
              <a:rPr lang="en-US" sz="2400" b="1" i="1" dirty="0" smtClean="0"/>
              <a:t>Objects clustering</a:t>
            </a:r>
            <a:endParaRPr lang="en-US" sz="2400" dirty="0" smtClean="0"/>
          </a:p>
        </p:txBody>
      </p:sp>
      <p:pic>
        <p:nvPicPr>
          <p:cNvPr id="12" name="Picture 11"/>
          <p:cNvPicPr>
            <a:picLocks noChangeAspect="1"/>
          </p:cNvPicPr>
          <p:nvPr/>
        </p:nvPicPr>
        <p:blipFill>
          <a:blip r:embed="rId4"/>
          <a:stretch>
            <a:fillRect/>
          </a:stretch>
        </p:blipFill>
        <p:spPr>
          <a:xfrm>
            <a:off x="381541" y="3744202"/>
            <a:ext cx="3990218" cy="913676"/>
          </a:xfrm>
          <a:prstGeom prst="rect">
            <a:avLst/>
          </a:prstGeom>
        </p:spPr>
      </p:pic>
      <p:sp>
        <p:nvSpPr>
          <p:cNvPr id="13" name="Content Placeholder 13"/>
          <p:cNvSpPr txBox="1">
            <a:spLocks/>
          </p:cNvSpPr>
          <p:nvPr/>
        </p:nvSpPr>
        <p:spPr>
          <a:xfrm>
            <a:off x="71805" y="4797151"/>
            <a:ext cx="8229600" cy="630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r>
              <a:rPr lang="en-US" sz="2400" i="1" dirty="0" smtClean="0">
                <a:solidFill>
                  <a:srgbClr val="FF0000"/>
                </a:solidFill>
              </a:rPr>
              <a:t>Step3. </a:t>
            </a:r>
            <a:r>
              <a:rPr lang="en-US" sz="2400" b="1" i="1" dirty="0" err="1" smtClean="0"/>
              <a:t>Recompute</a:t>
            </a:r>
            <a:r>
              <a:rPr lang="en-US" sz="2400" b="1" i="1" dirty="0" smtClean="0"/>
              <a:t> Centroids</a:t>
            </a:r>
            <a:endParaRPr lang="en-US" sz="2400" dirty="0" smtClean="0"/>
          </a:p>
        </p:txBody>
      </p:sp>
      <p:pic>
        <p:nvPicPr>
          <p:cNvPr id="14" name="Picture 13"/>
          <p:cNvPicPr>
            <a:picLocks noChangeAspect="1"/>
          </p:cNvPicPr>
          <p:nvPr/>
        </p:nvPicPr>
        <p:blipFill>
          <a:blip r:embed="rId5"/>
          <a:stretch>
            <a:fillRect/>
          </a:stretch>
        </p:blipFill>
        <p:spPr>
          <a:xfrm>
            <a:off x="381541" y="5598803"/>
            <a:ext cx="4705350" cy="856965"/>
          </a:xfrm>
          <a:prstGeom prst="rect">
            <a:avLst/>
          </a:prstGeom>
        </p:spPr>
      </p:pic>
      <p:sp>
        <p:nvSpPr>
          <p:cNvPr id="15" name="Rectangle 14">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 (Iteration1)</a:t>
            </a:r>
            <a:endParaRPr lang="en-IN" sz="2400" b="1" dirty="0">
              <a:solidFill>
                <a:srgbClr val="DFA267"/>
              </a:solidFill>
            </a:endParaRPr>
          </a:p>
        </p:txBody>
      </p:sp>
      <p:sp>
        <p:nvSpPr>
          <p:cNvPr id="16" name="Rectangle 15">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19888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0"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352644"/>
            <a:ext cx="8229600" cy="516209"/>
          </a:xfrm>
        </p:spPr>
        <p:txBody>
          <a:bodyPr>
            <a:normAutofit/>
          </a:bodyPr>
          <a:lstStyle/>
          <a:p>
            <a:pPr algn="just">
              <a:buNone/>
            </a:pPr>
            <a:r>
              <a:rPr lang="en-US" sz="2400" i="1" dirty="0" smtClean="0">
                <a:solidFill>
                  <a:srgbClr val="FF0000"/>
                </a:solidFill>
              </a:rPr>
              <a:t>Step2a. </a:t>
            </a:r>
            <a:r>
              <a:rPr lang="en-US" sz="2400" b="1" i="1" dirty="0"/>
              <a:t>Objects-Centroids </a:t>
            </a:r>
            <a:r>
              <a:rPr lang="en-US" sz="2400" b="1" i="1" dirty="0" smtClean="0"/>
              <a:t>distance</a:t>
            </a:r>
            <a:endParaRPr lang="en-US" sz="2400" b="1" dirty="0" smtClean="0"/>
          </a:p>
          <a:p>
            <a:pPr algn="just" eaLnBrk="1" hangingPunct="1">
              <a:buFont typeface="Arial" panose="020B0604020202020204" pitchFamily="34" charset="0"/>
              <a:buNone/>
            </a:pPr>
            <a:endParaRPr lang="en-US" sz="2400" dirty="0" smtClean="0"/>
          </a:p>
        </p:txBody>
      </p:sp>
      <p:sp>
        <p:nvSpPr>
          <p:cNvPr id="10" name="Content Placeholder 13"/>
          <p:cNvSpPr txBox="1">
            <a:spLocks/>
          </p:cNvSpPr>
          <p:nvPr/>
        </p:nvSpPr>
        <p:spPr>
          <a:xfrm>
            <a:off x="62144" y="3011262"/>
            <a:ext cx="8229600" cy="516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r>
              <a:rPr lang="en-US" sz="2400" i="1" dirty="0" smtClean="0">
                <a:solidFill>
                  <a:srgbClr val="FF0000"/>
                </a:solidFill>
              </a:rPr>
              <a:t>Step2b. </a:t>
            </a:r>
            <a:r>
              <a:rPr lang="en-US" sz="2400" b="1" i="1" dirty="0" smtClean="0"/>
              <a:t>Objects clustering</a:t>
            </a:r>
            <a:endParaRPr lang="en-US" sz="2400" dirty="0" smtClean="0"/>
          </a:p>
        </p:txBody>
      </p:sp>
      <p:pic>
        <p:nvPicPr>
          <p:cNvPr id="2" name="Picture 1"/>
          <p:cNvPicPr>
            <a:picLocks noChangeAspect="1"/>
          </p:cNvPicPr>
          <p:nvPr/>
        </p:nvPicPr>
        <p:blipFill>
          <a:blip r:embed="rId3"/>
          <a:stretch>
            <a:fillRect/>
          </a:stretch>
        </p:blipFill>
        <p:spPr>
          <a:xfrm>
            <a:off x="501806" y="2011574"/>
            <a:ext cx="5495925" cy="847536"/>
          </a:xfrm>
          <a:prstGeom prst="rect">
            <a:avLst/>
          </a:prstGeom>
        </p:spPr>
      </p:pic>
      <p:pic>
        <p:nvPicPr>
          <p:cNvPr id="3" name="Picture 2"/>
          <p:cNvPicPr>
            <a:picLocks noChangeAspect="1"/>
          </p:cNvPicPr>
          <p:nvPr/>
        </p:nvPicPr>
        <p:blipFill>
          <a:blip r:embed="rId4"/>
          <a:stretch>
            <a:fillRect/>
          </a:stretch>
        </p:blipFill>
        <p:spPr>
          <a:xfrm>
            <a:off x="501806" y="3809262"/>
            <a:ext cx="3619500" cy="733425"/>
          </a:xfrm>
          <a:prstGeom prst="rect">
            <a:avLst/>
          </a:prstGeom>
        </p:spPr>
      </p:pic>
      <p:pic>
        <p:nvPicPr>
          <p:cNvPr id="4" name="Picture 3"/>
          <p:cNvPicPr>
            <a:picLocks noChangeAspect="1"/>
          </p:cNvPicPr>
          <p:nvPr/>
        </p:nvPicPr>
        <p:blipFill>
          <a:blip r:embed="rId5"/>
          <a:stretch>
            <a:fillRect/>
          </a:stretch>
        </p:blipFill>
        <p:spPr>
          <a:xfrm>
            <a:off x="1934311" y="4824478"/>
            <a:ext cx="1315457" cy="461895"/>
          </a:xfrm>
          <a:prstGeom prst="rect">
            <a:avLst/>
          </a:prstGeom>
        </p:spPr>
      </p:pic>
      <p:pic>
        <p:nvPicPr>
          <p:cNvPr id="7" name="Picture 6"/>
          <p:cNvPicPr>
            <a:picLocks noChangeAspect="1"/>
          </p:cNvPicPr>
          <p:nvPr/>
        </p:nvPicPr>
        <p:blipFill>
          <a:blip r:embed="rId6"/>
          <a:stretch>
            <a:fillRect/>
          </a:stretch>
        </p:blipFill>
        <p:spPr>
          <a:xfrm>
            <a:off x="2311556" y="5286374"/>
            <a:ext cx="5203064" cy="1571626"/>
          </a:xfrm>
          <a:prstGeom prst="rect">
            <a:avLst/>
          </a:prstGeom>
        </p:spPr>
      </p:pic>
      <p:sp>
        <p:nvSpPr>
          <p:cNvPr id="12" name="Rectangle 1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 (Iteration2)</a:t>
            </a:r>
            <a:endParaRPr lang="en-IN" sz="2400" b="1" dirty="0">
              <a:solidFill>
                <a:srgbClr val="DFA267"/>
              </a:solidFill>
            </a:endParaRPr>
          </a:p>
        </p:txBody>
      </p:sp>
      <p:sp>
        <p:nvSpPr>
          <p:cNvPr id="13" name="Rectangle 12">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38765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5" name="Rectangle 3"/>
          <p:cNvSpPr txBox="1">
            <a:spLocks noChangeArrowheads="1"/>
          </p:cNvSpPr>
          <p:nvPr/>
        </p:nvSpPr>
        <p:spPr>
          <a:xfrm>
            <a:off x="-1" y="1306282"/>
            <a:ext cx="8564451"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smtClean="0"/>
              <a:t>Most common measure is Sum of Squared Error (SSE)</a:t>
            </a:r>
          </a:p>
          <a:p>
            <a:pPr lvl="1">
              <a:defRPr/>
            </a:pPr>
            <a:r>
              <a:rPr lang="en-US" dirty="0" smtClean="0"/>
              <a:t>For each point, the error is the distance to the nearest cluster</a:t>
            </a:r>
          </a:p>
          <a:p>
            <a:pPr lvl="1">
              <a:defRPr/>
            </a:pPr>
            <a:r>
              <a:rPr lang="en-US" dirty="0" smtClean="0"/>
              <a:t>To get SSE, we square these errors and sum them.</a:t>
            </a:r>
          </a:p>
          <a:p>
            <a:pPr lvl="1">
              <a:defRPr/>
            </a:pPr>
            <a:endParaRPr lang="en-US" dirty="0" smtClean="0"/>
          </a:p>
          <a:p>
            <a:pPr lvl="1">
              <a:buFont typeface="Arial" charset="0"/>
              <a:buNone/>
              <a:defRPr/>
            </a:pPr>
            <a:endParaRPr lang="en-US" dirty="0" smtClean="0"/>
          </a:p>
          <a:p>
            <a:pPr lvl="1">
              <a:defRPr/>
            </a:pPr>
            <a:r>
              <a:rPr lang="en-US" i="1" dirty="0" smtClean="0"/>
              <a:t>x </a:t>
            </a:r>
            <a:r>
              <a:rPr lang="en-US" dirty="0" smtClean="0"/>
              <a:t>is a data point in cluster </a:t>
            </a:r>
            <a:r>
              <a:rPr lang="en-US" i="1" dirty="0" err="1" smtClean="0"/>
              <a:t>C</a:t>
            </a:r>
            <a:r>
              <a:rPr lang="en-US" baseline="-25000" dirty="0" err="1" smtClean="0"/>
              <a:t>i</a:t>
            </a:r>
            <a:r>
              <a:rPr lang="en-US" baseline="-25000" dirty="0" smtClean="0"/>
              <a:t> </a:t>
            </a:r>
            <a:r>
              <a:rPr lang="en-US" dirty="0" smtClean="0"/>
              <a:t>and </a:t>
            </a:r>
            <a:r>
              <a:rPr lang="en-US" i="1" dirty="0" smtClean="0"/>
              <a:t>m</a:t>
            </a:r>
            <a:r>
              <a:rPr lang="en-US" i="1" baseline="-25000" dirty="0" smtClean="0"/>
              <a:t>i</a:t>
            </a:r>
            <a:r>
              <a:rPr lang="en-US" dirty="0" smtClean="0"/>
              <a:t> is the representative point for cluster </a:t>
            </a:r>
            <a:r>
              <a:rPr lang="en-US" i="1" dirty="0" err="1" smtClean="0"/>
              <a:t>C</a:t>
            </a:r>
            <a:r>
              <a:rPr lang="en-US" baseline="-25000" dirty="0" err="1" smtClean="0"/>
              <a:t>i</a:t>
            </a:r>
            <a:r>
              <a:rPr lang="en-US" dirty="0" smtClean="0"/>
              <a:t> </a:t>
            </a:r>
          </a:p>
          <a:p>
            <a:pPr lvl="2">
              <a:defRPr/>
            </a:pPr>
            <a:r>
              <a:rPr lang="en-US" sz="2400" dirty="0" smtClean="0"/>
              <a:t> can show that </a:t>
            </a:r>
            <a:r>
              <a:rPr lang="en-US" sz="2400" i="1" dirty="0" smtClean="0"/>
              <a:t>m</a:t>
            </a:r>
            <a:r>
              <a:rPr lang="en-US" sz="2400" i="1" baseline="-25000" dirty="0" smtClean="0"/>
              <a:t>i</a:t>
            </a:r>
            <a:r>
              <a:rPr lang="en-US" sz="2400" baseline="-25000" dirty="0" smtClean="0"/>
              <a:t> </a:t>
            </a:r>
            <a:r>
              <a:rPr lang="en-US" sz="2400" dirty="0" smtClean="0"/>
              <a:t>corresponds to the center (mean) of the cluster</a:t>
            </a:r>
          </a:p>
          <a:p>
            <a:pPr lvl="1">
              <a:defRPr/>
            </a:pPr>
            <a:r>
              <a:rPr lang="en-US" dirty="0" smtClean="0"/>
              <a:t>Given two clusters, we can choose the one with the smallest error</a:t>
            </a:r>
          </a:p>
          <a:p>
            <a:pPr lvl="1">
              <a:defRPr/>
            </a:pPr>
            <a:r>
              <a:rPr lang="en-US" dirty="0" smtClean="0"/>
              <a:t>One easy way to reduce SSE is to increase K, the number of clusters</a:t>
            </a:r>
          </a:p>
          <a:p>
            <a:pPr lvl="2">
              <a:defRPr/>
            </a:pPr>
            <a:r>
              <a:rPr lang="en-US" sz="2400" dirty="0" smtClean="0"/>
              <a:t> A good clustering with smaller K can have a lower SSE than a poor clustering with higher K</a:t>
            </a:r>
          </a:p>
        </p:txBody>
      </p:sp>
      <p:graphicFrame>
        <p:nvGraphicFramePr>
          <p:cNvPr id="16" name="Object 4"/>
          <p:cNvGraphicFramePr>
            <a:graphicFrameLocks noGrp="1" noChangeAspect="1"/>
          </p:cNvGraphicFramePr>
          <p:nvPr>
            <p:ph sz="half" idx="4294967295"/>
            <p:extLst>
              <p:ext uri="{D42A27DB-BD31-4B8C-83A1-F6EECF244321}">
                <p14:modId xmlns:p14="http://schemas.microsoft.com/office/powerpoint/2010/main" val="48061665"/>
              </p:ext>
            </p:extLst>
          </p:nvPr>
        </p:nvGraphicFramePr>
        <p:xfrm>
          <a:off x="2208727" y="2463084"/>
          <a:ext cx="3175000" cy="960438"/>
        </p:xfrm>
        <a:graphic>
          <a:graphicData uri="http://schemas.openxmlformats.org/presentationml/2006/ole">
            <mc:AlternateContent xmlns:mc="http://schemas.openxmlformats.org/markup-compatibility/2006">
              <mc:Choice xmlns:v="urn:schemas-microsoft-com:vml" Requires="v">
                <p:oleObj spid="_x0000_s14344" name="Equation" r:id="rId4" imgW="1511280" imgH="457200" progId="Equation.3">
                  <p:embed/>
                </p:oleObj>
              </mc:Choice>
              <mc:Fallback>
                <p:oleObj name="Equation" r:id="rId4" imgW="151128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727" y="2463084"/>
                        <a:ext cx="3175000" cy="960438"/>
                      </a:xfrm>
                      <a:prstGeom prst="rect">
                        <a:avLst/>
                      </a:prstGeom>
                    </p:spPr>
                  </p:pic>
                </p:oleObj>
              </mc:Fallback>
            </mc:AlternateContent>
          </a:graphicData>
        </a:graphic>
      </p:graphicFrame>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Evaluation</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706772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01921"/>
            <a:ext cx="7497214" cy="646331"/>
          </a:xfrm>
          <a:prstGeom prst="rect">
            <a:avLst/>
          </a:prstGeom>
        </p:spPr>
        <p:txBody>
          <a:bodyPr wrap="square">
            <a:spAutoFit/>
          </a:bodyPr>
          <a:lstStyle/>
          <a:p>
            <a:r>
              <a:rPr lang="en-US" sz="3600" b="1" cap="all" dirty="0" smtClean="0"/>
              <a:t>MACHINE INTELLIGENCE</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Module 4 [Unsupervised Learning]</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352644"/>
            <a:ext cx="8229600" cy="516209"/>
          </a:xfrm>
        </p:spPr>
        <p:txBody>
          <a:bodyPr>
            <a:noAutofit/>
          </a:bodyPr>
          <a:lstStyle/>
          <a:p>
            <a:pPr algn="just">
              <a:buFont typeface="Courier New" panose="02070309020205020404" pitchFamily="49" charset="0"/>
              <a:buChar char="o"/>
              <a:defRPr/>
            </a:pPr>
            <a:r>
              <a:rPr lang="en-US" sz="2400" dirty="0"/>
              <a:t>Pros: Easy to implement </a:t>
            </a:r>
            <a:endParaRPr lang="en-US" sz="2400" dirty="0" smtClean="0"/>
          </a:p>
          <a:p>
            <a:pPr algn="just">
              <a:buFont typeface="Courier New" panose="02070309020205020404" pitchFamily="49" charset="0"/>
              <a:buChar char="o"/>
              <a:defRPr/>
            </a:pPr>
            <a:r>
              <a:rPr lang="en-US" sz="2400" dirty="0" smtClean="0"/>
              <a:t>Cons</a:t>
            </a:r>
            <a:r>
              <a:rPr lang="en-US" sz="2400" dirty="0"/>
              <a:t>: Can converge at local minima; slow on very large datasets </a:t>
            </a:r>
            <a:endParaRPr lang="en-US" sz="2400" dirty="0" smtClean="0"/>
          </a:p>
          <a:p>
            <a:pPr algn="just">
              <a:buFont typeface="Courier New" panose="02070309020205020404" pitchFamily="49" charset="0"/>
              <a:buChar char="o"/>
              <a:defRPr/>
            </a:pPr>
            <a:r>
              <a:rPr lang="en-US" sz="2400" dirty="0" smtClean="0"/>
              <a:t>Works </a:t>
            </a:r>
            <a:r>
              <a:rPr lang="en-US" sz="2400" dirty="0"/>
              <a:t>with: Numeric values</a:t>
            </a:r>
            <a:endParaRPr lang="en-US" sz="2400" dirty="0" smtClean="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Summary</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7507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513221"/>
            <a:ext cx="8229600" cy="516209"/>
          </a:xfrm>
        </p:spPr>
        <p:txBody>
          <a:bodyPr>
            <a:noAutofit/>
          </a:bodyPr>
          <a:lstStyle/>
          <a:p>
            <a:pPr marL="0" indent="0" algn="just">
              <a:buNone/>
              <a:defRPr/>
            </a:pPr>
            <a:r>
              <a:rPr lang="en-US" sz="2400" b="1" dirty="0" smtClean="0"/>
              <a:t>General approach to k-means clustering</a:t>
            </a:r>
          </a:p>
          <a:p>
            <a:pPr marL="457200" indent="-457200" algn="just">
              <a:buAutoNum type="arabicPeriod"/>
              <a:defRPr/>
            </a:pPr>
            <a:r>
              <a:rPr lang="en-US" sz="2400" dirty="0" smtClean="0"/>
              <a:t>Collect: Any method.</a:t>
            </a:r>
          </a:p>
          <a:p>
            <a:pPr marL="457200" indent="-457200" algn="just">
              <a:buAutoNum type="arabicPeriod"/>
              <a:defRPr/>
            </a:pPr>
            <a:r>
              <a:rPr lang="en-US" sz="2400" dirty="0" smtClean="0"/>
              <a:t>Prepare: Numeric values are needed for a distance calculation, and nominal values can be mapped into binary values for distance calculations.</a:t>
            </a:r>
          </a:p>
          <a:p>
            <a:pPr marL="457200" indent="-457200" algn="just">
              <a:buAutoNum type="arabicPeriod"/>
              <a:defRPr/>
            </a:pPr>
            <a:r>
              <a:rPr lang="en-US" sz="2400" dirty="0" smtClean="0"/>
              <a:t>Analyze: Any method.</a:t>
            </a:r>
          </a:p>
          <a:p>
            <a:pPr marL="457200" indent="-457200" algn="just">
              <a:buAutoNum type="arabicPeriod"/>
              <a:defRPr/>
            </a:pPr>
            <a:r>
              <a:rPr lang="en-US" sz="2400" dirty="0" smtClean="0"/>
              <a:t>Train: Doesn’t apply to unsupervised learning.</a:t>
            </a:r>
          </a:p>
          <a:p>
            <a:pPr marL="457200" indent="-457200" algn="just">
              <a:buAutoNum type="arabicPeriod"/>
              <a:defRPr/>
            </a:pPr>
            <a:r>
              <a:rPr lang="en-US" sz="2400" dirty="0" smtClean="0"/>
              <a:t>Test: Apply the clustering algorithm and inspect the results. Quantitative error measurements such as sum of squared error (introduced later) can be used. </a:t>
            </a:r>
          </a:p>
          <a:p>
            <a:pPr marL="457200" indent="-457200" algn="just">
              <a:buAutoNum type="arabicPeriod"/>
              <a:defRPr/>
            </a:pPr>
            <a:r>
              <a:rPr lang="en-US" sz="2400" dirty="0" smtClean="0"/>
              <a:t>Use: Anything you wish. Often, the clusters centers can be treated as representative data of the whole cluster to make decisions</a:t>
            </a:r>
            <a:endParaRPr lang="en-US" sz="2400" dirty="0" smtClean="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Summary</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02143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0" y="1352644"/>
            <a:ext cx="8229600" cy="516209"/>
          </a:xfrm>
        </p:spPr>
        <p:txBody>
          <a:bodyPr>
            <a:noAutofit/>
          </a:bodyPr>
          <a:lstStyle/>
          <a:p>
            <a:pPr algn="just">
              <a:buFont typeface="Courier New" panose="02070309020205020404" pitchFamily="49" charset="0"/>
              <a:buChar char="o"/>
              <a:defRPr/>
            </a:pPr>
            <a:r>
              <a:rPr lang="en-US" sz="2400" dirty="0" smtClean="0"/>
              <a:t>Initial </a:t>
            </a:r>
            <a:r>
              <a:rPr lang="en-US" sz="2400" dirty="0"/>
              <a:t>centroids are often chosen </a:t>
            </a:r>
            <a:r>
              <a:rPr lang="en-US" sz="2400" dirty="0" smtClean="0"/>
              <a:t>randomly</a:t>
            </a:r>
            <a:endParaRPr lang="en-US" sz="2400" dirty="0"/>
          </a:p>
          <a:p>
            <a:pPr lvl="1" algn="just">
              <a:buFont typeface="Courier New" panose="02070309020205020404" pitchFamily="49" charset="0"/>
              <a:buChar char="o"/>
              <a:defRPr/>
            </a:pPr>
            <a:r>
              <a:rPr lang="en-US" dirty="0"/>
              <a:t>Clusters produced vary from one run to </a:t>
            </a:r>
            <a:r>
              <a:rPr lang="en-US" dirty="0" smtClean="0"/>
              <a:t>another</a:t>
            </a:r>
            <a:endParaRPr lang="en-US" dirty="0"/>
          </a:p>
          <a:p>
            <a:pPr algn="just">
              <a:buFont typeface="Courier New" panose="02070309020205020404" pitchFamily="49" charset="0"/>
              <a:buChar char="o"/>
              <a:defRPr/>
            </a:pPr>
            <a:r>
              <a:rPr lang="en-US" sz="2400" dirty="0"/>
              <a:t>The centroid is (typically) the mean of the points in the cluster.</a:t>
            </a:r>
          </a:p>
          <a:p>
            <a:pPr algn="just">
              <a:buFont typeface="Courier New" panose="02070309020205020404" pitchFamily="49" charset="0"/>
              <a:buChar char="o"/>
              <a:defRPr/>
            </a:pPr>
            <a:r>
              <a:rPr lang="en-US" sz="2400" dirty="0"/>
              <a:t>‘Closeness’ is measured by Euclidean distance, cosine similarity, </a:t>
            </a:r>
            <a:r>
              <a:rPr lang="en-US" sz="2400" dirty="0" smtClean="0"/>
              <a:t>correlation </a:t>
            </a:r>
            <a:r>
              <a:rPr lang="en-US" sz="2400" dirty="0"/>
              <a:t>etc.</a:t>
            </a:r>
          </a:p>
          <a:p>
            <a:pPr algn="just">
              <a:buFont typeface="Courier New" panose="02070309020205020404" pitchFamily="49" charset="0"/>
              <a:buChar char="o"/>
              <a:defRPr/>
            </a:pPr>
            <a:r>
              <a:rPr lang="en-US" sz="2400" dirty="0" smtClean="0"/>
              <a:t>Most </a:t>
            </a:r>
            <a:r>
              <a:rPr lang="en-US" sz="2400" dirty="0"/>
              <a:t>of the convergence happens in the first few </a:t>
            </a:r>
            <a:r>
              <a:rPr lang="en-US" sz="2400" dirty="0" smtClean="0"/>
              <a:t>iterations</a:t>
            </a:r>
            <a:endParaRPr lang="en-US" sz="2400" dirty="0"/>
          </a:p>
          <a:p>
            <a:pPr lvl="1" algn="just">
              <a:buFont typeface="Courier New" panose="02070309020205020404" pitchFamily="49" charset="0"/>
              <a:buChar char="o"/>
              <a:defRPr/>
            </a:pPr>
            <a:r>
              <a:rPr lang="en-US" dirty="0"/>
              <a:t>Often the stopping condition is changed to ‘Until relatively few points change clusters’</a:t>
            </a:r>
          </a:p>
          <a:p>
            <a:pPr algn="just">
              <a:buFont typeface="Courier New" panose="02070309020205020404" pitchFamily="49" charset="0"/>
              <a:buChar char="o"/>
              <a:defRPr/>
            </a:pPr>
            <a:r>
              <a:rPr lang="en-US" sz="2400" dirty="0"/>
              <a:t>Complexity is O( n * K * I * d )</a:t>
            </a:r>
          </a:p>
          <a:p>
            <a:pPr lvl="1" algn="just">
              <a:buFont typeface="Courier New" panose="02070309020205020404" pitchFamily="49" charset="0"/>
              <a:buChar char="o"/>
              <a:defRPr/>
            </a:pPr>
            <a:r>
              <a:rPr lang="en-US" dirty="0"/>
              <a:t>n = number of points, K = number of clusters, </a:t>
            </a:r>
            <a:br>
              <a:rPr lang="en-US" dirty="0"/>
            </a:br>
            <a:r>
              <a:rPr lang="en-US" dirty="0"/>
              <a:t>I = number of iterations, d = number of attributes</a:t>
            </a:r>
          </a:p>
          <a:p>
            <a:pPr algn="just">
              <a:buFont typeface="Courier New" panose="02070309020205020404" pitchFamily="49" charset="0"/>
              <a:buChar char="o"/>
            </a:pPr>
            <a:endParaRPr lang="en-US" sz="2400" b="1" dirty="0" smtClean="0"/>
          </a:p>
          <a:p>
            <a:pPr algn="just" eaLnBrk="1" hangingPunct="1">
              <a:buFont typeface="Courier New" panose="02070309020205020404" pitchFamily="49" charset="0"/>
              <a:buChar char="o"/>
            </a:pPr>
            <a:endParaRPr lang="en-US" sz="2400" dirty="0" smtClean="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Summary</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15907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142038" y="1610748"/>
            <a:ext cx="8229600" cy="516209"/>
          </a:xfrm>
        </p:spPr>
        <p:txBody>
          <a:bodyPr>
            <a:noAutofit/>
          </a:bodyPr>
          <a:lstStyle/>
          <a:p>
            <a:pPr algn="just">
              <a:buFont typeface="Courier New" panose="02070309020205020404" pitchFamily="49" charset="0"/>
              <a:buChar char="o"/>
              <a:defRPr/>
            </a:pPr>
            <a:r>
              <a:rPr lang="en-US" sz="2400" dirty="0" smtClean="0"/>
              <a:t>Initial </a:t>
            </a:r>
            <a:r>
              <a:rPr lang="en-US" sz="2400" dirty="0"/>
              <a:t>centroids are often chosen </a:t>
            </a:r>
            <a:r>
              <a:rPr lang="en-US" sz="2400" dirty="0" smtClean="0"/>
              <a:t>randomly</a:t>
            </a:r>
            <a:endParaRPr lang="en-US" sz="2400" dirty="0"/>
          </a:p>
          <a:p>
            <a:pPr lvl="1" algn="just">
              <a:buFont typeface="Courier New" panose="02070309020205020404" pitchFamily="49" charset="0"/>
              <a:buChar char="o"/>
              <a:defRPr/>
            </a:pPr>
            <a:r>
              <a:rPr lang="en-US" dirty="0"/>
              <a:t>Clusters produced vary from one run to </a:t>
            </a:r>
            <a:r>
              <a:rPr lang="en-US" dirty="0" smtClean="0"/>
              <a:t>another</a:t>
            </a:r>
            <a:endParaRPr lang="en-US" dirty="0"/>
          </a:p>
          <a:p>
            <a:pPr algn="just">
              <a:buFont typeface="Courier New" panose="02070309020205020404" pitchFamily="49" charset="0"/>
              <a:buChar char="o"/>
              <a:defRPr/>
            </a:pPr>
            <a:r>
              <a:rPr lang="en-US" sz="2400" dirty="0"/>
              <a:t>The centroid is (typically) the mean of the points in the cluster.</a:t>
            </a:r>
          </a:p>
          <a:p>
            <a:pPr algn="just">
              <a:buFont typeface="Courier New" panose="02070309020205020404" pitchFamily="49" charset="0"/>
              <a:buChar char="o"/>
              <a:defRPr/>
            </a:pPr>
            <a:r>
              <a:rPr lang="en-US" sz="2400" dirty="0"/>
              <a:t>‘Closeness’ is measured by Euclidean distance, cosine similarity, </a:t>
            </a:r>
            <a:r>
              <a:rPr lang="en-US" sz="2400" dirty="0" smtClean="0"/>
              <a:t>correlation </a:t>
            </a:r>
            <a:r>
              <a:rPr lang="en-US" sz="2400" dirty="0"/>
              <a:t>etc.</a:t>
            </a:r>
          </a:p>
          <a:p>
            <a:pPr algn="just">
              <a:buFont typeface="Courier New" panose="02070309020205020404" pitchFamily="49" charset="0"/>
              <a:buChar char="o"/>
              <a:defRPr/>
            </a:pPr>
            <a:r>
              <a:rPr lang="en-US" sz="2400" dirty="0" smtClean="0"/>
              <a:t>Most </a:t>
            </a:r>
            <a:r>
              <a:rPr lang="en-US" sz="2400" dirty="0"/>
              <a:t>of the convergence happens in the first few </a:t>
            </a:r>
            <a:r>
              <a:rPr lang="en-US" sz="2400" dirty="0" smtClean="0"/>
              <a:t>iterations</a:t>
            </a:r>
            <a:endParaRPr lang="en-US" sz="2400" dirty="0"/>
          </a:p>
          <a:p>
            <a:pPr lvl="1" algn="just">
              <a:buFont typeface="Courier New" panose="02070309020205020404" pitchFamily="49" charset="0"/>
              <a:buChar char="o"/>
              <a:defRPr/>
            </a:pPr>
            <a:r>
              <a:rPr lang="en-US" dirty="0"/>
              <a:t>Often the stopping condition is changed to ‘Until relatively few points change clusters’</a:t>
            </a:r>
          </a:p>
          <a:p>
            <a:pPr algn="just">
              <a:buFont typeface="Courier New" panose="02070309020205020404" pitchFamily="49" charset="0"/>
              <a:buChar char="o"/>
              <a:defRPr/>
            </a:pPr>
            <a:r>
              <a:rPr lang="en-US" sz="2400" dirty="0"/>
              <a:t>Complexity is O( n * K * I * d )</a:t>
            </a:r>
          </a:p>
          <a:p>
            <a:pPr lvl="1" algn="just">
              <a:buFont typeface="Courier New" panose="02070309020205020404" pitchFamily="49" charset="0"/>
              <a:buChar char="o"/>
              <a:defRPr/>
            </a:pPr>
            <a:r>
              <a:rPr lang="en-US" dirty="0"/>
              <a:t>n = number of points, K = number of clusters, </a:t>
            </a:r>
            <a:br>
              <a:rPr lang="en-US" dirty="0"/>
            </a:br>
            <a:r>
              <a:rPr lang="en-US" dirty="0"/>
              <a:t>I = number of iterations, d = number of attributes</a:t>
            </a:r>
          </a:p>
          <a:p>
            <a:pPr algn="just">
              <a:buFont typeface="Courier New" panose="02070309020205020404" pitchFamily="49" charset="0"/>
              <a:buChar char="o"/>
            </a:pPr>
            <a:endParaRPr lang="en-US" sz="2400" b="1" dirty="0" smtClean="0"/>
          </a:p>
          <a:p>
            <a:pPr algn="just" eaLnBrk="1" hangingPunct="1">
              <a:buFont typeface="Courier New" panose="02070309020205020404" pitchFamily="49" charset="0"/>
              <a:buChar char="o"/>
            </a:pPr>
            <a:endParaRPr lang="en-US" sz="2400" dirty="0" smtClean="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Summary</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32820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a:t>K-Means Clustering (</a:t>
            </a:r>
            <a:r>
              <a:rPr lang="en-US" sz="2400" dirty="0" err="1"/>
              <a:t>Partitional</a:t>
            </a:r>
            <a:r>
              <a:rPr lang="en-US" sz="2400" dirty="0"/>
              <a:t> </a:t>
            </a:r>
            <a:r>
              <a:rPr lang="en-US" sz="2400" dirty="0" smtClean="0"/>
              <a:t>Clustering)</a:t>
            </a:r>
          </a:p>
          <a:p>
            <a:pPr>
              <a:defRPr/>
            </a:pPr>
            <a:r>
              <a:rPr lang="en-US" sz="2400" dirty="0" smtClean="0"/>
              <a:t>Example: </a:t>
            </a:r>
            <a:r>
              <a:rPr lang="en-US" sz="2400" dirty="0"/>
              <a:t>K-Means Clustering </a:t>
            </a:r>
            <a:endParaRPr lang="en-US" sz="2400" dirty="0" smtClean="0"/>
          </a:p>
          <a:p>
            <a:pPr>
              <a:defRPr/>
            </a:pPr>
            <a:r>
              <a:rPr lang="en-US" sz="2400" dirty="0"/>
              <a:t>K-Means </a:t>
            </a:r>
            <a:r>
              <a:rPr lang="en-US" sz="2400" dirty="0" smtClean="0"/>
              <a:t>Clustering: Evaluation</a:t>
            </a:r>
          </a:p>
          <a:p>
            <a:pPr>
              <a:defRPr/>
            </a:pPr>
            <a:endParaRPr lang="en-US" sz="2400" dirty="0" smtClean="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Summary</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52551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Bef>
                <a:spcPct val="20000"/>
              </a:spcBef>
              <a:spcAft>
                <a:spcPts val="0"/>
              </a:spcAft>
              <a:buClr>
                <a:schemeClr val="tx1"/>
              </a:buClr>
              <a:buSzPct val="120000"/>
              <a:defRPr/>
            </a:pPr>
            <a:r>
              <a:rPr kumimoji="1" lang="en-US" sz="2400" dirty="0" smtClean="0">
                <a:hlinkClick r:id="rId3"/>
              </a:rPr>
              <a:t>http</a:t>
            </a:r>
            <a:r>
              <a:rPr kumimoji="1" lang="en-US" sz="2400" dirty="0">
                <a:hlinkClick r:id="rId3"/>
              </a:rPr>
              <a:t>://www2.ift.ulaval.ca/~</a:t>
            </a:r>
            <a:r>
              <a:rPr kumimoji="1" lang="en-US" sz="2400" dirty="0" smtClean="0">
                <a:hlinkClick r:id="rId3"/>
              </a:rPr>
              <a:t>chaib/IFT-4102-7025/public_html/Fichiers/Machine_Learning_in_Action.pdf</a:t>
            </a:r>
            <a:endParaRPr kumimoji="1" lang="en-US" sz="2400" dirty="0" smtClean="0"/>
          </a:p>
          <a:p>
            <a:pPr marL="342900" indent="-342900" fontAlgn="auto">
              <a:spcBef>
                <a:spcPct val="20000"/>
              </a:spcBef>
              <a:spcAft>
                <a:spcPts val="0"/>
              </a:spcAft>
              <a:buClr>
                <a:schemeClr val="tx1"/>
              </a:buClr>
              <a:buSzPct val="120000"/>
              <a:defRPr/>
            </a:pPr>
            <a:r>
              <a:rPr lang="en-US" sz="2400" dirty="0">
                <a:hlinkClick r:id="rId4"/>
              </a:rPr>
              <a:t>http://wwwusers.cs.umn.edu/~kumar/dmbook/</a:t>
            </a:r>
            <a:r>
              <a:rPr lang="en-US" sz="2400" dirty="0"/>
              <a:t>. </a:t>
            </a:r>
          </a:p>
          <a:p>
            <a:pPr marL="342900" indent="-342900" fontAlgn="auto">
              <a:spcBef>
                <a:spcPct val="20000"/>
              </a:spcBef>
              <a:spcAft>
                <a:spcPts val="0"/>
              </a:spcAft>
              <a:buClr>
                <a:schemeClr val="tx1"/>
              </a:buClr>
              <a:buSzPct val="120000"/>
              <a:defRPr/>
            </a:pPr>
            <a:r>
              <a:rPr lang="en-US" sz="2400" dirty="0">
                <a:hlinkClick r:id="rId5"/>
              </a:rPr>
              <a:t>ftp://ftp.aw.com/cseng/authors/tan</a:t>
            </a:r>
            <a:endParaRPr lang="en-US" sz="2400" dirty="0"/>
          </a:p>
          <a:p>
            <a:pPr marL="342900" indent="-342900" fontAlgn="auto">
              <a:spcBef>
                <a:spcPct val="20000"/>
              </a:spcBef>
              <a:spcAft>
                <a:spcPts val="0"/>
              </a:spcAft>
              <a:buClr>
                <a:schemeClr val="tx1"/>
              </a:buClr>
              <a:buSzPct val="120000"/>
              <a:defRPr/>
            </a:pPr>
            <a:r>
              <a:rPr kumimoji="1" lang="en-US" sz="2400" dirty="0">
                <a:hlinkClick r:id="rId6"/>
              </a:rPr>
              <a:t>http://web.ccsu.edu/datamining/resources.html</a:t>
            </a:r>
            <a:endParaRPr kumimoji="1" lang="en-US" sz="2400" dirty="0"/>
          </a:p>
          <a:p>
            <a:pPr marL="0" indent="0" fontAlgn="auto">
              <a:spcBef>
                <a:spcPct val="20000"/>
              </a:spcBef>
              <a:spcAft>
                <a:spcPts val="0"/>
              </a:spcAft>
              <a:buClr>
                <a:schemeClr val="tx1"/>
              </a:buClr>
              <a:buSzPct val="120000"/>
              <a:buNone/>
              <a:defRPr/>
            </a:pPr>
            <a:endParaRPr kumimoji="1" lang="en-US" sz="2400" dirty="0" smtClean="0"/>
          </a:p>
          <a:p>
            <a:pPr marL="342900" indent="-342900" fontAlgn="auto">
              <a:spcBef>
                <a:spcPct val="20000"/>
              </a:spcBef>
              <a:spcAft>
                <a:spcPts val="0"/>
              </a:spcAft>
              <a:buClr>
                <a:schemeClr val="tx1"/>
              </a:buClr>
              <a:buSzPct val="120000"/>
              <a:defRPr/>
            </a:pPr>
            <a:endParaRPr kumimoji="1" lang="en-US" sz="2400" dirty="0"/>
          </a:p>
          <a:p>
            <a:pPr marL="342900" indent="-342900" fontAlgn="auto">
              <a:spcBef>
                <a:spcPct val="20000"/>
              </a:spcBef>
              <a:spcAft>
                <a:spcPts val="0"/>
              </a:spcAft>
              <a:buClr>
                <a:schemeClr val="tx1"/>
              </a:buClr>
              <a:buSzPct val="120000"/>
              <a:defRPr/>
            </a:pPr>
            <a:endParaRPr kumimoji="1" lang="en-US" sz="2400" b="1" dirty="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Resources</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957453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mehala@pes.edu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Dr. N MEHALA</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2" name="Picture 1"/>
          <p:cNvPicPr>
            <a:picLocks noChangeAspect="1"/>
          </p:cNvPicPr>
          <p:nvPr/>
        </p:nvPicPr>
        <p:blipFill>
          <a:blip r:embed="rId3"/>
          <a:stretch>
            <a:fillRect/>
          </a:stretch>
        </p:blipFill>
        <p:spPr>
          <a:xfrm>
            <a:off x="115911" y="1352645"/>
            <a:ext cx="7870668" cy="5505356"/>
          </a:xfrm>
          <a:prstGeom prst="rect">
            <a:avLst/>
          </a:prstGeom>
        </p:spPr>
      </p:pic>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Algorithm</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713097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3" name="Picture 2"/>
          <p:cNvPicPr>
            <a:picLocks noChangeAspect="1"/>
          </p:cNvPicPr>
          <p:nvPr/>
        </p:nvPicPr>
        <p:blipFill>
          <a:blip r:embed="rId3"/>
          <a:stretch>
            <a:fillRect/>
          </a:stretch>
        </p:blipFill>
        <p:spPr>
          <a:xfrm>
            <a:off x="180304" y="2098518"/>
            <a:ext cx="7658555" cy="4096220"/>
          </a:xfrm>
          <a:prstGeom prst="rect">
            <a:avLst/>
          </a:prstGeom>
        </p:spPr>
      </p:pic>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Algorithm</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260513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2" name="Picture 1"/>
          <p:cNvPicPr>
            <a:picLocks noChangeAspect="1"/>
          </p:cNvPicPr>
          <p:nvPr/>
        </p:nvPicPr>
        <p:blipFill>
          <a:blip r:embed="rId3"/>
          <a:stretch>
            <a:fillRect/>
          </a:stretch>
        </p:blipFill>
        <p:spPr>
          <a:xfrm>
            <a:off x="193605" y="1352644"/>
            <a:ext cx="7997358" cy="5505356"/>
          </a:xfrm>
          <a:prstGeom prst="rect">
            <a:avLst/>
          </a:prstGeom>
        </p:spPr>
      </p:pic>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Algorithm</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545857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2" name="Picture 1"/>
          <p:cNvPicPr>
            <a:picLocks noChangeAspect="1"/>
          </p:cNvPicPr>
          <p:nvPr/>
        </p:nvPicPr>
        <p:blipFill>
          <a:blip r:embed="rId3"/>
          <a:stretch>
            <a:fillRect/>
          </a:stretch>
        </p:blipFill>
        <p:spPr>
          <a:xfrm>
            <a:off x="115910" y="2040496"/>
            <a:ext cx="8255728" cy="3086100"/>
          </a:xfrm>
          <a:prstGeom prst="rect">
            <a:avLst/>
          </a:prstGeom>
        </p:spPr>
      </p:pic>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Algorithm</a:t>
            </a:r>
            <a:endParaRPr lang="en-IN" sz="2400" b="1" dirty="0">
              <a:solidFill>
                <a:srgbClr val="DFA267"/>
              </a:solidFill>
            </a:endParaRP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949497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3" name="Picture 2"/>
          <p:cNvPicPr>
            <a:picLocks noChangeAspect="1"/>
          </p:cNvPicPr>
          <p:nvPr/>
        </p:nvPicPr>
        <p:blipFill>
          <a:blip r:embed="rId3"/>
          <a:stretch>
            <a:fillRect/>
          </a:stretch>
        </p:blipFill>
        <p:spPr>
          <a:xfrm>
            <a:off x="371880" y="2254339"/>
            <a:ext cx="2228850" cy="1447800"/>
          </a:xfrm>
          <a:prstGeom prst="rect">
            <a:avLst/>
          </a:prstGeom>
        </p:spPr>
      </p:pic>
      <p:pic>
        <p:nvPicPr>
          <p:cNvPr id="4" name="Picture 3"/>
          <p:cNvPicPr>
            <a:picLocks noChangeAspect="1"/>
          </p:cNvPicPr>
          <p:nvPr/>
        </p:nvPicPr>
        <p:blipFill>
          <a:blip r:embed="rId4"/>
          <a:stretch>
            <a:fillRect/>
          </a:stretch>
        </p:blipFill>
        <p:spPr>
          <a:xfrm>
            <a:off x="3276384" y="2254339"/>
            <a:ext cx="2190750" cy="1457325"/>
          </a:xfrm>
          <a:prstGeom prst="rect">
            <a:avLst/>
          </a:prstGeom>
        </p:spPr>
      </p:pic>
      <p:pic>
        <p:nvPicPr>
          <p:cNvPr id="5" name="Picture 4"/>
          <p:cNvPicPr>
            <a:picLocks noChangeAspect="1"/>
          </p:cNvPicPr>
          <p:nvPr/>
        </p:nvPicPr>
        <p:blipFill>
          <a:blip r:embed="rId5"/>
          <a:stretch>
            <a:fillRect/>
          </a:stretch>
        </p:blipFill>
        <p:spPr>
          <a:xfrm>
            <a:off x="457605" y="4746555"/>
            <a:ext cx="2143125" cy="1362075"/>
          </a:xfrm>
          <a:prstGeom prst="rect">
            <a:avLst/>
          </a:prstGeom>
        </p:spPr>
      </p:pic>
      <p:pic>
        <p:nvPicPr>
          <p:cNvPr id="9" name="Picture 8"/>
          <p:cNvPicPr>
            <a:picLocks noChangeAspect="1"/>
          </p:cNvPicPr>
          <p:nvPr/>
        </p:nvPicPr>
        <p:blipFill>
          <a:blip r:embed="rId6"/>
          <a:stretch>
            <a:fillRect/>
          </a:stretch>
        </p:blipFill>
        <p:spPr>
          <a:xfrm>
            <a:off x="3276384" y="4770367"/>
            <a:ext cx="2076450" cy="1314450"/>
          </a:xfrm>
          <a:prstGeom prst="rect">
            <a:avLst/>
          </a:prstGeom>
        </p:spPr>
      </p:pic>
      <p:sp>
        <p:nvSpPr>
          <p:cNvPr id="11" name="Rectangle 10">
            <a:extLst>
              <a:ext uri="{FF2B5EF4-FFF2-40B4-BE49-F238E27FC236}">
                <a16:creationId xmlns:a16="http://schemas.microsoft.com/office/drawing/2014/main" xmlns="" id="{34A18499-D267-4FCA-9273-61437F78472C}"/>
              </a:ext>
            </a:extLst>
          </p:cNvPr>
          <p:cNvSpPr/>
          <p:nvPr/>
        </p:nvSpPr>
        <p:spPr>
          <a:xfrm>
            <a:off x="41469" y="1400696"/>
            <a:ext cx="8200498" cy="424732"/>
          </a:xfrm>
          <a:prstGeom prst="rect">
            <a:avLst/>
          </a:prstGeom>
        </p:spPr>
        <p:txBody>
          <a:bodyPr wrap="square">
            <a:spAutoFit/>
          </a:bodyPr>
          <a:lstStyle/>
          <a:p>
            <a:pPr marL="533400" indent="-533400">
              <a:lnSpc>
                <a:spcPct val="90000"/>
              </a:lnSpc>
              <a:buFont typeface="Courier New" panose="02070309020205020404" pitchFamily="49" charset="0"/>
              <a:buChar char="o"/>
              <a:defRPr/>
            </a:pPr>
            <a:r>
              <a:rPr lang="en-US" sz="2400" dirty="0" smtClean="0"/>
              <a:t>Process will be repeated until our centroids becomes static</a:t>
            </a:r>
            <a:endParaRPr lang="en-US" sz="2400" dirty="0"/>
          </a:p>
        </p:txBody>
      </p:sp>
      <p:sp>
        <p:nvSpPr>
          <p:cNvPr id="10" name="Rectangle 9">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Algorithm</a:t>
            </a:r>
            <a:endParaRPr lang="en-IN" sz="2400" b="1" dirty="0">
              <a:solidFill>
                <a:srgbClr val="DFA267"/>
              </a:solidFill>
            </a:endParaRPr>
          </a:p>
        </p:txBody>
      </p:sp>
      <p:sp>
        <p:nvSpPr>
          <p:cNvPr id="12" name="Rectangle 11">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46404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4A18499-D267-4FCA-9273-61437F78472C}"/>
              </a:ext>
            </a:extLst>
          </p:cNvPr>
          <p:cNvSpPr/>
          <p:nvPr/>
        </p:nvSpPr>
        <p:spPr>
          <a:xfrm>
            <a:off x="91246" y="1623077"/>
            <a:ext cx="8200498" cy="2086725"/>
          </a:xfrm>
          <a:prstGeom prst="rect">
            <a:avLst/>
          </a:prstGeom>
        </p:spPr>
        <p:txBody>
          <a:bodyPr wrap="square">
            <a:spAutoFit/>
          </a:bodyPr>
          <a:lstStyle/>
          <a:p>
            <a:pPr marL="533400" indent="-533400">
              <a:lnSpc>
                <a:spcPct val="90000"/>
              </a:lnSpc>
              <a:buFont typeface="Courier New" panose="02070309020205020404" pitchFamily="49" charset="0"/>
              <a:buChar char="o"/>
              <a:defRPr/>
            </a:pPr>
            <a:r>
              <a:rPr lang="en-US" sz="2400" dirty="0" err="1"/>
              <a:t>Partitional</a:t>
            </a:r>
            <a:r>
              <a:rPr lang="en-US" sz="2400" dirty="0"/>
              <a:t> clustering approach </a:t>
            </a:r>
          </a:p>
          <a:p>
            <a:pPr marL="533400" indent="-533400">
              <a:lnSpc>
                <a:spcPct val="90000"/>
              </a:lnSpc>
              <a:buFont typeface="Courier New" panose="02070309020205020404" pitchFamily="49" charset="0"/>
              <a:buChar char="o"/>
              <a:defRPr/>
            </a:pPr>
            <a:r>
              <a:rPr lang="en-US" sz="2400" dirty="0"/>
              <a:t>Each cluster is associated with a </a:t>
            </a:r>
            <a:r>
              <a:rPr lang="en-US" sz="2400" b="1" dirty="0"/>
              <a:t>centroid </a:t>
            </a:r>
            <a:r>
              <a:rPr lang="en-US" sz="2400" dirty="0"/>
              <a:t>(center point) </a:t>
            </a:r>
          </a:p>
          <a:p>
            <a:pPr marL="533400" indent="-533400">
              <a:lnSpc>
                <a:spcPct val="90000"/>
              </a:lnSpc>
              <a:buFont typeface="Courier New" panose="02070309020205020404" pitchFamily="49" charset="0"/>
              <a:buChar char="o"/>
              <a:defRPr/>
            </a:pPr>
            <a:r>
              <a:rPr lang="en-US" sz="2400" dirty="0"/>
              <a:t>Each point is assigned to the cluster with the closest centroid</a:t>
            </a:r>
          </a:p>
          <a:p>
            <a:pPr marL="533400" indent="-533400">
              <a:lnSpc>
                <a:spcPct val="90000"/>
              </a:lnSpc>
              <a:buFont typeface="Courier New" panose="02070309020205020404" pitchFamily="49" charset="0"/>
              <a:buChar char="o"/>
              <a:defRPr/>
            </a:pPr>
            <a:r>
              <a:rPr lang="en-US" sz="2400" dirty="0"/>
              <a:t>Number of clusters, K, must be specified</a:t>
            </a:r>
          </a:p>
          <a:p>
            <a:pPr marL="533400" indent="-533400">
              <a:lnSpc>
                <a:spcPct val="90000"/>
              </a:lnSpc>
              <a:buFont typeface="Courier New" panose="02070309020205020404" pitchFamily="49" charset="0"/>
              <a:buChar char="o"/>
              <a:defRPr/>
            </a:pPr>
            <a:r>
              <a:rPr lang="en-US" sz="2400" dirty="0"/>
              <a:t>The basic algorithm is very simple</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Algorithm</a:t>
            </a:r>
            <a:endParaRPr lang="en-IN" sz="2400" b="1" dirty="0">
              <a:solidFill>
                <a:srgbClr val="DFA267"/>
              </a:solidFill>
            </a:endParaRP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10801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aphicFrame>
        <p:nvGraphicFramePr>
          <p:cNvPr id="9" name="Object 1024"/>
          <p:cNvGraphicFramePr>
            <a:graphicFrameLocks noChangeAspect="1"/>
          </p:cNvGraphicFramePr>
          <p:nvPr>
            <p:extLst/>
          </p:nvPr>
        </p:nvGraphicFramePr>
        <p:xfrm>
          <a:off x="138344" y="2034593"/>
          <a:ext cx="8153400" cy="2114550"/>
        </p:xfrm>
        <a:graphic>
          <a:graphicData uri="http://schemas.openxmlformats.org/presentationml/2006/ole">
            <mc:AlternateContent xmlns:mc="http://schemas.openxmlformats.org/markup-compatibility/2006">
              <mc:Choice xmlns:v="urn:schemas-microsoft-com:vml" Requires="v">
                <p:oleObj spid="_x0000_s13320" name="Bitmap Image" r:id="rId4" imgW="9784928" imgH="3177815" progId="PBrush">
                  <p:embed/>
                </p:oleObj>
              </mc:Choice>
              <mc:Fallback>
                <p:oleObj name="Bitmap Image" r:id="rId4" imgW="9784928" imgH="3177815"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20143"/>
                      <a:stretch>
                        <a:fillRect/>
                      </a:stretch>
                    </p:blipFill>
                    <p:spPr bwMode="auto">
                      <a:xfrm>
                        <a:off x="138344" y="2034593"/>
                        <a:ext cx="81534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Algorithm</a:t>
            </a:r>
            <a:endParaRPr lang="en-IN" sz="2400" b="1" dirty="0">
              <a:solidFill>
                <a:srgbClr val="DFA267"/>
              </a:solidFill>
            </a:endParaRP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498475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946</Words>
  <Application>Microsoft Office PowerPoint</Application>
  <PresentationFormat>Widescreen</PresentationFormat>
  <Paragraphs>118</Paragraphs>
  <Slides>26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3" baseType="lpstr">
      <vt:lpstr>Arial</vt:lpstr>
      <vt:lpstr>Calibri</vt:lpstr>
      <vt:lpstr>Calibri Light</vt:lpstr>
      <vt:lpstr>Courier New</vt:lpstr>
      <vt:lpstr>Office Theme</vt:lpstr>
      <vt:lpstr>Bitmap Image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Windows User</cp:lastModifiedBy>
  <cp:revision>44</cp:revision>
  <dcterms:created xsi:type="dcterms:W3CDTF">2020-06-03T14:19:11Z</dcterms:created>
  <dcterms:modified xsi:type="dcterms:W3CDTF">2020-06-10T08:58:35Z</dcterms:modified>
</cp:coreProperties>
</file>