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247" r:id="rId1"/>
  </p:sldMasterIdLst>
  <p:notesMasterIdLst>
    <p:notesMasterId r:id="rId21"/>
  </p:notesMasterIdLst>
  <p:sldIdLst>
    <p:sldId id="256" r:id="rId2"/>
    <p:sldId id="293" r:id="rId3"/>
    <p:sldId id="295" r:id="rId4"/>
    <p:sldId id="297" r:id="rId5"/>
    <p:sldId id="296" r:id="rId6"/>
    <p:sldId id="324" r:id="rId7"/>
    <p:sldId id="326" r:id="rId8"/>
    <p:sldId id="327" r:id="rId9"/>
    <p:sldId id="333" r:id="rId10"/>
    <p:sldId id="334" r:id="rId11"/>
    <p:sldId id="299" r:id="rId12"/>
    <p:sldId id="329" r:id="rId13"/>
    <p:sldId id="332" r:id="rId14"/>
    <p:sldId id="322" r:id="rId15"/>
    <p:sldId id="330" r:id="rId16"/>
    <p:sldId id="335" r:id="rId17"/>
    <p:sldId id="336" r:id="rId18"/>
    <p:sldId id="323" r:id="rId19"/>
    <p:sldId id="263" r:id="rId20"/>
  </p:sldIdLst>
  <p:sldSz cx="11430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60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ad Nandivada" initials="PN" lastIdx="1" clrIdx="0">
    <p:extLst>
      <p:ext uri="{19B8F6BF-5375-455C-9EA6-DF929625EA0E}">
        <p15:presenceInfo xmlns:p15="http://schemas.microsoft.com/office/powerpoint/2012/main" userId="6289ea9c7fec9a8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434" autoAdjust="0"/>
  </p:normalViewPr>
  <p:slideViewPr>
    <p:cSldViewPr showGuides="1">
      <p:cViewPr varScale="1">
        <p:scale>
          <a:sx n="85" d="100"/>
          <a:sy n="85" d="100"/>
        </p:scale>
        <p:origin x="797" y="77"/>
      </p:cViewPr>
      <p:guideLst>
        <p:guide orient="horz" pos="2160"/>
        <p:guide pos="360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3AF30C-D940-43ED-BE12-A15817012E61}" type="datetimeFigureOut">
              <a:rPr lang="en-IN" smtClean="0"/>
              <a:t>29-10-2024</a:t>
            </a:fld>
            <a:endParaRPr lang="en-IN"/>
          </a:p>
        </p:txBody>
      </p:sp>
      <p:sp>
        <p:nvSpPr>
          <p:cNvPr id="4" name="Slide Image Placeholder 3"/>
          <p:cNvSpPr>
            <a:spLocks noGrp="1" noRot="1" noChangeAspect="1"/>
          </p:cNvSpPr>
          <p:nvPr>
            <p:ph type="sldImg" idx="2"/>
          </p:nvPr>
        </p:nvSpPr>
        <p:spPr>
          <a:xfrm>
            <a:off x="857250" y="1143000"/>
            <a:ext cx="51435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B59A9E-EC48-4627-85A4-3C056E305745}"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6B59A9E-EC48-4627-85A4-3C056E305745}"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75A31-7334-1207-7DFF-CEF2EF8D56FE}"/>
              </a:ext>
            </a:extLst>
          </p:cNvPr>
          <p:cNvSpPr>
            <a:spLocks noGrp="1"/>
          </p:cNvSpPr>
          <p:nvPr>
            <p:ph type="ctrTitle"/>
          </p:nvPr>
        </p:nvSpPr>
        <p:spPr>
          <a:xfrm>
            <a:off x="1428750" y="1122363"/>
            <a:ext cx="8572500" cy="2387600"/>
          </a:xfrm>
        </p:spPr>
        <p:txBody>
          <a:bodyPr anchor="b"/>
          <a:lstStyle>
            <a:lvl1pPr algn="ctr">
              <a:defRPr sz="5625"/>
            </a:lvl1pPr>
          </a:lstStyle>
          <a:p>
            <a:r>
              <a:rPr lang="en-US"/>
              <a:t>Click to edit Master title style</a:t>
            </a:r>
            <a:endParaRPr lang="en-IN"/>
          </a:p>
        </p:txBody>
      </p:sp>
      <p:sp>
        <p:nvSpPr>
          <p:cNvPr id="3" name="Subtitle 2">
            <a:extLst>
              <a:ext uri="{FF2B5EF4-FFF2-40B4-BE49-F238E27FC236}">
                <a16:creationId xmlns:a16="http://schemas.microsoft.com/office/drawing/2014/main" id="{0846C441-91A5-9100-6794-7105A25C7BB0}"/>
              </a:ext>
            </a:extLst>
          </p:cNvPr>
          <p:cNvSpPr>
            <a:spLocks noGrp="1"/>
          </p:cNvSpPr>
          <p:nvPr>
            <p:ph type="subTitle" idx="1"/>
          </p:nvPr>
        </p:nvSpPr>
        <p:spPr>
          <a:xfrm>
            <a:off x="1428750" y="3602038"/>
            <a:ext cx="8572500" cy="1655762"/>
          </a:xfrm>
        </p:spPr>
        <p:txBody>
          <a:bodyPr/>
          <a:lstStyle>
            <a:lvl1pPr marL="0" indent="0" algn="ctr">
              <a:buNone/>
              <a:defRPr sz="2250"/>
            </a:lvl1pPr>
            <a:lvl2pPr marL="428625" indent="0" algn="ctr">
              <a:buNone/>
              <a:defRPr sz="1875"/>
            </a:lvl2pPr>
            <a:lvl3pPr marL="857250" indent="0" algn="ctr">
              <a:buNone/>
              <a:defRPr sz="1688"/>
            </a:lvl3pPr>
            <a:lvl4pPr marL="1285875" indent="0" algn="ctr">
              <a:buNone/>
              <a:defRPr sz="1500"/>
            </a:lvl4pPr>
            <a:lvl5pPr marL="1714500" indent="0" algn="ctr">
              <a:buNone/>
              <a:defRPr sz="1500"/>
            </a:lvl5pPr>
            <a:lvl6pPr marL="2143125" indent="0" algn="ctr">
              <a:buNone/>
              <a:defRPr sz="1500"/>
            </a:lvl6pPr>
            <a:lvl7pPr marL="2571750" indent="0" algn="ctr">
              <a:buNone/>
              <a:defRPr sz="1500"/>
            </a:lvl7pPr>
            <a:lvl8pPr marL="3000375" indent="0" algn="ctr">
              <a:buNone/>
              <a:defRPr sz="1500"/>
            </a:lvl8pPr>
            <a:lvl9pPr marL="3429000" indent="0" algn="ctr">
              <a:buNone/>
              <a:defRPr sz="15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DF0BA4-8041-1C27-2D31-03AC36F38697}"/>
              </a:ext>
            </a:extLst>
          </p:cNvPr>
          <p:cNvSpPr>
            <a:spLocks noGrp="1"/>
          </p:cNvSpPr>
          <p:nvPr>
            <p:ph type="dt" sz="half" idx="10"/>
          </p:nvPr>
        </p:nvSpPr>
        <p:spPr/>
        <p:txBody>
          <a:bodyPr/>
          <a:lstStyle/>
          <a:p>
            <a:fld id="{FC6D9666-8002-4DDF-9DBF-E589180B0866}" type="datetime1">
              <a:rPr lang="en-US" smtClean="0"/>
              <a:t>10/29/2024</a:t>
            </a:fld>
            <a:endParaRPr lang="en-US" dirty="0"/>
          </a:p>
        </p:txBody>
      </p:sp>
      <p:sp>
        <p:nvSpPr>
          <p:cNvPr id="5" name="Footer Placeholder 4">
            <a:extLst>
              <a:ext uri="{FF2B5EF4-FFF2-40B4-BE49-F238E27FC236}">
                <a16:creationId xmlns:a16="http://schemas.microsoft.com/office/drawing/2014/main" id="{EB8A4241-916B-F597-32EB-E1BC8BDC940C}"/>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6" name="Slide Number Placeholder 5">
            <a:extLst>
              <a:ext uri="{FF2B5EF4-FFF2-40B4-BE49-F238E27FC236}">
                <a16:creationId xmlns:a16="http://schemas.microsoft.com/office/drawing/2014/main" id="{140BDC78-266E-F917-71E6-E9888ADB12C5}"/>
              </a:ext>
            </a:extLst>
          </p:cNvPr>
          <p:cNvSpPr>
            <a:spLocks noGrp="1"/>
          </p:cNvSpPr>
          <p:nvPr>
            <p:ph type="sldNum" sz="quarter" idx="12"/>
          </p:nvPr>
        </p:nvSpPr>
        <p:spPr/>
        <p:txBody>
          <a:bodyPr/>
          <a:lstStyle/>
          <a:p>
            <a:fld id="{8E4F4909-AB91-4702-BFA2-E3C21A7DF79A}" type="slidenum">
              <a:rPr lang="en-US" smtClean="0"/>
              <a:t>‹#›</a:t>
            </a:fld>
            <a:endParaRPr lang="en-US"/>
          </a:p>
        </p:txBody>
      </p:sp>
      <p:sp>
        <p:nvSpPr>
          <p:cNvPr id="7" name="Rectangle 6">
            <a:extLst>
              <a:ext uri="{FF2B5EF4-FFF2-40B4-BE49-F238E27FC236}">
                <a16:creationId xmlns:a16="http://schemas.microsoft.com/office/drawing/2014/main" id="{9D0D3649-13A7-3B9B-3E13-08650E210EC5}"/>
              </a:ext>
            </a:extLst>
          </p:cNvPr>
          <p:cNvSpPr/>
          <p:nvPr userDrawn="1"/>
        </p:nvSpPr>
        <p:spPr>
          <a:xfrm>
            <a:off x="0" y="0"/>
            <a:ext cx="386408" cy="47667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26943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A3492-DADD-E836-10B5-A6488A9AA4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1C22C5-99FC-16B4-08B3-DB5BFAB07E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AF5DBC-7B33-C5B5-C4F3-C4C84238A6BB}"/>
              </a:ext>
            </a:extLst>
          </p:cNvPr>
          <p:cNvSpPr>
            <a:spLocks noGrp="1"/>
          </p:cNvSpPr>
          <p:nvPr>
            <p:ph type="dt" sz="half" idx="10"/>
          </p:nvPr>
        </p:nvSpPr>
        <p:spPr/>
        <p:txBody>
          <a:bodyPr/>
          <a:lstStyle/>
          <a:p>
            <a:fld id="{228821EA-C301-46D7-BFCF-D45852A093F6}" type="datetime1">
              <a:rPr lang="en-US" smtClean="0"/>
              <a:t>10/29/2024</a:t>
            </a:fld>
            <a:endParaRPr lang="en-US"/>
          </a:p>
        </p:txBody>
      </p:sp>
      <p:sp>
        <p:nvSpPr>
          <p:cNvPr id="5" name="Footer Placeholder 4">
            <a:extLst>
              <a:ext uri="{FF2B5EF4-FFF2-40B4-BE49-F238E27FC236}">
                <a16:creationId xmlns:a16="http://schemas.microsoft.com/office/drawing/2014/main" id="{1EF39813-6CE3-0E3B-6011-09270D120785}"/>
              </a:ext>
            </a:extLst>
          </p:cNvPr>
          <p:cNvSpPr>
            <a:spLocks noGrp="1"/>
          </p:cNvSpPr>
          <p:nvPr>
            <p:ph type="ftr" sz="quarter" idx="11"/>
          </p:nvPr>
        </p:nvSpPr>
        <p:spPr/>
        <p:txBody>
          <a:bodyPr/>
          <a:lstStyle/>
          <a:p>
            <a:r>
              <a:rPr lang="en-US"/>
              <a:t>Vel Tech Rangarajan Dr. Sagunthala R&amp;D Institute of Science and Technology</a:t>
            </a:r>
          </a:p>
        </p:txBody>
      </p:sp>
      <p:sp>
        <p:nvSpPr>
          <p:cNvPr id="6" name="Slide Number Placeholder 5">
            <a:extLst>
              <a:ext uri="{FF2B5EF4-FFF2-40B4-BE49-F238E27FC236}">
                <a16:creationId xmlns:a16="http://schemas.microsoft.com/office/drawing/2014/main" id="{D3F3E9F7-C1E1-7927-8E93-D301DCACBFF7}"/>
              </a:ext>
            </a:extLst>
          </p:cNvPr>
          <p:cNvSpPr>
            <a:spLocks noGrp="1"/>
          </p:cNvSpPr>
          <p:nvPr>
            <p:ph type="sldNum" sz="quarter" idx="12"/>
          </p:nvPr>
        </p:nvSpPr>
        <p:spPr/>
        <p:txBody>
          <a:bodyPr/>
          <a:lstStyle/>
          <a:p>
            <a:fld id="{8E4F4909-AB91-4702-BFA2-E3C21A7DF79A}" type="slidenum">
              <a:rPr lang="en-US" smtClean="0"/>
              <a:t>‹#›</a:t>
            </a:fld>
            <a:endParaRPr lang="en-US"/>
          </a:p>
        </p:txBody>
      </p:sp>
    </p:spTree>
    <p:extLst>
      <p:ext uri="{BB962C8B-B14F-4D97-AF65-F5344CB8AC3E}">
        <p14:creationId xmlns:p14="http://schemas.microsoft.com/office/powerpoint/2010/main" val="307709021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E19929-B87B-1DFA-D487-4C1BF62C6FD7}"/>
              </a:ext>
            </a:extLst>
          </p:cNvPr>
          <p:cNvSpPr>
            <a:spLocks noGrp="1"/>
          </p:cNvSpPr>
          <p:nvPr>
            <p:ph type="title" orient="vert"/>
          </p:nvPr>
        </p:nvSpPr>
        <p:spPr>
          <a:xfrm>
            <a:off x="8179594" y="365125"/>
            <a:ext cx="2464594"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E71B44-A91F-88D7-F5EE-8D3B0BD80C18}"/>
              </a:ext>
            </a:extLst>
          </p:cNvPr>
          <p:cNvSpPr>
            <a:spLocks noGrp="1"/>
          </p:cNvSpPr>
          <p:nvPr>
            <p:ph type="body" orient="vert" idx="1"/>
          </p:nvPr>
        </p:nvSpPr>
        <p:spPr>
          <a:xfrm>
            <a:off x="785813" y="365125"/>
            <a:ext cx="725090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289EC2-69A2-4A93-FB1D-3539DE36EDE3}"/>
              </a:ext>
            </a:extLst>
          </p:cNvPr>
          <p:cNvSpPr>
            <a:spLocks noGrp="1"/>
          </p:cNvSpPr>
          <p:nvPr>
            <p:ph type="dt" sz="half" idx="10"/>
          </p:nvPr>
        </p:nvSpPr>
        <p:spPr/>
        <p:txBody>
          <a:bodyPr/>
          <a:lstStyle/>
          <a:p>
            <a:fld id="{228821EA-C301-46D7-BFCF-D45852A093F6}" type="datetime1">
              <a:rPr lang="en-US" smtClean="0"/>
              <a:t>10/29/2024</a:t>
            </a:fld>
            <a:endParaRPr lang="en-US"/>
          </a:p>
        </p:txBody>
      </p:sp>
      <p:sp>
        <p:nvSpPr>
          <p:cNvPr id="5" name="Footer Placeholder 4">
            <a:extLst>
              <a:ext uri="{FF2B5EF4-FFF2-40B4-BE49-F238E27FC236}">
                <a16:creationId xmlns:a16="http://schemas.microsoft.com/office/drawing/2014/main" id="{ACFE4B27-EDA4-94F2-F44D-19F9280E1438}"/>
              </a:ext>
            </a:extLst>
          </p:cNvPr>
          <p:cNvSpPr>
            <a:spLocks noGrp="1"/>
          </p:cNvSpPr>
          <p:nvPr>
            <p:ph type="ftr" sz="quarter" idx="11"/>
          </p:nvPr>
        </p:nvSpPr>
        <p:spPr/>
        <p:txBody>
          <a:bodyPr/>
          <a:lstStyle/>
          <a:p>
            <a:r>
              <a:rPr lang="en-US"/>
              <a:t>Vel Tech Rangarajan Dr. Sagunthala R&amp;D Institute of Science and Technology</a:t>
            </a:r>
          </a:p>
        </p:txBody>
      </p:sp>
      <p:sp>
        <p:nvSpPr>
          <p:cNvPr id="6" name="Slide Number Placeholder 5">
            <a:extLst>
              <a:ext uri="{FF2B5EF4-FFF2-40B4-BE49-F238E27FC236}">
                <a16:creationId xmlns:a16="http://schemas.microsoft.com/office/drawing/2014/main" id="{BBDB7860-82A4-65B2-EE58-6C93B0E2E3B4}"/>
              </a:ext>
            </a:extLst>
          </p:cNvPr>
          <p:cNvSpPr>
            <a:spLocks noGrp="1"/>
          </p:cNvSpPr>
          <p:nvPr>
            <p:ph type="sldNum" sz="quarter" idx="12"/>
          </p:nvPr>
        </p:nvSpPr>
        <p:spPr/>
        <p:txBody>
          <a:bodyPr/>
          <a:lstStyle/>
          <a:p>
            <a:fld id="{8E4F4909-AB91-4702-BFA2-E3C21A7DF79A}" type="slidenum">
              <a:rPr lang="en-US" smtClean="0"/>
              <a:t>‹#›</a:t>
            </a:fld>
            <a:endParaRPr lang="en-US"/>
          </a:p>
        </p:txBody>
      </p:sp>
    </p:spTree>
    <p:extLst>
      <p:ext uri="{BB962C8B-B14F-4D97-AF65-F5344CB8AC3E}">
        <p14:creationId xmlns:p14="http://schemas.microsoft.com/office/powerpoint/2010/main" val="3019727401"/>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9B583-79F6-982B-924C-D0CCF8F036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53D8CF-0AD1-FE8A-39DD-8F24C71051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1553D4-2F1C-30DD-828C-AFF06505845F}"/>
              </a:ext>
            </a:extLst>
          </p:cNvPr>
          <p:cNvSpPr>
            <a:spLocks noGrp="1"/>
          </p:cNvSpPr>
          <p:nvPr>
            <p:ph type="dt" sz="half" idx="10"/>
          </p:nvPr>
        </p:nvSpPr>
        <p:spPr/>
        <p:txBody>
          <a:bodyPr/>
          <a:lstStyle/>
          <a:p>
            <a:fld id="{228821EA-C301-46D7-BFCF-D45852A093F6}" type="datetime1">
              <a:rPr lang="en-US" smtClean="0"/>
              <a:t>10/29/2024</a:t>
            </a:fld>
            <a:endParaRPr lang="en-US"/>
          </a:p>
        </p:txBody>
      </p:sp>
      <p:sp>
        <p:nvSpPr>
          <p:cNvPr id="5" name="Footer Placeholder 4">
            <a:extLst>
              <a:ext uri="{FF2B5EF4-FFF2-40B4-BE49-F238E27FC236}">
                <a16:creationId xmlns:a16="http://schemas.microsoft.com/office/drawing/2014/main" id="{335B25D5-EC86-88A3-680B-CAFE656CFB0C}"/>
              </a:ext>
            </a:extLst>
          </p:cNvPr>
          <p:cNvSpPr>
            <a:spLocks noGrp="1"/>
          </p:cNvSpPr>
          <p:nvPr>
            <p:ph type="ftr" sz="quarter" idx="11"/>
          </p:nvPr>
        </p:nvSpPr>
        <p:spPr/>
        <p:txBody>
          <a:bodyPr/>
          <a:lstStyle/>
          <a:p>
            <a:r>
              <a:rPr lang="en-US"/>
              <a:t>Vel Tech Rangarajan Dr. Sagunthala R&amp;D Institute of Science and Technology</a:t>
            </a:r>
          </a:p>
        </p:txBody>
      </p:sp>
      <p:sp>
        <p:nvSpPr>
          <p:cNvPr id="6" name="Slide Number Placeholder 5">
            <a:extLst>
              <a:ext uri="{FF2B5EF4-FFF2-40B4-BE49-F238E27FC236}">
                <a16:creationId xmlns:a16="http://schemas.microsoft.com/office/drawing/2014/main" id="{3B34D292-AC55-B078-28A3-F4E7BA95216D}"/>
              </a:ext>
            </a:extLst>
          </p:cNvPr>
          <p:cNvSpPr>
            <a:spLocks noGrp="1"/>
          </p:cNvSpPr>
          <p:nvPr>
            <p:ph type="sldNum" sz="quarter" idx="12"/>
          </p:nvPr>
        </p:nvSpPr>
        <p:spPr/>
        <p:txBody>
          <a:bodyPr/>
          <a:lstStyle/>
          <a:p>
            <a:fld id="{8E4F4909-AB91-4702-BFA2-E3C21A7DF79A}" type="slidenum">
              <a:rPr lang="en-US" smtClean="0"/>
              <a:t>‹#›</a:t>
            </a:fld>
            <a:endParaRPr lang="en-US"/>
          </a:p>
        </p:txBody>
      </p:sp>
    </p:spTree>
    <p:extLst>
      <p:ext uri="{BB962C8B-B14F-4D97-AF65-F5344CB8AC3E}">
        <p14:creationId xmlns:p14="http://schemas.microsoft.com/office/powerpoint/2010/main" val="341679876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6EFDF-E2C1-E83B-A3B3-D5EE6D918AA5}"/>
              </a:ext>
            </a:extLst>
          </p:cNvPr>
          <p:cNvSpPr>
            <a:spLocks noGrp="1"/>
          </p:cNvSpPr>
          <p:nvPr>
            <p:ph type="title"/>
          </p:nvPr>
        </p:nvSpPr>
        <p:spPr>
          <a:xfrm>
            <a:off x="779859" y="1709739"/>
            <a:ext cx="9858375" cy="2852737"/>
          </a:xfrm>
        </p:spPr>
        <p:txBody>
          <a:bodyPr anchor="b"/>
          <a:lstStyle>
            <a:lvl1pPr>
              <a:defRPr sz="5625"/>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11316B1-ED3E-0E17-8E55-0DC93B8FFE67}"/>
              </a:ext>
            </a:extLst>
          </p:cNvPr>
          <p:cNvSpPr>
            <a:spLocks noGrp="1"/>
          </p:cNvSpPr>
          <p:nvPr>
            <p:ph type="body" idx="1"/>
          </p:nvPr>
        </p:nvSpPr>
        <p:spPr>
          <a:xfrm>
            <a:off x="779859" y="4589464"/>
            <a:ext cx="9858375" cy="1500187"/>
          </a:xfrm>
        </p:spPr>
        <p:txBody>
          <a:bodyPr/>
          <a:lstStyle>
            <a:lvl1pPr marL="0" indent="0">
              <a:buNone/>
              <a:defRPr sz="2250">
                <a:solidFill>
                  <a:schemeClr val="tx1">
                    <a:tint val="75000"/>
                  </a:schemeClr>
                </a:solidFill>
              </a:defRPr>
            </a:lvl1pPr>
            <a:lvl2pPr marL="428625" indent="0">
              <a:buNone/>
              <a:defRPr sz="1875">
                <a:solidFill>
                  <a:schemeClr val="tx1">
                    <a:tint val="75000"/>
                  </a:schemeClr>
                </a:solidFill>
              </a:defRPr>
            </a:lvl2pPr>
            <a:lvl3pPr marL="857250" indent="0">
              <a:buNone/>
              <a:defRPr sz="1688">
                <a:solidFill>
                  <a:schemeClr val="tx1">
                    <a:tint val="75000"/>
                  </a:schemeClr>
                </a:solidFill>
              </a:defRPr>
            </a:lvl3pPr>
            <a:lvl4pPr marL="1285875" indent="0">
              <a:buNone/>
              <a:defRPr sz="1500">
                <a:solidFill>
                  <a:schemeClr val="tx1">
                    <a:tint val="75000"/>
                  </a:schemeClr>
                </a:solidFill>
              </a:defRPr>
            </a:lvl4pPr>
            <a:lvl5pPr marL="1714500" indent="0">
              <a:buNone/>
              <a:defRPr sz="1500">
                <a:solidFill>
                  <a:schemeClr val="tx1">
                    <a:tint val="75000"/>
                  </a:schemeClr>
                </a:solidFill>
              </a:defRPr>
            </a:lvl5pPr>
            <a:lvl6pPr marL="2143125" indent="0">
              <a:buNone/>
              <a:defRPr sz="1500">
                <a:solidFill>
                  <a:schemeClr val="tx1">
                    <a:tint val="75000"/>
                  </a:schemeClr>
                </a:solidFill>
              </a:defRPr>
            </a:lvl6pPr>
            <a:lvl7pPr marL="2571750" indent="0">
              <a:buNone/>
              <a:defRPr sz="1500">
                <a:solidFill>
                  <a:schemeClr val="tx1">
                    <a:tint val="75000"/>
                  </a:schemeClr>
                </a:solidFill>
              </a:defRPr>
            </a:lvl7pPr>
            <a:lvl8pPr marL="3000375" indent="0">
              <a:buNone/>
              <a:defRPr sz="1500">
                <a:solidFill>
                  <a:schemeClr val="tx1">
                    <a:tint val="75000"/>
                  </a:schemeClr>
                </a:solidFill>
              </a:defRPr>
            </a:lvl8pPr>
            <a:lvl9pPr marL="3429000" indent="0">
              <a:buNone/>
              <a:defRPr sz="15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2A3326-8BF0-BC88-88B4-243C914EDA0A}"/>
              </a:ext>
            </a:extLst>
          </p:cNvPr>
          <p:cNvSpPr>
            <a:spLocks noGrp="1"/>
          </p:cNvSpPr>
          <p:nvPr>
            <p:ph type="dt" sz="half" idx="10"/>
          </p:nvPr>
        </p:nvSpPr>
        <p:spPr/>
        <p:txBody>
          <a:bodyPr/>
          <a:lstStyle/>
          <a:p>
            <a:fld id="{9D9387C0-6D0B-407E-ACC2-69EF0901DC8B}" type="datetime1">
              <a:rPr lang="en-US" smtClean="0"/>
              <a:t>10/29/2024</a:t>
            </a:fld>
            <a:endParaRPr lang="en-US"/>
          </a:p>
        </p:txBody>
      </p:sp>
      <p:sp>
        <p:nvSpPr>
          <p:cNvPr id="5" name="Footer Placeholder 4">
            <a:extLst>
              <a:ext uri="{FF2B5EF4-FFF2-40B4-BE49-F238E27FC236}">
                <a16:creationId xmlns:a16="http://schemas.microsoft.com/office/drawing/2014/main" id="{635992D2-0D91-C87B-1C07-98AF8EA10F41}"/>
              </a:ext>
            </a:extLst>
          </p:cNvPr>
          <p:cNvSpPr>
            <a:spLocks noGrp="1"/>
          </p:cNvSpPr>
          <p:nvPr>
            <p:ph type="ftr" sz="quarter" idx="11"/>
          </p:nvPr>
        </p:nvSpPr>
        <p:spPr/>
        <p:txBody>
          <a:bodyPr/>
          <a:lstStyle/>
          <a:p>
            <a:r>
              <a:rPr lang="en-US"/>
              <a:t>Vel Tech Rangarajan Dr. Sagunthala R&amp;D Institute of Science and Technology</a:t>
            </a:r>
          </a:p>
        </p:txBody>
      </p:sp>
      <p:sp>
        <p:nvSpPr>
          <p:cNvPr id="6" name="Slide Number Placeholder 5">
            <a:extLst>
              <a:ext uri="{FF2B5EF4-FFF2-40B4-BE49-F238E27FC236}">
                <a16:creationId xmlns:a16="http://schemas.microsoft.com/office/drawing/2014/main" id="{5060B2F7-7001-2C76-DC96-9C3CFBB7ABF0}"/>
              </a:ext>
            </a:extLst>
          </p:cNvPr>
          <p:cNvSpPr>
            <a:spLocks noGrp="1"/>
          </p:cNvSpPr>
          <p:nvPr>
            <p:ph type="sldNum" sz="quarter" idx="12"/>
          </p:nvPr>
        </p:nvSpPr>
        <p:spPr/>
        <p:txBody>
          <a:bodyPr/>
          <a:lstStyle/>
          <a:p>
            <a:fld id="{8E4F4909-AB91-4702-BFA2-E3C21A7DF79A}" type="slidenum">
              <a:rPr lang="en-US" smtClean="0"/>
              <a:t>‹#›</a:t>
            </a:fld>
            <a:endParaRPr lang="en-US"/>
          </a:p>
        </p:txBody>
      </p:sp>
    </p:spTree>
    <p:extLst>
      <p:ext uri="{BB962C8B-B14F-4D97-AF65-F5344CB8AC3E}">
        <p14:creationId xmlns:p14="http://schemas.microsoft.com/office/powerpoint/2010/main" val="293300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07C09-7088-F187-C464-6EBC5AFC63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6805CD-96CC-0C14-CCB7-18B86BF9AB0B}"/>
              </a:ext>
            </a:extLst>
          </p:cNvPr>
          <p:cNvSpPr>
            <a:spLocks noGrp="1"/>
          </p:cNvSpPr>
          <p:nvPr>
            <p:ph sz="half" idx="1"/>
          </p:nvPr>
        </p:nvSpPr>
        <p:spPr>
          <a:xfrm>
            <a:off x="785813" y="1825625"/>
            <a:ext cx="48577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304953-E78B-70CA-F1D4-7891118FF6AE}"/>
              </a:ext>
            </a:extLst>
          </p:cNvPr>
          <p:cNvSpPr>
            <a:spLocks noGrp="1"/>
          </p:cNvSpPr>
          <p:nvPr>
            <p:ph sz="half" idx="2"/>
          </p:nvPr>
        </p:nvSpPr>
        <p:spPr>
          <a:xfrm>
            <a:off x="5786438" y="1825625"/>
            <a:ext cx="48577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0D442D-7EA7-C55C-DA50-9243F79A6BFD}"/>
              </a:ext>
            </a:extLst>
          </p:cNvPr>
          <p:cNvSpPr>
            <a:spLocks noGrp="1"/>
          </p:cNvSpPr>
          <p:nvPr>
            <p:ph type="dt" sz="half" idx="10"/>
          </p:nvPr>
        </p:nvSpPr>
        <p:spPr/>
        <p:txBody>
          <a:bodyPr/>
          <a:lstStyle/>
          <a:p>
            <a:fld id="{228821EA-C301-46D7-BFCF-D45852A093F6}" type="datetime1">
              <a:rPr lang="en-US" smtClean="0"/>
              <a:t>10/29/2024</a:t>
            </a:fld>
            <a:endParaRPr lang="en-US"/>
          </a:p>
        </p:txBody>
      </p:sp>
      <p:sp>
        <p:nvSpPr>
          <p:cNvPr id="6" name="Footer Placeholder 5">
            <a:extLst>
              <a:ext uri="{FF2B5EF4-FFF2-40B4-BE49-F238E27FC236}">
                <a16:creationId xmlns:a16="http://schemas.microsoft.com/office/drawing/2014/main" id="{51233F36-5184-7DA6-44CB-615C191F44ED}"/>
              </a:ext>
            </a:extLst>
          </p:cNvPr>
          <p:cNvSpPr>
            <a:spLocks noGrp="1"/>
          </p:cNvSpPr>
          <p:nvPr>
            <p:ph type="ftr" sz="quarter" idx="11"/>
          </p:nvPr>
        </p:nvSpPr>
        <p:spPr/>
        <p:txBody>
          <a:bodyPr/>
          <a:lstStyle/>
          <a:p>
            <a:r>
              <a:rPr lang="en-US"/>
              <a:t>Vel Tech Rangarajan Dr. Sagunthala R&amp;D Institute of Science and Technology</a:t>
            </a:r>
          </a:p>
        </p:txBody>
      </p:sp>
      <p:sp>
        <p:nvSpPr>
          <p:cNvPr id="7" name="Slide Number Placeholder 6">
            <a:extLst>
              <a:ext uri="{FF2B5EF4-FFF2-40B4-BE49-F238E27FC236}">
                <a16:creationId xmlns:a16="http://schemas.microsoft.com/office/drawing/2014/main" id="{C8EE26A3-16C8-3524-F5AE-21E5131B64A4}"/>
              </a:ext>
            </a:extLst>
          </p:cNvPr>
          <p:cNvSpPr>
            <a:spLocks noGrp="1"/>
          </p:cNvSpPr>
          <p:nvPr>
            <p:ph type="sldNum" sz="quarter" idx="12"/>
          </p:nvPr>
        </p:nvSpPr>
        <p:spPr/>
        <p:txBody>
          <a:bodyPr/>
          <a:lstStyle/>
          <a:p>
            <a:fld id="{8E4F4909-AB91-4702-BFA2-E3C21A7DF79A}" type="slidenum">
              <a:rPr lang="en-US" smtClean="0"/>
              <a:t>‹#›</a:t>
            </a:fld>
            <a:endParaRPr lang="en-US"/>
          </a:p>
        </p:txBody>
      </p:sp>
    </p:spTree>
    <p:extLst>
      <p:ext uri="{BB962C8B-B14F-4D97-AF65-F5344CB8AC3E}">
        <p14:creationId xmlns:p14="http://schemas.microsoft.com/office/powerpoint/2010/main" val="2659692623"/>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57BE-F5AF-4170-492C-5E9B7785A832}"/>
              </a:ext>
            </a:extLst>
          </p:cNvPr>
          <p:cNvSpPr>
            <a:spLocks noGrp="1"/>
          </p:cNvSpPr>
          <p:nvPr>
            <p:ph type="title"/>
          </p:nvPr>
        </p:nvSpPr>
        <p:spPr>
          <a:xfrm>
            <a:off x="787301" y="365126"/>
            <a:ext cx="9858375"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E989C8-BF59-0150-A1D3-C9D627C36B8C}"/>
              </a:ext>
            </a:extLst>
          </p:cNvPr>
          <p:cNvSpPr>
            <a:spLocks noGrp="1"/>
          </p:cNvSpPr>
          <p:nvPr>
            <p:ph type="body" idx="1"/>
          </p:nvPr>
        </p:nvSpPr>
        <p:spPr>
          <a:xfrm>
            <a:off x="787302" y="1681163"/>
            <a:ext cx="4835425" cy="823912"/>
          </a:xfrm>
        </p:spPr>
        <p:txBody>
          <a:bodyPr anchor="b"/>
          <a:lstStyle>
            <a:lvl1pPr marL="0" indent="0">
              <a:buNone/>
              <a:defRPr sz="2250" b="1"/>
            </a:lvl1pPr>
            <a:lvl2pPr marL="428625" indent="0">
              <a:buNone/>
              <a:defRPr sz="1875" b="1"/>
            </a:lvl2pPr>
            <a:lvl3pPr marL="857250" indent="0">
              <a:buNone/>
              <a:defRPr sz="1688" b="1"/>
            </a:lvl3pPr>
            <a:lvl4pPr marL="1285875" indent="0">
              <a:buNone/>
              <a:defRPr sz="1500" b="1"/>
            </a:lvl4pPr>
            <a:lvl5pPr marL="1714500" indent="0">
              <a:buNone/>
              <a:defRPr sz="1500" b="1"/>
            </a:lvl5pPr>
            <a:lvl6pPr marL="2143125" indent="0">
              <a:buNone/>
              <a:defRPr sz="1500" b="1"/>
            </a:lvl6pPr>
            <a:lvl7pPr marL="2571750" indent="0">
              <a:buNone/>
              <a:defRPr sz="1500" b="1"/>
            </a:lvl7pPr>
            <a:lvl8pPr marL="3000375" indent="0">
              <a:buNone/>
              <a:defRPr sz="1500" b="1"/>
            </a:lvl8pPr>
            <a:lvl9pPr marL="3429000" indent="0">
              <a:buNone/>
              <a:defRPr sz="15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73FD0-862C-13B4-95DB-98D4B5C5882C}"/>
              </a:ext>
            </a:extLst>
          </p:cNvPr>
          <p:cNvSpPr>
            <a:spLocks noGrp="1"/>
          </p:cNvSpPr>
          <p:nvPr>
            <p:ph sz="half" idx="2"/>
          </p:nvPr>
        </p:nvSpPr>
        <p:spPr>
          <a:xfrm>
            <a:off x="787302" y="2505075"/>
            <a:ext cx="483542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B531825-6B64-E2D7-CB7C-091FF5680407}"/>
              </a:ext>
            </a:extLst>
          </p:cNvPr>
          <p:cNvSpPr>
            <a:spLocks noGrp="1"/>
          </p:cNvSpPr>
          <p:nvPr>
            <p:ph type="body" sz="quarter" idx="3"/>
          </p:nvPr>
        </p:nvSpPr>
        <p:spPr>
          <a:xfrm>
            <a:off x="5786437" y="1681163"/>
            <a:ext cx="4859239" cy="823912"/>
          </a:xfrm>
        </p:spPr>
        <p:txBody>
          <a:bodyPr anchor="b"/>
          <a:lstStyle>
            <a:lvl1pPr marL="0" indent="0">
              <a:buNone/>
              <a:defRPr sz="2250" b="1"/>
            </a:lvl1pPr>
            <a:lvl2pPr marL="428625" indent="0">
              <a:buNone/>
              <a:defRPr sz="1875" b="1"/>
            </a:lvl2pPr>
            <a:lvl3pPr marL="857250" indent="0">
              <a:buNone/>
              <a:defRPr sz="1688" b="1"/>
            </a:lvl3pPr>
            <a:lvl4pPr marL="1285875" indent="0">
              <a:buNone/>
              <a:defRPr sz="1500" b="1"/>
            </a:lvl4pPr>
            <a:lvl5pPr marL="1714500" indent="0">
              <a:buNone/>
              <a:defRPr sz="1500" b="1"/>
            </a:lvl5pPr>
            <a:lvl6pPr marL="2143125" indent="0">
              <a:buNone/>
              <a:defRPr sz="1500" b="1"/>
            </a:lvl6pPr>
            <a:lvl7pPr marL="2571750" indent="0">
              <a:buNone/>
              <a:defRPr sz="1500" b="1"/>
            </a:lvl7pPr>
            <a:lvl8pPr marL="3000375" indent="0">
              <a:buNone/>
              <a:defRPr sz="1500" b="1"/>
            </a:lvl8pPr>
            <a:lvl9pPr marL="3429000" indent="0">
              <a:buNone/>
              <a:defRPr sz="1500" b="1"/>
            </a:lvl9pPr>
          </a:lstStyle>
          <a:p>
            <a:pPr lvl="0"/>
            <a:r>
              <a:rPr lang="en-US"/>
              <a:t>Click to edit Master text styles</a:t>
            </a:r>
          </a:p>
        </p:txBody>
      </p:sp>
      <p:sp>
        <p:nvSpPr>
          <p:cNvPr id="6" name="Content Placeholder 5">
            <a:extLst>
              <a:ext uri="{FF2B5EF4-FFF2-40B4-BE49-F238E27FC236}">
                <a16:creationId xmlns:a16="http://schemas.microsoft.com/office/drawing/2014/main" id="{F1DBE307-F764-5340-E557-36302C9A6A82}"/>
              </a:ext>
            </a:extLst>
          </p:cNvPr>
          <p:cNvSpPr>
            <a:spLocks noGrp="1"/>
          </p:cNvSpPr>
          <p:nvPr>
            <p:ph sz="quarter" idx="4"/>
          </p:nvPr>
        </p:nvSpPr>
        <p:spPr>
          <a:xfrm>
            <a:off x="5786437" y="2505075"/>
            <a:ext cx="4859239"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4C8FA2-11F4-266E-D8F3-11338CFE532D}"/>
              </a:ext>
            </a:extLst>
          </p:cNvPr>
          <p:cNvSpPr>
            <a:spLocks noGrp="1"/>
          </p:cNvSpPr>
          <p:nvPr>
            <p:ph type="dt" sz="half" idx="10"/>
          </p:nvPr>
        </p:nvSpPr>
        <p:spPr/>
        <p:txBody>
          <a:bodyPr/>
          <a:lstStyle/>
          <a:p>
            <a:fld id="{228821EA-C301-46D7-BFCF-D45852A093F6}" type="datetime1">
              <a:rPr lang="en-US" smtClean="0"/>
              <a:t>10/29/2024</a:t>
            </a:fld>
            <a:endParaRPr lang="en-US"/>
          </a:p>
        </p:txBody>
      </p:sp>
      <p:sp>
        <p:nvSpPr>
          <p:cNvPr id="8" name="Footer Placeholder 7">
            <a:extLst>
              <a:ext uri="{FF2B5EF4-FFF2-40B4-BE49-F238E27FC236}">
                <a16:creationId xmlns:a16="http://schemas.microsoft.com/office/drawing/2014/main" id="{633BFE98-8B4E-0B9E-3BAC-ACDDB0A15D22}"/>
              </a:ext>
            </a:extLst>
          </p:cNvPr>
          <p:cNvSpPr>
            <a:spLocks noGrp="1"/>
          </p:cNvSpPr>
          <p:nvPr>
            <p:ph type="ftr" sz="quarter" idx="11"/>
          </p:nvPr>
        </p:nvSpPr>
        <p:spPr/>
        <p:txBody>
          <a:bodyPr/>
          <a:lstStyle/>
          <a:p>
            <a:r>
              <a:rPr lang="en-US"/>
              <a:t>Vel Tech Rangarajan Dr. Sagunthala R&amp;D Institute of Science and Technology</a:t>
            </a:r>
          </a:p>
        </p:txBody>
      </p:sp>
      <p:sp>
        <p:nvSpPr>
          <p:cNvPr id="9" name="Slide Number Placeholder 8">
            <a:extLst>
              <a:ext uri="{FF2B5EF4-FFF2-40B4-BE49-F238E27FC236}">
                <a16:creationId xmlns:a16="http://schemas.microsoft.com/office/drawing/2014/main" id="{8927D243-3AF3-22B5-B891-E3609AE26E40}"/>
              </a:ext>
            </a:extLst>
          </p:cNvPr>
          <p:cNvSpPr>
            <a:spLocks noGrp="1"/>
          </p:cNvSpPr>
          <p:nvPr>
            <p:ph type="sldNum" sz="quarter" idx="12"/>
          </p:nvPr>
        </p:nvSpPr>
        <p:spPr/>
        <p:txBody>
          <a:bodyPr/>
          <a:lstStyle/>
          <a:p>
            <a:fld id="{8E4F4909-AB91-4702-BFA2-E3C21A7DF79A}" type="slidenum">
              <a:rPr lang="en-US" smtClean="0"/>
              <a:t>‹#›</a:t>
            </a:fld>
            <a:endParaRPr lang="en-US"/>
          </a:p>
        </p:txBody>
      </p:sp>
    </p:spTree>
    <p:extLst>
      <p:ext uri="{BB962C8B-B14F-4D97-AF65-F5344CB8AC3E}">
        <p14:creationId xmlns:p14="http://schemas.microsoft.com/office/powerpoint/2010/main" val="2185599966"/>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77E81-147E-C3F6-540C-346DA265F6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525EC37-17DE-B50E-79A3-D5BD335DF833}"/>
              </a:ext>
            </a:extLst>
          </p:cNvPr>
          <p:cNvSpPr>
            <a:spLocks noGrp="1"/>
          </p:cNvSpPr>
          <p:nvPr>
            <p:ph type="dt" sz="half" idx="10"/>
          </p:nvPr>
        </p:nvSpPr>
        <p:spPr/>
        <p:txBody>
          <a:bodyPr/>
          <a:lstStyle/>
          <a:p>
            <a:fld id="{320B745A-FC71-49E4-9C4B-F8D7A6CA9DC0}" type="datetime1">
              <a:rPr lang="en-US" smtClean="0"/>
              <a:t>10/29/2024</a:t>
            </a:fld>
            <a:endParaRPr lang="en-US"/>
          </a:p>
        </p:txBody>
      </p:sp>
      <p:sp>
        <p:nvSpPr>
          <p:cNvPr id="4" name="Footer Placeholder 3">
            <a:extLst>
              <a:ext uri="{FF2B5EF4-FFF2-40B4-BE49-F238E27FC236}">
                <a16:creationId xmlns:a16="http://schemas.microsoft.com/office/drawing/2014/main" id="{E0D7ACF5-55B3-4C41-7381-346C29BB1033}"/>
              </a:ext>
            </a:extLst>
          </p:cNvPr>
          <p:cNvSpPr>
            <a:spLocks noGrp="1"/>
          </p:cNvSpPr>
          <p:nvPr>
            <p:ph type="ftr" sz="quarter" idx="11"/>
          </p:nvPr>
        </p:nvSpPr>
        <p:spPr/>
        <p:txBody>
          <a:bodyPr/>
          <a:lstStyle/>
          <a:p>
            <a:r>
              <a:rPr lang="en-US"/>
              <a:t>Vel Tech Rangarajan Dr. Sagunthala R&amp;D Institute of Science and Technology</a:t>
            </a:r>
          </a:p>
        </p:txBody>
      </p:sp>
      <p:sp>
        <p:nvSpPr>
          <p:cNvPr id="5" name="Slide Number Placeholder 4">
            <a:extLst>
              <a:ext uri="{FF2B5EF4-FFF2-40B4-BE49-F238E27FC236}">
                <a16:creationId xmlns:a16="http://schemas.microsoft.com/office/drawing/2014/main" id="{A4610D12-6463-A55D-6E4C-750B79999312}"/>
              </a:ext>
            </a:extLst>
          </p:cNvPr>
          <p:cNvSpPr>
            <a:spLocks noGrp="1"/>
          </p:cNvSpPr>
          <p:nvPr>
            <p:ph type="sldNum" sz="quarter" idx="12"/>
          </p:nvPr>
        </p:nvSpPr>
        <p:spPr/>
        <p:txBody>
          <a:bodyPr/>
          <a:lstStyle/>
          <a:p>
            <a:fld id="{8E4F4909-AB91-4702-BFA2-E3C21A7DF79A}" type="slidenum">
              <a:rPr lang="en-US" smtClean="0"/>
              <a:t>‹#›</a:t>
            </a:fld>
            <a:endParaRPr lang="en-US"/>
          </a:p>
        </p:txBody>
      </p:sp>
    </p:spTree>
    <p:extLst>
      <p:ext uri="{BB962C8B-B14F-4D97-AF65-F5344CB8AC3E}">
        <p14:creationId xmlns:p14="http://schemas.microsoft.com/office/powerpoint/2010/main" val="3360706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211CD2-E83E-E1CD-3B93-3127E59A330C}"/>
              </a:ext>
            </a:extLst>
          </p:cNvPr>
          <p:cNvSpPr>
            <a:spLocks noGrp="1"/>
          </p:cNvSpPr>
          <p:nvPr>
            <p:ph type="dt" sz="half" idx="10"/>
          </p:nvPr>
        </p:nvSpPr>
        <p:spPr/>
        <p:txBody>
          <a:bodyPr/>
          <a:lstStyle/>
          <a:p>
            <a:fld id="{E3210564-5044-4128-99C1-58DB656CE858}" type="datetime1">
              <a:rPr lang="en-US" smtClean="0"/>
              <a:t>10/29/2024</a:t>
            </a:fld>
            <a:endParaRPr lang="en-US"/>
          </a:p>
        </p:txBody>
      </p:sp>
      <p:sp>
        <p:nvSpPr>
          <p:cNvPr id="3" name="Footer Placeholder 2">
            <a:extLst>
              <a:ext uri="{FF2B5EF4-FFF2-40B4-BE49-F238E27FC236}">
                <a16:creationId xmlns:a16="http://schemas.microsoft.com/office/drawing/2014/main" id="{08B5C03D-D10C-9F73-0999-23787C5F49FC}"/>
              </a:ext>
            </a:extLst>
          </p:cNvPr>
          <p:cNvSpPr>
            <a:spLocks noGrp="1"/>
          </p:cNvSpPr>
          <p:nvPr>
            <p:ph type="ftr" sz="quarter" idx="11"/>
          </p:nvPr>
        </p:nvSpPr>
        <p:spPr/>
        <p:txBody>
          <a:bodyPr/>
          <a:lstStyle/>
          <a:p>
            <a:r>
              <a:rPr lang="en-US"/>
              <a:t>Vel Tech Rangarajan Dr. Sagunthala R&amp;D Institute of Science and Technology</a:t>
            </a:r>
          </a:p>
        </p:txBody>
      </p:sp>
      <p:sp>
        <p:nvSpPr>
          <p:cNvPr id="4" name="Slide Number Placeholder 3">
            <a:extLst>
              <a:ext uri="{FF2B5EF4-FFF2-40B4-BE49-F238E27FC236}">
                <a16:creationId xmlns:a16="http://schemas.microsoft.com/office/drawing/2014/main" id="{505A9FB4-9D27-AED1-977B-7C17AEDFBEB1}"/>
              </a:ext>
            </a:extLst>
          </p:cNvPr>
          <p:cNvSpPr>
            <a:spLocks noGrp="1"/>
          </p:cNvSpPr>
          <p:nvPr>
            <p:ph type="sldNum" sz="quarter" idx="12"/>
          </p:nvPr>
        </p:nvSpPr>
        <p:spPr/>
        <p:txBody>
          <a:bodyPr/>
          <a:lstStyle/>
          <a:p>
            <a:fld id="{8E4F4909-AB91-4702-BFA2-E3C21A7DF79A}" type="slidenum">
              <a:rPr lang="en-US" smtClean="0"/>
              <a:t>‹#›</a:t>
            </a:fld>
            <a:endParaRPr lang="en-US"/>
          </a:p>
        </p:txBody>
      </p:sp>
    </p:spTree>
    <p:extLst>
      <p:ext uri="{BB962C8B-B14F-4D97-AF65-F5344CB8AC3E}">
        <p14:creationId xmlns:p14="http://schemas.microsoft.com/office/powerpoint/2010/main" val="2657273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33726-DFF1-E9AA-C95C-EF0CD62FE34E}"/>
              </a:ext>
            </a:extLst>
          </p:cNvPr>
          <p:cNvSpPr>
            <a:spLocks noGrp="1"/>
          </p:cNvSpPr>
          <p:nvPr>
            <p:ph type="title"/>
          </p:nvPr>
        </p:nvSpPr>
        <p:spPr>
          <a:xfrm>
            <a:off x="787302" y="457200"/>
            <a:ext cx="3686472" cy="1600200"/>
          </a:xfrm>
        </p:spPr>
        <p:txBody>
          <a:bodyPr anchor="b"/>
          <a:lstStyle>
            <a:lvl1pPr>
              <a:defRPr sz="30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D47CB1-85AF-C0E4-ED86-2FE13D76F727}"/>
              </a:ext>
            </a:extLst>
          </p:cNvPr>
          <p:cNvSpPr>
            <a:spLocks noGrp="1"/>
          </p:cNvSpPr>
          <p:nvPr>
            <p:ph idx="1"/>
          </p:nvPr>
        </p:nvSpPr>
        <p:spPr>
          <a:xfrm>
            <a:off x="4859238" y="987426"/>
            <a:ext cx="5786438" cy="4873625"/>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34DC40-5F20-E8F8-2A1E-96782241EC05}"/>
              </a:ext>
            </a:extLst>
          </p:cNvPr>
          <p:cNvSpPr>
            <a:spLocks noGrp="1"/>
          </p:cNvSpPr>
          <p:nvPr>
            <p:ph type="body" sz="half" idx="2"/>
          </p:nvPr>
        </p:nvSpPr>
        <p:spPr>
          <a:xfrm>
            <a:off x="787302" y="2057400"/>
            <a:ext cx="3686472" cy="3811588"/>
          </a:xfrm>
        </p:spPr>
        <p:txBody>
          <a:bodyPr/>
          <a:lstStyle>
            <a:lvl1pPr marL="0" indent="0">
              <a:buNone/>
              <a:defRPr sz="1500"/>
            </a:lvl1pPr>
            <a:lvl2pPr marL="428625" indent="0">
              <a:buNone/>
              <a:defRPr sz="1313"/>
            </a:lvl2pPr>
            <a:lvl3pPr marL="857250" indent="0">
              <a:buNone/>
              <a:defRPr sz="1125"/>
            </a:lvl3pPr>
            <a:lvl4pPr marL="1285875" indent="0">
              <a:buNone/>
              <a:defRPr sz="938"/>
            </a:lvl4pPr>
            <a:lvl5pPr marL="1714500" indent="0">
              <a:buNone/>
              <a:defRPr sz="938"/>
            </a:lvl5pPr>
            <a:lvl6pPr marL="2143125" indent="0">
              <a:buNone/>
              <a:defRPr sz="938"/>
            </a:lvl6pPr>
            <a:lvl7pPr marL="2571750" indent="0">
              <a:buNone/>
              <a:defRPr sz="938"/>
            </a:lvl7pPr>
            <a:lvl8pPr marL="3000375" indent="0">
              <a:buNone/>
              <a:defRPr sz="938"/>
            </a:lvl8pPr>
            <a:lvl9pPr marL="3429000" indent="0">
              <a:buNone/>
              <a:defRPr sz="938"/>
            </a:lvl9pPr>
          </a:lstStyle>
          <a:p>
            <a:pPr lvl="0"/>
            <a:r>
              <a:rPr lang="en-US"/>
              <a:t>Click to edit Master text styles</a:t>
            </a:r>
          </a:p>
        </p:txBody>
      </p:sp>
      <p:sp>
        <p:nvSpPr>
          <p:cNvPr id="5" name="Date Placeholder 4">
            <a:extLst>
              <a:ext uri="{FF2B5EF4-FFF2-40B4-BE49-F238E27FC236}">
                <a16:creationId xmlns:a16="http://schemas.microsoft.com/office/drawing/2014/main" id="{AB8F6673-621E-5E76-BF89-623E7DD09DF0}"/>
              </a:ext>
            </a:extLst>
          </p:cNvPr>
          <p:cNvSpPr>
            <a:spLocks noGrp="1"/>
          </p:cNvSpPr>
          <p:nvPr>
            <p:ph type="dt" sz="half" idx="10"/>
          </p:nvPr>
        </p:nvSpPr>
        <p:spPr/>
        <p:txBody>
          <a:bodyPr/>
          <a:lstStyle/>
          <a:p>
            <a:fld id="{228821EA-C301-46D7-BFCF-D45852A093F6}" type="datetime1">
              <a:rPr lang="en-US" smtClean="0"/>
              <a:t>10/29/2024</a:t>
            </a:fld>
            <a:endParaRPr lang="en-US"/>
          </a:p>
        </p:txBody>
      </p:sp>
      <p:sp>
        <p:nvSpPr>
          <p:cNvPr id="6" name="Footer Placeholder 5">
            <a:extLst>
              <a:ext uri="{FF2B5EF4-FFF2-40B4-BE49-F238E27FC236}">
                <a16:creationId xmlns:a16="http://schemas.microsoft.com/office/drawing/2014/main" id="{7BAD07C8-1A45-6677-88FC-FD1A9734DCE4}"/>
              </a:ext>
            </a:extLst>
          </p:cNvPr>
          <p:cNvSpPr>
            <a:spLocks noGrp="1"/>
          </p:cNvSpPr>
          <p:nvPr>
            <p:ph type="ftr" sz="quarter" idx="11"/>
          </p:nvPr>
        </p:nvSpPr>
        <p:spPr/>
        <p:txBody>
          <a:bodyPr/>
          <a:lstStyle/>
          <a:p>
            <a:r>
              <a:rPr lang="en-US"/>
              <a:t>Vel Tech Rangarajan Dr. Sagunthala R&amp;D Institute of Science and Technology</a:t>
            </a:r>
          </a:p>
        </p:txBody>
      </p:sp>
      <p:sp>
        <p:nvSpPr>
          <p:cNvPr id="7" name="Slide Number Placeholder 6">
            <a:extLst>
              <a:ext uri="{FF2B5EF4-FFF2-40B4-BE49-F238E27FC236}">
                <a16:creationId xmlns:a16="http://schemas.microsoft.com/office/drawing/2014/main" id="{E25035C1-378E-D55E-433A-F8C369A2AD3B}"/>
              </a:ext>
            </a:extLst>
          </p:cNvPr>
          <p:cNvSpPr>
            <a:spLocks noGrp="1"/>
          </p:cNvSpPr>
          <p:nvPr>
            <p:ph type="sldNum" sz="quarter" idx="12"/>
          </p:nvPr>
        </p:nvSpPr>
        <p:spPr/>
        <p:txBody>
          <a:bodyPr/>
          <a:lstStyle/>
          <a:p>
            <a:fld id="{8E4F4909-AB91-4702-BFA2-E3C21A7DF79A}" type="slidenum">
              <a:rPr lang="en-US" smtClean="0"/>
              <a:t>‹#›</a:t>
            </a:fld>
            <a:endParaRPr lang="en-US"/>
          </a:p>
        </p:txBody>
      </p:sp>
    </p:spTree>
    <p:extLst>
      <p:ext uri="{BB962C8B-B14F-4D97-AF65-F5344CB8AC3E}">
        <p14:creationId xmlns:p14="http://schemas.microsoft.com/office/powerpoint/2010/main" val="98717944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416E5-9E76-7D6A-9D7C-2488FD98696E}"/>
              </a:ext>
            </a:extLst>
          </p:cNvPr>
          <p:cNvSpPr>
            <a:spLocks noGrp="1"/>
          </p:cNvSpPr>
          <p:nvPr>
            <p:ph type="title"/>
          </p:nvPr>
        </p:nvSpPr>
        <p:spPr>
          <a:xfrm>
            <a:off x="787302" y="457200"/>
            <a:ext cx="3686472" cy="1600200"/>
          </a:xfrm>
        </p:spPr>
        <p:txBody>
          <a:bodyPr anchor="b"/>
          <a:lstStyle>
            <a:lvl1pPr>
              <a:defRPr sz="30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EE1059-AC50-C221-4406-CD7F379962B0}"/>
              </a:ext>
            </a:extLst>
          </p:cNvPr>
          <p:cNvSpPr>
            <a:spLocks noGrp="1"/>
          </p:cNvSpPr>
          <p:nvPr>
            <p:ph type="pic" idx="1"/>
          </p:nvPr>
        </p:nvSpPr>
        <p:spPr>
          <a:xfrm>
            <a:off x="4859238" y="987426"/>
            <a:ext cx="5786438" cy="4873625"/>
          </a:xfrm>
        </p:spPr>
        <p:txBody>
          <a:bodyPr/>
          <a:lstStyle>
            <a:lvl1pPr marL="0" indent="0">
              <a:buNone/>
              <a:defRPr sz="3000"/>
            </a:lvl1pPr>
            <a:lvl2pPr marL="428625" indent="0">
              <a:buNone/>
              <a:defRPr sz="2625"/>
            </a:lvl2pPr>
            <a:lvl3pPr marL="857250" indent="0">
              <a:buNone/>
              <a:defRPr sz="2250"/>
            </a:lvl3pPr>
            <a:lvl4pPr marL="1285875" indent="0">
              <a:buNone/>
              <a:defRPr sz="1875"/>
            </a:lvl4pPr>
            <a:lvl5pPr marL="1714500" indent="0">
              <a:buNone/>
              <a:defRPr sz="1875"/>
            </a:lvl5pPr>
            <a:lvl6pPr marL="2143125" indent="0">
              <a:buNone/>
              <a:defRPr sz="1875"/>
            </a:lvl6pPr>
            <a:lvl7pPr marL="2571750" indent="0">
              <a:buNone/>
              <a:defRPr sz="1875"/>
            </a:lvl7pPr>
            <a:lvl8pPr marL="3000375" indent="0">
              <a:buNone/>
              <a:defRPr sz="1875"/>
            </a:lvl8pPr>
            <a:lvl9pPr marL="3429000" indent="0">
              <a:buNone/>
              <a:defRPr sz="1875"/>
            </a:lvl9pPr>
          </a:lstStyle>
          <a:p>
            <a:endParaRPr lang="en-IN"/>
          </a:p>
        </p:txBody>
      </p:sp>
      <p:sp>
        <p:nvSpPr>
          <p:cNvPr id="4" name="Text Placeholder 3">
            <a:extLst>
              <a:ext uri="{FF2B5EF4-FFF2-40B4-BE49-F238E27FC236}">
                <a16:creationId xmlns:a16="http://schemas.microsoft.com/office/drawing/2014/main" id="{DDC74541-35E3-D286-2288-3339D708C75E}"/>
              </a:ext>
            </a:extLst>
          </p:cNvPr>
          <p:cNvSpPr>
            <a:spLocks noGrp="1"/>
          </p:cNvSpPr>
          <p:nvPr>
            <p:ph type="body" sz="half" idx="2"/>
          </p:nvPr>
        </p:nvSpPr>
        <p:spPr>
          <a:xfrm>
            <a:off x="787302" y="2057400"/>
            <a:ext cx="3686472" cy="3811588"/>
          </a:xfrm>
        </p:spPr>
        <p:txBody>
          <a:bodyPr/>
          <a:lstStyle>
            <a:lvl1pPr marL="0" indent="0">
              <a:buNone/>
              <a:defRPr sz="1500"/>
            </a:lvl1pPr>
            <a:lvl2pPr marL="428625" indent="0">
              <a:buNone/>
              <a:defRPr sz="1313"/>
            </a:lvl2pPr>
            <a:lvl3pPr marL="857250" indent="0">
              <a:buNone/>
              <a:defRPr sz="1125"/>
            </a:lvl3pPr>
            <a:lvl4pPr marL="1285875" indent="0">
              <a:buNone/>
              <a:defRPr sz="938"/>
            </a:lvl4pPr>
            <a:lvl5pPr marL="1714500" indent="0">
              <a:buNone/>
              <a:defRPr sz="938"/>
            </a:lvl5pPr>
            <a:lvl6pPr marL="2143125" indent="0">
              <a:buNone/>
              <a:defRPr sz="938"/>
            </a:lvl6pPr>
            <a:lvl7pPr marL="2571750" indent="0">
              <a:buNone/>
              <a:defRPr sz="938"/>
            </a:lvl7pPr>
            <a:lvl8pPr marL="3000375" indent="0">
              <a:buNone/>
              <a:defRPr sz="938"/>
            </a:lvl8pPr>
            <a:lvl9pPr marL="3429000" indent="0">
              <a:buNone/>
              <a:defRPr sz="938"/>
            </a:lvl9pPr>
          </a:lstStyle>
          <a:p>
            <a:pPr lvl="0"/>
            <a:r>
              <a:rPr lang="en-US"/>
              <a:t>Click to edit Master text styles</a:t>
            </a:r>
          </a:p>
        </p:txBody>
      </p:sp>
      <p:sp>
        <p:nvSpPr>
          <p:cNvPr id="5" name="Date Placeholder 4">
            <a:extLst>
              <a:ext uri="{FF2B5EF4-FFF2-40B4-BE49-F238E27FC236}">
                <a16:creationId xmlns:a16="http://schemas.microsoft.com/office/drawing/2014/main" id="{6DD13C30-C3DC-73E2-C13C-57F4E50F46FC}"/>
              </a:ext>
            </a:extLst>
          </p:cNvPr>
          <p:cNvSpPr>
            <a:spLocks noGrp="1"/>
          </p:cNvSpPr>
          <p:nvPr>
            <p:ph type="dt" sz="half" idx="10"/>
          </p:nvPr>
        </p:nvSpPr>
        <p:spPr/>
        <p:txBody>
          <a:bodyPr/>
          <a:lstStyle/>
          <a:p>
            <a:fld id="{7CF7AEE7-9B98-4E63-87ED-B9B8EC48A022}" type="datetime1">
              <a:rPr lang="en-US" smtClean="0"/>
              <a:t>10/29/2024</a:t>
            </a:fld>
            <a:endParaRPr lang="en-US"/>
          </a:p>
        </p:txBody>
      </p:sp>
      <p:sp>
        <p:nvSpPr>
          <p:cNvPr id="6" name="Footer Placeholder 5">
            <a:extLst>
              <a:ext uri="{FF2B5EF4-FFF2-40B4-BE49-F238E27FC236}">
                <a16:creationId xmlns:a16="http://schemas.microsoft.com/office/drawing/2014/main" id="{19B657D1-8EA9-1D82-2870-CC2401827BE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E86221-0499-5B5B-9F94-BD32DF8495BB}"/>
              </a:ext>
            </a:extLst>
          </p:cNvPr>
          <p:cNvSpPr>
            <a:spLocks noGrp="1"/>
          </p:cNvSpPr>
          <p:nvPr>
            <p:ph type="sldNum" sz="quarter" idx="12"/>
          </p:nvPr>
        </p:nvSpPr>
        <p:spPr/>
        <p:txBody>
          <a:bodyPr/>
          <a:lstStyle/>
          <a:p>
            <a:fld id="{8E4F4909-AB91-4702-BFA2-E3C21A7DF79A}" type="slidenum">
              <a:rPr lang="en-US" smtClean="0"/>
              <a:t>‹#›</a:t>
            </a:fld>
            <a:endParaRPr lang="en-US"/>
          </a:p>
        </p:txBody>
      </p:sp>
    </p:spTree>
    <p:extLst>
      <p:ext uri="{BB962C8B-B14F-4D97-AF65-F5344CB8AC3E}">
        <p14:creationId xmlns:p14="http://schemas.microsoft.com/office/powerpoint/2010/main" val="3595858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8CDBEA-8292-698E-611D-A4E8EE946177}"/>
              </a:ext>
            </a:extLst>
          </p:cNvPr>
          <p:cNvSpPr>
            <a:spLocks noGrp="1"/>
          </p:cNvSpPr>
          <p:nvPr>
            <p:ph type="title"/>
          </p:nvPr>
        </p:nvSpPr>
        <p:spPr>
          <a:xfrm>
            <a:off x="785813" y="365126"/>
            <a:ext cx="9858375"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CEE0D5-73A0-9CF9-E2FA-48B2D80C43A0}"/>
              </a:ext>
            </a:extLst>
          </p:cNvPr>
          <p:cNvSpPr>
            <a:spLocks noGrp="1"/>
          </p:cNvSpPr>
          <p:nvPr>
            <p:ph type="body" idx="1"/>
          </p:nvPr>
        </p:nvSpPr>
        <p:spPr>
          <a:xfrm>
            <a:off x="785813" y="1825625"/>
            <a:ext cx="985837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B80132-E40E-801C-E665-91EA9F60E308}"/>
              </a:ext>
            </a:extLst>
          </p:cNvPr>
          <p:cNvSpPr>
            <a:spLocks noGrp="1"/>
          </p:cNvSpPr>
          <p:nvPr>
            <p:ph type="dt" sz="half" idx="2"/>
          </p:nvPr>
        </p:nvSpPr>
        <p:spPr>
          <a:xfrm>
            <a:off x="785813" y="6356351"/>
            <a:ext cx="2571750" cy="365125"/>
          </a:xfrm>
          <a:prstGeom prst="rect">
            <a:avLst/>
          </a:prstGeom>
        </p:spPr>
        <p:txBody>
          <a:bodyPr vert="horz" lIns="91440" tIns="45720" rIns="91440" bIns="45720" rtlCol="0" anchor="ctr"/>
          <a:lstStyle>
            <a:lvl1pPr algn="l">
              <a:defRPr sz="1125">
                <a:solidFill>
                  <a:schemeClr val="tx1">
                    <a:tint val="75000"/>
                  </a:schemeClr>
                </a:solidFill>
              </a:defRPr>
            </a:lvl1pPr>
          </a:lstStyle>
          <a:p>
            <a:fld id="{228821EA-C301-46D7-BFCF-D45852A093F6}" type="datetime1">
              <a:rPr lang="en-US" smtClean="0"/>
              <a:t>10/29/2024</a:t>
            </a:fld>
            <a:endParaRPr lang="en-US"/>
          </a:p>
        </p:txBody>
      </p:sp>
      <p:sp>
        <p:nvSpPr>
          <p:cNvPr id="5" name="Footer Placeholder 4">
            <a:extLst>
              <a:ext uri="{FF2B5EF4-FFF2-40B4-BE49-F238E27FC236}">
                <a16:creationId xmlns:a16="http://schemas.microsoft.com/office/drawing/2014/main" id="{198DBAE4-5FCF-554D-6AB8-9E3DDB37EF1E}"/>
              </a:ext>
            </a:extLst>
          </p:cNvPr>
          <p:cNvSpPr>
            <a:spLocks noGrp="1"/>
          </p:cNvSpPr>
          <p:nvPr>
            <p:ph type="ftr" sz="quarter" idx="3"/>
          </p:nvPr>
        </p:nvSpPr>
        <p:spPr>
          <a:xfrm>
            <a:off x="3786188" y="6356351"/>
            <a:ext cx="3857625" cy="365125"/>
          </a:xfrm>
          <a:prstGeom prst="rect">
            <a:avLst/>
          </a:prstGeom>
        </p:spPr>
        <p:txBody>
          <a:bodyPr vert="horz" lIns="91440" tIns="45720" rIns="91440" bIns="45720" rtlCol="0" anchor="ctr"/>
          <a:lstStyle>
            <a:lvl1pPr algn="ctr">
              <a:defRPr sz="1125">
                <a:solidFill>
                  <a:schemeClr val="tx1">
                    <a:tint val="75000"/>
                  </a:schemeClr>
                </a:solidFill>
              </a:defRPr>
            </a:lvl1pPr>
          </a:lstStyle>
          <a:p>
            <a:r>
              <a:rPr lang="en-US"/>
              <a:t>Vel Tech Rangarajan Dr. Sagunthala R&amp;D Institute of Science and Technology</a:t>
            </a:r>
          </a:p>
        </p:txBody>
      </p:sp>
      <p:sp>
        <p:nvSpPr>
          <p:cNvPr id="6" name="Slide Number Placeholder 5">
            <a:extLst>
              <a:ext uri="{FF2B5EF4-FFF2-40B4-BE49-F238E27FC236}">
                <a16:creationId xmlns:a16="http://schemas.microsoft.com/office/drawing/2014/main" id="{A1EB3FEC-EEB9-C456-B957-A1EFDD8913C6}"/>
              </a:ext>
            </a:extLst>
          </p:cNvPr>
          <p:cNvSpPr>
            <a:spLocks noGrp="1"/>
          </p:cNvSpPr>
          <p:nvPr>
            <p:ph type="sldNum" sz="quarter" idx="4"/>
          </p:nvPr>
        </p:nvSpPr>
        <p:spPr>
          <a:xfrm>
            <a:off x="8072438" y="6356351"/>
            <a:ext cx="2571750" cy="365125"/>
          </a:xfrm>
          <a:prstGeom prst="rect">
            <a:avLst/>
          </a:prstGeom>
        </p:spPr>
        <p:txBody>
          <a:bodyPr vert="horz" lIns="91440" tIns="45720" rIns="91440" bIns="45720" rtlCol="0" anchor="ctr"/>
          <a:lstStyle>
            <a:lvl1pPr algn="r">
              <a:defRPr sz="1125">
                <a:solidFill>
                  <a:schemeClr val="tx1">
                    <a:tint val="75000"/>
                  </a:schemeClr>
                </a:solidFill>
              </a:defRPr>
            </a:lvl1pPr>
          </a:lstStyle>
          <a:p>
            <a:fld id="{8E4F4909-AB91-4702-BFA2-E3C21A7DF79A}" type="slidenum">
              <a:rPr lang="en-US" smtClean="0"/>
              <a:t>‹#›</a:t>
            </a:fld>
            <a:endParaRPr lang="en-US"/>
          </a:p>
        </p:txBody>
      </p:sp>
    </p:spTree>
    <p:extLst>
      <p:ext uri="{BB962C8B-B14F-4D97-AF65-F5344CB8AC3E}">
        <p14:creationId xmlns:p14="http://schemas.microsoft.com/office/powerpoint/2010/main" val="4269603437"/>
      </p:ext>
    </p:extLst>
  </p:cSld>
  <p:clrMap bg1="lt1" tx1="dk1" bg2="lt2" tx2="dk2" accent1="accent1" accent2="accent2" accent3="accent3" accent4="accent4" accent5="accent5" accent6="accent6" hlink="hlink" folHlink="folHlink"/>
  <p:sldLayoutIdLst>
    <p:sldLayoutId id="2147484248" r:id="rId1"/>
    <p:sldLayoutId id="2147484249" r:id="rId2"/>
    <p:sldLayoutId id="2147484250" r:id="rId3"/>
    <p:sldLayoutId id="2147484251" r:id="rId4"/>
    <p:sldLayoutId id="2147484252" r:id="rId5"/>
    <p:sldLayoutId id="2147484253" r:id="rId6"/>
    <p:sldLayoutId id="2147484254" r:id="rId7"/>
    <p:sldLayoutId id="2147484255" r:id="rId8"/>
    <p:sldLayoutId id="2147484256" r:id="rId9"/>
    <p:sldLayoutId id="2147484257" r:id="rId10"/>
    <p:sldLayoutId id="2147484258" r:id="rId11"/>
  </p:sldLayoutIdLst>
  <p:hf hdr="0" dt="0"/>
  <p:txStyles>
    <p:titleStyle>
      <a:lvl1pPr algn="l" defTabSz="857250" rtl="0" eaLnBrk="1" latinLnBrk="0" hangingPunct="1">
        <a:lnSpc>
          <a:spcPct val="90000"/>
        </a:lnSpc>
        <a:spcBef>
          <a:spcPct val="0"/>
        </a:spcBef>
        <a:buNone/>
        <a:defRPr sz="4125" kern="1200">
          <a:solidFill>
            <a:schemeClr val="tx1"/>
          </a:solidFill>
          <a:latin typeface="+mj-lt"/>
          <a:ea typeface="+mj-ea"/>
          <a:cs typeface="+mj-cs"/>
        </a:defRPr>
      </a:lvl1pPr>
    </p:titleStyle>
    <p:bodyStyle>
      <a:lvl1pPr marL="214313" indent="-214313" algn="l" defTabSz="857250" rtl="0" eaLnBrk="1" latinLnBrk="0" hangingPunct="1">
        <a:lnSpc>
          <a:spcPct val="90000"/>
        </a:lnSpc>
        <a:spcBef>
          <a:spcPts val="938"/>
        </a:spcBef>
        <a:buFont typeface="Arial" panose="020B0604020202020204" pitchFamily="34" charset="0"/>
        <a:buChar char="•"/>
        <a:defRPr sz="2625" kern="1200">
          <a:solidFill>
            <a:schemeClr val="tx1"/>
          </a:solidFill>
          <a:latin typeface="+mn-lt"/>
          <a:ea typeface="+mn-ea"/>
          <a:cs typeface="+mn-cs"/>
        </a:defRPr>
      </a:lvl1pPr>
      <a:lvl2pPr marL="642938" indent="-214313" algn="l" defTabSz="857250" rtl="0" eaLnBrk="1" latinLnBrk="0" hangingPunct="1">
        <a:lnSpc>
          <a:spcPct val="90000"/>
        </a:lnSpc>
        <a:spcBef>
          <a:spcPts val="469"/>
        </a:spcBef>
        <a:buFont typeface="Arial" panose="020B0604020202020204" pitchFamily="34" charset="0"/>
        <a:buChar char="•"/>
        <a:defRPr sz="2250" kern="1200">
          <a:solidFill>
            <a:schemeClr val="tx1"/>
          </a:solidFill>
          <a:latin typeface="+mn-lt"/>
          <a:ea typeface="+mn-ea"/>
          <a:cs typeface="+mn-cs"/>
        </a:defRPr>
      </a:lvl2pPr>
      <a:lvl3pPr marL="1071563" indent="-214313" algn="l" defTabSz="857250" rtl="0" eaLnBrk="1" latinLnBrk="0" hangingPunct="1">
        <a:lnSpc>
          <a:spcPct val="90000"/>
        </a:lnSpc>
        <a:spcBef>
          <a:spcPts val="469"/>
        </a:spcBef>
        <a:buFont typeface="Arial" panose="020B0604020202020204" pitchFamily="34" charset="0"/>
        <a:buChar char="•"/>
        <a:defRPr sz="1875" kern="1200">
          <a:solidFill>
            <a:schemeClr val="tx1"/>
          </a:solidFill>
          <a:latin typeface="+mn-lt"/>
          <a:ea typeface="+mn-ea"/>
          <a:cs typeface="+mn-cs"/>
        </a:defRPr>
      </a:lvl3pPr>
      <a:lvl4pPr marL="1500188" indent="-214313" algn="l" defTabSz="857250" rtl="0" eaLnBrk="1" latinLnBrk="0" hangingPunct="1">
        <a:lnSpc>
          <a:spcPct val="90000"/>
        </a:lnSpc>
        <a:spcBef>
          <a:spcPts val="469"/>
        </a:spcBef>
        <a:buFont typeface="Arial" panose="020B0604020202020204" pitchFamily="34" charset="0"/>
        <a:buChar char="•"/>
        <a:defRPr sz="1688" kern="1200">
          <a:solidFill>
            <a:schemeClr val="tx1"/>
          </a:solidFill>
          <a:latin typeface="+mn-lt"/>
          <a:ea typeface="+mn-ea"/>
          <a:cs typeface="+mn-cs"/>
        </a:defRPr>
      </a:lvl4pPr>
      <a:lvl5pPr marL="1928813" indent="-214313" algn="l" defTabSz="857250" rtl="0" eaLnBrk="1" latinLnBrk="0" hangingPunct="1">
        <a:lnSpc>
          <a:spcPct val="90000"/>
        </a:lnSpc>
        <a:spcBef>
          <a:spcPts val="469"/>
        </a:spcBef>
        <a:buFont typeface="Arial" panose="020B0604020202020204" pitchFamily="34" charset="0"/>
        <a:buChar char="•"/>
        <a:defRPr sz="1688" kern="1200">
          <a:solidFill>
            <a:schemeClr val="tx1"/>
          </a:solidFill>
          <a:latin typeface="+mn-lt"/>
          <a:ea typeface="+mn-ea"/>
          <a:cs typeface="+mn-cs"/>
        </a:defRPr>
      </a:lvl5pPr>
      <a:lvl6pPr marL="2357438" indent="-214313" algn="l" defTabSz="857250" rtl="0" eaLnBrk="1" latinLnBrk="0" hangingPunct="1">
        <a:lnSpc>
          <a:spcPct val="90000"/>
        </a:lnSpc>
        <a:spcBef>
          <a:spcPts val="469"/>
        </a:spcBef>
        <a:buFont typeface="Arial" panose="020B0604020202020204" pitchFamily="34" charset="0"/>
        <a:buChar char="•"/>
        <a:defRPr sz="1688" kern="1200">
          <a:solidFill>
            <a:schemeClr val="tx1"/>
          </a:solidFill>
          <a:latin typeface="+mn-lt"/>
          <a:ea typeface="+mn-ea"/>
          <a:cs typeface="+mn-cs"/>
        </a:defRPr>
      </a:lvl6pPr>
      <a:lvl7pPr marL="2786063" indent="-214313" algn="l" defTabSz="857250" rtl="0" eaLnBrk="1" latinLnBrk="0" hangingPunct="1">
        <a:lnSpc>
          <a:spcPct val="90000"/>
        </a:lnSpc>
        <a:spcBef>
          <a:spcPts val="469"/>
        </a:spcBef>
        <a:buFont typeface="Arial" panose="020B0604020202020204" pitchFamily="34" charset="0"/>
        <a:buChar char="•"/>
        <a:defRPr sz="1688" kern="1200">
          <a:solidFill>
            <a:schemeClr val="tx1"/>
          </a:solidFill>
          <a:latin typeface="+mn-lt"/>
          <a:ea typeface="+mn-ea"/>
          <a:cs typeface="+mn-cs"/>
        </a:defRPr>
      </a:lvl7pPr>
      <a:lvl8pPr marL="3214688" indent="-214313" algn="l" defTabSz="857250" rtl="0" eaLnBrk="1" latinLnBrk="0" hangingPunct="1">
        <a:lnSpc>
          <a:spcPct val="90000"/>
        </a:lnSpc>
        <a:spcBef>
          <a:spcPts val="469"/>
        </a:spcBef>
        <a:buFont typeface="Arial" panose="020B0604020202020204" pitchFamily="34" charset="0"/>
        <a:buChar char="•"/>
        <a:defRPr sz="1688" kern="1200">
          <a:solidFill>
            <a:schemeClr val="tx1"/>
          </a:solidFill>
          <a:latin typeface="+mn-lt"/>
          <a:ea typeface="+mn-ea"/>
          <a:cs typeface="+mn-cs"/>
        </a:defRPr>
      </a:lvl8pPr>
      <a:lvl9pPr marL="3643313" indent="-214313" algn="l" defTabSz="857250" rtl="0" eaLnBrk="1" latinLnBrk="0" hangingPunct="1">
        <a:lnSpc>
          <a:spcPct val="90000"/>
        </a:lnSpc>
        <a:spcBef>
          <a:spcPts val="469"/>
        </a:spcBef>
        <a:buFont typeface="Arial" panose="020B0604020202020204" pitchFamily="34" charset="0"/>
        <a:buChar char="•"/>
        <a:defRPr sz="1688" kern="1200">
          <a:solidFill>
            <a:schemeClr val="tx1"/>
          </a:solidFill>
          <a:latin typeface="+mn-lt"/>
          <a:ea typeface="+mn-ea"/>
          <a:cs typeface="+mn-cs"/>
        </a:defRPr>
      </a:lvl9pPr>
    </p:bodyStyle>
    <p:otherStyle>
      <a:defPPr>
        <a:defRPr lang="en-US"/>
      </a:defPPr>
      <a:lvl1pPr marL="0" algn="l" defTabSz="857250" rtl="0" eaLnBrk="1" latinLnBrk="0" hangingPunct="1">
        <a:defRPr sz="1688" kern="1200">
          <a:solidFill>
            <a:schemeClr val="tx1"/>
          </a:solidFill>
          <a:latin typeface="+mn-lt"/>
          <a:ea typeface="+mn-ea"/>
          <a:cs typeface="+mn-cs"/>
        </a:defRPr>
      </a:lvl1pPr>
      <a:lvl2pPr marL="428625" algn="l" defTabSz="857250" rtl="0" eaLnBrk="1" latinLnBrk="0" hangingPunct="1">
        <a:defRPr sz="1688" kern="1200">
          <a:solidFill>
            <a:schemeClr val="tx1"/>
          </a:solidFill>
          <a:latin typeface="+mn-lt"/>
          <a:ea typeface="+mn-ea"/>
          <a:cs typeface="+mn-cs"/>
        </a:defRPr>
      </a:lvl2pPr>
      <a:lvl3pPr marL="857250" algn="l" defTabSz="857250" rtl="0" eaLnBrk="1" latinLnBrk="0" hangingPunct="1">
        <a:defRPr sz="1688" kern="1200">
          <a:solidFill>
            <a:schemeClr val="tx1"/>
          </a:solidFill>
          <a:latin typeface="+mn-lt"/>
          <a:ea typeface="+mn-ea"/>
          <a:cs typeface="+mn-cs"/>
        </a:defRPr>
      </a:lvl3pPr>
      <a:lvl4pPr marL="1285875" algn="l" defTabSz="857250" rtl="0" eaLnBrk="1" latinLnBrk="0" hangingPunct="1">
        <a:defRPr sz="1688" kern="1200">
          <a:solidFill>
            <a:schemeClr val="tx1"/>
          </a:solidFill>
          <a:latin typeface="+mn-lt"/>
          <a:ea typeface="+mn-ea"/>
          <a:cs typeface="+mn-cs"/>
        </a:defRPr>
      </a:lvl4pPr>
      <a:lvl5pPr marL="1714500" algn="l" defTabSz="857250" rtl="0" eaLnBrk="1" latinLnBrk="0" hangingPunct="1">
        <a:defRPr sz="1688" kern="1200">
          <a:solidFill>
            <a:schemeClr val="tx1"/>
          </a:solidFill>
          <a:latin typeface="+mn-lt"/>
          <a:ea typeface="+mn-ea"/>
          <a:cs typeface="+mn-cs"/>
        </a:defRPr>
      </a:lvl5pPr>
      <a:lvl6pPr marL="2143125" algn="l" defTabSz="857250" rtl="0" eaLnBrk="1" latinLnBrk="0" hangingPunct="1">
        <a:defRPr sz="1688" kern="1200">
          <a:solidFill>
            <a:schemeClr val="tx1"/>
          </a:solidFill>
          <a:latin typeface="+mn-lt"/>
          <a:ea typeface="+mn-ea"/>
          <a:cs typeface="+mn-cs"/>
        </a:defRPr>
      </a:lvl6pPr>
      <a:lvl7pPr marL="2571750" algn="l" defTabSz="857250" rtl="0" eaLnBrk="1" latinLnBrk="0" hangingPunct="1">
        <a:defRPr sz="1688" kern="1200">
          <a:solidFill>
            <a:schemeClr val="tx1"/>
          </a:solidFill>
          <a:latin typeface="+mn-lt"/>
          <a:ea typeface="+mn-ea"/>
          <a:cs typeface="+mn-cs"/>
        </a:defRPr>
      </a:lvl7pPr>
      <a:lvl8pPr marL="3000375" algn="l" defTabSz="857250" rtl="0" eaLnBrk="1" latinLnBrk="0" hangingPunct="1">
        <a:defRPr sz="1688" kern="1200">
          <a:solidFill>
            <a:schemeClr val="tx1"/>
          </a:solidFill>
          <a:latin typeface="+mn-lt"/>
          <a:ea typeface="+mn-ea"/>
          <a:cs typeface="+mn-cs"/>
        </a:defRPr>
      </a:lvl8pPr>
      <a:lvl9pPr marL="3429000" algn="l" defTabSz="857250" rtl="0" eaLnBrk="1" latinLnBrk="0" hangingPunct="1">
        <a:defRPr sz="16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880" y="155246"/>
            <a:ext cx="11056275" cy="1417824"/>
          </a:xfrm>
          <a:prstGeom prst="rect">
            <a:avLst/>
          </a:prstGeom>
          <a:noFill/>
        </p:spPr>
        <p:txBody>
          <a:bodyPr wrap="square" rtlCol="0">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VIVA</a:t>
            </a:r>
          </a:p>
          <a:p>
            <a:pPr algn="ctr">
              <a:lnSpc>
                <a:spcPct val="150000"/>
              </a:lnSpc>
            </a:pPr>
            <a:r>
              <a:rPr lang="en-US" sz="2000" b="1" dirty="0">
                <a:latin typeface="Times New Roman" panose="02020603050405020304" pitchFamily="18" charset="0"/>
                <a:cs typeface="Times New Roman" panose="02020603050405020304" pitchFamily="18" charset="0"/>
              </a:rPr>
              <a:t>Minor Project-2 Summer Semester-2024-25</a:t>
            </a:r>
          </a:p>
          <a:p>
            <a:pPr algn="ctr">
              <a:lnSpc>
                <a:spcPct val="150000"/>
              </a:lnSpc>
            </a:pPr>
            <a:r>
              <a:rPr lang="en-US" sz="2000" b="1" dirty="0">
                <a:latin typeface="Times New Roman" panose="02020603050405020304" pitchFamily="18" charset="0"/>
                <a:cs typeface="Times New Roman" panose="02020603050405020304" pitchFamily="18" charset="0"/>
              </a:rPr>
              <a:t>Department of Electronics and Communication Engineering</a:t>
            </a:r>
          </a:p>
        </p:txBody>
      </p:sp>
      <p:sp>
        <p:nvSpPr>
          <p:cNvPr id="6" name="Footer Placeholder 5"/>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2" name="Slide Number Placeholder 1"/>
          <p:cNvSpPr>
            <a:spLocks noGrp="1"/>
          </p:cNvSpPr>
          <p:nvPr>
            <p:ph type="sldNum" sz="quarter" idx="12"/>
          </p:nvPr>
        </p:nvSpPr>
        <p:spPr/>
        <p:txBody>
          <a:bodyPr/>
          <a:lstStyle/>
          <a:p>
            <a:fld id="{8E4F4909-AB91-4702-BFA2-E3C21A7DF79A}" type="slidenum">
              <a:rPr lang="en-US" smtClean="0"/>
              <a:t>1</a:t>
            </a:fld>
            <a:endParaRPr lang="en-US" dirty="0"/>
          </a:p>
        </p:txBody>
      </p:sp>
      <p:sp>
        <p:nvSpPr>
          <p:cNvPr id="3" name="TextBox 2">
            <a:extLst>
              <a:ext uri="{FF2B5EF4-FFF2-40B4-BE49-F238E27FC236}">
                <a16:creationId xmlns:a16="http://schemas.microsoft.com/office/drawing/2014/main" id="{0D1758F6-9361-D9C2-6110-61A655A1A2E9}"/>
              </a:ext>
            </a:extLst>
          </p:cNvPr>
          <p:cNvSpPr txBox="1"/>
          <p:nvPr/>
        </p:nvSpPr>
        <p:spPr>
          <a:xfrm>
            <a:off x="314401" y="1894069"/>
            <a:ext cx="10909754" cy="579967"/>
          </a:xfrm>
          <a:prstGeom prst="rect">
            <a:avLst/>
          </a:prstGeom>
          <a:noFill/>
        </p:spPr>
        <p:txBody>
          <a:bodyPr wrap="square" rtlCol="0">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Channel and Spatial attention based CNN model for Texture image analysis </a:t>
            </a:r>
          </a:p>
        </p:txBody>
      </p:sp>
      <p:sp>
        <p:nvSpPr>
          <p:cNvPr id="7" name="TextBox 6">
            <a:extLst>
              <a:ext uri="{FF2B5EF4-FFF2-40B4-BE49-F238E27FC236}">
                <a16:creationId xmlns:a16="http://schemas.microsoft.com/office/drawing/2014/main" id="{B514FB5A-E8BE-1C17-4800-965F1739F9DF}"/>
              </a:ext>
            </a:extLst>
          </p:cNvPr>
          <p:cNvSpPr txBox="1"/>
          <p:nvPr/>
        </p:nvSpPr>
        <p:spPr>
          <a:xfrm>
            <a:off x="3321005" y="3011081"/>
            <a:ext cx="4896545" cy="493853"/>
          </a:xfrm>
          <a:prstGeom prst="rect">
            <a:avLst/>
          </a:prstGeom>
          <a:noFill/>
        </p:spPr>
        <p:txBody>
          <a:bodyPr wrap="square" rtlCol="0">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30-10-2024</a:t>
            </a:r>
          </a:p>
        </p:txBody>
      </p:sp>
      <p:sp>
        <p:nvSpPr>
          <p:cNvPr id="8" name="TextBox 7">
            <a:extLst>
              <a:ext uri="{FF2B5EF4-FFF2-40B4-BE49-F238E27FC236}">
                <a16:creationId xmlns:a16="http://schemas.microsoft.com/office/drawing/2014/main" id="{D1A876FD-3632-54A7-590E-CC8A422B2AFE}"/>
              </a:ext>
            </a:extLst>
          </p:cNvPr>
          <p:cNvSpPr txBox="1"/>
          <p:nvPr/>
        </p:nvSpPr>
        <p:spPr>
          <a:xfrm>
            <a:off x="710544" y="4170854"/>
            <a:ext cx="5184576" cy="1883657"/>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Project Team Members:</a:t>
            </a:r>
          </a:p>
          <a:p>
            <a:pPr marL="457200" indent="-457200">
              <a:lnSpc>
                <a:spcPct val="150000"/>
              </a:lnSpc>
              <a:buAutoNum type="arabicPeriod"/>
            </a:pPr>
            <a:r>
              <a:rPr lang="en-US" sz="2000" b="1" dirty="0">
                <a:latin typeface="Times New Roman" panose="02020603050405020304" pitchFamily="18" charset="0"/>
                <a:cs typeface="Times New Roman" panose="02020603050405020304" pitchFamily="18" charset="0"/>
              </a:rPr>
              <a:t>VTU 20732(Y.Ashok)</a:t>
            </a:r>
          </a:p>
          <a:p>
            <a:pPr marL="457200" indent="-457200">
              <a:lnSpc>
                <a:spcPct val="150000"/>
              </a:lnSpc>
              <a:buAutoNum type="arabicPeriod"/>
            </a:pPr>
            <a:r>
              <a:rPr lang="en-US" sz="2000" b="1" dirty="0">
                <a:latin typeface="Times New Roman" panose="02020603050405020304" pitchFamily="18" charset="0"/>
                <a:cs typeface="Times New Roman" panose="02020603050405020304" pitchFamily="18" charset="0"/>
              </a:rPr>
              <a:t>VTU 20755(M.Srikanth)</a:t>
            </a:r>
          </a:p>
          <a:p>
            <a:pPr marL="457200" indent="-457200">
              <a:lnSpc>
                <a:spcPct val="150000"/>
              </a:lnSpc>
              <a:buFontTx/>
              <a:buAutoNum type="arabicPeriod"/>
            </a:pPr>
            <a:r>
              <a:rPr lang="en-US" sz="2000" b="1" dirty="0">
                <a:latin typeface="Times New Roman" panose="02020603050405020304" pitchFamily="18" charset="0"/>
                <a:cs typeface="Times New Roman" panose="02020603050405020304" pitchFamily="18" charset="0"/>
              </a:rPr>
              <a:t>VTU 21271(N.Prasad)</a:t>
            </a:r>
          </a:p>
        </p:txBody>
      </p:sp>
      <p:sp>
        <p:nvSpPr>
          <p:cNvPr id="9" name="TextBox 8">
            <a:extLst>
              <a:ext uri="{FF2B5EF4-FFF2-40B4-BE49-F238E27FC236}">
                <a16:creationId xmlns:a16="http://schemas.microsoft.com/office/drawing/2014/main" id="{B60A3A3E-8139-6098-6536-54DB54C12933}"/>
              </a:ext>
            </a:extLst>
          </p:cNvPr>
          <p:cNvSpPr txBox="1"/>
          <p:nvPr/>
        </p:nvSpPr>
        <p:spPr>
          <a:xfrm>
            <a:off x="6633374" y="4495057"/>
            <a:ext cx="3168352" cy="1340752"/>
          </a:xfrm>
          <a:prstGeom prst="rect">
            <a:avLst/>
          </a:prstGeom>
          <a:noFill/>
        </p:spPr>
        <p:txBody>
          <a:bodyPr wrap="square" rtlCol="0">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Supervisor:  Dr.V.Gnanaprakash</a:t>
            </a:r>
          </a:p>
          <a:p>
            <a:pPr algn="ctr">
              <a:lnSpc>
                <a:spcPct val="150000"/>
              </a:lnSpc>
            </a:pPr>
            <a:r>
              <a:rPr lang="en-US" sz="1600" dirty="0">
                <a:latin typeface="Times New Roman" panose="02020603050405020304" pitchFamily="18" charset="0"/>
                <a:cs typeface="Times New Roman" panose="02020603050405020304" pitchFamily="18" charset="0"/>
              </a:rPr>
              <a:t>Assistant Professor</a:t>
            </a:r>
          </a:p>
        </p:txBody>
      </p:sp>
      <p:pic>
        <p:nvPicPr>
          <p:cNvPr id="11" name="Picture 10">
            <a:extLst>
              <a:ext uri="{FF2B5EF4-FFF2-40B4-BE49-F238E27FC236}">
                <a16:creationId xmlns:a16="http://schemas.microsoft.com/office/drawing/2014/main" id="{937B5480-9DD3-0EC2-E4E2-A75BA3B120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16" y="131996"/>
            <a:ext cx="1500958" cy="1500958"/>
          </a:xfrm>
          <a:prstGeom prst="rect">
            <a:avLst/>
          </a:prstGeom>
        </p:spPr>
      </p:pic>
      <p:sp>
        <p:nvSpPr>
          <p:cNvPr id="4" name="TextBox 3">
            <a:extLst>
              <a:ext uri="{FF2B5EF4-FFF2-40B4-BE49-F238E27FC236}">
                <a16:creationId xmlns:a16="http://schemas.microsoft.com/office/drawing/2014/main" id="{7BC28C55-85CF-94E8-E8F8-4E6C8444CE3F}"/>
              </a:ext>
            </a:extLst>
          </p:cNvPr>
          <p:cNvSpPr txBox="1"/>
          <p:nvPr/>
        </p:nvSpPr>
        <p:spPr>
          <a:xfrm>
            <a:off x="3038330" y="2675906"/>
            <a:ext cx="5785386" cy="494494"/>
          </a:xfrm>
          <a:prstGeom prst="rect">
            <a:avLst/>
          </a:prstGeom>
          <a:noFill/>
        </p:spPr>
        <p:txBody>
          <a:bodyPr wrap="square" rtlCol="0">
            <a:spAutoFit/>
          </a:bodyPr>
          <a:lstStyle/>
          <a:p>
            <a:pPr algn="ctr">
              <a:lnSpc>
                <a:spcPct val="150000"/>
              </a:lnSpc>
            </a:pPr>
            <a:r>
              <a:rPr lang="en-IN" sz="2000" b="1" dirty="0">
                <a:latin typeface="Times New Roman" panose="02020603050405020304" pitchFamily="18" charset="0"/>
                <a:cs typeface="Times New Roman" panose="02020603050405020304" pitchFamily="18" charset="0"/>
              </a:rPr>
              <a:t>Signal processing Domain </a:t>
            </a: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5E8A-7B6E-6E51-06A7-B7E474EA6BA5}"/>
              </a:ext>
            </a:extLst>
          </p:cNvPr>
          <p:cNvSpPr>
            <a:spLocks noGrp="1"/>
          </p:cNvSpPr>
          <p:nvPr>
            <p:ph idx="1"/>
          </p:nvPr>
        </p:nvSpPr>
        <p:spPr>
          <a:xfrm>
            <a:off x="571500" y="620688"/>
            <a:ext cx="10287000" cy="5505477"/>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 - Key Feature: Similar to VGG16, but with more convolutional layers. The increased depth can capture more complex features, but this also increases the model size and training time.</a:t>
            </a:r>
          </a:p>
          <a:p>
            <a:pPr marL="0" indent="0" algn="just">
              <a:buNone/>
            </a:pPr>
            <a:r>
              <a:rPr lang="en-US" sz="2000" dirty="0">
                <a:latin typeface="Times New Roman" panose="02020603050405020304" pitchFamily="18" charset="0"/>
                <a:cs typeface="Times New Roman" panose="02020603050405020304" pitchFamily="18" charset="0"/>
              </a:rPr>
              <a:t>   - Performance: Slightly higher accuracy than VGG16 but with similar challenges in terms of resource usage.</a:t>
            </a:r>
          </a:p>
          <a:p>
            <a:pPr marL="0" indent="0" algn="just">
              <a:buNone/>
            </a:pPr>
            <a:r>
              <a:rPr lang="en-US" sz="2000" dirty="0">
                <a:latin typeface="Times New Roman" panose="02020603050405020304" pitchFamily="18" charset="0"/>
                <a:cs typeface="Times New Roman" panose="02020603050405020304" pitchFamily="18" charset="0"/>
              </a:rPr>
              <a:t>3. ResNet-50 (Residual Network)</a:t>
            </a:r>
          </a:p>
          <a:p>
            <a:pPr marL="0" indent="0" algn="just">
              <a:buNone/>
            </a:pPr>
            <a:r>
              <a:rPr lang="en-US" sz="2000" dirty="0">
                <a:latin typeface="Times New Roman" panose="02020603050405020304" pitchFamily="18" charset="0"/>
                <a:cs typeface="Times New Roman" panose="02020603050405020304" pitchFamily="18" charset="0"/>
              </a:rPr>
              <a:t>   - Layers: 50 layers with residual connections.</a:t>
            </a:r>
          </a:p>
          <a:p>
            <a:pPr marL="0" indent="0" algn="just">
              <a:buNone/>
            </a:pPr>
            <a:r>
              <a:rPr lang="en-US" sz="2000" dirty="0">
                <a:latin typeface="Times New Roman" panose="02020603050405020304" pitchFamily="18" charset="0"/>
                <a:cs typeface="Times New Roman" panose="02020603050405020304" pitchFamily="18" charset="0"/>
              </a:rPr>
              <a:t>   - Key Feature: Introduces skip connections or residual connections, which help solve the vanishing gradient problem by allowing gradients to flow directly through the network.</a:t>
            </a:r>
          </a:p>
          <a:p>
            <a:pPr marL="0" indent="0" algn="just">
              <a:buNone/>
            </a:pPr>
            <a:r>
              <a:rPr lang="en-US" sz="2000" dirty="0">
                <a:latin typeface="Times New Roman" panose="02020603050405020304" pitchFamily="18" charset="0"/>
                <a:cs typeface="Times New Roman" panose="02020603050405020304" pitchFamily="18" charset="0"/>
              </a:rPr>
              <a:t>    - Performance: Deep architecture with significantly fewer parameters compared to VGG networks and higher accuracy, thanks to the efficient use of residual blocks.</a:t>
            </a: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FD72F93-CFD0-A8F0-0D4F-2A78A4FDF4CA}"/>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2071D7C3-3188-D355-2810-C24408F7ACD1}"/>
              </a:ext>
            </a:extLst>
          </p:cNvPr>
          <p:cNvSpPr>
            <a:spLocks noGrp="1"/>
          </p:cNvSpPr>
          <p:nvPr>
            <p:ph type="sldNum" sz="quarter" idx="12"/>
          </p:nvPr>
        </p:nvSpPr>
        <p:spPr/>
        <p:txBody>
          <a:bodyPr/>
          <a:lstStyle/>
          <a:p>
            <a:fld id="{8E4F4909-AB91-4702-BFA2-E3C21A7DF79A}" type="slidenum">
              <a:rPr lang="en-US" smtClean="0"/>
              <a:t>10</a:t>
            </a:fld>
            <a:endParaRPr lang="en-US"/>
          </a:p>
        </p:txBody>
      </p:sp>
      <p:pic>
        <p:nvPicPr>
          <p:cNvPr id="7" name="Picture 6">
            <a:extLst>
              <a:ext uri="{FF2B5EF4-FFF2-40B4-BE49-F238E27FC236}">
                <a16:creationId xmlns:a16="http://schemas.microsoft.com/office/drawing/2014/main" id="{7FB9A588-2FFB-FDFE-7F45-4169E6754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648" y="4122377"/>
            <a:ext cx="5760640" cy="2200892"/>
          </a:xfrm>
          <a:prstGeom prst="rect">
            <a:avLst/>
          </a:prstGeom>
        </p:spPr>
      </p:pic>
    </p:spTree>
    <p:extLst>
      <p:ext uri="{BB962C8B-B14F-4D97-AF65-F5344CB8AC3E}">
        <p14:creationId xmlns:p14="http://schemas.microsoft.com/office/powerpoint/2010/main" val="2052339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59604-5EAA-BD2A-72D1-7FAE32DBDB67}"/>
              </a:ext>
            </a:extLst>
          </p:cNvPr>
          <p:cNvSpPr>
            <a:spLocks noGrp="1"/>
          </p:cNvSpPr>
          <p:nvPr>
            <p:ph type="title"/>
          </p:nvPr>
        </p:nvSpPr>
        <p:spPr>
          <a:xfrm>
            <a:off x="458416" y="446739"/>
            <a:ext cx="10287000" cy="1141396"/>
          </a:xfrm>
        </p:spPr>
        <p:txBody>
          <a:bodyPr/>
          <a:lstStyle/>
          <a:p>
            <a:r>
              <a:rPr lang="en-IN" dirty="0">
                <a:latin typeface="Times New Roman" panose="02020603050405020304" pitchFamily="18" charset="0"/>
                <a:cs typeface="Times New Roman" panose="02020603050405020304" pitchFamily="18" charset="0"/>
              </a:rPr>
              <a:t>     Methodology:</a:t>
            </a:r>
            <a:endParaRPr lang="en-IN" dirty="0"/>
          </a:p>
        </p:txBody>
      </p:sp>
      <p:sp>
        <p:nvSpPr>
          <p:cNvPr id="4" name="Footer Placeholder 3">
            <a:extLst>
              <a:ext uri="{FF2B5EF4-FFF2-40B4-BE49-F238E27FC236}">
                <a16:creationId xmlns:a16="http://schemas.microsoft.com/office/drawing/2014/main" id="{93098550-C97B-748F-6316-6855D8819921}"/>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665A2858-C895-3654-17A8-3497067DB551}"/>
              </a:ext>
            </a:extLst>
          </p:cNvPr>
          <p:cNvSpPr>
            <a:spLocks noGrp="1"/>
          </p:cNvSpPr>
          <p:nvPr>
            <p:ph type="sldNum" sz="quarter" idx="12"/>
          </p:nvPr>
        </p:nvSpPr>
        <p:spPr/>
        <p:txBody>
          <a:bodyPr/>
          <a:lstStyle/>
          <a:p>
            <a:fld id="{8E4F4909-AB91-4702-BFA2-E3C21A7DF79A}" type="slidenum">
              <a:rPr lang="en-US" smtClean="0"/>
              <a:t>11</a:t>
            </a:fld>
            <a:endParaRPr lang="en-US"/>
          </a:p>
        </p:txBody>
      </p:sp>
      <p:sp>
        <p:nvSpPr>
          <p:cNvPr id="3" name="Rectangle 2">
            <a:extLst>
              <a:ext uri="{FF2B5EF4-FFF2-40B4-BE49-F238E27FC236}">
                <a16:creationId xmlns:a16="http://schemas.microsoft.com/office/drawing/2014/main" id="{7398F3F0-4ADE-C568-43E8-A563F53393FD}"/>
              </a:ext>
            </a:extLst>
          </p:cNvPr>
          <p:cNvSpPr/>
          <p:nvPr/>
        </p:nvSpPr>
        <p:spPr>
          <a:xfrm>
            <a:off x="458417" y="2708920"/>
            <a:ext cx="1415876" cy="103990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Data Collection</a:t>
            </a:r>
          </a:p>
          <a:p>
            <a:pPr algn="ctr"/>
            <a:r>
              <a:rPr lang="en-IN" dirty="0">
                <a:latin typeface="Times New Roman" panose="02020603050405020304" pitchFamily="18" charset="0"/>
                <a:cs typeface="Times New Roman" panose="02020603050405020304" pitchFamily="18" charset="0"/>
              </a:rPr>
              <a:t>&amp;</a:t>
            </a:r>
          </a:p>
          <a:p>
            <a:pPr algn="ctr"/>
            <a:r>
              <a:rPr lang="en-IN" dirty="0">
                <a:latin typeface="Times New Roman" panose="02020603050405020304" pitchFamily="18" charset="0"/>
                <a:cs typeface="Times New Roman" panose="02020603050405020304" pitchFamily="18" charset="0"/>
              </a:rPr>
              <a:t>Presentation</a:t>
            </a:r>
          </a:p>
        </p:txBody>
      </p:sp>
      <p:sp>
        <p:nvSpPr>
          <p:cNvPr id="8" name="Oval 7">
            <a:extLst>
              <a:ext uri="{FF2B5EF4-FFF2-40B4-BE49-F238E27FC236}">
                <a16:creationId xmlns:a16="http://schemas.microsoft.com/office/drawing/2014/main" id="{18C2EF89-C412-9B2D-70B0-9D46B6660E2C}"/>
              </a:ext>
            </a:extLst>
          </p:cNvPr>
          <p:cNvSpPr/>
          <p:nvPr/>
        </p:nvSpPr>
        <p:spPr>
          <a:xfrm>
            <a:off x="2461721" y="2363403"/>
            <a:ext cx="2315423" cy="168816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CNN Module</a:t>
            </a:r>
          </a:p>
          <a:p>
            <a:pPr algn="ctr"/>
            <a:r>
              <a:rPr lang="en-IN" dirty="0">
                <a:latin typeface="Times New Roman" panose="02020603050405020304" pitchFamily="18" charset="0"/>
                <a:cs typeface="Times New Roman" panose="02020603050405020304" pitchFamily="18" charset="0"/>
              </a:rPr>
              <a:t>(VGG16 ,VGG19 &amp; ResNet-50)</a:t>
            </a:r>
          </a:p>
          <a:p>
            <a:pPr algn="ctr"/>
            <a:endParaRPr lang="en-IN"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8623ADD5-B7FD-F79E-BEF5-0DDE676EDD93}"/>
              </a:ext>
            </a:extLst>
          </p:cNvPr>
          <p:cNvSpPr/>
          <p:nvPr/>
        </p:nvSpPr>
        <p:spPr>
          <a:xfrm>
            <a:off x="5860772" y="1560234"/>
            <a:ext cx="1296144" cy="65789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Testing</a:t>
            </a:r>
          </a:p>
        </p:txBody>
      </p:sp>
      <p:sp>
        <p:nvSpPr>
          <p:cNvPr id="13" name="Rectangle: Rounded Corners 12">
            <a:extLst>
              <a:ext uri="{FF2B5EF4-FFF2-40B4-BE49-F238E27FC236}">
                <a16:creationId xmlns:a16="http://schemas.microsoft.com/office/drawing/2014/main" id="{D45B0C64-859F-A9C1-AAC9-EFF65F4BFD76}"/>
              </a:ext>
            </a:extLst>
          </p:cNvPr>
          <p:cNvSpPr/>
          <p:nvPr/>
        </p:nvSpPr>
        <p:spPr>
          <a:xfrm>
            <a:off x="5487545" y="4073228"/>
            <a:ext cx="1296144" cy="914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Training &amp;</a:t>
            </a:r>
          </a:p>
          <a:p>
            <a:pPr algn="ctr"/>
            <a:r>
              <a:rPr lang="en-IN" dirty="0">
                <a:latin typeface="Times New Roman" panose="02020603050405020304" pitchFamily="18" charset="0"/>
                <a:cs typeface="Times New Roman" panose="02020603050405020304" pitchFamily="18" charset="0"/>
              </a:rPr>
              <a:t>Validation</a:t>
            </a:r>
          </a:p>
        </p:txBody>
      </p:sp>
      <p:sp>
        <p:nvSpPr>
          <p:cNvPr id="15" name="Oval 14">
            <a:extLst>
              <a:ext uri="{FF2B5EF4-FFF2-40B4-BE49-F238E27FC236}">
                <a16:creationId xmlns:a16="http://schemas.microsoft.com/office/drawing/2014/main" id="{628821FC-B577-FE1D-6DE4-DC2FB45D94C6}"/>
              </a:ext>
            </a:extLst>
          </p:cNvPr>
          <p:cNvSpPr/>
          <p:nvPr/>
        </p:nvSpPr>
        <p:spPr>
          <a:xfrm>
            <a:off x="8512775" y="2519863"/>
            <a:ext cx="2295851" cy="100332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Result Analysis</a:t>
            </a:r>
          </a:p>
          <a:p>
            <a:pPr algn="ctr"/>
            <a:r>
              <a:rPr lang="en-IN" dirty="0">
                <a:latin typeface="Times New Roman" panose="02020603050405020304" pitchFamily="18" charset="0"/>
                <a:cs typeface="Times New Roman" panose="02020603050405020304" pitchFamily="18" charset="0"/>
              </a:rPr>
              <a:t>&amp;</a:t>
            </a:r>
          </a:p>
          <a:p>
            <a:pPr algn="ctr"/>
            <a:r>
              <a:rPr lang="en-IN" dirty="0">
                <a:latin typeface="Times New Roman" panose="02020603050405020304" pitchFamily="18" charset="0"/>
                <a:cs typeface="Times New Roman" panose="02020603050405020304" pitchFamily="18" charset="0"/>
              </a:rPr>
              <a:t>Test</a:t>
            </a:r>
          </a:p>
        </p:txBody>
      </p:sp>
      <p:sp>
        <p:nvSpPr>
          <p:cNvPr id="16" name="Rectangle 15">
            <a:extLst>
              <a:ext uri="{FF2B5EF4-FFF2-40B4-BE49-F238E27FC236}">
                <a16:creationId xmlns:a16="http://schemas.microsoft.com/office/drawing/2014/main" id="{B7180FBD-67FA-7F48-6087-5E4F65826AA2}"/>
              </a:ext>
            </a:extLst>
          </p:cNvPr>
          <p:cNvSpPr/>
          <p:nvPr/>
        </p:nvSpPr>
        <p:spPr>
          <a:xfrm>
            <a:off x="6867031" y="5334862"/>
            <a:ext cx="720080" cy="46311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1200" dirty="0">
                <a:latin typeface="Times New Roman" panose="02020603050405020304" pitchFamily="18" charset="0"/>
                <a:cs typeface="Times New Roman" panose="02020603050405020304" pitchFamily="18" charset="0"/>
              </a:rPr>
              <a:t>CAT</a:t>
            </a:r>
          </a:p>
          <a:p>
            <a:pPr algn="ctr"/>
            <a:r>
              <a:rPr lang="en-IN" sz="1200" dirty="0">
                <a:latin typeface="Times New Roman" panose="02020603050405020304" pitchFamily="18" charset="0"/>
                <a:cs typeface="Times New Roman" panose="02020603050405020304" pitchFamily="18" charset="0"/>
              </a:rPr>
              <a:t>(0)</a:t>
            </a:r>
          </a:p>
        </p:txBody>
      </p:sp>
      <p:sp>
        <p:nvSpPr>
          <p:cNvPr id="17" name="Rectangle 16">
            <a:extLst>
              <a:ext uri="{FF2B5EF4-FFF2-40B4-BE49-F238E27FC236}">
                <a16:creationId xmlns:a16="http://schemas.microsoft.com/office/drawing/2014/main" id="{C046DCAD-D8DD-3AAF-CFB6-1CE1576D894B}"/>
              </a:ext>
            </a:extLst>
          </p:cNvPr>
          <p:cNvSpPr/>
          <p:nvPr/>
        </p:nvSpPr>
        <p:spPr>
          <a:xfrm>
            <a:off x="7804429" y="5318211"/>
            <a:ext cx="717955" cy="46311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1200" dirty="0">
                <a:latin typeface="Times New Roman" panose="02020603050405020304" pitchFamily="18" charset="0"/>
                <a:cs typeface="Times New Roman" panose="02020603050405020304" pitchFamily="18" charset="0"/>
              </a:rPr>
              <a:t>DOG</a:t>
            </a:r>
          </a:p>
          <a:p>
            <a:pPr algn="ctr"/>
            <a:r>
              <a:rPr lang="en-IN" sz="1200" dirty="0">
                <a:latin typeface="Times New Roman" panose="02020603050405020304" pitchFamily="18" charset="0"/>
                <a:cs typeface="Times New Roman" panose="02020603050405020304" pitchFamily="18" charset="0"/>
              </a:rPr>
              <a:t>(1)</a:t>
            </a:r>
          </a:p>
        </p:txBody>
      </p:sp>
      <p:cxnSp>
        <p:nvCxnSpPr>
          <p:cNvPr id="19" name="Straight Arrow Connector 18">
            <a:extLst>
              <a:ext uri="{FF2B5EF4-FFF2-40B4-BE49-F238E27FC236}">
                <a16:creationId xmlns:a16="http://schemas.microsoft.com/office/drawing/2014/main" id="{770FC96E-F54E-7A0D-83EE-9E44E84B8369}"/>
              </a:ext>
            </a:extLst>
          </p:cNvPr>
          <p:cNvCxnSpPr>
            <a:cxnSpLocks/>
            <a:stCxn id="3" idx="3"/>
            <a:endCxn id="8" idx="2"/>
          </p:cNvCxnSpPr>
          <p:nvPr/>
        </p:nvCxnSpPr>
        <p:spPr>
          <a:xfrm flipV="1">
            <a:off x="1874293" y="3207486"/>
            <a:ext cx="587428" cy="213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5AB2C635-40D8-4475-43BE-C4B7B48C4788}"/>
              </a:ext>
            </a:extLst>
          </p:cNvPr>
          <p:cNvCxnSpPr>
            <a:cxnSpLocks/>
          </p:cNvCxnSpPr>
          <p:nvPr/>
        </p:nvCxnSpPr>
        <p:spPr>
          <a:xfrm flipH="1">
            <a:off x="5245212" y="1895637"/>
            <a:ext cx="16003" cy="2623699"/>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D47C8775-BEB5-2E0D-FB24-2F12479A29AD}"/>
              </a:ext>
            </a:extLst>
          </p:cNvPr>
          <p:cNvCxnSpPr>
            <a:cxnSpLocks/>
            <a:endCxn id="10" idx="1"/>
          </p:cNvCxnSpPr>
          <p:nvPr/>
        </p:nvCxnSpPr>
        <p:spPr>
          <a:xfrm flipV="1">
            <a:off x="5245212" y="1889179"/>
            <a:ext cx="615560" cy="102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71FFE046-FB02-13E5-21E2-647694BB0595}"/>
              </a:ext>
            </a:extLst>
          </p:cNvPr>
          <p:cNvCxnSpPr>
            <a:cxnSpLocks/>
          </p:cNvCxnSpPr>
          <p:nvPr/>
        </p:nvCxnSpPr>
        <p:spPr>
          <a:xfrm>
            <a:off x="5245212" y="4519336"/>
            <a:ext cx="24574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6281EC4A-BB38-6975-5CC4-629D6F18A354}"/>
              </a:ext>
            </a:extLst>
          </p:cNvPr>
          <p:cNvCxnSpPr>
            <a:cxnSpLocks/>
            <a:stCxn id="8" idx="6"/>
          </p:cNvCxnSpPr>
          <p:nvPr/>
        </p:nvCxnSpPr>
        <p:spPr>
          <a:xfrm flipV="1">
            <a:off x="4777144" y="3198842"/>
            <a:ext cx="470731" cy="86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AB761C16-C0EF-86B6-8369-5F8A660D1688}"/>
              </a:ext>
            </a:extLst>
          </p:cNvPr>
          <p:cNvCxnSpPr>
            <a:cxnSpLocks/>
            <a:stCxn id="10" idx="3"/>
          </p:cNvCxnSpPr>
          <p:nvPr/>
        </p:nvCxnSpPr>
        <p:spPr>
          <a:xfrm>
            <a:off x="7156916" y="1889179"/>
            <a:ext cx="2487884" cy="6458"/>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1E31D3CE-7F89-37A2-AFD0-9A39BBE29401}"/>
              </a:ext>
            </a:extLst>
          </p:cNvPr>
          <p:cNvCxnSpPr>
            <a:cxnSpLocks/>
          </p:cNvCxnSpPr>
          <p:nvPr/>
        </p:nvCxnSpPr>
        <p:spPr>
          <a:xfrm>
            <a:off x="7673200" y="3033608"/>
            <a:ext cx="84616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98498D83-6E42-78B0-302D-71F2825E8EE3}"/>
              </a:ext>
            </a:extLst>
          </p:cNvPr>
          <p:cNvCxnSpPr>
            <a:cxnSpLocks/>
          </p:cNvCxnSpPr>
          <p:nvPr/>
        </p:nvCxnSpPr>
        <p:spPr>
          <a:xfrm>
            <a:off x="9628900" y="1889179"/>
            <a:ext cx="0" cy="659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C5B7B33A-2F58-373A-151C-A88836904004}"/>
              </a:ext>
            </a:extLst>
          </p:cNvPr>
          <p:cNvCxnSpPr>
            <a:cxnSpLocks/>
          </p:cNvCxnSpPr>
          <p:nvPr/>
        </p:nvCxnSpPr>
        <p:spPr>
          <a:xfrm>
            <a:off x="7200878" y="5017149"/>
            <a:ext cx="944643" cy="0"/>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Arrow Connector 51">
            <a:extLst>
              <a:ext uri="{FF2B5EF4-FFF2-40B4-BE49-F238E27FC236}">
                <a16:creationId xmlns:a16="http://schemas.microsoft.com/office/drawing/2014/main" id="{0DFB0CCE-1FAA-35C5-F22D-B52D27B3E4D1}"/>
              </a:ext>
            </a:extLst>
          </p:cNvPr>
          <p:cNvCxnSpPr>
            <a:cxnSpLocks/>
          </p:cNvCxnSpPr>
          <p:nvPr/>
        </p:nvCxnSpPr>
        <p:spPr>
          <a:xfrm>
            <a:off x="7213222" y="5027362"/>
            <a:ext cx="0" cy="3075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CC960D92-8A14-46F8-4F2D-FB5943F9E487}"/>
              </a:ext>
            </a:extLst>
          </p:cNvPr>
          <p:cNvCxnSpPr>
            <a:cxnSpLocks/>
          </p:cNvCxnSpPr>
          <p:nvPr/>
        </p:nvCxnSpPr>
        <p:spPr>
          <a:xfrm>
            <a:off x="8145521" y="5010391"/>
            <a:ext cx="1" cy="3075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7" name="Rectangle: Rounded Corners 56">
            <a:extLst>
              <a:ext uri="{FF2B5EF4-FFF2-40B4-BE49-F238E27FC236}">
                <a16:creationId xmlns:a16="http://schemas.microsoft.com/office/drawing/2014/main" id="{1AA1D871-7AA4-27D7-F993-6D632FCC175E}"/>
              </a:ext>
            </a:extLst>
          </p:cNvPr>
          <p:cNvSpPr/>
          <p:nvPr/>
        </p:nvSpPr>
        <p:spPr>
          <a:xfrm>
            <a:off x="7038521" y="4343080"/>
            <a:ext cx="1210584" cy="37469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1400" dirty="0">
                <a:latin typeface="Times New Roman" panose="02020603050405020304" pitchFamily="18" charset="0"/>
                <a:cs typeface="Times New Roman" panose="02020603050405020304" pitchFamily="18" charset="0"/>
              </a:rPr>
              <a:t>Classification</a:t>
            </a:r>
          </a:p>
        </p:txBody>
      </p:sp>
      <p:cxnSp>
        <p:nvCxnSpPr>
          <p:cNvPr id="59" name="Straight Connector 58">
            <a:extLst>
              <a:ext uri="{FF2B5EF4-FFF2-40B4-BE49-F238E27FC236}">
                <a16:creationId xmlns:a16="http://schemas.microsoft.com/office/drawing/2014/main" id="{59B664CE-0550-BBFF-4C85-E58D79A4F0E7}"/>
              </a:ext>
            </a:extLst>
          </p:cNvPr>
          <p:cNvCxnSpPr>
            <a:stCxn id="57" idx="2"/>
          </p:cNvCxnSpPr>
          <p:nvPr/>
        </p:nvCxnSpPr>
        <p:spPr>
          <a:xfrm>
            <a:off x="7643813" y="4717776"/>
            <a:ext cx="0" cy="299373"/>
          </a:xfrm>
          <a:prstGeom prst="line">
            <a:avLst/>
          </a:prstGeom>
        </p:spPr>
        <p:style>
          <a:lnRef idx="3">
            <a:schemeClr val="dk1"/>
          </a:lnRef>
          <a:fillRef idx="0">
            <a:schemeClr val="dk1"/>
          </a:fillRef>
          <a:effectRef idx="2">
            <a:schemeClr val="dk1"/>
          </a:effectRef>
          <a:fontRef idx="minor">
            <a:schemeClr val="tx1"/>
          </a:fontRef>
        </p:style>
      </p:cxnSp>
      <p:sp>
        <p:nvSpPr>
          <p:cNvPr id="60" name="Rectangle: Rounded Corners 59">
            <a:extLst>
              <a:ext uri="{FF2B5EF4-FFF2-40B4-BE49-F238E27FC236}">
                <a16:creationId xmlns:a16="http://schemas.microsoft.com/office/drawing/2014/main" id="{46DB720A-D72D-AFC5-4B75-D3B6FE2B0937}"/>
              </a:ext>
            </a:extLst>
          </p:cNvPr>
          <p:cNvSpPr/>
          <p:nvPr/>
        </p:nvSpPr>
        <p:spPr>
          <a:xfrm>
            <a:off x="9023609" y="4147412"/>
            <a:ext cx="1210582" cy="80695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Highest Accuracy</a:t>
            </a:r>
          </a:p>
        </p:txBody>
      </p:sp>
      <p:cxnSp>
        <p:nvCxnSpPr>
          <p:cNvPr id="65" name="Straight Arrow Connector 64">
            <a:extLst>
              <a:ext uri="{FF2B5EF4-FFF2-40B4-BE49-F238E27FC236}">
                <a16:creationId xmlns:a16="http://schemas.microsoft.com/office/drawing/2014/main" id="{D0717BCE-849F-4FF0-EA4B-19CD48BCC3A6}"/>
              </a:ext>
            </a:extLst>
          </p:cNvPr>
          <p:cNvCxnSpPr>
            <a:endCxn id="60" idx="0"/>
          </p:cNvCxnSpPr>
          <p:nvPr/>
        </p:nvCxnSpPr>
        <p:spPr>
          <a:xfrm flipH="1">
            <a:off x="9628900" y="3522619"/>
            <a:ext cx="2" cy="6247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Connector 66">
            <a:extLst>
              <a:ext uri="{FF2B5EF4-FFF2-40B4-BE49-F238E27FC236}">
                <a16:creationId xmlns:a16="http://schemas.microsoft.com/office/drawing/2014/main" id="{C3F37AC7-9500-4BDF-D295-13AB0C7F168C}"/>
              </a:ext>
            </a:extLst>
          </p:cNvPr>
          <p:cNvCxnSpPr>
            <a:cxnSpLocks/>
          </p:cNvCxnSpPr>
          <p:nvPr/>
        </p:nvCxnSpPr>
        <p:spPr>
          <a:xfrm flipH="1">
            <a:off x="7660690" y="3033608"/>
            <a:ext cx="12510" cy="1315046"/>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Arrow Connector 78">
            <a:extLst>
              <a:ext uri="{FF2B5EF4-FFF2-40B4-BE49-F238E27FC236}">
                <a16:creationId xmlns:a16="http://schemas.microsoft.com/office/drawing/2014/main" id="{C0FB3F8E-AD17-6E32-05EB-E1FAB7ED5D79}"/>
              </a:ext>
            </a:extLst>
          </p:cNvPr>
          <p:cNvCxnSpPr>
            <a:stCxn id="13" idx="3"/>
            <a:endCxn id="57" idx="1"/>
          </p:cNvCxnSpPr>
          <p:nvPr/>
        </p:nvCxnSpPr>
        <p:spPr>
          <a:xfrm>
            <a:off x="6783689" y="4530428"/>
            <a:ext cx="25483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9" name="Rectangle: Rounded Corners 88">
            <a:extLst>
              <a:ext uri="{FF2B5EF4-FFF2-40B4-BE49-F238E27FC236}">
                <a16:creationId xmlns:a16="http://schemas.microsoft.com/office/drawing/2014/main" id="{C2C5301B-CF1F-0EF9-A758-23AB3AFD64C7}"/>
              </a:ext>
            </a:extLst>
          </p:cNvPr>
          <p:cNvSpPr/>
          <p:nvPr/>
        </p:nvSpPr>
        <p:spPr>
          <a:xfrm>
            <a:off x="165312" y="1356470"/>
            <a:ext cx="10873208" cy="4669322"/>
          </a:xfrm>
          <a:prstGeom prst="roundRect">
            <a:avLst/>
          </a:prstGeom>
          <a:noFill/>
          <a:ln w="38100"/>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758708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18004-0FA7-6D8E-1355-C899EF97FBA7}"/>
              </a:ext>
            </a:extLst>
          </p:cNvPr>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  Block Diagram:</a:t>
            </a:r>
            <a:endParaRPr lang="en-IN" dirty="0"/>
          </a:p>
        </p:txBody>
      </p:sp>
      <p:pic>
        <p:nvPicPr>
          <p:cNvPr id="6" name="Content Placeholder 6">
            <a:extLst>
              <a:ext uri="{FF2B5EF4-FFF2-40B4-BE49-F238E27FC236}">
                <a16:creationId xmlns:a16="http://schemas.microsoft.com/office/drawing/2014/main" id="{02332A2B-3A60-C7DF-F745-868217F349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3535" y="1825625"/>
            <a:ext cx="8362931" cy="4351338"/>
          </a:xfrm>
        </p:spPr>
      </p:pic>
      <p:sp>
        <p:nvSpPr>
          <p:cNvPr id="4" name="Footer Placeholder 3">
            <a:extLst>
              <a:ext uri="{FF2B5EF4-FFF2-40B4-BE49-F238E27FC236}">
                <a16:creationId xmlns:a16="http://schemas.microsoft.com/office/drawing/2014/main" id="{65388B73-6889-2AEA-3B3D-CC75C53ED37A}"/>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7631DFF0-C85D-B835-71D1-8BBCB7F202BF}"/>
              </a:ext>
            </a:extLst>
          </p:cNvPr>
          <p:cNvSpPr>
            <a:spLocks noGrp="1"/>
          </p:cNvSpPr>
          <p:nvPr>
            <p:ph type="sldNum" sz="quarter" idx="12"/>
          </p:nvPr>
        </p:nvSpPr>
        <p:spPr/>
        <p:txBody>
          <a:bodyPr/>
          <a:lstStyle/>
          <a:p>
            <a:fld id="{8E4F4909-AB91-4702-BFA2-E3C21A7DF79A}" type="slidenum">
              <a:rPr lang="en-US" smtClean="0"/>
              <a:t>12</a:t>
            </a:fld>
            <a:endParaRPr lang="en-US"/>
          </a:p>
        </p:txBody>
      </p:sp>
    </p:spTree>
    <p:extLst>
      <p:ext uri="{BB962C8B-B14F-4D97-AF65-F5344CB8AC3E}">
        <p14:creationId xmlns:p14="http://schemas.microsoft.com/office/powerpoint/2010/main" val="3270196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A4399CA-7F46-8458-4560-14F89256CC86}"/>
              </a:ext>
            </a:extLst>
          </p:cNvPr>
          <p:cNvSpPr>
            <a:spLocks noGrp="1"/>
          </p:cNvSpPr>
          <p:nvPr>
            <p:ph idx="1"/>
          </p:nvPr>
        </p:nvSpPr>
        <p:spPr>
          <a:xfrm>
            <a:off x="571500" y="980728"/>
            <a:ext cx="10287000" cy="5145437"/>
          </a:xfrm>
        </p:spPr>
        <p:txBody>
          <a:bodyPr>
            <a:normAutofit/>
          </a:bodyPr>
          <a:lstStyle/>
          <a:p>
            <a:pPr algn="just"/>
            <a:r>
              <a:rPr lang="en-US" sz="2000" dirty="0">
                <a:latin typeface="Times New Roman" panose="02020603050405020304" pitchFamily="18" charset="0"/>
                <a:cs typeface="Times New Roman" panose="02020603050405020304" pitchFamily="18" charset="0"/>
              </a:rPr>
              <a:t>We collected a dataset of dog and cat images for image classification. After collecting the data, we applied the Convolutional Block Attention Module (CBAM) to improve the model's representation power. CBAM uses an attention mechanism that focuses on important features while suppressing unnecessary ones. It consists of two sequential sub-modules: the Channel Attention Module (CAM) and the Spatial Attention Module (SAM).</a:t>
            </a:r>
          </a:p>
          <a:p>
            <a:pPr algn="just"/>
            <a:r>
              <a:rPr lang="en-US" sz="2000" dirty="0">
                <a:latin typeface="Times New Roman" panose="02020603050405020304" pitchFamily="18" charset="0"/>
                <a:cs typeface="Times New Roman" panose="02020603050405020304" pitchFamily="18" charset="0"/>
              </a:rPr>
              <a:t>Next, we split the dataset into training, testing, and validation sets to evaluate model performance. During training, we utilized CNN architectures, including VGG-16, VGG-19, and ResNet-50, to achieve accuracy for the models.</a:t>
            </a:r>
          </a:p>
          <a:p>
            <a:pPr algn="just"/>
            <a:r>
              <a:rPr lang="en-US" sz="2000" dirty="0">
                <a:latin typeface="Times New Roman" panose="02020603050405020304" pitchFamily="18" charset="0"/>
                <a:cs typeface="Times New Roman" panose="02020603050405020304" pitchFamily="18" charset="0"/>
              </a:rPr>
              <a:t>In this project, different CNN Architectures like VGG-16, VGG-19, and ResNet-50, were used for the task of Dog-Cat image classification. The input to the CNN networks was a (224 x 224 x 3) image and the number of classes were 2, where '0' was for a cat and '1' was for a dog.</a:t>
            </a: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25724A7-1CDC-2A01-204C-84524DEE49B6}"/>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E8F5F2DC-2A46-3C1B-FF32-818B4C68CB1F}"/>
              </a:ext>
            </a:extLst>
          </p:cNvPr>
          <p:cNvSpPr>
            <a:spLocks noGrp="1"/>
          </p:cNvSpPr>
          <p:nvPr>
            <p:ph type="sldNum" sz="quarter" idx="12"/>
          </p:nvPr>
        </p:nvSpPr>
        <p:spPr/>
        <p:txBody>
          <a:bodyPr/>
          <a:lstStyle/>
          <a:p>
            <a:fld id="{8E4F4909-AB91-4702-BFA2-E3C21A7DF79A}" type="slidenum">
              <a:rPr lang="en-US" smtClean="0"/>
              <a:t>13</a:t>
            </a:fld>
            <a:endParaRPr lang="en-US"/>
          </a:p>
        </p:txBody>
      </p:sp>
    </p:spTree>
    <p:extLst>
      <p:ext uri="{BB962C8B-B14F-4D97-AF65-F5344CB8AC3E}">
        <p14:creationId xmlns:p14="http://schemas.microsoft.com/office/powerpoint/2010/main" val="894426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F4F1F4E-7AFC-190B-FE7C-D463F52CC6AB}"/>
              </a:ext>
            </a:extLst>
          </p:cNvPr>
          <p:cNvGraphicFramePr>
            <a:graphicFrameLocks noGrp="1"/>
          </p:cNvGraphicFramePr>
          <p:nvPr>
            <p:extLst>
              <p:ext uri="{D42A27DB-BD31-4B8C-83A1-F6EECF244321}">
                <p14:modId xmlns:p14="http://schemas.microsoft.com/office/powerpoint/2010/main" val="449107664"/>
              </p:ext>
            </p:extLst>
          </p:nvPr>
        </p:nvGraphicFramePr>
        <p:xfrm>
          <a:off x="818456" y="1772816"/>
          <a:ext cx="10025957" cy="4482981"/>
        </p:xfrm>
        <a:graphic>
          <a:graphicData uri="http://schemas.openxmlformats.org/drawingml/2006/table">
            <a:tbl>
              <a:tblPr firstRow="1" firstCol="1" bandRow="1">
                <a:tableStyleId>{00A15C55-8517-42AA-B614-E9B94910E393}</a:tableStyleId>
              </a:tblPr>
              <a:tblGrid>
                <a:gridCol w="444659">
                  <a:extLst>
                    <a:ext uri="{9D8B030D-6E8A-4147-A177-3AD203B41FA5}">
                      <a16:colId xmlns:a16="http://schemas.microsoft.com/office/drawing/2014/main" val="3933080036"/>
                    </a:ext>
                  </a:extLst>
                </a:gridCol>
                <a:gridCol w="2596688">
                  <a:extLst>
                    <a:ext uri="{9D8B030D-6E8A-4147-A177-3AD203B41FA5}">
                      <a16:colId xmlns:a16="http://schemas.microsoft.com/office/drawing/2014/main" val="3635292847"/>
                    </a:ext>
                  </a:extLst>
                </a:gridCol>
                <a:gridCol w="5566946">
                  <a:extLst>
                    <a:ext uri="{9D8B030D-6E8A-4147-A177-3AD203B41FA5}">
                      <a16:colId xmlns:a16="http://schemas.microsoft.com/office/drawing/2014/main" val="827431418"/>
                    </a:ext>
                  </a:extLst>
                </a:gridCol>
                <a:gridCol w="1417664">
                  <a:extLst>
                    <a:ext uri="{9D8B030D-6E8A-4147-A177-3AD203B41FA5}">
                      <a16:colId xmlns:a16="http://schemas.microsoft.com/office/drawing/2014/main" val="4139019828"/>
                    </a:ext>
                  </a:extLst>
                </a:gridCol>
              </a:tblGrid>
              <a:tr h="634166">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S.No.</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163" marR="65163" marT="0" marB="0" anchor="ctr"/>
                </a:tc>
                <a:tc>
                  <a:txBody>
                    <a:bodyPr/>
                    <a:lstStyle/>
                    <a:p>
                      <a:pPr algn="ctr">
                        <a:lnSpc>
                          <a:spcPct val="115000"/>
                        </a:lnSpc>
                        <a:spcAft>
                          <a:spcPts val="1000"/>
                        </a:spcAft>
                      </a:pPr>
                      <a:r>
                        <a:rPr lang="en-US" sz="1600" dirty="0">
                          <a:effectLst/>
                          <a:latin typeface="Times New Roman" panose="02020603050405020304" pitchFamily="18" charset="0"/>
                          <a:cs typeface="Times New Roman" panose="02020603050405020304" pitchFamily="18" charset="0"/>
                        </a:rPr>
                        <a:t>Project Activity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163" marR="65163" marT="0" marB="0" anchor="ctr"/>
                </a:tc>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Description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163" marR="65163" marT="0" marB="0" anchor="ctr"/>
                </a:tc>
                <a:tc>
                  <a:txBody>
                    <a:bodyPr/>
                    <a:lstStyle/>
                    <a:p>
                      <a:pPr algn="ctr">
                        <a:lnSpc>
                          <a:spcPct val="115000"/>
                        </a:lnSpc>
                        <a:spcAft>
                          <a:spcPts val="1000"/>
                        </a:spcAft>
                      </a:pPr>
                      <a:r>
                        <a:rPr lang="en-US" sz="1600" dirty="0">
                          <a:effectLst/>
                          <a:latin typeface="Times New Roman" panose="02020603050405020304" pitchFamily="18" charset="0"/>
                          <a:cs typeface="Times New Roman" panose="02020603050405020304" pitchFamily="18" charset="0"/>
                        </a:rPr>
                        <a:t>Date of Completion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163" marR="65163" marT="0" marB="0" anchor="ctr"/>
                </a:tc>
                <a:extLst>
                  <a:ext uri="{0D108BD9-81ED-4DB2-BD59-A6C34878D82A}">
                    <a16:rowId xmlns:a16="http://schemas.microsoft.com/office/drawing/2014/main" val="2225320345"/>
                  </a:ext>
                </a:extLst>
              </a:tr>
              <a:tr h="634166">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1</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163" marR="65163" marT="0" marB="0"/>
                </a:tc>
                <a:tc>
                  <a:txBody>
                    <a:bodyPr/>
                    <a:lstStyle/>
                    <a:p>
                      <a:pPr algn="l">
                        <a:lnSpc>
                          <a:spcPct val="115000"/>
                        </a:lnSpc>
                        <a:spcAft>
                          <a:spcPts val="1000"/>
                        </a:spcAft>
                      </a:pPr>
                      <a:r>
                        <a:rPr lang="en-US" sz="1600" dirty="0">
                          <a:effectLst/>
                          <a:latin typeface="Times New Roman" panose="02020603050405020304" pitchFamily="18" charset="0"/>
                          <a:cs typeface="Times New Roman" panose="02020603050405020304" pitchFamily="18" charset="0"/>
                        </a:rPr>
                        <a:t>Literature Survey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163" marR="65163" marT="0" marB="0"/>
                </a:tc>
                <a:tc>
                  <a:txBody>
                    <a:bodyPr/>
                    <a:lstStyle/>
                    <a:p>
                      <a:pPr algn="l">
                        <a:lnSpc>
                          <a:spcPct val="115000"/>
                        </a:lnSpc>
                        <a:spcAft>
                          <a:spcPts val="1000"/>
                        </a:spcAft>
                      </a:pPr>
                      <a:r>
                        <a:rPr lang="en-US" sz="1600" dirty="0">
                          <a:effectLst/>
                          <a:latin typeface="Times New Roman" panose="02020603050405020304" pitchFamily="18" charset="0"/>
                          <a:cs typeface="Times New Roman" panose="02020603050405020304" pitchFamily="18" charset="0"/>
                        </a:rPr>
                        <a:t>The Literature survey on the Project title will be done from refereed journals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163" marR="65163" marT="0" marB="0"/>
                </a:tc>
                <a:tc>
                  <a:txBody>
                    <a:bodyPr/>
                    <a:lstStyle/>
                    <a:p>
                      <a:pPr algn="ctr">
                        <a:lnSpc>
                          <a:spcPct val="115000"/>
                        </a:lnSpc>
                        <a:spcAft>
                          <a:spcPts val="1000"/>
                        </a:spcAft>
                      </a:pPr>
                      <a:r>
                        <a:rPr lang="en-US" sz="1600" dirty="0">
                          <a:effectLst/>
                          <a:latin typeface="Times New Roman" panose="02020603050405020304" pitchFamily="18" charset="0"/>
                          <a:cs typeface="Times New Roman" panose="02020603050405020304" pitchFamily="18" charset="0"/>
                        </a:rPr>
                        <a:t>04.08.2024</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163" marR="65163" marT="0" marB="0"/>
                </a:tc>
                <a:extLst>
                  <a:ext uri="{0D108BD9-81ED-4DB2-BD59-A6C34878D82A}">
                    <a16:rowId xmlns:a16="http://schemas.microsoft.com/office/drawing/2014/main" val="2990475764"/>
                  </a:ext>
                </a:extLst>
              </a:tr>
              <a:tr h="303844">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2</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163" marR="65163" marT="0" marB="0"/>
                </a:tc>
                <a:tc>
                  <a:txBody>
                    <a:bodyPr/>
                    <a:lstStyle/>
                    <a:p>
                      <a:pPr algn="l">
                        <a:lnSpc>
                          <a:spcPct val="115000"/>
                        </a:lnSpc>
                        <a:spcAft>
                          <a:spcPts val="1000"/>
                        </a:spcAft>
                      </a:pPr>
                      <a:r>
                        <a:rPr lang="en-US" sz="1600" dirty="0">
                          <a:effectLst/>
                          <a:latin typeface="Times New Roman" panose="02020603050405020304" pitchFamily="18" charset="0"/>
                          <a:cs typeface="Times New Roman" panose="02020603050405020304" pitchFamily="18" charset="0"/>
                        </a:rPr>
                        <a:t>Review with Supervisor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163" marR="65163" marT="0" marB="0"/>
                </a:tc>
                <a:tc>
                  <a:txBody>
                    <a:bodyPr/>
                    <a:lstStyle/>
                    <a:p>
                      <a:pPr algn="l">
                        <a:lnSpc>
                          <a:spcPct val="115000"/>
                        </a:lnSpc>
                        <a:spcAft>
                          <a:spcPts val="1000"/>
                        </a:spcAft>
                      </a:pPr>
                      <a:r>
                        <a:rPr lang="en-US" sz="1600" dirty="0">
                          <a:effectLst/>
                          <a:latin typeface="Times New Roman" panose="02020603050405020304" pitchFamily="18" charset="0"/>
                          <a:cs typeface="Times New Roman" panose="02020603050405020304" pitchFamily="18" charset="0"/>
                        </a:rPr>
                        <a:t>Discussion on objectives and formulation of objectives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163" marR="65163" marT="0" marB="0"/>
                </a:tc>
                <a:tc>
                  <a:txBody>
                    <a:bodyPr/>
                    <a:lstStyle/>
                    <a:p>
                      <a:pPr algn="ctr">
                        <a:lnSpc>
                          <a:spcPct val="115000"/>
                        </a:lnSpc>
                        <a:spcAft>
                          <a:spcPts val="1000"/>
                        </a:spcAft>
                      </a:pPr>
                      <a:r>
                        <a:rPr lang="en-US" sz="1600" dirty="0">
                          <a:effectLst/>
                          <a:latin typeface="Times New Roman" panose="02020603050405020304" pitchFamily="18" charset="0"/>
                          <a:cs typeface="Times New Roman" panose="02020603050405020304" pitchFamily="18" charset="0"/>
                        </a:rPr>
                        <a:t>08.08.2024</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163" marR="65163" marT="0" marB="0"/>
                </a:tc>
                <a:extLst>
                  <a:ext uri="{0D108BD9-81ED-4DB2-BD59-A6C34878D82A}">
                    <a16:rowId xmlns:a16="http://schemas.microsoft.com/office/drawing/2014/main" val="371993550"/>
                  </a:ext>
                </a:extLst>
              </a:tr>
              <a:tr h="545965">
                <a:tc>
                  <a:txBody>
                    <a:bodyPr/>
                    <a:lstStyle/>
                    <a:p>
                      <a:pPr algn="ctr">
                        <a:lnSpc>
                          <a:spcPct val="115000"/>
                        </a:lnSpc>
                        <a:spcAft>
                          <a:spcPts val="1000"/>
                        </a:spcAft>
                      </a:pPr>
                      <a:r>
                        <a:rPr lang="en-US" sz="1600" dirty="0">
                          <a:effectLst/>
                          <a:latin typeface="Times New Roman" panose="02020603050405020304" pitchFamily="18" charset="0"/>
                          <a:cs typeface="Times New Roman" panose="02020603050405020304" pitchFamily="18" charset="0"/>
                        </a:rPr>
                        <a:t>3</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163" marR="65163" marT="0" marB="0"/>
                </a:tc>
                <a:tc>
                  <a:txBody>
                    <a:bodyPr/>
                    <a:lstStyle/>
                    <a:p>
                      <a:pPr algn="l">
                        <a:lnSpc>
                          <a:spcPct val="115000"/>
                        </a:lnSpc>
                        <a:spcAft>
                          <a:spcPts val="1000"/>
                        </a:spcAft>
                      </a:pPr>
                      <a:r>
                        <a:rPr lang="en-US" sz="1600" dirty="0">
                          <a:effectLst/>
                          <a:latin typeface="Times New Roman" panose="02020603050405020304" pitchFamily="18" charset="0"/>
                          <a:cs typeface="Times New Roman" panose="02020603050405020304" pitchFamily="18" charset="0"/>
                        </a:rPr>
                        <a:t>Formulation of Block Diagram</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163" marR="65163" marT="0" marB="0"/>
                </a:tc>
                <a:tc>
                  <a:txBody>
                    <a:bodyPr/>
                    <a:lstStyle/>
                    <a:p>
                      <a:pPr algn="l">
                        <a:lnSpc>
                          <a:spcPct val="115000"/>
                        </a:lnSpc>
                        <a:spcAft>
                          <a:spcPts val="1000"/>
                        </a:spcAft>
                      </a:pPr>
                      <a:r>
                        <a:rPr lang="en-US" sz="1600" dirty="0">
                          <a:effectLst/>
                          <a:latin typeface="Times New Roman" panose="02020603050405020304" pitchFamily="18" charset="0"/>
                          <a:cs typeface="Times New Roman" panose="02020603050405020304" pitchFamily="18" charset="0"/>
                        </a:rPr>
                        <a:t>The concept of the project will be finalized as a schematic diagram.</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163" marR="65163" marT="0" marB="0"/>
                </a:tc>
                <a:tc>
                  <a:txBody>
                    <a:bodyPr/>
                    <a:lstStyle/>
                    <a:p>
                      <a:pPr algn="ctr">
                        <a:lnSpc>
                          <a:spcPct val="115000"/>
                        </a:lnSpc>
                        <a:spcAft>
                          <a:spcPts val="1000"/>
                        </a:spcAft>
                      </a:pPr>
                      <a:r>
                        <a:rPr lang="en-US" sz="1600" dirty="0">
                          <a:effectLst/>
                          <a:latin typeface="Times New Roman" panose="02020603050405020304" pitchFamily="18" charset="0"/>
                          <a:cs typeface="Times New Roman" panose="02020603050405020304" pitchFamily="18" charset="0"/>
                        </a:rPr>
                        <a:t>11.08.2024</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163" marR="65163" marT="0" marB="0"/>
                </a:tc>
                <a:extLst>
                  <a:ext uri="{0D108BD9-81ED-4DB2-BD59-A6C34878D82A}">
                    <a16:rowId xmlns:a16="http://schemas.microsoft.com/office/drawing/2014/main" val="1926967503"/>
                  </a:ext>
                </a:extLst>
              </a:tr>
              <a:tr h="369660">
                <a:tc>
                  <a:txBody>
                    <a:bodyPr/>
                    <a:lstStyle/>
                    <a:p>
                      <a:pPr algn="ctr">
                        <a:lnSpc>
                          <a:spcPct val="115000"/>
                        </a:lnSpc>
                        <a:spcAft>
                          <a:spcPts val="1000"/>
                        </a:spcAft>
                      </a:pPr>
                      <a:r>
                        <a:rPr lang="en-US" sz="1600">
                          <a:effectLst/>
                          <a:latin typeface="Times New Roman" panose="02020603050405020304" pitchFamily="18" charset="0"/>
                          <a:cs typeface="Times New Roman" panose="02020603050405020304" pitchFamily="18" charset="0"/>
                        </a:rPr>
                        <a:t>4</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163" marR="65163" marT="0" marB="0"/>
                </a:tc>
                <a:tc>
                  <a:txBody>
                    <a:bodyPr/>
                    <a:lstStyle/>
                    <a:p>
                      <a:pPr algn="l">
                        <a:lnSpc>
                          <a:spcPct val="115000"/>
                        </a:lnSpc>
                        <a:spcAft>
                          <a:spcPts val="1000"/>
                        </a:spcAft>
                      </a:pPr>
                      <a:r>
                        <a:rPr lang="en-US" sz="1600">
                          <a:effectLst/>
                          <a:latin typeface="Times New Roman" panose="02020603050405020304" pitchFamily="18" charset="0"/>
                          <a:cs typeface="Times New Roman" panose="02020603050405020304" pitchFamily="18" charset="0"/>
                        </a:rPr>
                        <a:t>Review with Supervisor</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163" marR="65163" marT="0" marB="0"/>
                </a:tc>
                <a:tc>
                  <a:txBody>
                    <a:bodyPr/>
                    <a:lstStyle/>
                    <a:p>
                      <a:pPr algn="l">
                        <a:lnSpc>
                          <a:spcPct val="115000"/>
                        </a:lnSpc>
                        <a:spcAft>
                          <a:spcPts val="1000"/>
                        </a:spcAft>
                      </a:pPr>
                      <a:r>
                        <a:rPr lang="en-US" sz="1600" dirty="0">
                          <a:effectLst/>
                          <a:latin typeface="Times New Roman" panose="02020603050405020304" pitchFamily="18" charset="0"/>
                          <a:cs typeface="Times New Roman" panose="02020603050405020304" pitchFamily="18" charset="0"/>
                        </a:rPr>
                        <a:t>Concept Discussion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163" marR="65163" marT="0" marB="0"/>
                </a:tc>
                <a:tc>
                  <a:txBody>
                    <a:bodyPr/>
                    <a:lstStyle/>
                    <a:p>
                      <a:pPr algn="ctr">
                        <a:lnSpc>
                          <a:spcPct val="115000"/>
                        </a:lnSpc>
                        <a:spcAft>
                          <a:spcPts val="1000"/>
                        </a:spcAft>
                      </a:pPr>
                      <a:r>
                        <a:rPr lang="en-US" sz="1600" dirty="0">
                          <a:effectLst/>
                          <a:latin typeface="Times New Roman" panose="02020603050405020304" pitchFamily="18" charset="0"/>
                          <a:cs typeface="Times New Roman" panose="02020603050405020304" pitchFamily="18" charset="0"/>
                        </a:rPr>
                        <a:t>20.08.2024</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163" marR="65163" marT="0" marB="0"/>
                </a:tc>
                <a:extLst>
                  <a:ext uri="{0D108BD9-81ED-4DB2-BD59-A6C34878D82A}">
                    <a16:rowId xmlns:a16="http://schemas.microsoft.com/office/drawing/2014/main" val="675290141"/>
                  </a:ext>
                </a:extLst>
              </a:tr>
              <a:tr h="303844">
                <a:tc>
                  <a:txBody>
                    <a:bodyPr/>
                    <a:lstStyle/>
                    <a:p>
                      <a:pPr algn="ctr">
                        <a:lnSpc>
                          <a:spcPct val="115000"/>
                        </a:lnSpc>
                        <a:spcAft>
                          <a:spcPts val="10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5</a:t>
                      </a:r>
                    </a:p>
                  </a:txBody>
                  <a:tcPr marL="65163" marR="65163" marT="0" marB="0"/>
                </a:tc>
                <a:tc>
                  <a:txBody>
                    <a:bodyPr/>
                    <a:lstStyle/>
                    <a:p>
                      <a:pPr algn="l">
                        <a:lnSpc>
                          <a:spcPct val="115000"/>
                        </a:lnSpc>
                        <a:spcAft>
                          <a:spcPts val="1000"/>
                        </a:spcAft>
                      </a:pPr>
                      <a:r>
                        <a:rPr lang="en-US" sz="1600" dirty="0">
                          <a:effectLst/>
                          <a:latin typeface="Times New Roman" panose="02020603050405020304" pitchFamily="18" charset="0"/>
                          <a:cs typeface="Times New Roman" panose="02020603050405020304" pitchFamily="18" charset="0"/>
                        </a:rPr>
                        <a:t>Review with Supervisor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163" marR="65163" marT="0" marB="0"/>
                </a:tc>
                <a:tc>
                  <a:txBody>
                    <a:bodyPr/>
                    <a:lstStyle/>
                    <a:p>
                      <a:pPr algn="l">
                        <a:lnSpc>
                          <a:spcPct val="115000"/>
                        </a:lnSpc>
                        <a:spcAft>
                          <a:spcPts val="1000"/>
                        </a:spcAft>
                      </a:pPr>
                      <a:r>
                        <a:rPr lang="en-US" sz="1600" dirty="0">
                          <a:effectLst/>
                          <a:latin typeface="Times New Roman" panose="02020603050405020304" pitchFamily="18" charset="0"/>
                          <a:cs typeface="Times New Roman" panose="02020603050405020304" pitchFamily="18" charset="0"/>
                        </a:rPr>
                        <a:t>Discussion on the results and review comments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163" marR="65163" marT="0" marB="0"/>
                </a:tc>
                <a:tc>
                  <a:txBody>
                    <a:bodyPr/>
                    <a:lstStyle/>
                    <a:p>
                      <a:pPr algn="ctr">
                        <a:lnSpc>
                          <a:spcPct val="115000"/>
                        </a:lnSpc>
                        <a:spcAft>
                          <a:spcPts val="1000"/>
                        </a:spcAft>
                      </a:pPr>
                      <a:r>
                        <a:rPr lang="en-US" sz="1600" dirty="0">
                          <a:effectLst/>
                          <a:latin typeface="Times New Roman" panose="02020603050405020304" pitchFamily="18" charset="0"/>
                          <a:cs typeface="Times New Roman" panose="02020603050405020304" pitchFamily="18" charset="0"/>
                        </a:rPr>
                        <a:t>27.09.2024</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163" marR="65163" marT="0" marB="0"/>
                </a:tc>
                <a:extLst>
                  <a:ext uri="{0D108BD9-81ED-4DB2-BD59-A6C34878D82A}">
                    <a16:rowId xmlns:a16="http://schemas.microsoft.com/office/drawing/2014/main" val="3172198868"/>
                  </a:ext>
                </a:extLst>
              </a:tr>
              <a:tr h="369213">
                <a:tc>
                  <a:txBody>
                    <a:bodyPr/>
                    <a:lstStyle/>
                    <a:p>
                      <a:pPr algn="ctr">
                        <a:lnSpc>
                          <a:spcPct val="115000"/>
                        </a:lnSpc>
                        <a:spcAft>
                          <a:spcPts val="10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163" marR="65163" marT="0" marB="0"/>
                </a:tc>
                <a:tc>
                  <a:txBody>
                    <a:bodyPr/>
                    <a:lstStyle/>
                    <a:p>
                      <a:pPr algn="l">
                        <a:lnSpc>
                          <a:spcPct val="115000"/>
                        </a:lnSpc>
                        <a:spcAft>
                          <a:spcPts val="1000"/>
                        </a:spcAft>
                      </a:pPr>
                      <a:r>
                        <a:rPr lang="en-US" sz="1600" dirty="0">
                          <a:effectLst/>
                          <a:latin typeface="Times New Roman" panose="02020603050405020304" pitchFamily="18" charset="0"/>
                          <a:cs typeface="Times New Roman" panose="02020603050405020304" pitchFamily="18" charset="0"/>
                        </a:rPr>
                        <a:t>Analysis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163" marR="65163" marT="0" marB="0"/>
                </a:tc>
                <a:tc>
                  <a:txBody>
                    <a:bodyPr/>
                    <a:lstStyle/>
                    <a:p>
                      <a:pPr algn="l">
                        <a:lnSpc>
                          <a:spcPct val="115000"/>
                        </a:lnSpc>
                        <a:spcAft>
                          <a:spcPts val="1000"/>
                        </a:spcAft>
                      </a:pPr>
                      <a:r>
                        <a:rPr lang="en-US" sz="1600" dirty="0">
                          <a:effectLst/>
                          <a:latin typeface="Times New Roman" panose="02020603050405020304" pitchFamily="18" charset="0"/>
                          <a:cs typeface="Times New Roman" panose="02020603050405020304" pitchFamily="18" charset="0"/>
                        </a:rPr>
                        <a:t>Overall Result analysis and Debugging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163" marR="65163" marT="0" marB="0"/>
                </a:tc>
                <a:tc>
                  <a:txBody>
                    <a:bodyPr/>
                    <a:lstStyle/>
                    <a:p>
                      <a:pPr algn="ctr">
                        <a:lnSpc>
                          <a:spcPct val="115000"/>
                        </a:lnSpc>
                        <a:spcAft>
                          <a:spcPts val="1000"/>
                        </a:spcAft>
                      </a:pPr>
                      <a:r>
                        <a:rPr lang="en-US" sz="1600" dirty="0">
                          <a:effectLst/>
                          <a:latin typeface="Times New Roman" panose="02020603050405020304" pitchFamily="18" charset="0"/>
                          <a:cs typeface="Times New Roman" panose="02020603050405020304" pitchFamily="18" charset="0"/>
                        </a:rPr>
                        <a:t>09.10.2024</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163" marR="65163" marT="0" marB="0"/>
                </a:tc>
                <a:extLst>
                  <a:ext uri="{0D108BD9-81ED-4DB2-BD59-A6C34878D82A}">
                    <a16:rowId xmlns:a16="http://schemas.microsoft.com/office/drawing/2014/main" val="3633378369"/>
                  </a:ext>
                </a:extLst>
              </a:tr>
              <a:tr h="365238">
                <a:tc>
                  <a:txBody>
                    <a:bodyPr/>
                    <a:lstStyle/>
                    <a:p>
                      <a:pPr algn="ctr">
                        <a:lnSpc>
                          <a:spcPct val="115000"/>
                        </a:lnSpc>
                        <a:spcAft>
                          <a:spcPts val="10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163" marR="65163" marT="0" marB="0"/>
                </a:tc>
                <a:tc rowSpan="2">
                  <a:txBody>
                    <a:bodyPr/>
                    <a:lstStyle/>
                    <a:p>
                      <a:pPr algn="l">
                        <a:lnSpc>
                          <a:spcPct val="115000"/>
                        </a:lnSpc>
                        <a:spcAft>
                          <a:spcPts val="1000"/>
                        </a:spcAft>
                      </a:pPr>
                      <a:endParaRPr lang="en-US" sz="1600" dirty="0">
                        <a:effectLst/>
                        <a:latin typeface="Times New Roman" panose="02020603050405020304" pitchFamily="18" charset="0"/>
                        <a:cs typeface="Times New Roman" panose="02020603050405020304" pitchFamily="18" charset="0"/>
                      </a:endParaRPr>
                    </a:p>
                    <a:p>
                      <a:pPr algn="l">
                        <a:lnSpc>
                          <a:spcPct val="115000"/>
                        </a:lnSpc>
                        <a:spcAft>
                          <a:spcPts val="1000"/>
                        </a:spcAft>
                      </a:pPr>
                      <a:r>
                        <a:rPr lang="en-US" sz="1600" dirty="0">
                          <a:effectLst/>
                          <a:latin typeface="Times New Roman" panose="02020603050405020304" pitchFamily="18" charset="0"/>
                          <a:cs typeface="Times New Roman" panose="02020603050405020304" pitchFamily="18" charset="0"/>
                        </a:rPr>
                        <a:t>Documentation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163" marR="65163" marT="0" marB="0"/>
                </a:tc>
                <a:tc>
                  <a:txBody>
                    <a:bodyPr/>
                    <a:lstStyle/>
                    <a:p>
                      <a:pPr algn="l">
                        <a:lnSpc>
                          <a:spcPct val="115000"/>
                        </a:lnSpc>
                        <a:spcAft>
                          <a:spcPts val="1000"/>
                        </a:spcAft>
                      </a:pPr>
                      <a:r>
                        <a:rPr lang="en-US" sz="1600" dirty="0">
                          <a:effectLst/>
                          <a:latin typeface="Times New Roman" panose="02020603050405020304" pitchFamily="18" charset="0"/>
                          <a:cs typeface="Times New Roman" panose="02020603050405020304" pitchFamily="18" charset="0"/>
                        </a:rPr>
                        <a:t>Report preparation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163" marR="65163" marT="0" marB="0"/>
                </a:tc>
                <a:tc>
                  <a:txBody>
                    <a:bodyPr/>
                    <a:lstStyle/>
                    <a:p>
                      <a:pPr algn="ctr">
                        <a:lnSpc>
                          <a:spcPct val="115000"/>
                        </a:lnSpc>
                        <a:spcAft>
                          <a:spcPts val="1000"/>
                        </a:spcAft>
                      </a:pPr>
                      <a:r>
                        <a:rPr lang="en-US" sz="1600" dirty="0">
                          <a:effectLst/>
                          <a:latin typeface="Times New Roman" panose="02020603050405020304" pitchFamily="18" charset="0"/>
                          <a:cs typeface="Times New Roman" panose="02020603050405020304" pitchFamily="18" charset="0"/>
                        </a:rPr>
                        <a:t>15.10.2024</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163" marR="65163" marT="0" marB="0"/>
                </a:tc>
                <a:extLst>
                  <a:ext uri="{0D108BD9-81ED-4DB2-BD59-A6C34878D82A}">
                    <a16:rowId xmlns:a16="http://schemas.microsoft.com/office/drawing/2014/main" val="3880315931"/>
                  </a:ext>
                </a:extLst>
              </a:tr>
              <a:tr h="418532">
                <a:tc>
                  <a:txBody>
                    <a:bodyPr/>
                    <a:lstStyle/>
                    <a:p>
                      <a:pPr algn="ctr">
                        <a:lnSpc>
                          <a:spcPct val="115000"/>
                        </a:lnSpc>
                        <a:spcAft>
                          <a:spcPts val="10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163" marR="65163" marT="0" marB="0"/>
                </a:tc>
                <a:tc vMerge="1">
                  <a:txBody>
                    <a:bodyPr/>
                    <a:lstStyle/>
                    <a:p>
                      <a:endParaRPr lang="en-IN"/>
                    </a:p>
                  </a:txBody>
                  <a:tcPr/>
                </a:tc>
                <a:tc>
                  <a:txBody>
                    <a:bodyPr/>
                    <a:lstStyle/>
                    <a:p>
                      <a:pPr algn="l">
                        <a:lnSpc>
                          <a:spcPct val="115000"/>
                        </a:lnSpc>
                        <a:spcAft>
                          <a:spcPts val="1000"/>
                        </a:spcAft>
                      </a:pPr>
                      <a:r>
                        <a:rPr lang="en-US" sz="1600" dirty="0">
                          <a:effectLst/>
                          <a:latin typeface="Times New Roman" panose="02020603050405020304" pitchFamily="18" charset="0"/>
                          <a:cs typeface="Times New Roman" panose="02020603050405020304" pitchFamily="18" charset="0"/>
                        </a:rPr>
                        <a:t>Report Correction and Updation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163" marR="65163" marT="0" marB="0"/>
                </a:tc>
                <a:tc>
                  <a:txBody>
                    <a:bodyPr/>
                    <a:lstStyle/>
                    <a:p>
                      <a:pPr algn="ctr">
                        <a:lnSpc>
                          <a:spcPct val="115000"/>
                        </a:lnSpc>
                        <a:spcAft>
                          <a:spcPts val="1000"/>
                        </a:spcAft>
                      </a:pPr>
                      <a:r>
                        <a:rPr lang="en-US" sz="1600" dirty="0">
                          <a:effectLst/>
                          <a:latin typeface="Times New Roman" panose="02020603050405020304" pitchFamily="18" charset="0"/>
                          <a:cs typeface="Times New Roman" panose="02020603050405020304" pitchFamily="18" charset="0"/>
                        </a:rPr>
                        <a:t>20.10.2024</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163" marR="65163" marT="0" marB="0"/>
                </a:tc>
                <a:extLst>
                  <a:ext uri="{0D108BD9-81ED-4DB2-BD59-A6C34878D82A}">
                    <a16:rowId xmlns:a16="http://schemas.microsoft.com/office/drawing/2014/main" val="2794398839"/>
                  </a:ext>
                </a:extLst>
              </a:tr>
              <a:tr h="303844">
                <a:tc>
                  <a:txBody>
                    <a:bodyPr/>
                    <a:lstStyle/>
                    <a:p>
                      <a:pPr algn="ctr">
                        <a:lnSpc>
                          <a:spcPct val="115000"/>
                        </a:lnSpc>
                        <a:spcAft>
                          <a:spcPts val="10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163" marR="65163" marT="0" marB="0"/>
                </a:tc>
                <a:tc>
                  <a:txBody>
                    <a:bodyPr/>
                    <a:lstStyle/>
                    <a:p>
                      <a:pPr algn="l">
                        <a:lnSpc>
                          <a:spcPct val="115000"/>
                        </a:lnSpc>
                        <a:spcAft>
                          <a:spcPts val="1000"/>
                        </a:spcAft>
                      </a:pPr>
                      <a:r>
                        <a:rPr lang="en-US" sz="1600" dirty="0">
                          <a:effectLst/>
                          <a:latin typeface="Times New Roman" panose="02020603050405020304" pitchFamily="18" charset="0"/>
                          <a:cs typeface="Times New Roman" panose="02020603050405020304" pitchFamily="18" charset="0"/>
                        </a:rPr>
                        <a:t>Review of work by Supervisor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163" marR="65163" marT="0" marB="0"/>
                </a:tc>
                <a:tc>
                  <a:txBody>
                    <a:bodyPr/>
                    <a:lstStyle/>
                    <a:p>
                      <a:pPr algn="l">
                        <a:lnSpc>
                          <a:spcPct val="115000"/>
                        </a:lnSpc>
                        <a:spcAft>
                          <a:spcPts val="1000"/>
                        </a:spcAft>
                      </a:pPr>
                      <a:r>
                        <a:rPr lang="en-US" sz="1600" dirty="0">
                          <a:effectLst/>
                          <a:latin typeface="Times New Roman" panose="02020603050405020304" pitchFamily="18" charset="0"/>
                          <a:cs typeface="Times New Roman" panose="02020603050405020304" pitchFamily="18" charset="0"/>
                        </a:rPr>
                        <a:t>Verifying the incorporation of all suggestions given by review panel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163" marR="65163" marT="0" marB="0"/>
                </a:tc>
                <a:tc>
                  <a:txBody>
                    <a:bodyPr/>
                    <a:lstStyle/>
                    <a:p>
                      <a:pPr algn="ctr">
                        <a:lnSpc>
                          <a:spcPct val="115000"/>
                        </a:lnSpc>
                        <a:spcAft>
                          <a:spcPts val="1000"/>
                        </a:spcAft>
                      </a:pPr>
                      <a:r>
                        <a:rPr lang="en-US" sz="1600" dirty="0">
                          <a:effectLst/>
                          <a:latin typeface="Times New Roman" panose="02020603050405020304" pitchFamily="18" charset="0"/>
                          <a:cs typeface="Times New Roman" panose="02020603050405020304" pitchFamily="18" charset="0"/>
                        </a:rPr>
                        <a:t>25.10.2024</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163" marR="65163" marT="0" marB="0"/>
                </a:tc>
                <a:extLst>
                  <a:ext uri="{0D108BD9-81ED-4DB2-BD59-A6C34878D82A}">
                    <a16:rowId xmlns:a16="http://schemas.microsoft.com/office/drawing/2014/main" val="2519460018"/>
                  </a:ext>
                </a:extLst>
              </a:tr>
            </a:tbl>
          </a:graphicData>
        </a:graphic>
      </p:graphicFrame>
      <p:sp>
        <p:nvSpPr>
          <p:cNvPr id="5" name="Title 1">
            <a:extLst>
              <a:ext uri="{FF2B5EF4-FFF2-40B4-BE49-F238E27FC236}">
                <a16:creationId xmlns:a16="http://schemas.microsoft.com/office/drawing/2014/main" id="{C73B520D-2C4B-CA7A-9F33-F8EEDD99C47E}"/>
              </a:ext>
            </a:extLst>
          </p:cNvPr>
          <p:cNvSpPr txBox="1">
            <a:spLocks/>
          </p:cNvSpPr>
          <p:nvPr/>
        </p:nvSpPr>
        <p:spPr>
          <a:xfrm>
            <a:off x="521749" y="817563"/>
            <a:ext cx="10510242" cy="698284"/>
          </a:xfrm>
          <a:prstGeom prst="rect">
            <a:avLst/>
          </a:prstGeom>
        </p:spPr>
        <p:txBody>
          <a:bodyPr vert="horz" lIns="85725" tIns="42863" rIns="85725" bIns="42863"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125" b="1" dirty="0">
                <a:latin typeface="Times New Roman" panose="02020603050405020304" pitchFamily="18" charset="0"/>
                <a:cs typeface="Times New Roman" panose="02020603050405020304" pitchFamily="18" charset="0"/>
              </a:rPr>
              <a:t>    </a:t>
            </a:r>
            <a:r>
              <a:rPr lang="en-US" sz="4125" dirty="0">
                <a:latin typeface="Times New Roman" panose="02020603050405020304" pitchFamily="18" charset="0"/>
                <a:cs typeface="Times New Roman" panose="02020603050405020304" pitchFamily="18" charset="0"/>
              </a:rPr>
              <a:t>Timeline:</a:t>
            </a:r>
          </a:p>
        </p:txBody>
      </p:sp>
    </p:spTree>
    <p:extLst>
      <p:ext uri="{BB962C8B-B14F-4D97-AF65-F5344CB8AC3E}">
        <p14:creationId xmlns:p14="http://schemas.microsoft.com/office/powerpoint/2010/main" val="2486874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A0A4-F4D7-A50A-E4C5-D234DCAA626A}"/>
              </a:ext>
            </a:extLst>
          </p:cNvPr>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 Results and Discussion:</a:t>
            </a:r>
            <a:endParaRPr lang="en-IN" dirty="0"/>
          </a:p>
        </p:txBody>
      </p:sp>
      <p:sp>
        <p:nvSpPr>
          <p:cNvPr id="3" name="Content Placeholder 2">
            <a:extLst>
              <a:ext uri="{FF2B5EF4-FFF2-40B4-BE49-F238E27FC236}">
                <a16:creationId xmlns:a16="http://schemas.microsoft.com/office/drawing/2014/main" id="{27E480DF-1DC4-D7FE-C121-BD6C5F72FBA0}"/>
              </a:ext>
            </a:extLst>
          </p:cNvPr>
          <p:cNvSpPr>
            <a:spLocks noGrp="1"/>
          </p:cNvSpPr>
          <p:nvPr>
            <p:ph idx="1"/>
          </p:nvPr>
        </p:nvSpPr>
        <p:spPr>
          <a:xfrm>
            <a:off x="689906" y="1662587"/>
            <a:ext cx="10168594" cy="4552180"/>
          </a:xfrm>
        </p:spPr>
        <p:txBody>
          <a:bodyPr>
            <a:noAutofit/>
          </a:bodyPr>
          <a:lstStyle/>
          <a:p>
            <a:r>
              <a:rPr lang="en-US" sz="2000" dirty="0">
                <a:latin typeface="Times New Roman" panose="02020603050405020304" pitchFamily="18" charset="0"/>
                <a:cs typeface="Times New Roman" panose="02020603050405020304" pitchFamily="18" charset="0"/>
              </a:rPr>
              <a:t>The ResNet-50 architecture outperforms in terms of validation accuracy, reaching 99.83%.</a:t>
            </a:r>
          </a:p>
          <a:p>
            <a:r>
              <a:rPr lang="en-US" sz="2000" dirty="0">
                <a:latin typeface="Times New Roman" panose="02020603050405020304" pitchFamily="18" charset="0"/>
                <a:cs typeface="Times New Roman" panose="02020603050405020304" pitchFamily="18" charset="0"/>
              </a:rPr>
              <a:t>ResNet-50's deeper architecture and residual connections likely contribute to its higher performance compared to the VGG models(VGG-16 &amp; VGG-19).</a:t>
            </a:r>
          </a:p>
          <a:p>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6EBDC57-533B-0883-1D90-AD0D9502938D}"/>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3B3CE197-39FA-4A50-B9C0-7F3BBF8ED1A6}"/>
              </a:ext>
            </a:extLst>
          </p:cNvPr>
          <p:cNvSpPr>
            <a:spLocks noGrp="1"/>
          </p:cNvSpPr>
          <p:nvPr>
            <p:ph type="sldNum" sz="quarter" idx="12"/>
          </p:nvPr>
        </p:nvSpPr>
        <p:spPr/>
        <p:txBody>
          <a:bodyPr/>
          <a:lstStyle/>
          <a:p>
            <a:fld id="{8E4F4909-AB91-4702-BFA2-E3C21A7DF79A}" type="slidenum">
              <a:rPr lang="en-US" smtClean="0"/>
              <a:t>15</a:t>
            </a:fld>
            <a:endParaRPr lang="en-US"/>
          </a:p>
        </p:txBody>
      </p:sp>
      <p:pic>
        <p:nvPicPr>
          <p:cNvPr id="10" name="Picture 9">
            <a:extLst>
              <a:ext uri="{FF2B5EF4-FFF2-40B4-BE49-F238E27FC236}">
                <a16:creationId xmlns:a16="http://schemas.microsoft.com/office/drawing/2014/main" id="{77274A2B-287D-7B05-C177-EED0E6F21EDD}"/>
              </a:ext>
            </a:extLst>
          </p:cNvPr>
          <p:cNvPicPr>
            <a:picLocks noChangeAspect="1"/>
          </p:cNvPicPr>
          <p:nvPr/>
        </p:nvPicPr>
        <p:blipFill>
          <a:blip r:embed="rId2">
            <a:extLst>
              <a:ext uri="{28A0092B-C50C-407E-A947-70E740481C1C}">
                <a14:useLocalDpi xmlns:a14="http://schemas.microsoft.com/office/drawing/2010/main" val="0"/>
              </a:ext>
            </a:extLst>
          </a:blip>
          <a:srcRect t="64306"/>
          <a:stretch/>
        </p:blipFill>
        <p:spPr>
          <a:xfrm>
            <a:off x="529618" y="3573016"/>
            <a:ext cx="10328882" cy="2619119"/>
          </a:xfrm>
          <a:prstGeom prst="rect">
            <a:avLst/>
          </a:prstGeom>
        </p:spPr>
      </p:pic>
      <p:sp>
        <p:nvSpPr>
          <p:cNvPr id="6" name="Title 1">
            <a:extLst>
              <a:ext uri="{FF2B5EF4-FFF2-40B4-BE49-F238E27FC236}">
                <a16:creationId xmlns:a16="http://schemas.microsoft.com/office/drawing/2014/main" id="{D7A6D570-3434-B78B-464E-68AC61AD6919}"/>
              </a:ext>
            </a:extLst>
          </p:cNvPr>
          <p:cNvSpPr txBox="1">
            <a:spLocks/>
          </p:cNvSpPr>
          <p:nvPr/>
        </p:nvSpPr>
        <p:spPr>
          <a:xfrm>
            <a:off x="634026" y="2887838"/>
            <a:ext cx="9858375" cy="975642"/>
          </a:xfrm>
          <a:prstGeom prst="rect">
            <a:avLst/>
          </a:prstGeom>
        </p:spPr>
        <p:txBody>
          <a:bodyPr vert="horz" lIns="91440" tIns="45720" rIns="91440" bIns="45720" rtlCol="0" anchor="ctr">
            <a:normAutofit/>
          </a:bodyPr>
          <a:lstStyle>
            <a:lvl1pPr algn="l" defTabSz="857250" rtl="0" eaLnBrk="1" latinLnBrk="0" hangingPunct="1">
              <a:lnSpc>
                <a:spcPct val="90000"/>
              </a:lnSpc>
              <a:spcBef>
                <a:spcPct val="0"/>
              </a:spcBef>
              <a:buNone/>
              <a:defRPr sz="4125" kern="1200">
                <a:solidFill>
                  <a:schemeClr val="tx1"/>
                </a:solidFill>
                <a:latin typeface="+mj-lt"/>
                <a:ea typeface="+mj-ea"/>
                <a:cs typeface="+mj-cs"/>
              </a:defRPr>
            </a:lvl1pPr>
          </a:lstStyle>
          <a:p>
            <a:r>
              <a:rPr lang="en-IN" sz="1800" dirty="0">
                <a:latin typeface="Times New Roman" panose="02020603050405020304" pitchFamily="18" charset="0"/>
                <a:cs typeface="Times New Roman" panose="02020603050405020304" pitchFamily="18" charset="0"/>
              </a:rPr>
              <a:t>ResNet-50 Accuracy:</a:t>
            </a:r>
          </a:p>
        </p:txBody>
      </p:sp>
    </p:spTree>
    <p:extLst>
      <p:ext uri="{BB962C8B-B14F-4D97-AF65-F5344CB8AC3E}">
        <p14:creationId xmlns:p14="http://schemas.microsoft.com/office/powerpoint/2010/main" val="3478978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AFF3C-54AE-CA75-59EE-54660DA97A2F}"/>
              </a:ext>
            </a:extLst>
          </p:cNvPr>
          <p:cNvSpPr>
            <a:spLocks noGrp="1"/>
          </p:cNvSpPr>
          <p:nvPr>
            <p:ph type="title"/>
          </p:nvPr>
        </p:nvSpPr>
        <p:spPr>
          <a:xfrm>
            <a:off x="938213" y="3400490"/>
            <a:ext cx="9858375" cy="975642"/>
          </a:xfrm>
        </p:spPr>
        <p:txBody>
          <a:bodyPr>
            <a:normAutofit/>
          </a:bodyPr>
          <a:lstStyle/>
          <a:p>
            <a:r>
              <a:rPr lang="en-IN" sz="1800" dirty="0">
                <a:latin typeface="Times New Roman" panose="02020603050405020304" pitchFamily="18" charset="0"/>
                <a:cs typeface="Times New Roman" panose="02020603050405020304" pitchFamily="18" charset="0"/>
              </a:rPr>
              <a:t>VGG-19 Accuracy:</a:t>
            </a:r>
          </a:p>
        </p:txBody>
      </p:sp>
      <p:pic>
        <p:nvPicPr>
          <p:cNvPr id="7" name="Content Placeholder 6">
            <a:extLst>
              <a:ext uri="{FF2B5EF4-FFF2-40B4-BE49-F238E27FC236}">
                <a16:creationId xmlns:a16="http://schemas.microsoft.com/office/drawing/2014/main" id="{0FF433D3-CB32-6984-A2CD-4C9A2A6C0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8554" y="1271777"/>
            <a:ext cx="9703997" cy="2451185"/>
          </a:xfrm>
        </p:spPr>
      </p:pic>
      <p:sp>
        <p:nvSpPr>
          <p:cNvPr id="4" name="Footer Placeholder 3">
            <a:extLst>
              <a:ext uri="{FF2B5EF4-FFF2-40B4-BE49-F238E27FC236}">
                <a16:creationId xmlns:a16="http://schemas.microsoft.com/office/drawing/2014/main" id="{413FC13E-F1ED-4448-1E67-A009377F33DB}"/>
              </a:ext>
            </a:extLst>
          </p:cNvPr>
          <p:cNvSpPr>
            <a:spLocks noGrp="1"/>
          </p:cNvSpPr>
          <p:nvPr>
            <p:ph type="ftr" sz="quarter" idx="11"/>
          </p:nvPr>
        </p:nvSpPr>
        <p:spPr/>
        <p:txBody>
          <a:bodyPr/>
          <a:lstStyle/>
          <a:p>
            <a:r>
              <a:rPr lang="en-US"/>
              <a:t>Vel Tech Rangarajan Dr. Sagunthala R&amp;D Institute of Science and Technology</a:t>
            </a:r>
          </a:p>
        </p:txBody>
      </p:sp>
      <p:sp>
        <p:nvSpPr>
          <p:cNvPr id="5" name="Slide Number Placeholder 4">
            <a:extLst>
              <a:ext uri="{FF2B5EF4-FFF2-40B4-BE49-F238E27FC236}">
                <a16:creationId xmlns:a16="http://schemas.microsoft.com/office/drawing/2014/main" id="{47C69A7D-6581-97AA-3697-28E55BC21FAD}"/>
              </a:ext>
            </a:extLst>
          </p:cNvPr>
          <p:cNvSpPr>
            <a:spLocks noGrp="1"/>
          </p:cNvSpPr>
          <p:nvPr>
            <p:ph type="sldNum" sz="quarter" idx="12"/>
          </p:nvPr>
        </p:nvSpPr>
        <p:spPr/>
        <p:txBody>
          <a:bodyPr/>
          <a:lstStyle/>
          <a:p>
            <a:fld id="{8E4F4909-AB91-4702-BFA2-E3C21A7DF79A}" type="slidenum">
              <a:rPr lang="en-US" smtClean="0"/>
              <a:t>16</a:t>
            </a:fld>
            <a:endParaRPr lang="en-US"/>
          </a:p>
        </p:txBody>
      </p:sp>
      <p:pic>
        <p:nvPicPr>
          <p:cNvPr id="9" name="Picture 8">
            <a:extLst>
              <a:ext uri="{FF2B5EF4-FFF2-40B4-BE49-F238E27FC236}">
                <a16:creationId xmlns:a16="http://schemas.microsoft.com/office/drawing/2014/main" id="{A47E89EC-A61A-8D25-F834-922A59C3A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554" y="4070676"/>
            <a:ext cx="9793088" cy="2320102"/>
          </a:xfrm>
          <a:prstGeom prst="rect">
            <a:avLst/>
          </a:prstGeom>
        </p:spPr>
      </p:pic>
      <p:sp>
        <p:nvSpPr>
          <p:cNvPr id="10" name="Title 1">
            <a:extLst>
              <a:ext uri="{FF2B5EF4-FFF2-40B4-BE49-F238E27FC236}">
                <a16:creationId xmlns:a16="http://schemas.microsoft.com/office/drawing/2014/main" id="{09F98423-9576-913E-1734-10B7B1A0832A}"/>
              </a:ext>
            </a:extLst>
          </p:cNvPr>
          <p:cNvSpPr txBox="1">
            <a:spLocks/>
          </p:cNvSpPr>
          <p:nvPr/>
        </p:nvSpPr>
        <p:spPr>
          <a:xfrm>
            <a:off x="938213" y="517527"/>
            <a:ext cx="9858375" cy="975642"/>
          </a:xfrm>
          <a:prstGeom prst="rect">
            <a:avLst/>
          </a:prstGeom>
        </p:spPr>
        <p:txBody>
          <a:bodyPr vert="horz" lIns="91440" tIns="45720" rIns="91440" bIns="45720" rtlCol="0" anchor="ctr">
            <a:normAutofit/>
          </a:bodyPr>
          <a:lstStyle>
            <a:lvl1pPr algn="l" defTabSz="857250" rtl="0" eaLnBrk="1" latinLnBrk="0" hangingPunct="1">
              <a:lnSpc>
                <a:spcPct val="90000"/>
              </a:lnSpc>
              <a:spcBef>
                <a:spcPct val="0"/>
              </a:spcBef>
              <a:buNone/>
              <a:defRPr sz="4125" kern="1200">
                <a:solidFill>
                  <a:schemeClr val="tx1"/>
                </a:solidFill>
                <a:latin typeface="+mj-lt"/>
                <a:ea typeface="+mj-ea"/>
                <a:cs typeface="+mj-cs"/>
              </a:defRPr>
            </a:lvl1pPr>
          </a:lstStyle>
          <a:p>
            <a:r>
              <a:rPr lang="en-IN" sz="1800">
                <a:latin typeface="Times New Roman" panose="02020603050405020304" pitchFamily="18" charset="0"/>
                <a:cs typeface="Times New Roman" panose="02020603050405020304" pitchFamily="18" charset="0"/>
              </a:rPr>
              <a:t>VGG-16 Accuracy: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7646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A115719-FEE9-8560-71D2-2D63544DAF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4560" y="548680"/>
            <a:ext cx="8280920" cy="5628283"/>
          </a:xfrm>
        </p:spPr>
      </p:pic>
      <p:sp>
        <p:nvSpPr>
          <p:cNvPr id="4" name="Footer Placeholder 3">
            <a:extLst>
              <a:ext uri="{FF2B5EF4-FFF2-40B4-BE49-F238E27FC236}">
                <a16:creationId xmlns:a16="http://schemas.microsoft.com/office/drawing/2014/main" id="{68635B6B-D7BE-0971-FD81-C010AF41FD8F}"/>
              </a:ext>
            </a:extLst>
          </p:cNvPr>
          <p:cNvSpPr>
            <a:spLocks noGrp="1"/>
          </p:cNvSpPr>
          <p:nvPr>
            <p:ph type="ftr" sz="quarter" idx="11"/>
          </p:nvPr>
        </p:nvSpPr>
        <p:spPr/>
        <p:txBody>
          <a:bodyPr/>
          <a:lstStyle/>
          <a:p>
            <a:r>
              <a:rPr lang="en-US"/>
              <a:t>Vel Tech Rangarajan Dr. Sagunthala R&amp;D Institute of Science and Technology</a:t>
            </a:r>
          </a:p>
        </p:txBody>
      </p:sp>
      <p:sp>
        <p:nvSpPr>
          <p:cNvPr id="5" name="Slide Number Placeholder 4">
            <a:extLst>
              <a:ext uri="{FF2B5EF4-FFF2-40B4-BE49-F238E27FC236}">
                <a16:creationId xmlns:a16="http://schemas.microsoft.com/office/drawing/2014/main" id="{AFBD1E54-03DE-1B39-374D-C7E12048D76A}"/>
              </a:ext>
            </a:extLst>
          </p:cNvPr>
          <p:cNvSpPr>
            <a:spLocks noGrp="1"/>
          </p:cNvSpPr>
          <p:nvPr>
            <p:ph type="sldNum" sz="quarter" idx="12"/>
          </p:nvPr>
        </p:nvSpPr>
        <p:spPr/>
        <p:txBody>
          <a:bodyPr/>
          <a:lstStyle/>
          <a:p>
            <a:fld id="{8E4F4909-AB91-4702-BFA2-E3C21A7DF79A}" type="slidenum">
              <a:rPr lang="en-US" smtClean="0"/>
              <a:t>17</a:t>
            </a:fld>
            <a:endParaRPr lang="en-US"/>
          </a:p>
        </p:txBody>
      </p:sp>
    </p:spTree>
    <p:extLst>
      <p:ext uri="{BB962C8B-B14F-4D97-AF65-F5344CB8AC3E}">
        <p14:creationId xmlns:p14="http://schemas.microsoft.com/office/powerpoint/2010/main" val="4088769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B4FA0-45A1-C60D-6C65-6C5C6DE091E1}"/>
              </a:ext>
            </a:extLst>
          </p:cNvPr>
          <p:cNvSpPr>
            <a:spLocks noGrp="1"/>
          </p:cNvSpPr>
          <p:nvPr>
            <p:ph type="title"/>
          </p:nvPr>
        </p:nvSpPr>
        <p:spPr>
          <a:xfrm>
            <a:off x="571500" y="-243408"/>
            <a:ext cx="10287000" cy="1661046"/>
          </a:xfrm>
        </p:spPr>
        <p:txBody>
          <a:bodyPr/>
          <a:lstStyle/>
          <a:p>
            <a:r>
              <a:rPr lang="en-IN" dirty="0">
                <a:latin typeface="Times New Roman" panose="02020603050405020304" pitchFamily="18" charset="0"/>
                <a:cs typeface="Times New Roman" panose="02020603050405020304" pitchFamily="18" charset="0"/>
              </a:rPr>
              <a:t>    Reference:</a:t>
            </a:r>
          </a:p>
        </p:txBody>
      </p:sp>
      <p:sp>
        <p:nvSpPr>
          <p:cNvPr id="3" name="Content Placeholder 2">
            <a:extLst>
              <a:ext uri="{FF2B5EF4-FFF2-40B4-BE49-F238E27FC236}">
                <a16:creationId xmlns:a16="http://schemas.microsoft.com/office/drawing/2014/main" id="{5DCB99AE-EE6E-C550-C76F-9DB435B6349B}"/>
              </a:ext>
            </a:extLst>
          </p:cNvPr>
          <p:cNvSpPr>
            <a:spLocks noGrp="1"/>
          </p:cNvSpPr>
          <p:nvPr>
            <p:ph idx="1"/>
          </p:nvPr>
        </p:nvSpPr>
        <p:spPr>
          <a:xfrm>
            <a:off x="890464" y="1158443"/>
            <a:ext cx="9752012" cy="5524725"/>
          </a:xfrm>
        </p:spPr>
        <p:txBody>
          <a:bodyPr>
            <a:noAutofit/>
          </a:bodyPr>
          <a:lstStyle/>
          <a:p>
            <a:pPr algn="just"/>
            <a:r>
              <a:rPr lang="en-IN" sz="2000" dirty="0">
                <a:latin typeface="Times New Roman" panose="02020603050405020304" pitchFamily="18" charset="0"/>
                <a:cs typeface="Times New Roman" panose="02020603050405020304" pitchFamily="18" charset="0"/>
              </a:rPr>
              <a:t>F. Renard, S. </a:t>
            </a:r>
            <a:r>
              <a:rPr lang="en-IN" sz="2000" dirty="0" err="1">
                <a:latin typeface="Times New Roman" panose="02020603050405020304" pitchFamily="18" charset="0"/>
                <a:cs typeface="Times New Roman" panose="02020603050405020304" pitchFamily="18" charset="0"/>
              </a:rPr>
              <a:t>Guedria</a:t>
            </a:r>
            <a:r>
              <a:rPr lang="en-IN" sz="2000" dirty="0">
                <a:latin typeface="Times New Roman" panose="02020603050405020304" pitchFamily="18" charset="0"/>
                <a:cs typeface="Times New Roman" panose="02020603050405020304" pitchFamily="18" charset="0"/>
              </a:rPr>
              <a:t>, N. D. Palma, and N. </a:t>
            </a:r>
            <a:r>
              <a:rPr lang="en-IN" sz="2000" dirty="0" err="1">
                <a:latin typeface="Times New Roman" panose="02020603050405020304" pitchFamily="18" charset="0"/>
                <a:cs typeface="Times New Roman" panose="02020603050405020304" pitchFamily="18" charset="0"/>
              </a:rPr>
              <a:t>Vuiller</a:t>
            </a:r>
            <a:r>
              <a:rPr lang="en-IN" sz="2000" dirty="0">
                <a:latin typeface="Times New Roman" panose="02020603050405020304" pitchFamily="18" charset="0"/>
                <a:cs typeface="Times New Roman" panose="02020603050405020304" pitchFamily="18" charset="0"/>
              </a:rPr>
              <a:t> me, ‘‘Variability and reproducibility in deep learning for medical image segmentation,’’ </a:t>
            </a:r>
            <a:r>
              <a:rPr lang="en-IN" sz="2000" dirty="0" err="1">
                <a:latin typeface="Times New Roman" panose="02020603050405020304" pitchFamily="18" charset="0"/>
                <a:cs typeface="Times New Roman" panose="02020603050405020304" pitchFamily="18" charset="0"/>
              </a:rPr>
              <a:t>SciRep</a:t>
            </a:r>
            <a:r>
              <a:rPr lang="en-IN" sz="2000" dirty="0">
                <a:latin typeface="Times New Roman" panose="02020603050405020304" pitchFamily="18" charset="0"/>
                <a:cs typeface="Times New Roman" panose="02020603050405020304" pitchFamily="18" charset="0"/>
              </a:rPr>
              <a:t>, vol. 10, no. 1, p. 13724, Dec. 2020.</a:t>
            </a:r>
          </a:p>
          <a:p>
            <a:pPr algn="just"/>
            <a:r>
              <a:rPr lang="en-IN" sz="2000" dirty="0">
                <a:latin typeface="Times New Roman" panose="02020603050405020304" pitchFamily="18" charset="0"/>
                <a:cs typeface="Times New Roman" panose="02020603050405020304" pitchFamily="18" charset="0"/>
              </a:rPr>
              <a:t>T. Lei, R. Wang, Y. Wan, B. Zhang, H. Meng, and A. K. Nandi, ‘‘Medical image segmentation using deep learning: A survey,’’ 2020, arXiv:2009.13120.</a:t>
            </a:r>
          </a:p>
          <a:p>
            <a:pPr algn="just"/>
            <a:r>
              <a:rPr lang="en-IN" sz="2000" dirty="0">
                <a:latin typeface="Times New Roman" panose="02020603050405020304" pitchFamily="18" charset="0"/>
                <a:cs typeface="Times New Roman" panose="02020603050405020304" pitchFamily="18" charset="0"/>
              </a:rPr>
              <a:t>S. Pandey, H. Tekch and ani, and S. Verma, ‘‘A literature review on application of machine learning techniques in  pancreas segmentation,’’ in Proc. 1st Int. Conf. Power, Control Com put. Technol. (ICPC T), Raipur, India, Jan. 2020, pp. 401–405.</a:t>
            </a:r>
          </a:p>
          <a:p>
            <a:pPr algn="just"/>
            <a:r>
              <a:rPr lang="en-IN" sz="2000" dirty="0">
                <a:latin typeface="Times New Roman" panose="02020603050405020304" pitchFamily="18" charset="0"/>
                <a:cs typeface="Times New Roman" panose="02020603050405020304" pitchFamily="18" charset="0"/>
              </a:rPr>
              <a:t> X. Yao, Y. Song, and Z. Liu, ‘‘Advances on pancreas segmentation: A review,’’ Multimedia Tools Appl., vol. 79, nos. 9–10, pp. 6799–6821,Mar. 2020.</a:t>
            </a:r>
          </a:p>
          <a:p>
            <a:pPr algn="just"/>
            <a:r>
              <a:rPr lang="en-IN" sz="2000" dirty="0">
                <a:latin typeface="Times New Roman" panose="02020603050405020304" pitchFamily="18" charset="0"/>
                <a:cs typeface="Times New Roman" panose="02020603050405020304" pitchFamily="18" charset="0"/>
              </a:rPr>
              <a:t>H. Kumar, S. V. De Souza, and M. S. Petrov, ‘‘Automated pancreas segmentation from computed tomography and magnetic resonance </a:t>
            </a:r>
            <a:r>
              <a:rPr lang="en-IN" sz="2000" dirty="0" err="1">
                <a:latin typeface="Times New Roman" panose="02020603050405020304" pitchFamily="18" charset="0"/>
                <a:cs typeface="Times New Roman" panose="02020603050405020304" pitchFamily="18" charset="0"/>
              </a:rPr>
              <a:t>images:A</a:t>
            </a:r>
            <a:r>
              <a:rPr lang="en-IN" sz="2000" dirty="0">
                <a:latin typeface="Times New Roman" panose="02020603050405020304" pitchFamily="18" charset="0"/>
                <a:cs typeface="Times New Roman" panose="02020603050405020304" pitchFamily="18" charset="0"/>
              </a:rPr>
              <a:t> systematic review,’’ </a:t>
            </a:r>
            <a:r>
              <a:rPr lang="en-IN" sz="2000" dirty="0" err="1">
                <a:latin typeface="Times New Roman" panose="02020603050405020304" pitchFamily="18" charset="0"/>
                <a:cs typeface="Times New Roman" panose="02020603050405020304" pitchFamily="18" charset="0"/>
              </a:rPr>
              <a:t>Comput</a:t>
            </a:r>
            <a:r>
              <a:rPr lang="en-IN" sz="2000" dirty="0">
                <a:latin typeface="Times New Roman" panose="02020603050405020304" pitchFamily="18" charset="0"/>
                <a:cs typeface="Times New Roman" panose="02020603050405020304" pitchFamily="18" charset="0"/>
              </a:rPr>
              <a:t>. Methods Programs Biomed., vol. 178,pp. 319–328, Sep. 2019.</a:t>
            </a:r>
          </a:p>
          <a:p>
            <a:pPr algn="just"/>
            <a:r>
              <a:rPr lang="en-IN" sz="2000" dirty="0">
                <a:latin typeface="Times New Roman" panose="02020603050405020304" pitchFamily="18" charset="0"/>
                <a:cs typeface="Times New Roman" panose="02020603050405020304" pitchFamily="18" charset="0"/>
              </a:rPr>
              <a:t>O. Ronneber ger, P. Fischer, and T. B </a:t>
            </a:r>
            <a:r>
              <a:rPr lang="en-IN" sz="2000" dirty="0" err="1">
                <a:latin typeface="Times New Roman" panose="02020603050405020304" pitchFamily="18" charset="0"/>
                <a:cs typeface="Times New Roman" panose="02020603050405020304" pitchFamily="18" charset="0"/>
              </a:rPr>
              <a:t>rox</a:t>
            </a:r>
            <a:r>
              <a:rPr lang="en-IN" sz="2000" dirty="0">
                <a:latin typeface="Times New Roman" panose="02020603050405020304" pitchFamily="18" charset="0"/>
                <a:cs typeface="Times New Roman" panose="02020603050405020304" pitchFamily="18" charset="0"/>
              </a:rPr>
              <a:t>, ‘‘U-Net: Convolutional networks for biomedical image segmentation,’’ in Proc. Med. Image Com put. Com put.-Assist. Inter vent. Cham, Switzerland: Springer, 2015,pp. 234–241.</a:t>
            </a:r>
          </a:p>
        </p:txBody>
      </p:sp>
      <p:sp>
        <p:nvSpPr>
          <p:cNvPr id="4" name="Footer Placeholder 3">
            <a:extLst>
              <a:ext uri="{FF2B5EF4-FFF2-40B4-BE49-F238E27FC236}">
                <a16:creationId xmlns:a16="http://schemas.microsoft.com/office/drawing/2014/main" id="{2D47F4C2-692D-52A3-45EF-D03BCCBC398B}"/>
              </a:ext>
            </a:extLst>
          </p:cNvPr>
          <p:cNvSpPr>
            <a:spLocks noGrp="1"/>
          </p:cNvSpPr>
          <p:nvPr>
            <p:ph type="ftr" sz="quarter" idx="11"/>
          </p:nvPr>
        </p:nvSpPr>
        <p:spPr/>
        <p:txBody>
          <a:bodyPr/>
          <a:lstStyle/>
          <a:p>
            <a:r>
              <a:rPr lang="en-US" dirty="0"/>
              <a:t>Vel Tech Rangarajan Dr. </a:t>
            </a:r>
            <a:r>
              <a:rPr lang="en-US" dirty="0" err="1"/>
              <a:t>Sagunthala</a:t>
            </a:r>
            <a:r>
              <a:rPr lang="en-US" dirty="0"/>
              <a:t> R&amp;D Institute of Science and Technology</a:t>
            </a:r>
          </a:p>
        </p:txBody>
      </p:sp>
      <p:sp>
        <p:nvSpPr>
          <p:cNvPr id="5" name="Slide Number Placeholder 4">
            <a:extLst>
              <a:ext uri="{FF2B5EF4-FFF2-40B4-BE49-F238E27FC236}">
                <a16:creationId xmlns:a16="http://schemas.microsoft.com/office/drawing/2014/main" id="{7759A750-9B46-FD8F-F5AC-7799147E9617}"/>
              </a:ext>
            </a:extLst>
          </p:cNvPr>
          <p:cNvSpPr>
            <a:spLocks noGrp="1"/>
          </p:cNvSpPr>
          <p:nvPr>
            <p:ph type="sldNum" sz="quarter" idx="12"/>
          </p:nvPr>
        </p:nvSpPr>
        <p:spPr/>
        <p:txBody>
          <a:bodyPr/>
          <a:lstStyle/>
          <a:p>
            <a:fld id="{8E4F4909-AB91-4702-BFA2-E3C21A7DF79A}" type="slidenum">
              <a:rPr lang="en-US" smtClean="0"/>
              <a:t>18</a:t>
            </a:fld>
            <a:endParaRPr lang="en-US"/>
          </a:p>
        </p:txBody>
      </p:sp>
    </p:spTree>
    <p:extLst>
      <p:ext uri="{BB962C8B-B14F-4D97-AF65-F5344CB8AC3E}">
        <p14:creationId xmlns:p14="http://schemas.microsoft.com/office/powerpoint/2010/main" val="3106838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2" name="Slide Number Placeholder 1"/>
          <p:cNvSpPr>
            <a:spLocks noGrp="1"/>
          </p:cNvSpPr>
          <p:nvPr>
            <p:ph type="sldNum" sz="quarter" idx="12"/>
          </p:nvPr>
        </p:nvSpPr>
        <p:spPr/>
        <p:txBody>
          <a:bodyPr/>
          <a:lstStyle/>
          <a:p>
            <a:fld id="{8E4F4909-AB91-4702-BFA2-E3C21A7DF79A}" type="slidenum">
              <a:rPr lang="en-US" smtClean="0"/>
              <a:t>19</a:t>
            </a:fld>
            <a:endParaRPr lang="en-US"/>
          </a:p>
        </p:txBody>
      </p:sp>
      <p:pic>
        <p:nvPicPr>
          <p:cNvPr id="1026" name="Picture 2" descr="Happy National Thank You Day! - Inventionl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0664" y="2564904"/>
            <a:ext cx="5171728" cy="22626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229E3-8A09-15CF-AA7F-509CC3126261}"/>
              </a:ext>
            </a:extLst>
          </p:cNvPr>
          <p:cNvSpPr>
            <a:spLocks noGrp="1"/>
          </p:cNvSpPr>
          <p:nvPr>
            <p:ph type="title"/>
          </p:nvPr>
        </p:nvSpPr>
        <p:spPr/>
        <p:txBody>
          <a:bodyPr/>
          <a:lstStyle/>
          <a:p>
            <a:pPr algn="l"/>
            <a:r>
              <a:rPr lang="en-IN"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69042A46-BA70-4586-5587-138276CBDFE0}"/>
              </a:ext>
            </a:extLst>
          </p:cNvPr>
          <p:cNvSpPr>
            <a:spLocks noGrp="1"/>
          </p:cNvSpPr>
          <p:nvPr>
            <p:ph idx="1"/>
          </p:nvPr>
        </p:nvSpPr>
        <p:spPr>
          <a:xfrm>
            <a:off x="746448" y="1268760"/>
            <a:ext cx="10287000" cy="4932899"/>
          </a:xfrm>
        </p:spPr>
        <p:txBody>
          <a:bodyPr>
            <a:normAutofit lnSpcReduction="10000"/>
          </a:bodyPr>
          <a:lstStyle/>
          <a:p>
            <a:pPr marL="0" indent="0">
              <a:buNone/>
            </a:pPr>
            <a:endParaRPr lang="en-IN"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Introduction</a:t>
            </a:r>
            <a:endParaRPr lang="en-IN" sz="2600" dirty="0">
              <a:latin typeface="Times New Roman" panose="02020603050405020304" pitchFamily="18" charset="0"/>
              <a:cs typeface="Times New Roman" panose="02020603050405020304" pitchFamily="18" charset="0"/>
            </a:endParaRPr>
          </a:p>
          <a:p>
            <a:r>
              <a:rPr lang="en-IN" sz="2600" dirty="0">
                <a:latin typeface="Times New Roman" panose="02020603050405020304" pitchFamily="18" charset="0"/>
                <a:cs typeface="Times New Roman" panose="02020603050405020304" pitchFamily="18" charset="0"/>
              </a:rPr>
              <a:t>Abstract</a:t>
            </a:r>
          </a:p>
          <a:p>
            <a:r>
              <a:rPr lang="en-IN" sz="2600" dirty="0">
                <a:latin typeface="Times New Roman" panose="02020603050405020304" pitchFamily="18" charset="0"/>
                <a:cs typeface="Times New Roman" panose="02020603050405020304" pitchFamily="18" charset="0"/>
              </a:rPr>
              <a:t>Objective</a:t>
            </a:r>
          </a:p>
          <a:p>
            <a:r>
              <a:rPr lang="en-IN" sz="2600" dirty="0">
                <a:latin typeface="Times New Roman" panose="02020603050405020304" pitchFamily="18" charset="0"/>
                <a:cs typeface="Times New Roman" panose="02020603050405020304" pitchFamily="18" charset="0"/>
              </a:rPr>
              <a:t>Zeroth Review comments and Response</a:t>
            </a:r>
          </a:p>
          <a:p>
            <a:r>
              <a:rPr lang="en-IN" sz="2600" dirty="0">
                <a:latin typeface="Times New Roman" panose="02020603050405020304" pitchFamily="18" charset="0"/>
                <a:cs typeface="Times New Roman" panose="02020603050405020304" pitchFamily="18" charset="0"/>
              </a:rPr>
              <a:t>Literature survey</a:t>
            </a:r>
          </a:p>
          <a:p>
            <a:r>
              <a:rPr lang="en-IN" sz="2600" dirty="0">
                <a:latin typeface="Times New Roman" panose="02020603050405020304" pitchFamily="18" charset="0"/>
                <a:cs typeface="Times New Roman" panose="02020603050405020304" pitchFamily="18" charset="0"/>
              </a:rPr>
              <a:t>Proposed Methodology/Algorithm/Model</a:t>
            </a:r>
          </a:p>
          <a:p>
            <a:r>
              <a:rPr lang="en-IN" sz="2600" dirty="0">
                <a:latin typeface="Times New Roman" panose="02020603050405020304" pitchFamily="18" charset="0"/>
                <a:cs typeface="Times New Roman" panose="02020603050405020304" pitchFamily="18" charset="0"/>
              </a:rPr>
              <a:t>Design/Implementation &amp; Description</a:t>
            </a:r>
          </a:p>
          <a:p>
            <a:r>
              <a:rPr lang="en-IN" sz="2600" dirty="0">
                <a:latin typeface="Times New Roman" panose="02020603050405020304" pitchFamily="18" charset="0"/>
                <a:cs typeface="Times New Roman" panose="02020603050405020304" pitchFamily="18" charset="0"/>
              </a:rPr>
              <a:t>Results and Discussion</a:t>
            </a:r>
          </a:p>
          <a:p>
            <a:r>
              <a:rPr lang="en-IN" sz="2600" dirty="0">
                <a:latin typeface="Times New Roman" panose="02020603050405020304" pitchFamily="18" charset="0"/>
                <a:cs typeface="Times New Roman" panose="02020603050405020304" pitchFamily="18" charset="0"/>
              </a:rPr>
              <a:t>Work to be Carried-out </a:t>
            </a:r>
          </a:p>
          <a:p>
            <a:r>
              <a:rPr lang="en-IN" sz="2600" dirty="0">
                <a:latin typeface="Times New Roman" panose="02020603050405020304" pitchFamily="18" charset="0"/>
                <a:cs typeface="Times New Roman" panose="02020603050405020304" pitchFamily="18" charset="0"/>
              </a:rPr>
              <a:t>References</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5E395E7-42E8-C3A4-8BDB-9D62080F4756}"/>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9F69F571-CC7D-FEE7-D006-BE5970F4DAFD}"/>
              </a:ext>
            </a:extLst>
          </p:cNvPr>
          <p:cNvSpPr>
            <a:spLocks noGrp="1"/>
          </p:cNvSpPr>
          <p:nvPr>
            <p:ph type="sldNum" sz="quarter" idx="12"/>
          </p:nvPr>
        </p:nvSpPr>
        <p:spPr/>
        <p:txBody>
          <a:bodyPr/>
          <a:lstStyle/>
          <a:p>
            <a:fld id="{8E4F4909-AB91-4702-BFA2-E3C21A7DF79A}" type="slidenum">
              <a:rPr lang="en-US" smtClean="0"/>
              <a:t>2</a:t>
            </a:fld>
            <a:endParaRPr lang="en-US"/>
          </a:p>
        </p:txBody>
      </p:sp>
    </p:spTree>
    <p:extLst>
      <p:ext uri="{BB962C8B-B14F-4D97-AF65-F5344CB8AC3E}">
        <p14:creationId xmlns:p14="http://schemas.microsoft.com/office/powerpoint/2010/main" val="2305187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9F186-DFEF-2A9E-5298-7A68CA032AE0}"/>
              </a:ext>
            </a:extLst>
          </p:cNvPr>
          <p:cNvSpPr>
            <a:spLocks noGrp="1"/>
          </p:cNvSpPr>
          <p:nvPr>
            <p:ph type="title"/>
          </p:nvPr>
        </p:nvSpPr>
        <p:spPr>
          <a:xfrm>
            <a:off x="571500" y="274638"/>
            <a:ext cx="10287000" cy="1138138"/>
          </a:xfrm>
        </p:spPr>
        <p:txBody>
          <a:bodyPr/>
          <a:lstStyle/>
          <a:p>
            <a:r>
              <a:rPr lang="en-US" dirty="0">
                <a:latin typeface="Times New Roman" panose="02020603050405020304" pitchFamily="18" charset="0"/>
                <a:cs typeface="Times New Roman" panose="02020603050405020304" pitchFamily="18" charset="0"/>
              </a:rPr>
              <a:t>   Introduction:</a:t>
            </a:r>
            <a:endParaRPr lang="en-IN"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11E5D1F5-42CF-AD8B-1699-69605097A55F}"/>
              </a:ext>
            </a:extLst>
          </p:cNvPr>
          <p:cNvSpPr>
            <a:spLocks noGrp="1"/>
          </p:cNvSpPr>
          <p:nvPr>
            <p:ph idx="1"/>
          </p:nvPr>
        </p:nvSpPr>
        <p:spPr>
          <a:xfrm>
            <a:off x="1178496" y="1600202"/>
            <a:ext cx="9793088" cy="5224639"/>
          </a:xfrm>
        </p:spPr>
        <p:txBody>
          <a:bodyPr>
            <a:normAutofit/>
          </a:bodyPr>
          <a:lstStyle/>
          <a:p>
            <a:pPr marL="0" indent="0" algn="l">
              <a:buNone/>
            </a:pPr>
            <a:endParaRPr lang="en-US" sz="2400" b="0" i="0" dirty="0">
              <a:solidFill>
                <a:srgbClr val="1E1E1F"/>
              </a:solidFill>
              <a:effectLst/>
              <a:highlight>
                <a:srgbClr val="FFFFFF"/>
              </a:highlight>
              <a:latin typeface="Aptos" panose="020B0004020202020204" pitchFamily="34" charset="0"/>
            </a:endParaRPr>
          </a:p>
          <a:p>
            <a:pPr marL="0" indent="0">
              <a:buNone/>
            </a:pPr>
            <a:endParaRPr lang="en-IN" dirty="0"/>
          </a:p>
        </p:txBody>
      </p:sp>
      <p:sp>
        <p:nvSpPr>
          <p:cNvPr id="4" name="Footer Placeholder 3">
            <a:extLst>
              <a:ext uri="{FF2B5EF4-FFF2-40B4-BE49-F238E27FC236}">
                <a16:creationId xmlns:a16="http://schemas.microsoft.com/office/drawing/2014/main" id="{D2F5484D-3AA0-0C90-A30C-11FCEDEF53BD}"/>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988E0909-18D7-D6DD-A5B7-E750024B1E40}"/>
              </a:ext>
            </a:extLst>
          </p:cNvPr>
          <p:cNvSpPr>
            <a:spLocks noGrp="1"/>
          </p:cNvSpPr>
          <p:nvPr>
            <p:ph type="sldNum" sz="quarter" idx="12"/>
          </p:nvPr>
        </p:nvSpPr>
        <p:spPr/>
        <p:txBody>
          <a:bodyPr/>
          <a:lstStyle/>
          <a:p>
            <a:fld id="{8E4F4909-AB91-4702-BFA2-E3C21A7DF79A}" type="slidenum">
              <a:rPr lang="en-US" smtClean="0"/>
              <a:t>3</a:t>
            </a:fld>
            <a:endParaRPr lang="en-US"/>
          </a:p>
        </p:txBody>
      </p:sp>
      <p:sp>
        <p:nvSpPr>
          <p:cNvPr id="12" name="TextBox 11">
            <a:extLst>
              <a:ext uri="{FF2B5EF4-FFF2-40B4-BE49-F238E27FC236}">
                <a16:creationId xmlns:a16="http://schemas.microsoft.com/office/drawing/2014/main" id="{4AB2E78A-085E-BAE1-04A8-F4BD93156D77}"/>
              </a:ext>
            </a:extLst>
          </p:cNvPr>
          <p:cNvSpPr txBox="1"/>
          <p:nvPr/>
        </p:nvSpPr>
        <p:spPr>
          <a:xfrm>
            <a:off x="601134" y="1196752"/>
            <a:ext cx="9505056" cy="4708981"/>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Channel and spatial attention-based CNN (Convolutional Neural Network) models have shown remarkable success in a variety of image processing tasks, including texture image analysis.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integration of attention mechanisms enhances the model's ability to focus on important features by adaptively adjusting the importance of different regions or channels in the input data.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Here's a breakdown of how channel and spatial attention mechanisms work within a CNN for texture image analysis. Convolutional Neural Networks (CNNs) for Texture Image Analysis.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CNNs are a class of deep neural networks widely used for image classification, segmentation, and other image-related tasks.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texture image analysis, CNNs can automatically learn spatial hierarchies of features, which is crucial for understanding complex texture patterns.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The network extracts features at various levels of abstraction, starting from low-level features (edges, corners) to higher-level patterns (texture patches).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3433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76EA3-E2F0-62EC-D380-5EB01CDF75B5}"/>
              </a:ext>
            </a:extLst>
          </p:cNvPr>
          <p:cNvSpPr>
            <a:spLocks noGrp="1"/>
          </p:cNvSpPr>
          <p:nvPr>
            <p:ph type="title"/>
          </p:nvPr>
        </p:nvSpPr>
        <p:spPr>
          <a:xfrm>
            <a:off x="571500" y="33159"/>
            <a:ext cx="10287000" cy="1384479"/>
          </a:xfrm>
        </p:spPr>
        <p:txBody>
          <a:bodyPr>
            <a:normAutofit/>
          </a:bodyPr>
          <a:lstStyle/>
          <a:p>
            <a:r>
              <a:rPr lang="en-IN" dirty="0">
                <a:latin typeface="Times New Roman" panose="02020603050405020304" pitchFamily="18" charset="0"/>
                <a:cs typeface="Times New Roman" panose="02020603050405020304" pitchFamily="18" charset="0"/>
              </a:rPr>
              <a:t>  Abstract:</a:t>
            </a:r>
          </a:p>
        </p:txBody>
      </p:sp>
      <p:sp>
        <p:nvSpPr>
          <p:cNvPr id="3" name="Content Placeholder 2">
            <a:extLst>
              <a:ext uri="{FF2B5EF4-FFF2-40B4-BE49-F238E27FC236}">
                <a16:creationId xmlns:a16="http://schemas.microsoft.com/office/drawing/2014/main" id="{EB4D03C1-3170-B9D5-C0FC-3632D15F82FA}"/>
              </a:ext>
            </a:extLst>
          </p:cNvPr>
          <p:cNvSpPr>
            <a:spLocks noGrp="1"/>
          </p:cNvSpPr>
          <p:nvPr>
            <p:ph idx="1"/>
          </p:nvPr>
        </p:nvSpPr>
        <p:spPr>
          <a:xfrm>
            <a:off x="571500" y="1368993"/>
            <a:ext cx="10153128" cy="5334972"/>
          </a:xfrm>
        </p:spPr>
        <p:txBody>
          <a:bodyPr>
            <a:noAutofit/>
          </a:bodyPr>
          <a:lstStyle/>
          <a:p>
            <a:pPr algn="just"/>
            <a:r>
              <a:rPr lang="en-US" sz="2000" b="0" i="0" dirty="0">
                <a:effectLst/>
                <a:highlight>
                  <a:srgbClr val="FFFFFF"/>
                </a:highlight>
                <a:latin typeface="Times New Roman" panose="02020603050405020304" pitchFamily="18" charset="0"/>
                <a:cs typeface="Times New Roman" panose="02020603050405020304" pitchFamily="18" charset="0"/>
              </a:rPr>
              <a:t>CNN models to date only extract the global features of architecture facade or focus on some regions of architecture and fail to extract the spatial features of different components. To improve the accuracy of architectural style classification, we propose an architectural style classification method based on CNN and channel–spatial attention.</a:t>
            </a:r>
          </a:p>
          <a:p>
            <a:pPr algn="just"/>
            <a:r>
              <a:rPr lang="en-US" sz="2000" b="0" i="0" dirty="0">
                <a:effectLst/>
                <a:highlight>
                  <a:srgbClr val="FFFFFF"/>
                </a:highlight>
                <a:latin typeface="Times New Roman" panose="02020603050405020304" pitchFamily="18" charset="0"/>
                <a:cs typeface="Times New Roman" panose="02020603050405020304" pitchFamily="18" charset="0"/>
              </a:rPr>
              <a:t>We collected a dataset of dog and cat images for image classification, labeling cats as 0 and dogs as 1. </a:t>
            </a:r>
          </a:p>
          <a:p>
            <a:pPr algn="just"/>
            <a:r>
              <a:rPr lang="en-US" sz="2000" b="0" i="0" dirty="0">
                <a:effectLst/>
                <a:highlight>
                  <a:srgbClr val="FFFFFF"/>
                </a:highlight>
                <a:latin typeface="Times New Roman" panose="02020603050405020304" pitchFamily="18" charset="0"/>
                <a:cs typeface="Times New Roman" panose="02020603050405020304" pitchFamily="18" charset="0"/>
              </a:rPr>
              <a:t>The aim is to extract channel and spatial attention features from the images. For classification, we will utilize the CNN modules from VGG16, VGG19, and ResNet-50 to classify the images based on these features. </a:t>
            </a:r>
          </a:p>
        </p:txBody>
      </p:sp>
      <p:sp>
        <p:nvSpPr>
          <p:cNvPr id="4" name="Footer Placeholder 3">
            <a:extLst>
              <a:ext uri="{FF2B5EF4-FFF2-40B4-BE49-F238E27FC236}">
                <a16:creationId xmlns:a16="http://schemas.microsoft.com/office/drawing/2014/main" id="{2EEDFAC1-58C7-B4B8-56D3-88D15A3B668C}"/>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55736FB2-4339-D7C2-D44C-3E957A1A5826}"/>
              </a:ext>
            </a:extLst>
          </p:cNvPr>
          <p:cNvSpPr>
            <a:spLocks noGrp="1"/>
          </p:cNvSpPr>
          <p:nvPr>
            <p:ph type="sldNum" sz="quarter" idx="12"/>
          </p:nvPr>
        </p:nvSpPr>
        <p:spPr/>
        <p:txBody>
          <a:bodyPr/>
          <a:lstStyle/>
          <a:p>
            <a:fld id="{8E4F4909-AB91-4702-BFA2-E3C21A7DF79A}" type="slidenum">
              <a:rPr lang="en-US" smtClean="0"/>
              <a:t>4</a:t>
            </a:fld>
            <a:endParaRPr lang="en-US"/>
          </a:p>
        </p:txBody>
      </p:sp>
    </p:spTree>
    <p:extLst>
      <p:ext uri="{BB962C8B-B14F-4D97-AF65-F5344CB8AC3E}">
        <p14:creationId xmlns:p14="http://schemas.microsoft.com/office/powerpoint/2010/main" val="1731548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DEE7-FEA4-9D28-7336-304438F60620}"/>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A76FC1B9-0A2F-5233-E9C5-7A916175F314}"/>
              </a:ext>
            </a:extLst>
          </p:cNvPr>
          <p:cNvSpPr>
            <a:spLocks noGrp="1"/>
          </p:cNvSpPr>
          <p:nvPr>
            <p:ph idx="1"/>
          </p:nvPr>
        </p:nvSpPr>
        <p:spPr>
          <a:xfrm>
            <a:off x="571500" y="1766528"/>
            <a:ext cx="10287000" cy="4344298"/>
          </a:xfrm>
        </p:spPr>
        <p:txBody>
          <a:bodyPr>
            <a:normAutofit/>
          </a:bodyPr>
          <a:lstStyle/>
          <a:p>
            <a:pPr algn="just"/>
            <a:r>
              <a:rPr lang="en-US" sz="2000" b="0" i="0" dirty="0">
                <a:solidFill>
                  <a:srgbClr val="1E1E1F"/>
                </a:solidFill>
                <a:effectLst/>
                <a:highlight>
                  <a:srgbClr val="FFFFFF"/>
                </a:highlight>
                <a:latin typeface="Times New Roman" panose="02020603050405020304" pitchFamily="18" charset="0"/>
                <a:cs typeface="Times New Roman" panose="02020603050405020304" pitchFamily="18" charset="0"/>
              </a:rPr>
              <a:t>The objective is to develop a CNN model incorporating channel and spatial attention mechanisms for enhanced texture image analysis.</a:t>
            </a:r>
          </a:p>
          <a:p>
            <a:pPr algn="just"/>
            <a:r>
              <a:rPr lang="en-US" sz="2000" dirty="0">
                <a:solidFill>
                  <a:srgbClr val="1E1E1F"/>
                </a:solidFill>
                <a:highlight>
                  <a:srgbClr val="FFFFFF"/>
                </a:highlight>
                <a:latin typeface="Times New Roman" panose="02020603050405020304" pitchFamily="18" charset="0"/>
                <a:cs typeface="Times New Roman" panose="02020603050405020304" pitchFamily="18" charset="0"/>
              </a:rPr>
              <a:t>A </a:t>
            </a:r>
            <a:r>
              <a:rPr lang="en-US" sz="2000" b="0" i="0" dirty="0">
                <a:solidFill>
                  <a:srgbClr val="1E1E1F"/>
                </a:solidFill>
                <a:effectLst/>
                <a:highlight>
                  <a:srgbClr val="FFFFFF"/>
                </a:highlight>
                <a:latin typeface="Times New Roman" panose="02020603050405020304" pitchFamily="18" charset="0"/>
                <a:cs typeface="Times New Roman" panose="02020603050405020304" pitchFamily="18" charset="0"/>
              </a:rPr>
              <a:t>channel and spatial attention-based CNN model for texture image analysis is to leverage the attention mechanisms to improve the model's ability to analyze, classify, and segment texture images by focusing on the most relevant features and regions.</a:t>
            </a:r>
          </a:p>
        </p:txBody>
      </p:sp>
      <p:sp>
        <p:nvSpPr>
          <p:cNvPr id="4" name="Footer Placeholder 3">
            <a:extLst>
              <a:ext uri="{FF2B5EF4-FFF2-40B4-BE49-F238E27FC236}">
                <a16:creationId xmlns:a16="http://schemas.microsoft.com/office/drawing/2014/main" id="{A4A1A920-582C-D563-02DD-F63D7736B655}"/>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6F10D055-0AD5-5EAF-0DFB-C3A648311E20}"/>
              </a:ext>
            </a:extLst>
          </p:cNvPr>
          <p:cNvSpPr>
            <a:spLocks noGrp="1"/>
          </p:cNvSpPr>
          <p:nvPr>
            <p:ph type="sldNum" sz="quarter" idx="12"/>
          </p:nvPr>
        </p:nvSpPr>
        <p:spPr/>
        <p:txBody>
          <a:bodyPr/>
          <a:lstStyle/>
          <a:p>
            <a:fld id="{8E4F4909-AB91-4702-BFA2-E3C21A7DF79A}" type="slidenum">
              <a:rPr lang="en-US" smtClean="0"/>
              <a:t>5</a:t>
            </a:fld>
            <a:endParaRPr lang="en-US"/>
          </a:p>
        </p:txBody>
      </p:sp>
    </p:spTree>
    <p:extLst>
      <p:ext uri="{BB962C8B-B14F-4D97-AF65-F5344CB8AC3E}">
        <p14:creationId xmlns:p14="http://schemas.microsoft.com/office/powerpoint/2010/main" val="3955874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F67447-7496-9594-1320-9AC09C37E0C8}"/>
              </a:ext>
            </a:extLst>
          </p:cNvPr>
          <p:cNvSpPr>
            <a:spLocks noGrp="1"/>
          </p:cNvSpPr>
          <p:nvPr>
            <p:ph type="title"/>
          </p:nvPr>
        </p:nvSpPr>
        <p:spPr>
          <a:xfrm>
            <a:off x="571500" y="-243408"/>
            <a:ext cx="10287000" cy="1661046"/>
          </a:xfrm>
        </p:spPr>
        <p:txBody>
          <a:bodyPr/>
          <a:lstStyle/>
          <a:p>
            <a:r>
              <a:rPr lang="en-US" dirty="0">
                <a:latin typeface="Times New Roman" panose="02020603050405020304" pitchFamily="18" charset="0"/>
                <a:cs typeface="Times New Roman" panose="02020603050405020304" pitchFamily="18" charset="0"/>
              </a:rPr>
              <a:t>   Literature Survey</a:t>
            </a:r>
            <a:endParaRPr lang="en-IN" dirty="0">
              <a:latin typeface="Times New Roman" panose="02020603050405020304" pitchFamily="18" charset="0"/>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id="{28ED9DFB-C8CB-90E5-4883-6DF31D354821}"/>
              </a:ext>
            </a:extLst>
          </p:cNvPr>
          <p:cNvGraphicFramePr>
            <a:graphicFrameLocks noGrp="1"/>
          </p:cNvGraphicFramePr>
          <p:nvPr>
            <p:ph idx="1"/>
            <p:extLst>
              <p:ext uri="{D42A27DB-BD31-4B8C-83A1-F6EECF244321}">
                <p14:modId xmlns:p14="http://schemas.microsoft.com/office/powerpoint/2010/main" val="3854154482"/>
              </p:ext>
            </p:extLst>
          </p:nvPr>
        </p:nvGraphicFramePr>
        <p:xfrm>
          <a:off x="1034480" y="1034276"/>
          <a:ext cx="9577064" cy="5408359"/>
        </p:xfrm>
        <a:graphic>
          <a:graphicData uri="http://schemas.openxmlformats.org/drawingml/2006/table">
            <a:tbl>
              <a:tblPr firstRow="1" bandRow="1">
                <a:tableStyleId>{21E4AEA4-8DFA-4A89-87EB-49C32662AFE0}</a:tableStyleId>
              </a:tblPr>
              <a:tblGrid>
                <a:gridCol w="1963378">
                  <a:extLst>
                    <a:ext uri="{9D8B030D-6E8A-4147-A177-3AD203B41FA5}">
                      <a16:colId xmlns:a16="http://schemas.microsoft.com/office/drawing/2014/main" val="327688653"/>
                    </a:ext>
                  </a:extLst>
                </a:gridCol>
                <a:gridCol w="1354840">
                  <a:extLst>
                    <a:ext uri="{9D8B030D-6E8A-4147-A177-3AD203B41FA5}">
                      <a16:colId xmlns:a16="http://schemas.microsoft.com/office/drawing/2014/main" val="4251358139"/>
                    </a:ext>
                  </a:extLst>
                </a:gridCol>
                <a:gridCol w="787028">
                  <a:extLst>
                    <a:ext uri="{9D8B030D-6E8A-4147-A177-3AD203B41FA5}">
                      <a16:colId xmlns:a16="http://schemas.microsoft.com/office/drawing/2014/main" val="424976981"/>
                    </a:ext>
                  </a:extLst>
                </a:gridCol>
                <a:gridCol w="2141867">
                  <a:extLst>
                    <a:ext uri="{9D8B030D-6E8A-4147-A177-3AD203B41FA5}">
                      <a16:colId xmlns:a16="http://schemas.microsoft.com/office/drawing/2014/main" val="3248870516"/>
                    </a:ext>
                  </a:extLst>
                </a:gridCol>
                <a:gridCol w="3329951">
                  <a:extLst>
                    <a:ext uri="{9D8B030D-6E8A-4147-A177-3AD203B41FA5}">
                      <a16:colId xmlns:a16="http://schemas.microsoft.com/office/drawing/2014/main" val="2279053136"/>
                    </a:ext>
                  </a:extLst>
                </a:gridCol>
              </a:tblGrid>
              <a:tr h="343838">
                <a:tc>
                  <a:txBody>
                    <a:bodyPr/>
                    <a:lstStyle/>
                    <a:p>
                      <a:r>
                        <a:rPr lang="en-US" dirty="0"/>
                        <a:t>Title</a:t>
                      </a:r>
                      <a:endParaRPr lang="en-IN" dirty="0"/>
                    </a:p>
                  </a:txBody>
                  <a:tcPr/>
                </a:tc>
                <a:tc>
                  <a:txBody>
                    <a:bodyPr/>
                    <a:lstStyle/>
                    <a:p>
                      <a:r>
                        <a:rPr lang="en-US" dirty="0"/>
                        <a:t>Author</a:t>
                      </a:r>
                      <a:endParaRPr lang="en-IN" dirty="0"/>
                    </a:p>
                  </a:txBody>
                  <a:tcPr/>
                </a:tc>
                <a:tc>
                  <a:txBody>
                    <a:bodyPr/>
                    <a:lstStyle/>
                    <a:p>
                      <a:r>
                        <a:rPr lang="en-US" dirty="0"/>
                        <a:t>Year</a:t>
                      </a:r>
                      <a:endParaRPr lang="en-IN" dirty="0"/>
                    </a:p>
                  </a:txBody>
                  <a:tcPr/>
                </a:tc>
                <a:tc>
                  <a:txBody>
                    <a:bodyPr/>
                    <a:lstStyle/>
                    <a:p>
                      <a:r>
                        <a:rPr lang="en-US" dirty="0"/>
                        <a:t>Journal</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144842627"/>
                  </a:ext>
                </a:extLst>
              </a:tr>
              <a:tr h="2091680">
                <a:tc>
                  <a:txBody>
                    <a:bodyPr/>
                    <a:lstStyle/>
                    <a:p>
                      <a:r>
                        <a:rPr lang="en-US" sz="2000" dirty="0">
                          <a:latin typeface="Times New Roman" panose="02020603050405020304" pitchFamily="18" charset="0"/>
                          <a:cs typeface="Times New Roman" panose="02020603050405020304" pitchFamily="18" charset="0"/>
                        </a:rPr>
                        <a:t>Architectural style classification based on CNN and channel–spatial</a:t>
                      </a:r>
                    </a:p>
                    <a:p>
                      <a:r>
                        <a:rPr lang="en-US" sz="2000" dirty="0">
                          <a:latin typeface="Times New Roman" panose="02020603050405020304" pitchFamily="18" charset="0"/>
                          <a:cs typeface="Times New Roman" panose="02020603050405020304" pitchFamily="18" charset="0"/>
                        </a:rPr>
                        <a:t>attention</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 Sulan Zhang</a:t>
                      </a:r>
                    </a:p>
                    <a:p>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2022</a:t>
                      </a:r>
                    </a:p>
                  </a:txBody>
                  <a:tcPr/>
                </a:tc>
                <a:tc>
                  <a:txBody>
                    <a:bodyPr/>
                    <a:lstStyle/>
                    <a:p>
                      <a:r>
                        <a:rPr lang="en-US" sz="2000" dirty="0">
                          <a:latin typeface="Times New Roman" panose="02020603050405020304" pitchFamily="18" charset="0"/>
                          <a:cs typeface="Times New Roman" panose="02020603050405020304" pitchFamily="18" charset="0"/>
                        </a:rPr>
                        <a:t> Computer Science and Technology</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The author analysed a deep learning approach to classifying architectural styles using a Convolutional Neural Network (CNN) and channel-spatial attention mechanisms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7349394"/>
                  </a:ext>
                </a:extLst>
              </a:tr>
              <a:tr h="2664743">
                <a:tc>
                  <a:txBody>
                    <a:bodyPr/>
                    <a:lstStyle/>
                    <a:p>
                      <a:r>
                        <a:rPr lang="en-US" sz="2000" dirty="0">
                          <a:latin typeface="Times New Roman" panose="02020603050405020304" pitchFamily="18" charset="0"/>
                          <a:cs typeface="Times New Roman" panose="02020603050405020304" pitchFamily="18" charset="0"/>
                        </a:rPr>
                        <a:t> SSTNet: Spatial, Spectral, and Texture Aware</a:t>
                      </a:r>
                    </a:p>
                    <a:p>
                      <a:r>
                        <a:rPr lang="en-US" sz="2000" dirty="0">
                          <a:latin typeface="Times New Roman" panose="02020603050405020304" pitchFamily="18" charset="0"/>
                          <a:cs typeface="Times New Roman" panose="02020603050405020304" pitchFamily="18" charset="0"/>
                        </a:rPr>
                        <a:t>Attention Network using Hyperspectral Image for</a:t>
                      </a:r>
                    </a:p>
                    <a:p>
                      <a:r>
                        <a:rPr lang="en-US" sz="2000" dirty="0">
                          <a:latin typeface="Times New Roman" panose="02020603050405020304" pitchFamily="18" charset="0"/>
                          <a:cs typeface="Times New Roman" panose="02020603050405020304" pitchFamily="18" charset="0"/>
                        </a:rPr>
                        <a:t>Corn Variety Identification.</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Weidong Zhang and Zexu Li</a:t>
                      </a:r>
                    </a:p>
                  </a:txBody>
                  <a:tcPr/>
                </a:tc>
                <a:tc>
                  <a:txBody>
                    <a:bodyPr/>
                    <a:lstStyle/>
                    <a:p>
                      <a:r>
                        <a:rPr lang="en-US" sz="2000" dirty="0">
                          <a:latin typeface="Times New Roman" panose="02020603050405020304" pitchFamily="18" charset="0"/>
                          <a:cs typeface="Times New Roman" panose="02020603050405020304" pitchFamily="18" charset="0"/>
                        </a:rPr>
                        <a:t>2019</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School of Information Engineering</a:t>
                      </a:r>
                    </a:p>
                  </a:txBody>
                  <a:tcPr/>
                </a:tc>
                <a:tc>
                  <a:txBody>
                    <a:bodyPr/>
                    <a:lstStyle/>
                    <a:p>
                      <a:r>
                        <a:rPr lang="en-US" sz="2000" dirty="0">
                          <a:latin typeface="Times New Roman" panose="02020603050405020304" pitchFamily="18" charset="0"/>
                          <a:cs typeface="Times New Roman" panose="02020603050405020304" pitchFamily="18" charset="0"/>
                        </a:rPr>
                        <a:t>author analysed by combining spatial, spectral, and texture-aware attention mechanisms with hyperspectral imaging, SSTNet is able to more accurately identify corn varieties based on nuanced differences in their spectral signatures and textures.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6823771"/>
                  </a:ext>
                </a:extLst>
              </a:tr>
            </a:tbl>
          </a:graphicData>
        </a:graphic>
      </p:graphicFrame>
      <p:sp>
        <p:nvSpPr>
          <p:cNvPr id="2" name="Footer Placeholder 1">
            <a:extLst>
              <a:ext uri="{FF2B5EF4-FFF2-40B4-BE49-F238E27FC236}">
                <a16:creationId xmlns:a16="http://schemas.microsoft.com/office/drawing/2014/main" id="{E12E09CB-92B2-9347-48D4-F820CF861CAA}"/>
              </a:ext>
            </a:extLst>
          </p:cNvPr>
          <p:cNvSpPr>
            <a:spLocks noGrp="1"/>
          </p:cNvSpPr>
          <p:nvPr>
            <p:ph type="ftr" sz="quarter" idx="11"/>
          </p:nvPr>
        </p:nvSpPr>
        <p:spPr/>
        <p:txBody>
          <a:bodyPr/>
          <a:lstStyle/>
          <a:p>
            <a:r>
              <a:rPr lang="en-US"/>
              <a:t>Vel Tech Rangarajan Dr. Sagunthala R&amp;D Institute of Science and Technology</a:t>
            </a:r>
          </a:p>
        </p:txBody>
      </p:sp>
      <p:sp>
        <p:nvSpPr>
          <p:cNvPr id="3" name="Slide Number Placeholder 2">
            <a:extLst>
              <a:ext uri="{FF2B5EF4-FFF2-40B4-BE49-F238E27FC236}">
                <a16:creationId xmlns:a16="http://schemas.microsoft.com/office/drawing/2014/main" id="{F2ADABE9-017D-3977-6C65-D779E05CB729}"/>
              </a:ext>
            </a:extLst>
          </p:cNvPr>
          <p:cNvSpPr>
            <a:spLocks noGrp="1"/>
          </p:cNvSpPr>
          <p:nvPr>
            <p:ph type="sldNum" sz="quarter" idx="12"/>
          </p:nvPr>
        </p:nvSpPr>
        <p:spPr/>
        <p:txBody>
          <a:bodyPr/>
          <a:lstStyle/>
          <a:p>
            <a:fld id="{8E4F4909-AB91-4702-BFA2-E3C21A7DF79A}" type="slidenum">
              <a:rPr lang="en-US" smtClean="0"/>
              <a:t>6</a:t>
            </a:fld>
            <a:endParaRPr lang="en-US"/>
          </a:p>
        </p:txBody>
      </p:sp>
    </p:spTree>
    <p:extLst>
      <p:ext uri="{BB962C8B-B14F-4D97-AF65-F5344CB8AC3E}">
        <p14:creationId xmlns:p14="http://schemas.microsoft.com/office/powerpoint/2010/main" val="2052997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1D4AE552-5300-0B11-0574-921116F3A2CE}"/>
              </a:ext>
            </a:extLst>
          </p:cNvPr>
          <p:cNvGraphicFramePr>
            <a:graphicFrameLocks noGrp="1"/>
          </p:cNvGraphicFramePr>
          <p:nvPr>
            <p:ph idx="1"/>
            <p:extLst>
              <p:ext uri="{D42A27DB-BD31-4B8C-83A1-F6EECF244321}">
                <p14:modId xmlns:p14="http://schemas.microsoft.com/office/powerpoint/2010/main" val="2499617348"/>
              </p:ext>
            </p:extLst>
          </p:nvPr>
        </p:nvGraphicFramePr>
        <p:xfrm>
          <a:off x="1034480" y="476672"/>
          <a:ext cx="9505056" cy="5429408"/>
        </p:xfrm>
        <a:graphic>
          <a:graphicData uri="http://schemas.openxmlformats.org/drawingml/2006/table">
            <a:tbl>
              <a:tblPr firstRow="1" bandRow="1">
                <a:tableStyleId>{21E4AEA4-8DFA-4A89-87EB-49C32662AFE0}</a:tableStyleId>
              </a:tblPr>
              <a:tblGrid>
                <a:gridCol w="2304256">
                  <a:extLst>
                    <a:ext uri="{9D8B030D-6E8A-4147-A177-3AD203B41FA5}">
                      <a16:colId xmlns:a16="http://schemas.microsoft.com/office/drawing/2014/main" val="988348041"/>
                    </a:ext>
                  </a:extLst>
                </a:gridCol>
                <a:gridCol w="1569775">
                  <a:extLst>
                    <a:ext uri="{9D8B030D-6E8A-4147-A177-3AD203B41FA5}">
                      <a16:colId xmlns:a16="http://schemas.microsoft.com/office/drawing/2014/main" val="618920967"/>
                    </a:ext>
                  </a:extLst>
                </a:gridCol>
                <a:gridCol w="740333">
                  <a:extLst>
                    <a:ext uri="{9D8B030D-6E8A-4147-A177-3AD203B41FA5}">
                      <a16:colId xmlns:a16="http://schemas.microsoft.com/office/drawing/2014/main" val="2285965834"/>
                    </a:ext>
                  </a:extLst>
                </a:gridCol>
                <a:gridCol w="4890692">
                  <a:extLst>
                    <a:ext uri="{9D8B030D-6E8A-4147-A177-3AD203B41FA5}">
                      <a16:colId xmlns:a16="http://schemas.microsoft.com/office/drawing/2014/main" val="4108126533"/>
                    </a:ext>
                  </a:extLst>
                </a:gridCol>
              </a:tblGrid>
              <a:tr h="304016">
                <a:tc>
                  <a:txBody>
                    <a:bodyPr/>
                    <a:lstStyle/>
                    <a:p>
                      <a:r>
                        <a:rPr lang="en-US" dirty="0"/>
                        <a:t>Title</a:t>
                      </a:r>
                      <a:endParaRPr lang="en-IN" dirty="0"/>
                    </a:p>
                  </a:txBody>
                  <a:tcPr/>
                </a:tc>
                <a:tc>
                  <a:txBody>
                    <a:bodyPr/>
                    <a:lstStyle/>
                    <a:p>
                      <a:r>
                        <a:rPr lang="en-US" dirty="0"/>
                        <a:t>Author</a:t>
                      </a:r>
                      <a:endParaRPr lang="en-IN" dirty="0"/>
                    </a:p>
                  </a:txBody>
                  <a:tcPr/>
                </a:tc>
                <a:tc>
                  <a:txBody>
                    <a:bodyPr/>
                    <a:lstStyle/>
                    <a:p>
                      <a:r>
                        <a:rPr lang="en-US" dirty="0"/>
                        <a:t>Year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Description</a:t>
                      </a:r>
                      <a:endParaRPr lang="en-IN" dirty="0"/>
                    </a:p>
                    <a:p>
                      <a:endParaRPr lang="en-IN" dirty="0"/>
                    </a:p>
                  </a:txBody>
                  <a:tcPr/>
                </a:tc>
                <a:extLst>
                  <a:ext uri="{0D108BD9-81ED-4DB2-BD59-A6C34878D82A}">
                    <a16:rowId xmlns:a16="http://schemas.microsoft.com/office/drawing/2014/main" val="1419402859"/>
                  </a:ext>
                </a:extLst>
              </a:tr>
              <a:tr h="2565687">
                <a:tc>
                  <a:txBody>
                    <a:bodyPr/>
                    <a:lstStyle/>
                    <a:p>
                      <a:r>
                        <a:rPr lang="en-US" sz="2000" dirty="0">
                          <a:latin typeface="Times New Roman" panose="02020603050405020304" pitchFamily="18" charset="0"/>
                          <a:cs typeface="Times New Roman" panose="02020603050405020304" pitchFamily="18" charset="0"/>
                        </a:rPr>
                        <a:t>SCA-Net: A Spatial and Channel Attention</a:t>
                      </a:r>
                    </a:p>
                    <a:p>
                      <a:r>
                        <a:rPr lang="en-US" sz="2000" dirty="0">
                          <a:latin typeface="Times New Roman" panose="02020603050405020304" pitchFamily="18" charset="0"/>
                          <a:cs typeface="Times New Roman" panose="02020603050405020304" pitchFamily="18" charset="0"/>
                        </a:rPr>
                        <a:t>Network for Medical Image Segmentation</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TONG SHAN AND JIAYONG YAN</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2021</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Author analysed SCA-Net enhances the network's ability to focus on critical areas in medical images, leading to more accurate segmentation results, which is crucial in medical applications like diagnostics and treatment planning.</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12828976"/>
                  </a:ext>
                </a:extLst>
              </a:tr>
              <a:tr h="2257804">
                <a:tc>
                  <a:txBody>
                    <a:bodyPr/>
                    <a:lstStyle/>
                    <a:p>
                      <a:r>
                        <a:rPr lang="en-US" sz="2000" dirty="0">
                          <a:latin typeface="Times New Roman" panose="02020603050405020304" pitchFamily="18" charset="0"/>
                          <a:cs typeface="Times New Roman" panose="02020603050405020304" pitchFamily="18" charset="0"/>
                        </a:rPr>
                        <a:t>Combined Channel and Spatial Attention-based</a:t>
                      </a:r>
                    </a:p>
                    <a:p>
                      <a:r>
                        <a:rPr lang="en-US" sz="2000" dirty="0">
                          <a:latin typeface="Times New Roman" panose="02020603050405020304" pitchFamily="18" charset="0"/>
                          <a:cs typeface="Times New Roman" panose="02020603050405020304" pitchFamily="18" charset="0"/>
                        </a:rPr>
                        <a:t>Stereo Endoscopic Image Super-Resolution</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Dr. Titipat Achakulvisut</a:t>
                      </a:r>
                    </a:p>
                  </a:txBody>
                  <a:tcPr/>
                </a:tc>
                <a:tc>
                  <a:txBody>
                    <a:bodyPr/>
                    <a:lstStyle/>
                    <a:p>
                      <a:r>
                        <a:rPr lang="en-US" sz="2000" dirty="0">
                          <a:latin typeface="Times New Roman" panose="02020603050405020304" pitchFamily="18" charset="0"/>
                          <a:cs typeface="Times New Roman" panose="02020603050405020304" pitchFamily="18" charset="0"/>
                        </a:rPr>
                        <a:t>2020</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Author analysed Stereo Imaging technology integration into </a:t>
                      </a:r>
                    </a:p>
                    <a:p>
                      <a:r>
                        <a:rPr lang="en-US" sz="2000" dirty="0">
                          <a:latin typeface="Times New Roman" panose="02020603050405020304" pitchFamily="18" charset="0"/>
                          <a:cs typeface="Times New Roman" panose="02020603050405020304" pitchFamily="18" charset="0"/>
                        </a:rPr>
                        <a:t>medical diagnostics and surgeries brings a great revolution in </a:t>
                      </a:r>
                    </a:p>
                    <a:p>
                      <a:r>
                        <a:rPr lang="en-US" sz="2000" dirty="0">
                          <a:latin typeface="Times New Roman" panose="02020603050405020304" pitchFamily="18" charset="0"/>
                          <a:cs typeface="Times New Roman" panose="02020603050405020304" pitchFamily="18" charset="0"/>
                        </a:rPr>
                        <a:t>the field of medical sciences.</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61632766"/>
                  </a:ext>
                </a:extLst>
              </a:tr>
            </a:tbl>
          </a:graphicData>
        </a:graphic>
      </p:graphicFrame>
      <p:sp>
        <p:nvSpPr>
          <p:cNvPr id="3" name="Footer Placeholder 2">
            <a:extLst>
              <a:ext uri="{FF2B5EF4-FFF2-40B4-BE49-F238E27FC236}">
                <a16:creationId xmlns:a16="http://schemas.microsoft.com/office/drawing/2014/main" id="{D3A92007-1FE6-445C-3805-44BDD96CDB01}"/>
              </a:ext>
            </a:extLst>
          </p:cNvPr>
          <p:cNvSpPr>
            <a:spLocks noGrp="1"/>
          </p:cNvSpPr>
          <p:nvPr>
            <p:ph type="ftr" sz="quarter" idx="11"/>
          </p:nvPr>
        </p:nvSpPr>
        <p:spPr/>
        <p:txBody>
          <a:bodyPr/>
          <a:lstStyle/>
          <a:p>
            <a:r>
              <a:rPr lang="en-US"/>
              <a:t>Vel Tech Rangarajan Dr. Sagunthala R&amp;D Institute of Science and Technology</a:t>
            </a:r>
          </a:p>
        </p:txBody>
      </p:sp>
      <p:sp>
        <p:nvSpPr>
          <p:cNvPr id="4" name="Slide Number Placeholder 3">
            <a:extLst>
              <a:ext uri="{FF2B5EF4-FFF2-40B4-BE49-F238E27FC236}">
                <a16:creationId xmlns:a16="http://schemas.microsoft.com/office/drawing/2014/main" id="{70C16F77-2F9C-A664-B15B-4AA126389D97}"/>
              </a:ext>
            </a:extLst>
          </p:cNvPr>
          <p:cNvSpPr>
            <a:spLocks noGrp="1"/>
          </p:cNvSpPr>
          <p:nvPr>
            <p:ph type="sldNum" sz="quarter" idx="12"/>
          </p:nvPr>
        </p:nvSpPr>
        <p:spPr/>
        <p:txBody>
          <a:bodyPr/>
          <a:lstStyle/>
          <a:p>
            <a:fld id="{8E4F4909-AB91-4702-BFA2-E3C21A7DF79A}" type="slidenum">
              <a:rPr lang="en-US" smtClean="0"/>
              <a:t>7</a:t>
            </a:fld>
            <a:endParaRPr lang="en-US"/>
          </a:p>
        </p:txBody>
      </p:sp>
    </p:spTree>
    <p:extLst>
      <p:ext uri="{BB962C8B-B14F-4D97-AF65-F5344CB8AC3E}">
        <p14:creationId xmlns:p14="http://schemas.microsoft.com/office/powerpoint/2010/main" val="2460628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DC8D47AD-0118-0DB2-8144-EA9A0658AC6A}"/>
              </a:ext>
            </a:extLst>
          </p:cNvPr>
          <p:cNvGraphicFramePr>
            <a:graphicFrameLocks noGrp="1"/>
          </p:cNvGraphicFramePr>
          <p:nvPr>
            <p:ph idx="1"/>
            <p:extLst>
              <p:ext uri="{D42A27DB-BD31-4B8C-83A1-F6EECF244321}">
                <p14:modId xmlns:p14="http://schemas.microsoft.com/office/powerpoint/2010/main" val="72794111"/>
              </p:ext>
            </p:extLst>
          </p:nvPr>
        </p:nvGraphicFramePr>
        <p:xfrm>
          <a:off x="674440" y="1700808"/>
          <a:ext cx="10009112" cy="3342691"/>
        </p:xfrm>
        <a:graphic>
          <a:graphicData uri="http://schemas.openxmlformats.org/drawingml/2006/table">
            <a:tbl>
              <a:tblPr firstRow="1" bandRow="1">
                <a:tableStyleId>{21E4AEA4-8DFA-4A89-87EB-49C32662AFE0}</a:tableStyleId>
              </a:tblPr>
              <a:tblGrid>
                <a:gridCol w="2057400">
                  <a:extLst>
                    <a:ext uri="{9D8B030D-6E8A-4147-A177-3AD203B41FA5}">
                      <a16:colId xmlns:a16="http://schemas.microsoft.com/office/drawing/2014/main" val="1265426538"/>
                    </a:ext>
                  </a:extLst>
                </a:gridCol>
                <a:gridCol w="1789956">
                  <a:extLst>
                    <a:ext uri="{9D8B030D-6E8A-4147-A177-3AD203B41FA5}">
                      <a16:colId xmlns:a16="http://schemas.microsoft.com/office/drawing/2014/main" val="45960158"/>
                    </a:ext>
                  </a:extLst>
                </a:gridCol>
                <a:gridCol w="1224136">
                  <a:extLst>
                    <a:ext uri="{9D8B030D-6E8A-4147-A177-3AD203B41FA5}">
                      <a16:colId xmlns:a16="http://schemas.microsoft.com/office/drawing/2014/main" val="1772609911"/>
                    </a:ext>
                  </a:extLst>
                </a:gridCol>
                <a:gridCol w="1728192">
                  <a:extLst>
                    <a:ext uri="{9D8B030D-6E8A-4147-A177-3AD203B41FA5}">
                      <a16:colId xmlns:a16="http://schemas.microsoft.com/office/drawing/2014/main" val="3214993122"/>
                    </a:ext>
                  </a:extLst>
                </a:gridCol>
                <a:gridCol w="3209428">
                  <a:extLst>
                    <a:ext uri="{9D8B030D-6E8A-4147-A177-3AD203B41FA5}">
                      <a16:colId xmlns:a16="http://schemas.microsoft.com/office/drawing/2014/main" val="2435670080"/>
                    </a:ext>
                  </a:extLst>
                </a:gridCol>
              </a:tblGrid>
              <a:tr h="936104">
                <a:tc>
                  <a:txBody>
                    <a:bodyPr/>
                    <a:lstStyle/>
                    <a:p>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Year</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Journal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7507132"/>
                  </a:ext>
                </a:extLst>
              </a:tr>
              <a:tr h="2102532">
                <a:tc>
                  <a:txBody>
                    <a:bodyPr/>
                    <a:lstStyle/>
                    <a:p>
                      <a:r>
                        <a:rPr lang="en-US" dirty="0">
                          <a:latin typeface="Times New Roman" panose="02020603050405020304" pitchFamily="18" charset="0"/>
                          <a:cs typeface="Times New Roman" panose="02020603050405020304" pitchFamily="18" charset="0"/>
                        </a:rPr>
                        <a:t>CNN Cloud Detection Algorithm Based on Channel</a:t>
                      </a:r>
                    </a:p>
                    <a:p>
                      <a:r>
                        <a:rPr lang="en-US" dirty="0">
                          <a:latin typeface="Times New Roman" panose="02020603050405020304" pitchFamily="18" charset="0"/>
                          <a:cs typeface="Times New Roman" panose="02020603050405020304" pitchFamily="18" charset="0"/>
                        </a:rPr>
                        <a:t>and Spatial Attention and Probabilistic </a:t>
                      </a:r>
                      <a:r>
                        <a:rPr lang="en-US" dirty="0" err="1">
                          <a:latin typeface="Times New Roman" panose="02020603050405020304" pitchFamily="18" charset="0"/>
                          <a:cs typeface="Times New Roman" panose="02020603050405020304" pitchFamily="18" charset="0"/>
                        </a:rPr>
                        <a:t>Upsampling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Remote Sensing Image.</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Jing Zhang</a:t>
                      </a:r>
                    </a:p>
                  </a:txBody>
                  <a:tcPr/>
                </a:tc>
                <a:tc>
                  <a:txBody>
                    <a:bodyPr/>
                    <a:lstStyle/>
                    <a:p>
                      <a:r>
                        <a:rPr lang="en-US" dirty="0">
                          <a:latin typeface="Times New Roman" panose="02020603050405020304" pitchFamily="18" charset="0"/>
                          <a:cs typeface="Times New Roman" panose="02020603050405020304" pitchFamily="18" charset="0"/>
                        </a:rPr>
                        <a:t>2021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PhD. degree in information</a:t>
                      </a:r>
                    </a:p>
                    <a:p>
                      <a:r>
                        <a:rPr lang="en-US" dirty="0">
                          <a:latin typeface="Times New Roman" panose="02020603050405020304" pitchFamily="18" charset="0"/>
                          <a:cs typeface="Times New Roman" panose="02020603050405020304" pitchFamily="18" charset="0"/>
                        </a:rPr>
                        <a:t>and communication engineering.</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 analysed Compared with other ground</a:t>
                      </a:r>
                    </a:p>
                    <a:p>
                      <a:r>
                        <a:rPr lang="en-US" dirty="0">
                          <a:latin typeface="Times New Roman" panose="02020603050405020304" pitchFamily="18" charset="0"/>
                          <a:cs typeface="Times New Roman" panose="02020603050405020304" pitchFamily="18" charset="0"/>
                        </a:rPr>
                        <a:t>objects, cloud pixels in remote sensing image are invalid information, so it is a meaningful research work to remove cloud before</a:t>
                      </a:r>
                    </a:p>
                    <a:p>
                      <a:r>
                        <a:rPr lang="en-US" dirty="0">
                          <a:latin typeface="Times New Roman" panose="02020603050405020304" pitchFamily="18" charset="0"/>
                          <a:cs typeface="Times New Roman" panose="02020603050405020304" pitchFamily="18" charset="0"/>
                        </a:rPr>
                        <a:t>transmitting image and reduce the waste of useless information.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061481"/>
                  </a:ext>
                </a:extLst>
              </a:tr>
            </a:tbl>
          </a:graphicData>
        </a:graphic>
      </p:graphicFrame>
      <p:sp>
        <p:nvSpPr>
          <p:cNvPr id="4" name="Footer Placeholder 3">
            <a:extLst>
              <a:ext uri="{FF2B5EF4-FFF2-40B4-BE49-F238E27FC236}">
                <a16:creationId xmlns:a16="http://schemas.microsoft.com/office/drawing/2014/main" id="{70D89960-13CC-FDC3-F864-9B1378760FEE}"/>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F368F65C-0A3E-94C5-FE41-39FAEE05B025}"/>
              </a:ext>
            </a:extLst>
          </p:cNvPr>
          <p:cNvSpPr>
            <a:spLocks noGrp="1"/>
          </p:cNvSpPr>
          <p:nvPr>
            <p:ph type="sldNum" sz="quarter" idx="12"/>
          </p:nvPr>
        </p:nvSpPr>
        <p:spPr/>
        <p:txBody>
          <a:bodyPr/>
          <a:lstStyle/>
          <a:p>
            <a:fld id="{8E4F4909-AB91-4702-BFA2-E3C21A7DF79A}" type="slidenum">
              <a:rPr lang="en-US" smtClean="0"/>
              <a:t>8</a:t>
            </a:fld>
            <a:endParaRPr lang="en-US"/>
          </a:p>
        </p:txBody>
      </p:sp>
    </p:spTree>
    <p:extLst>
      <p:ext uri="{BB962C8B-B14F-4D97-AF65-F5344CB8AC3E}">
        <p14:creationId xmlns:p14="http://schemas.microsoft.com/office/powerpoint/2010/main" val="3064633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BBBF7-0F7E-EBFF-9D87-11401EA553C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CNN Algorithm:</a:t>
            </a:r>
          </a:p>
        </p:txBody>
      </p:sp>
      <p:sp>
        <p:nvSpPr>
          <p:cNvPr id="3" name="Content Placeholder 2">
            <a:extLst>
              <a:ext uri="{FF2B5EF4-FFF2-40B4-BE49-F238E27FC236}">
                <a16:creationId xmlns:a16="http://schemas.microsoft.com/office/drawing/2014/main" id="{38BA5DFA-1772-422A-0754-DF2D89FEBF17}"/>
              </a:ext>
            </a:extLst>
          </p:cNvPr>
          <p:cNvSpPr>
            <a:spLocks noGrp="1"/>
          </p:cNvSpPr>
          <p:nvPr>
            <p:ph idx="1"/>
          </p:nvPr>
        </p:nvSpPr>
        <p:spPr>
          <a:xfrm>
            <a:off x="571500" y="1417638"/>
            <a:ext cx="10287000" cy="4708527"/>
          </a:xfrm>
        </p:spPr>
        <p:txBody>
          <a:bodyPr>
            <a:noAutofit/>
          </a:bodyPr>
          <a:lstStyle/>
          <a:p>
            <a:pPr algn="just"/>
            <a:r>
              <a:rPr lang="en-US" sz="2000" dirty="0">
                <a:latin typeface="Times New Roman" panose="02020603050405020304" pitchFamily="18" charset="0"/>
                <a:cs typeface="Times New Roman" panose="02020603050405020304" pitchFamily="18" charset="0"/>
              </a:rPr>
              <a:t>A Convolutional Neural Network (CNN) is a type of Deep Learning neural network architecture commonly used in Computer Vision. CNN is the extended version of artificial neural networks (ANN) which is predominantly used to extract the feature from the grid-like matrix dataset.</a:t>
            </a:r>
          </a:p>
          <a:p>
            <a:pPr algn="just"/>
            <a:r>
              <a:rPr lang="en-US" sz="2000" dirty="0">
                <a:latin typeface="Times New Roman" panose="02020603050405020304" pitchFamily="18" charset="0"/>
                <a:cs typeface="Times New Roman" panose="02020603050405020304" pitchFamily="18" charset="0"/>
              </a:rPr>
              <a:t>VGG16, VGG19, and ResNet-50 are popular CNN architectures:</a:t>
            </a:r>
          </a:p>
          <a:p>
            <a:pPr marL="0" indent="0" algn="just">
              <a:buNone/>
            </a:pPr>
            <a:r>
              <a:rPr lang="en-US" sz="2000" dirty="0">
                <a:latin typeface="Times New Roman" panose="02020603050405020304" pitchFamily="18" charset="0"/>
                <a:cs typeface="Times New Roman" panose="02020603050405020304" pitchFamily="18" charset="0"/>
              </a:rPr>
              <a:t>1. VGG16 (Visual Geometry Group 16)</a:t>
            </a:r>
          </a:p>
          <a:p>
            <a:pPr marL="0" indent="0" algn="just">
              <a:buNone/>
            </a:pPr>
            <a:r>
              <a:rPr lang="en-US" sz="2000" dirty="0">
                <a:latin typeface="Times New Roman" panose="02020603050405020304" pitchFamily="18" charset="0"/>
                <a:cs typeface="Times New Roman" panose="02020603050405020304" pitchFamily="18" charset="0"/>
              </a:rPr>
              <a:t>   - Layers: 16 weight layers (13 convolutional layers and 3 fully connected layers).</a:t>
            </a:r>
          </a:p>
          <a:p>
            <a:pPr marL="0" indent="0" algn="just">
              <a:buNone/>
            </a:pPr>
            <a:r>
              <a:rPr lang="en-US" sz="2000" dirty="0">
                <a:latin typeface="Times New Roman" panose="02020603050405020304" pitchFamily="18" charset="0"/>
                <a:cs typeface="Times New Roman" panose="02020603050405020304" pitchFamily="18" charset="0"/>
              </a:rPr>
              <a:t>   - Key Feature: Uses small (3 times 3) filters consistently throughout the network. It stacks multiple convolution layers before max-pooling layers, which helps in capturing detailed features.</a:t>
            </a:r>
          </a:p>
          <a:p>
            <a:pPr marL="0" indent="0" algn="just">
              <a:buNone/>
            </a:pPr>
            <a:r>
              <a:rPr lang="en-US" sz="2000" dirty="0">
                <a:latin typeface="Times New Roman" panose="02020603050405020304" pitchFamily="18" charset="0"/>
                <a:cs typeface="Times New Roman" panose="02020603050405020304" pitchFamily="18" charset="0"/>
              </a:rPr>
              <a:t>   - Performance: High accuracy but requires a large amount of computation and memory.</a:t>
            </a:r>
          </a:p>
          <a:p>
            <a:pPr marL="0" indent="0" algn="just">
              <a:buNone/>
            </a:pPr>
            <a:r>
              <a:rPr lang="en-US" sz="2000" dirty="0">
                <a:latin typeface="Times New Roman" panose="02020603050405020304" pitchFamily="18" charset="0"/>
                <a:cs typeface="Times New Roman" panose="02020603050405020304" pitchFamily="18" charset="0"/>
              </a:rPr>
              <a:t>2. VGG19</a:t>
            </a:r>
          </a:p>
          <a:p>
            <a:pPr marL="0" indent="0" algn="just">
              <a:buNone/>
            </a:pPr>
            <a:r>
              <a:rPr lang="en-US" sz="2000" dirty="0">
                <a:latin typeface="Times New Roman" panose="02020603050405020304" pitchFamily="18" charset="0"/>
                <a:cs typeface="Times New Roman" panose="02020603050405020304" pitchFamily="18" charset="0"/>
              </a:rPr>
              <a:t>   - Layers: 19 weight layers (16 convolutional layers and 3 fully connected layers).</a:t>
            </a:r>
          </a:p>
        </p:txBody>
      </p:sp>
      <p:sp>
        <p:nvSpPr>
          <p:cNvPr id="4" name="Footer Placeholder 3">
            <a:extLst>
              <a:ext uri="{FF2B5EF4-FFF2-40B4-BE49-F238E27FC236}">
                <a16:creationId xmlns:a16="http://schemas.microsoft.com/office/drawing/2014/main" id="{2B4AD912-FAD0-9EE6-32C9-D17C2747E666}"/>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11749018-5C07-23D4-276C-1D8547ED3A41}"/>
              </a:ext>
            </a:extLst>
          </p:cNvPr>
          <p:cNvSpPr>
            <a:spLocks noGrp="1"/>
          </p:cNvSpPr>
          <p:nvPr>
            <p:ph type="sldNum" sz="quarter" idx="12"/>
          </p:nvPr>
        </p:nvSpPr>
        <p:spPr/>
        <p:txBody>
          <a:bodyPr/>
          <a:lstStyle/>
          <a:p>
            <a:fld id="{8E4F4909-AB91-4702-BFA2-E3C21A7DF79A}" type="slidenum">
              <a:rPr lang="en-US" smtClean="0"/>
              <a:t>9</a:t>
            </a:fld>
            <a:endParaRPr lang="en-US"/>
          </a:p>
        </p:txBody>
      </p:sp>
    </p:spTree>
    <p:extLst>
      <p:ext uri="{BB962C8B-B14F-4D97-AF65-F5344CB8AC3E}">
        <p14:creationId xmlns:p14="http://schemas.microsoft.com/office/powerpoint/2010/main" val="3980342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4064</TotalTime>
  <Words>1965</Words>
  <Application>Microsoft Office PowerPoint</Application>
  <PresentationFormat>Custom</PresentationFormat>
  <Paragraphs>218</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Arial</vt:lpstr>
      <vt:lpstr>Calibri</vt:lpstr>
      <vt:lpstr>Calibri Light</vt:lpstr>
      <vt:lpstr>Times New Roman</vt:lpstr>
      <vt:lpstr>Office Theme</vt:lpstr>
      <vt:lpstr>PowerPoint Presentation</vt:lpstr>
      <vt:lpstr>Content:</vt:lpstr>
      <vt:lpstr>   Introduction:</vt:lpstr>
      <vt:lpstr>  Abstract:</vt:lpstr>
      <vt:lpstr>Objective:</vt:lpstr>
      <vt:lpstr>   Literature Survey</vt:lpstr>
      <vt:lpstr>PowerPoint Presentation</vt:lpstr>
      <vt:lpstr>PowerPoint Presentation</vt:lpstr>
      <vt:lpstr>CNN Algorithm:</vt:lpstr>
      <vt:lpstr>PowerPoint Presentation</vt:lpstr>
      <vt:lpstr>     Methodology:</vt:lpstr>
      <vt:lpstr>  Block Diagram:</vt:lpstr>
      <vt:lpstr>PowerPoint Presentation</vt:lpstr>
      <vt:lpstr>PowerPoint Presentation</vt:lpstr>
      <vt:lpstr> Results and Discussion:</vt:lpstr>
      <vt:lpstr>VGG-19 Accuracy:</vt:lpstr>
      <vt:lpstr>PowerPoint Presentation</vt:lpstr>
      <vt:lpstr>    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vc7775b7iqac</dc:creator>
  <cp:lastModifiedBy>Prasad Nandivada</cp:lastModifiedBy>
  <cp:revision>273</cp:revision>
  <dcterms:created xsi:type="dcterms:W3CDTF">2021-07-29T08:50:00Z</dcterms:created>
  <dcterms:modified xsi:type="dcterms:W3CDTF">2024-10-29T05:59:18Z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8A335ABE561F470BB54E8703EAAB4432_12</vt:lpwstr>
  </property>
  <property fmtid="{D5CDD505-2E9C-101B-9397-08002B2CF9AE}" pid="3" name="KSOProductBuildVer">
    <vt:lpwstr>1033-12.2.0.16909</vt:lpwstr>
  </property>
</Properties>
</file>