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762" y="6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3246369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199" cy="0"/>
          </a:xfrm>
          <a:prstGeom prst="straightConnector1">
            <a:avLst/>
          </a:prstGeom>
          <a:noFill/>
          <a:ln w="38100" cap="flat" cmpd="sng">
            <a:solidFill>
              <a:schemeClr val="lt1"/>
            </a:solidFill>
            <a:prstDash val="solid"/>
            <a:round/>
            <a:headEnd type="none" w="med" len="med"/>
            <a:tailEnd type="none" w="med" len="med"/>
          </a:ln>
        </p:spPr>
      </p:cxnSp>
      <p:cxnSp>
        <p:nvCxnSpPr>
          <p:cNvPr id="11" name="Shape 11"/>
          <p:cNvCxnSpPr/>
          <p:nvPr/>
        </p:nvCxnSpPr>
        <p:spPr>
          <a:xfrm>
            <a:off x="2477724" y="4740000"/>
            <a:ext cx="6244199" cy="0"/>
          </a:xfrm>
          <a:prstGeom prst="straightConnector1">
            <a:avLst/>
          </a:prstGeom>
          <a:noFill/>
          <a:ln w="19050" cap="flat" cmpd="sng">
            <a:solidFill>
              <a:schemeClr val="lt1"/>
            </a:solidFill>
            <a:prstDash val="solid"/>
            <a:round/>
            <a:headEnd type="none" w="med" len="med"/>
            <a:tailEnd type="none" w="med" len="med"/>
          </a:ln>
        </p:spPr>
      </p:cxnSp>
      <p:cxnSp>
        <p:nvCxnSpPr>
          <p:cNvPr id="12" name="Shape 12"/>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13" name="Shape 13"/>
          <p:cNvSpPr txBox="1">
            <a:spLocks noGrp="1"/>
          </p:cNvSpPr>
          <p:nvPr>
            <p:ph type="ctrTitle"/>
          </p:nvPr>
        </p:nvSpPr>
        <p:spPr>
          <a:xfrm>
            <a:off x="2371725" y="630225"/>
            <a:ext cx="6331500" cy="1541999"/>
          </a:xfrm>
          <a:prstGeom prst="rect">
            <a:avLst/>
          </a:prstGeom>
        </p:spPr>
        <p:txBody>
          <a:bodyPr lIns="91425" tIns="91425" rIns="91425" bIns="91425" anchor="t"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2390266" y="3238450"/>
            <a:ext cx="6331500" cy="1241699"/>
          </a:xfrm>
          <a:prstGeom prst="rect">
            <a:avLst/>
          </a:prstGeom>
        </p:spPr>
        <p:txBody>
          <a:bodyPr lIns="91425" tIns="91425" rIns="91425" bIns="91425" anchor="b"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5" name="Shape 1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60"/>
        <p:cNvGrpSpPr/>
        <p:nvPr/>
      </p:nvGrpSpPr>
      <p:grpSpPr>
        <a:xfrm>
          <a:off x="0" y="0"/>
          <a:ext cx="0" cy="0"/>
          <a:chOff x="0" y="0"/>
          <a:chExt cx="0" cy="0"/>
        </a:xfrm>
      </p:grpSpPr>
      <p:cxnSp>
        <p:nvCxnSpPr>
          <p:cNvPr id="61" name="Shape 61"/>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62" name="Shape 62"/>
          <p:cNvCxnSpPr/>
          <p:nvPr/>
        </p:nvCxnSpPr>
        <p:spPr>
          <a:xfrm>
            <a:off x="425200" y="415650"/>
            <a:ext cx="8296799" cy="0"/>
          </a:xfrm>
          <a:prstGeom prst="straightConnector1">
            <a:avLst/>
          </a:prstGeom>
          <a:noFill/>
          <a:ln w="38100" cap="flat" cmpd="sng">
            <a:solidFill>
              <a:schemeClr val="dk2"/>
            </a:solidFill>
            <a:prstDash val="solid"/>
            <a:round/>
            <a:headEnd type="none" w="med" len="med"/>
            <a:tailEnd type="none" w="med" len="med"/>
          </a:ln>
        </p:spPr>
      </p:cxnSp>
      <p:sp>
        <p:nvSpPr>
          <p:cNvPr id="63" name="Shape 63"/>
          <p:cNvSpPr txBox="1">
            <a:spLocks noGrp="1"/>
          </p:cNvSpPr>
          <p:nvPr>
            <p:ph type="title"/>
          </p:nvPr>
        </p:nvSpPr>
        <p:spPr>
          <a:xfrm>
            <a:off x="853950" y="1304850"/>
            <a:ext cx="7436099" cy="1538399"/>
          </a:xfrm>
          <a:prstGeom prst="rect">
            <a:avLst/>
          </a:prstGeom>
        </p:spPr>
        <p:txBody>
          <a:bodyPr lIns="91425" tIns="91425" rIns="91425" bIns="91425" anchor="ctr" anchorCtr="0"/>
          <a:lstStyle>
            <a:lvl1pPr lvl="0" algn="ctr" rtl="0">
              <a:spcBef>
                <a:spcPts val="0"/>
              </a:spcBef>
              <a:buClr>
                <a:schemeClr val="dk1"/>
              </a:buClr>
              <a:buSzPct val="100000"/>
              <a:buFont typeface="Lato"/>
              <a:defRPr sz="9600">
                <a:solidFill>
                  <a:schemeClr val="dk1"/>
                </a:solidFill>
                <a:latin typeface="Lato"/>
                <a:ea typeface="Lato"/>
                <a:cs typeface="Lato"/>
                <a:sym typeface="Lato"/>
              </a:defRPr>
            </a:lvl1pPr>
            <a:lvl2pPr lvl="1" algn="ctr" rtl="0">
              <a:spcBef>
                <a:spcPts val="0"/>
              </a:spcBef>
              <a:buClr>
                <a:schemeClr val="dk1"/>
              </a:buClr>
              <a:buSzPct val="100000"/>
              <a:buFont typeface="Lato"/>
              <a:defRPr sz="9600">
                <a:solidFill>
                  <a:schemeClr val="dk1"/>
                </a:solidFill>
                <a:latin typeface="Lato"/>
                <a:ea typeface="Lato"/>
                <a:cs typeface="Lato"/>
                <a:sym typeface="Lato"/>
              </a:defRPr>
            </a:lvl2pPr>
            <a:lvl3pPr lvl="2" algn="ctr" rtl="0">
              <a:spcBef>
                <a:spcPts val="0"/>
              </a:spcBef>
              <a:buClr>
                <a:schemeClr val="dk1"/>
              </a:buClr>
              <a:buSzPct val="100000"/>
              <a:buFont typeface="Lato"/>
              <a:defRPr sz="9600">
                <a:solidFill>
                  <a:schemeClr val="dk1"/>
                </a:solidFill>
                <a:latin typeface="Lato"/>
                <a:ea typeface="Lato"/>
                <a:cs typeface="Lato"/>
                <a:sym typeface="Lato"/>
              </a:defRPr>
            </a:lvl3pPr>
            <a:lvl4pPr lvl="3" algn="ctr" rtl="0">
              <a:spcBef>
                <a:spcPts val="0"/>
              </a:spcBef>
              <a:buClr>
                <a:schemeClr val="dk1"/>
              </a:buClr>
              <a:buSzPct val="100000"/>
              <a:buFont typeface="Lato"/>
              <a:defRPr sz="9600">
                <a:solidFill>
                  <a:schemeClr val="dk1"/>
                </a:solidFill>
                <a:latin typeface="Lato"/>
                <a:ea typeface="Lato"/>
                <a:cs typeface="Lato"/>
                <a:sym typeface="Lato"/>
              </a:defRPr>
            </a:lvl4pPr>
            <a:lvl5pPr lvl="4" algn="ctr" rtl="0">
              <a:spcBef>
                <a:spcPts val="0"/>
              </a:spcBef>
              <a:buClr>
                <a:schemeClr val="dk1"/>
              </a:buClr>
              <a:buSzPct val="100000"/>
              <a:buFont typeface="Lato"/>
              <a:defRPr sz="9600">
                <a:solidFill>
                  <a:schemeClr val="dk1"/>
                </a:solidFill>
                <a:latin typeface="Lato"/>
                <a:ea typeface="Lato"/>
                <a:cs typeface="Lato"/>
                <a:sym typeface="Lato"/>
              </a:defRPr>
            </a:lvl5pPr>
            <a:lvl6pPr lvl="5" algn="ctr" rtl="0">
              <a:spcBef>
                <a:spcPts val="0"/>
              </a:spcBef>
              <a:buClr>
                <a:schemeClr val="dk1"/>
              </a:buClr>
              <a:buSzPct val="100000"/>
              <a:buFont typeface="Lato"/>
              <a:defRPr sz="9600">
                <a:solidFill>
                  <a:schemeClr val="dk1"/>
                </a:solidFill>
                <a:latin typeface="Lato"/>
                <a:ea typeface="Lato"/>
                <a:cs typeface="Lato"/>
                <a:sym typeface="Lato"/>
              </a:defRPr>
            </a:lvl6pPr>
            <a:lvl7pPr lvl="6" algn="ctr" rtl="0">
              <a:spcBef>
                <a:spcPts val="0"/>
              </a:spcBef>
              <a:buClr>
                <a:schemeClr val="dk1"/>
              </a:buClr>
              <a:buSzPct val="100000"/>
              <a:buFont typeface="Lato"/>
              <a:defRPr sz="9600">
                <a:solidFill>
                  <a:schemeClr val="dk1"/>
                </a:solidFill>
                <a:latin typeface="Lato"/>
                <a:ea typeface="Lato"/>
                <a:cs typeface="Lato"/>
                <a:sym typeface="Lato"/>
              </a:defRPr>
            </a:lvl7pPr>
            <a:lvl8pPr lvl="7" algn="ctr" rtl="0">
              <a:spcBef>
                <a:spcPts val="0"/>
              </a:spcBef>
              <a:buClr>
                <a:schemeClr val="dk1"/>
              </a:buClr>
              <a:buSzPct val="100000"/>
              <a:buFont typeface="Lato"/>
              <a:defRPr sz="9600">
                <a:solidFill>
                  <a:schemeClr val="dk1"/>
                </a:solidFill>
                <a:latin typeface="Lato"/>
                <a:ea typeface="Lato"/>
                <a:cs typeface="Lato"/>
                <a:sym typeface="Lato"/>
              </a:defRPr>
            </a:lvl8pPr>
            <a:lvl9pPr lvl="8" algn="ctr" rtl="0">
              <a:spcBef>
                <a:spcPts val="0"/>
              </a:spcBef>
              <a:buClr>
                <a:schemeClr val="dk1"/>
              </a:buClr>
              <a:buSzPct val="100000"/>
              <a:buFont typeface="Lato"/>
              <a:defRPr sz="9600">
                <a:solidFill>
                  <a:schemeClr val="dk1"/>
                </a:solidFill>
                <a:latin typeface="Lato"/>
                <a:ea typeface="Lato"/>
                <a:cs typeface="Lato"/>
                <a:sym typeface="Lato"/>
              </a:defRPr>
            </a:lvl9pPr>
          </a:lstStyle>
          <a:p>
            <a:endParaRPr/>
          </a:p>
        </p:txBody>
      </p:sp>
      <p:sp>
        <p:nvSpPr>
          <p:cNvPr id="64" name="Shape 64"/>
          <p:cNvSpPr txBox="1">
            <a:spLocks noGrp="1"/>
          </p:cNvSpPr>
          <p:nvPr>
            <p:ph type="body" idx="1"/>
          </p:nvPr>
        </p:nvSpPr>
        <p:spPr>
          <a:xfrm>
            <a:off x="853950" y="2919450"/>
            <a:ext cx="7436099" cy="1071599"/>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65" name="Shape 6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6"/>
        <p:cNvGrpSpPr/>
        <p:nvPr/>
      </p:nvGrpSpPr>
      <p:grpSpPr>
        <a:xfrm>
          <a:off x="0" y="0"/>
          <a:ext cx="0" cy="0"/>
          <a:chOff x="0" y="0"/>
          <a:chExt cx="0" cy="0"/>
        </a:xfrm>
      </p:grpSpPr>
      <p:cxnSp>
        <p:nvCxnSpPr>
          <p:cNvPr id="17" name="Shape 17"/>
          <p:cNvCxnSpPr/>
          <p:nvPr/>
        </p:nvCxnSpPr>
        <p:spPr>
          <a:xfrm>
            <a:off x="425200" y="415650"/>
            <a:ext cx="8296799" cy="0"/>
          </a:xfrm>
          <a:prstGeom prst="straightConnector1">
            <a:avLst/>
          </a:prstGeom>
          <a:noFill/>
          <a:ln w="38100" cap="flat" cmpd="sng">
            <a:solidFill>
              <a:schemeClr val="lt1"/>
            </a:solidFill>
            <a:prstDash val="solid"/>
            <a:round/>
            <a:headEnd type="none" w="med" len="med"/>
            <a:tailEnd type="none" w="med" len="med"/>
          </a:ln>
        </p:spPr>
      </p:cxnSp>
      <p:cxnSp>
        <p:nvCxnSpPr>
          <p:cNvPr id="18" name="Shape 18"/>
          <p:cNvCxnSpPr/>
          <p:nvPr/>
        </p:nvCxnSpPr>
        <p:spPr>
          <a:xfrm>
            <a:off x="425200" y="4740000"/>
            <a:ext cx="8296799" cy="0"/>
          </a:xfrm>
          <a:prstGeom prst="straightConnector1">
            <a:avLst/>
          </a:prstGeom>
          <a:noFill/>
          <a:ln w="19050" cap="flat" cmpd="sng">
            <a:solidFill>
              <a:schemeClr val="lt1"/>
            </a:solidFill>
            <a:prstDash val="solid"/>
            <a:round/>
            <a:headEnd type="none" w="med" len="med"/>
            <a:tailEnd type="none" w="med" len="med"/>
          </a:ln>
        </p:spPr>
      </p:cxnSp>
      <p:sp>
        <p:nvSpPr>
          <p:cNvPr id="19" name="Shape 19"/>
          <p:cNvSpPr txBox="1">
            <a:spLocks noGrp="1"/>
          </p:cNvSpPr>
          <p:nvPr>
            <p:ph type="title"/>
          </p:nvPr>
        </p:nvSpPr>
        <p:spPr>
          <a:xfrm>
            <a:off x="406425" y="1806825"/>
            <a:ext cx="8296799" cy="1541999"/>
          </a:xfrm>
          <a:prstGeom prst="rect">
            <a:avLst/>
          </a:prstGeom>
        </p:spPr>
        <p:txBody>
          <a:bodyPr lIns="91425" tIns="91425" rIns="91425" bIns="91425" anchor="ctr" anchorCtr="0"/>
          <a:lstStyle>
            <a:lvl1pPr lvl="0" algn="ctr" rtl="0">
              <a:spcBef>
                <a:spcPts val="0"/>
              </a:spcBef>
              <a:buClr>
                <a:schemeClr val="lt1"/>
              </a:buClr>
              <a:buSzPct val="100000"/>
              <a:defRPr sz="4800">
                <a:solidFill>
                  <a:schemeClr val="lt1"/>
                </a:solidFill>
              </a:defRPr>
            </a:lvl1pPr>
            <a:lvl2pPr lvl="1" algn="ctr" rtl="0">
              <a:spcBef>
                <a:spcPts val="0"/>
              </a:spcBef>
              <a:buClr>
                <a:schemeClr val="lt1"/>
              </a:buClr>
              <a:buSzPct val="100000"/>
              <a:defRPr sz="4800">
                <a:solidFill>
                  <a:schemeClr val="lt1"/>
                </a:solidFill>
              </a:defRPr>
            </a:lvl2pPr>
            <a:lvl3pPr lvl="2" algn="ctr" rtl="0">
              <a:spcBef>
                <a:spcPts val="0"/>
              </a:spcBef>
              <a:buClr>
                <a:schemeClr val="lt1"/>
              </a:buClr>
              <a:buSzPct val="100000"/>
              <a:defRPr sz="4800">
                <a:solidFill>
                  <a:schemeClr val="lt1"/>
                </a:solidFill>
              </a:defRPr>
            </a:lvl3pPr>
            <a:lvl4pPr lvl="3" algn="ctr" rtl="0">
              <a:spcBef>
                <a:spcPts val="0"/>
              </a:spcBef>
              <a:buClr>
                <a:schemeClr val="lt1"/>
              </a:buClr>
              <a:buSzPct val="100000"/>
              <a:defRPr sz="4800">
                <a:solidFill>
                  <a:schemeClr val="lt1"/>
                </a:solidFill>
              </a:defRPr>
            </a:lvl4pPr>
            <a:lvl5pPr lvl="4" algn="ctr" rtl="0">
              <a:spcBef>
                <a:spcPts val="0"/>
              </a:spcBef>
              <a:buClr>
                <a:schemeClr val="lt1"/>
              </a:buClr>
              <a:buSzPct val="100000"/>
              <a:defRPr sz="4800">
                <a:solidFill>
                  <a:schemeClr val="lt1"/>
                </a:solidFill>
              </a:defRPr>
            </a:lvl5pPr>
            <a:lvl6pPr lvl="5" algn="ctr" rtl="0">
              <a:spcBef>
                <a:spcPts val="0"/>
              </a:spcBef>
              <a:buClr>
                <a:schemeClr val="lt1"/>
              </a:buClr>
              <a:buSzPct val="100000"/>
              <a:defRPr sz="4800">
                <a:solidFill>
                  <a:schemeClr val="lt1"/>
                </a:solidFill>
              </a:defRPr>
            </a:lvl6pPr>
            <a:lvl7pPr lvl="6" algn="ctr" rtl="0">
              <a:spcBef>
                <a:spcPts val="0"/>
              </a:spcBef>
              <a:buClr>
                <a:schemeClr val="lt1"/>
              </a:buClr>
              <a:buSzPct val="100000"/>
              <a:defRPr sz="4800">
                <a:solidFill>
                  <a:schemeClr val="lt1"/>
                </a:solidFill>
              </a:defRPr>
            </a:lvl7pPr>
            <a:lvl8pPr lvl="7" algn="ctr" rtl="0">
              <a:spcBef>
                <a:spcPts val="0"/>
              </a:spcBef>
              <a:buClr>
                <a:schemeClr val="lt1"/>
              </a:buClr>
              <a:buSzPct val="100000"/>
              <a:defRPr sz="4800">
                <a:solidFill>
                  <a:schemeClr val="lt1"/>
                </a:solidFill>
              </a:defRPr>
            </a:lvl8pPr>
            <a:lvl9pPr lvl="8" algn="ctr" rtl="0">
              <a:spcBef>
                <a:spcPts val="0"/>
              </a:spcBef>
              <a:buClr>
                <a:schemeClr val="lt1"/>
              </a:buClr>
              <a:buSzPct val="100000"/>
              <a:defRPr sz="4800">
                <a:solidFill>
                  <a:schemeClr val="lt1"/>
                </a:solidFill>
              </a:defRPr>
            </a:lvl9pPr>
          </a:lstStyle>
          <a:p>
            <a:endParaRPr/>
          </a:p>
        </p:txBody>
      </p:sp>
      <p:sp>
        <p:nvSpPr>
          <p:cNvPr id="20" name="Shape 20"/>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cxnSp>
        <p:nvCxnSpPr>
          <p:cNvPr id="22" name="Shape 22"/>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23" name="Shape 23"/>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24" name="Shape 24"/>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25" name="Shape 25"/>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txBox="1">
            <a:spLocks noGrp="1"/>
          </p:cNvSpPr>
          <p:nvPr>
            <p:ph type="body" idx="1"/>
          </p:nvPr>
        </p:nvSpPr>
        <p:spPr>
          <a:xfrm>
            <a:off x="2410112" y="1595775"/>
            <a:ext cx="6321599" cy="3002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cxnSp>
        <p:nvCxnSpPr>
          <p:cNvPr id="29" name="Shape 29"/>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30" name="Shape 30"/>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31" name="Shape 31"/>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32" name="Shape 32"/>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1"/>
          </p:nvPr>
        </p:nvSpPr>
        <p:spPr>
          <a:xfrm>
            <a:off x="2400302" y="1602675"/>
            <a:ext cx="3071400" cy="3002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4" name="Shape 34"/>
          <p:cNvSpPr txBox="1">
            <a:spLocks noGrp="1"/>
          </p:cNvSpPr>
          <p:nvPr>
            <p:ph type="body" idx="2"/>
          </p:nvPr>
        </p:nvSpPr>
        <p:spPr>
          <a:xfrm>
            <a:off x="5650571" y="1602675"/>
            <a:ext cx="3071400" cy="3002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5" name="Shape 3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03300" y="411575"/>
            <a:ext cx="8520599" cy="6396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9"/>
        <p:cNvGrpSpPr/>
        <p:nvPr/>
      </p:nvGrpSpPr>
      <p:grpSpPr>
        <a:xfrm>
          <a:off x="0" y="0"/>
          <a:ext cx="0" cy="0"/>
          <a:chOff x="0" y="0"/>
          <a:chExt cx="0" cy="0"/>
        </a:xfrm>
      </p:grpSpPr>
      <p:cxnSp>
        <p:nvCxnSpPr>
          <p:cNvPr id="40" name="Shape 40"/>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41" name="Shape 41"/>
          <p:cNvSpPr txBox="1">
            <a:spLocks noGrp="1"/>
          </p:cNvSpPr>
          <p:nvPr>
            <p:ph type="title"/>
          </p:nvPr>
        </p:nvSpPr>
        <p:spPr>
          <a:xfrm>
            <a:off x="319500" y="936600"/>
            <a:ext cx="2807999" cy="755699"/>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2" name="Shape 42"/>
          <p:cNvSpPr txBox="1">
            <a:spLocks noGrp="1"/>
          </p:cNvSpPr>
          <p:nvPr>
            <p:ph type="body" idx="1"/>
          </p:nvPr>
        </p:nvSpPr>
        <p:spPr>
          <a:xfrm>
            <a:off x="319500" y="1846803"/>
            <a:ext cx="2807999" cy="28062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43" name="Shape 43"/>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rgbClr val="353535"/>
        </a:solidFill>
        <a:effectLst/>
      </p:bgPr>
    </p:bg>
    <p:spTree>
      <p:nvGrpSpPr>
        <p:cNvPr id="1" name="Shape 44"/>
        <p:cNvGrpSpPr/>
        <p:nvPr/>
      </p:nvGrpSpPr>
      <p:grpSpPr>
        <a:xfrm>
          <a:off x="0" y="0"/>
          <a:ext cx="0" cy="0"/>
          <a:chOff x="0" y="0"/>
          <a:chExt cx="0" cy="0"/>
        </a:xfrm>
      </p:grpSpPr>
      <p:cxnSp>
        <p:nvCxnSpPr>
          <p:cNvPr id="45" name="Shape 45"/>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46" name="Shape 46"/>
          <p:cNvSpPr txBox="1">
            <a:spLocks noGrp="1"/>
          </p:cNvSpPr>
          <p:nvPr>
            <p:ph type="title"/>
          </p:nvPr>
        </p:nvSpPr>
        <p:spPr>
          <a:xfrm>
            <a:off x="283103" y="712140"/>
            <a:ext cx="6244199" cy="3835499"/>
          </a:xfrm>
          <a:prstGeom prst="rect">
            <a:avLst/>
          </a:prstGeom>
        </p:spPr>
        <p:txBody>
          <a:bodyPr lIns="91425" tIns="91425" rIns="91425" bIns="91425" anchor="ctr"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47" name="Shape 4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8"/>
        <p:cNvGrpSpPr/>
        <p:nvPr/>
      </p:nvGrpSpPr>
      <p:grpSpPr>
        <a:xfrm>
          <a:off x="0" y="0"/>
          <a:ext cx="0" cy="0"/>
          <a:chOff x="0" y="0"/>
          <a:chExt cx="0" cy="0"/>
        </a:xfrm>
      </p:grpSpPr>
      <p:sp>
        <p:nvSpPr>
          <p:cNvPr id="49" name="Shape 49"/>
          <p:cNvSpPr/>
          <p:nvPr/>
        </p:nvSpPr>
        <p:spPr>
          <a:xfrm>
            <a:off x="4572000" y="12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51" name="Shape 51"/>
          <p:cNvSpPr txBox="1">
            <a:spLocks noGrp="1"/>
          </p:cNvSpPr>
          <p:nvPr>
            <p:ph type="title"/>
          </p:nvPr>
        </p:nvSpPr>
        <p:spPr>
          <a:xfrm>
            <a:off x="265500" y="1397350"/>
            <a:ext cx="4045199" cy="1318199"/>
          </a:xfrm>
          <a:prstGeom prst="rect">
            <a:avLst/>
          </a:prstGeom>
        </p:spPr>
        <p:txBody>
          <a:bodyPr lIns="91425" tIns="91425" rIns="91425" bIns="91425" anchor="b" anchorCtr="0"/>
          <a:lstStyle>
            <a:lvl1pPr lvl="0" algn="ctr" rtl="0">
              <a:spcBef>
                <a:spcPts val="0"/>
              </a:spcBef>
              <a:buClr>
                <a:schemeClr val="dk1"/>
              </a:buClr>
              <a:buSzPct val="100000"/>
              <a:defRPr sz="3600">
                <a:solidFill>
                  <a:schemeClr val="dk1"/>
                </a:solidFill>
              </a:defRPr>
            </a:lvl1pPr>
            <a:lvl2pPr lvl="1" algn="ctr" rtl="0">
              <a:spcBef>
                <a:spcPts val="0"/>
              </a:spcBef>
              <a:buClr>
                <a:schemeClr val="dk1"/>
              </a:buClr>
              <a:buSzPct val="100000"/>
              <a:defRPr sz="3600">
                <a:solidFill>
                  <a:schemeClr val="dk1"/>
                </a:solidFill>
              </a:defRPr>
            </a:lvl2pPr>
            <a:lvl3pPr lvl="2" algn="ctr" rtl="0">
              <a:spcBef>
                <a:spcPts val="0"/>
              </a:spcBef>
              <a:buClr>
                <a:schemeClr val="dk1"/>
              </a:buClr>
              <a:buSzPct val="100000"/>
              <a:defRPr sz="3600">
                <a:solidFill>
                  <a:schemeClr val="dk1"/>
                </a:solidFill>
              </a:defRPr>
            </a:lvl3pPr>
            <a:lvl4pPr lvl="3" algn="ctr" rtl="0">
              <a:spcBef>
                <a:spcPts val="0"/>
              </a:spcBef>
              <a:buClr>
                <a:schemeClr val="dk1"/>
              </a:buClr>
              <a:buSzPct val="100000"/>
              <a:defRPr sz="3600">
                <a:solidFill>
                  <a:schemeClr val="dk1"/>
                </a:solidFill>
              </a:defRPr>
            </a:lvl4pPr>
            <a:lvl5pPr lvl="4" algn="ctr" rtl="0">
              <a:spcBef>
                <a:spcPts val="0"/>
              </a:spcBef>
              <a:buClr>
                <a:schemeClr val="dk1"/>
              </a:buClr>
              <a:buSzPct val="100000"/>
              <a:defRPr sz="3600">
                <a:solidFill>
                  <a:schemeClr val="dk1"/>
                </a:solidFill>
              </a:defRPr>
            </a:lvl5pPr>
            <a:lvl6pPr lvl="5" algn="ctr" rtl="0">
              <a:spcBef>
                <a:spcPts val="0"/>
              </a:spcBef>
              <a:buClr>
                <a:schemeClr val="dk1"/>
              </a:buClr>
              <a:buSzPct val="100000"/>
              <a:defRPr sz="3600">
                <a:solidFill>
                  <a:schemeClr val="dk1"/>
                </a:solidFill>
              </a:defRPr>
            </a:lvl6pPr>
            <a:lvl7pPr lvl="6" algn="ctr" rtl="0">
              <a:spcBef>
                <a:spcPts val="0"/>
              </a:spcBef>
              <a:buClr>
                <a:schemeClr val="dk1"/>
              </a:buClr>
              <a:buSzPct val="100000"/>
              <a:defRPr sz="3600">
                <a:solidFill>
                  <a:schemeClr val="dk1"/>
                </a:solidFill>
              </a:defRPr>
            </a:lvl7pPr>
            <a:lvl8pPr lvl="7" algn="ctr" rtl="0">
              <a:spcBef>
                <a:spcPts val="0"/>
              </a:spcBef>
              <a:buClr>
                <a:schemeClr val="dk1"/>
              </a:buClr>
              <a:buSzPct val="100000"/>
              <a:defRPr sz="3600">
                <a:solidFill>
                  <a:schemeClr val="dk1"/>
                </a:solidFill>
              </a:defRPr>
            </a:lvl8pPr>
            <a:lvl9pPr lvl="8" algn="ctr" rtl="0">
              <a:spcBef>
                <a:spcPts val="0"/>
              </a:spcBef>
              <a:buClr>
                <a:schemeClr val="dk1"/>
              </a:buClr>
              <a:buSzPct val="100000"/>
              <a:defRPr sz="3600">
                <a:solidFill>
                  <a:schemeClr val="dk1"/>
                </a:solidFill>
              </a:defRPr>
            </a:lvl9pPr>
          </a:lstStyle>
          <a:p>
            <a:endParaRPr/>
          </a:p>
        </p:txBody>
      </p:sp>
      <p:sp>
        <p:nvSpPr>
          <p:cNvPr id="52" name="Shape 52"/>
          <p:cNvSpPr txBox="1">
            <a:spLocks noGrp="1"/>
          </p:cNvSpPr>
          <p:nvPr>
            <p:ph type="subTitle" idx="1"/>
          </p:nvPr>
        </p:nvSpPr>
        <p:spPr>
          <a:xfrm>
            <a:off x="265500" y="2735370"/>
            <a:ext cx="4045199" cy="13455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3" name="Shape 5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54" name="Shape 54"/>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5"/>
        <p:cNvGrpSpPr/>
        <p:nvPr/>
      </p:nvGrpSpPr>
      <p:grpSpPr>
        <a:xfrm>
          <a:off x="0" y="0"/>
          <a:ext cx="0" cy="0"/>
          <a:chOff x="0" y="0"/>
          <a:chExt cx="0" cy="0"/>
        </a:xfrm>
      </p:grpSpPr>
      <p:cxnSp>
        <p:nvCxnSpPr>
          <p:cNvPr id="56" name="Shape 56"/>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57" name="Shape 57"/>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58" name="Shape 58"/>
          <p:cNvSpPr txBox="1">
            <a:spLocks noGrp="1"/>
          </p:cNvSpPr>
          <p:nvPr>
            <p:ph type="body" idx="1"/>
          </p:nvPr>
        </p:nvSpPr>
        <p:spPr>
          <a:xfrm>
            <a:off x="328017" y="4226025"/>
            <a:ext cx="8388600" cy="3936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59" name="Shape 59"/>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599" cy="635399"/>
          </a:xfrm>
          <a:prstGeom prst="rect">
            <a:avLst/>
          </a:prstGeom>
          <a:noFill/>
          <a:ln>
            <a:noFill/>
          </a:ln>
        </p:spPr>
        <p:txBody>
          <a:bodyPr lIns="91425" tIns="91425" rIns="91425" bIns="91425" anchor="t" anchorCtr="0"/>
          <a:lstStyle>
            <a:lvl1pPr lvl="0" rt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5"/>
            <a:ext cx="6321599" cy="3002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8"/>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www.youtube.com/watch?v=s2EdujrM0vA"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www.youtube.com/watch?v=7CVssaGGPDM"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371725" y="630225"/>
            <a:ext cx="6331500" cy="1541999"/>
          </a:xfrm>
          <a:prstGeom prst="rect">
            <a:avLst/>
          </a:prstGeom>
        </p:spPr>
        <p:txBody>
          <a:bodyPr lIns="91425" tIns="91425" rIns="91425" bIns="91425" anchor="t" anchorCtr="0">
            <a:noAutofit/>
          </a:bodyPr>
          <a:lstStyle/>
          <a:p>
            <a:pPr lvl="0" rtl="0">
              <a:spcBef>
                <a:spcPts val="0"/>
              </a:spcBef>
              <a:buNone/>
            </a:pPr>
            <a:r>
              <a:rPr lang="en"/>
              <a:t>“Make it Stick”- Study Strategies for Retention</a:t>
            </a:r>
          </a:p>
        </p:txBody>
      </p:sp>
      <p:sp>
        <p:nvSpPr>
          <p:cNvPr id="73" name="Shape 73"/>
          <p:cNvSpPr txBox="1">
            <a:spLocks noGrp="1"/>
          </p:cNvSpPr>
          <p:nvPr>
            <p:ph type="subTitle" idx="1"/>
          </p:nvPr>
        </p:nvSpPr>
        <p:spPr>
          <a:xfrm>
            <a:off x="2390266" y="3238450"/>
            <a:ext cx="6331500" cy="1241699"/>
          </a:xfrm>
          <a:prstGeom prst="rect">
            <a:avLst/>
          </a:prstGeom>
        </p:spPr>
        <p:txBody>
          <a:bodyPr lIns="91425" tIns="91425" rIns="91425" bIns="91425" anchor="b" anchorCtr="0">
            <a:noAutofit/>
          </a:bodyPr>
          <a:lstStyle/>
          <a:p>
            <a:pPr lvl="0" rtl="0">
              <a:spcBef>
                <a:spcPts val="0"/>
              </a:spcBef>
              <a:buNone/>
            </a:pPr>
            <a:r>
              <a:rPr lang="en" sz="2400"/>
              <a:t>Project IMPACT Workshop Series</a:t>
            </a:r>
          </a:p>
        </p:txBody>
      </p:sp>
      <p:pic>
        <p:nvPicPr>
          <p:cNvPr id="74" name="Shape 74" descr="trio vector.jpg"/>
          <p:cNvPicPr preferRelativeResize="0"/>
          <p:nvPr/>
        </p:nvPicPr>
        <p:blipFill>
          <a:blip r:embed="rId3">
            <a:alphaModFix/>
          </a:blip>
          <a:stretch>
            <a:fillRect/>
          </a:stretch>
        </p:blipFill>
        <p:spPr>
          <a:xfrm>
            <a:off x="8276074" y="4407373"/>
            <a:ext cx="742649" cy="660475"/>
          </a:xfrm>
          <a:prstGeom prst="rect">
            <a:avLst/>
          </a:prstGeom>
          <a:noFill/>
          <a:ln>
            <a:noFill/>
          </a:ln>
        </p:spPr>
      </p:pic>
      <p:pic>
        <p:nvPicPr>
          <p:cNvPr id="75" name="Shape 75" descr="pi-logo-new vector.jpg"/>
          <p:cNvPicPr preferRelativeResize="0"/>
          <p:nvPr/>
        </p:nvPicPr>
        <p:blipFill>
          <a:blip r:embed="rId4">
            <a:alphaModFix/>
          </a:blip>
          <a:stretch>
            <a:fillRect/>
          </a:stretch>
        </p:blipFill>
        <p:spPr>
          <a:xfrm>
            <a:off x="100724" y="4454290"/>
            <a:ext cx="1229524" cy="566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224175" y="145850"/>
            <a:ext cx="4045200" cy="4545000"/>
          </a:xfrm>
          <a:prstGeom prst="rect">
            <a:avLst/>
          </a:prstGeom>
        </p:spPr>
        <p:txBody>
          <a:bodyPr lIns="91425" tIns="91425" rIns="91425" bIns="91425" anchor="t" anchorCtr="0">
            <a:noAutofit/>
          </a:bodyPr>
          <a:lstStyle/>
          <a:p>
            <a:pPr lvl="0" algn="l" rtl="0">
              <a:lnSpc>
                <a:spcPct val="115000"/>
              </a:lnSpc>
              <a:spcBef>
                <a:spcPts val="0"/>
              </a:spcBef>
              <a:spcAft>
                <a:spcPts val="1600"/>
              </a:spcAft>
              <a:buNone/>
            </a:pPr>
            <a:r>
              <a:rPr lang="en" sz="3000">
                <a:latin typeface="Lato"/>
                <a:ea typeface="Lato"/>
                <a:cs typeface="Lato"/>
                <a:sym typeface="Lato"/>
              </a:rPr>
              <a:t>Use Memory Cues</a:t>
            </a:r>
          </a:p>
          <a:p>
            <a:pPr marL="457200" lvl="0" indent="-342900" algn="l" rtl="0">
              <a:lnSpc>
                <a:spcPct val="115000"/>
              </a:lnSpc>
              <a:spcBef>
                <a:spcPts val="0"/>
              </a:spcBef>
              <a:spcAft>
                <a:spcPts val="1600"/>
              </a:spcAft>
              <a:buClr>
                <a:schemeClr val="dk2"/>
              </a:buClr>
              <a:buSzPct val="100000"/>
              <a:buFont typeface="Arial"/>
              <a:buChar char="●"/>
            </a:pPr>
            <a:r>
              <a:rPr lang="en" sz="1800" b="0">
                <a:solidFill>
                  <a:schemeClr val="dk2"/>
                </a:solidFill>
                <a:latin typeface="Arial"/>
                <a:ea typeface="Arial"/>
                <a:cs typeface="Arial"/>
                <a:sym typeface="Arial"/>
              </a:rPr>
              <a:t>Memory cues help us condense lots of information into smaller bits.</a:t>
            </a:r>
          </a:p>
          <a:p>
            <a:pPr marL="457200" lvl="0" indent="-342900" algn="l" rtl="0">
              <a:lnSpc>
                <a:spcPct val="115000"/>
              </a:lnSpc>
              <a:spcBef>
                <a:spcPts val="0"/>
              </a:spcBef>
              <a:spcAft>
                <a:spcPts val="1600"/>
              </a:spcAft>
              <a:buClr>
                <a:schemeClr val="dk2"/>
              </a:buClr>
              <a:buSzPct val="100000"/>
              <a:buFont typeface="Arial"/>
              <a:buChar char="●"/>
            </a:pPr>
            <a:r>
              <a:rPr lang="en" sz="1800" b="0">
                <a:solidFill>
                  <a:schemeClr val="dk2"/>
                </a:solidFill>
                <a:latin typeface="Arial"/>
                <a:ea typeface="Arial"/>
                <a:cs typeface="Arial"/>
                <a:sym typeface="Arial"/>
              </a:rPr>
              <a:t>Traditional mnemonics</a:t>
            </a:r>
          </a:p>
          <a:p>
            <a:pPr marL="457200" lvl="0" indent="-342900" algn="l" rtl="0">
              <a:lnSpc>
                <a:spcPct val="115000"/>
              </a:lnSpc>
              <a:spcBef>
                <a:spcPts val="0"/>
              </a:spcBef>
              <a:spcAft>
                <a:spcPts val="1600"/>
              </a:spcAft>
              <a:buClr>
                <a:schemeClr val="dk2"/>
              </a:buClr>
              <a:buSzPct val="100000"/>
              <a:buFont typeface="Arial"/>
              <a:buChar char="●"/>
            </a:pPr>
            <a:r>
              <a:rPr lang="en" sz="1800" b="0">
                <a:solidFill>
                  <a:schemeClr val="dk2"/>
                </a:solidFill>
                <a:latin typeface="Arial"/>
                <a:ea typeface="Arial"/>
                <a:cs typeface="Arial"/>
                <a:sym typeface="Arial"/>
              </a:rPr>
              <a:t>Visual mnemonics </a:t>
            </a:r>
          </a:p>
          <a:p>
            <a:pPr marL="457200" lvl="0" indent="-342900" algn="l" rtl="0">
              <a:lnSpc>
                <a:spcPct val="115000"/>
              </a:lnSpc>
              <a:spcBef>
                <a:spcPts val="0"/>
              </a:spcBef>
              <a:spcAft>
                <a:spcPts val="1600"/>
              </a:spcAft>
              <a:buClr>
                <a:schemeClr val="dk2"/>
              </a:buClr>
              <a:buSzPct val="100000"/>
              <a:buFont typeface="Arial"/>
              <a:buChar char="●"/>
            </a:pPr>
            <a:r>
              <a:rPr lang="en" sz="1800" b="0">
                <a:solidFill>
                  <a:schemeClr val="dk2"/>
                </a:solidFill>
                <a:latin typeface="Arial"/>
                <a:ea typeface="Arial"/>
                <a:cs typeface="Arial"/>
                <a:sym typeface="Arial"/>
              </a:rPr>
              <a:t>You could also try songs, or a color coding system </a:t>
            </a:r>
          </a:p>
        </p:txBody>
      </p:sp>
      <p:pic>
        <p:nvPicPr>
          <p:cNvPr id="142" name="Shape 142"/>
          <p:cNvPicPr preferRelativeResize="0"/>
          <p:nvPr/>
        </p:nvPicPr>
        <p:blipFill>
          <a:blip r:embed="rId3">
            <a:alphaModFix/>
          </a:blip>
          <a:stretch>
            <a:fillRect/>
          </a:stretch>
        </p:blipFill>
        <p:spPr>
          <a:xfrm>
            <a:off x="4407925" y="0"/>
            <a:ext cx="4801699"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4832750" y="247974"/>
            <a:ext cx="4033800" cy="4577100"/>
          </a:xfrm>
          <a:prstGeom prst="rect">
            <a:avLst/>
          </a:prstGeom>
        </p:spPr>
        <p:txBody>
          <a:bodyPr lIns="91425" tIns="91425" rIns="91425" bIns="91425" anchor="t" anchorCtr="0">
            <a:noAutofit/>
          </a:bodyPr>
          <a:lstStyle/>
          <a:p>
            <a:pPr lvl="0" rtl="0">
              <a:spcBef>
                <a:spcPts val="0"/>
              </a:spcBef>
              <a:spcAft>
                <a:spcPts val="1600"/>
              </a:spcAft>
              <a:buNone/>
            </a:pPr>
            <a:r>
              <a:rPr lang="en" sz="3000" b="1">
                <a:solidFill>
                  <a:schemeClr val="dk1"/>
                </a:solidFill>
              </a:rPr>
              <a:t>Elaborate</a:t>
            </a:r>
          </a:p>
          <a:p>
            <a:pPr marL="457200" lvl="0" indent="-342900" rtl="0">
              <a:spcBef>
                <a:spcPts val="0"/>
              </a:spcBef>
              <a:spcAft>
                <a:spcPts val="1600"/>
              </a:spcAft>
              <a:buSzPct val="100000"/>
              <a:buFont typeface="Arial"/>
            </a:pPr>
            <a:r>
              <a:rPr lang="en" sz="1800">
                <a:latin typeface="Arial"/>
                <a:ea typeface="Arial"/>
                <a:cs typeface="Arial"/>
                <a:sym typeface="Arial"/>
              </a:rPr>
              <a:t>Make it your goal to find new layers of meaning in the material you study</a:t>
            </a:r>
          </a:p>
          <a:p>
            <a:pPr marL="457200" lvl="0" indent="-342900" rtl="0">
              <a:spcBef>
                <a:spcPts val="0"/>
              </a:spcBef>
              <a:spcAft>
                <a:spcPts val="1600"/>
              </a:spcAft>
              <a:buSzPct val="100000"/>
              <a:buFont typeface="Arial"/>
            </a:pPr>
            <a:r>
              <a:rPr lang="en" sz="1800">
                <a:latin typeface="Arial"/>
                <a:ea typeface="Arial"/>
                <a:cs typeface="Arial"/>
                <a:sym typeface="Arial"/>
              </a:rPr>
              <a:t>Explain ideas in your own words</a:t>
            </a:r>
          </a:p>
          <a:p>
            <a:pPr marL="457200" lvl="0" indent="-342900" rtl="0">
              <a:spcBef>
                <a:spcPts val="0"/>
              </a:spcBef>
              <a:spcAft>
                <a:spcPts val="1600"/>
              </a:spcAft>
              <a:buSzPct val="100000"/>
              <a:buFont typeface="Arial"/>
            </a:pPr>
            <a:r>
              <a:rPr lang="en" sz="1800">
                <a:latin typeface="Arial"/>
                <a:ea typeface="Arial"/>
                <a:cs typeface="Arial"/>
                <a:sym typeface="Arial"/>
              </a:rPr>
              <a:t>Draw connections between concepts </a:t>
            </a:r>
          </a:p>
          <a:p>
            <a:pPr marL="457200" lvl="0" indent="-342900" rtl="0">
              <a:spcBef>
                <a:spcPts val="0"/>
              </a:spcBef>
              <a:spcAft>
                <a:spcPts val="1600"/>
              </a:spcAft>
              <a:buSzPct val="100000"/>
              <a:buFont typeface="Arial"/>
            </a:pPr>
            <a:r>
              <a:rPr lang="en" sz="1800">
                <a:latin typeface="Arial"/>
                <a:ea typeface="Arial"/>
                <a:cs typeface="Arial"/>
                <a:sym typeface="Arial"/>
              </a:rPr>
              <a:t>Create your own examples</a:t>
            </a:r>
          </a:p>
          <a:p>
            <a:pPr marL="457200" lvl="0" indent="-342900" rtl="0">
              <a:spcBef>
                <a:spcPts val="0"/>
              </a:spcBef>
              <a:spcAft>
                <a:spcPts val="1600"/>
              </a:spcAft>
              <a:buSzPct val="100000"/>
              <a:buFont typeface="Arial"/>
            </a:pPr>
            <a:r>
              <a:rPr lang="en" sz="1800">
                <a:latin typeface="Arial"/>
                <a:ea typeface="Arial"/>
                <a:cs typeface="Arial"/>
                <a:sym typeface="Arial"/>
              </a:rPr>
              <a:t>Think of “adding branches” to each concept you study</a:t>
            </a:r>
          </a:p>
          <a:p>
            <a:pPr marL="457200" lvl="0" indent="-342900" rtl="0">
              <a:spcBef>
                <a:spcPts val="0"/>
              </a:spcBef>
              <a:spcAft>
                <a:spcPts val="1600"/>
              </a:spcAft>
              <a:buSzPct val="100000"/>
              <a:buFont typeface="Arial"/>
            </a:pPr>
            <a:r>
              <a:rPr lang="en" sz="1800">
                <a:latin typeface="Arial"/>
                <a:ea typeface="Arial"/>
                <a:cs typeface="Arial"/>
                <a:sym typeface="Arial"/>
              </a:rPr>
              <a:t>Try doing venn diagrams comparing and contrasting two concepts you study to see them in new ways</a:t>
            </a:r>
          </a:p>
          <a:p>
            <a:pPr lvl="0" rtl="0">
              <a:spcBef>
                <a:spcPts val="0"/>
              </a:spcBef>
              <a:buClr>
                <a:schemeClr val="dk2"/>
              </a:buClr>
              <a:buSzPct val="61111"/>
              <a:buFont typeface="Arial"/>
              <a:buNone/>
            </a:pPr>
            <a:endParaRPr sz="1800">
              <a:solidFill>
                <a:srgbClr val="000000"/>
              </a:solidFill>
            </a:endParaRPr>
          </a:p>
        </p:txBody>
      </p:sp>
      <p:pic>
        <p:nvPicPr>
          <p:cNvPr id="148" name="Shape 148"/>
          <p:cNvPicPr preferRelativeResize="0"/>
          <p:nvPr/>
        </p:nvPicPr>
        <p:blipFill>
          <a:blip r:embed="rId3">
            <a:alphaModFix/>
          </a:blip>
          <a:stretch>
            <a:fillRect/>
          </a:stretch>
        </p:blipFill>
        <p:spPr>
          <a:xfrm>
            <a:off x="0" y="76200"/>
            <a:ext cx="4527950" cy="499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Shape 153"/>
          <p:cNvSpPr txBox="1">
            <a:spLocks noGrp="1"/>
          </p:cNvSpPr>
          <p:nvPr>
            <p:ph type="subTitle" idx="1"/>
          </p:nvPr>
        </p:nvSpPr>
        <p:spPr>
          <a:xfrm>
            <a:off x="265500" y="216975"/>
            <a:ext cx="4045200" cy="4272900"/>
          </a:xfrm>
          <a:prstGeom prst="rect">
            <a:avLst/>
          </a:prstGeom>
        </p:spPr>
        <p:txBody>
          <a:bodyPr lIns="91425" tIns="91425" rIns="91425" bIns="91425" anchor="t" anchorCtr="0">
            <a:noAutofit/>
          </a:bodyPr>
          <a:lstStyle/>
          <a:p>
            <a:pPr lvl="0" algn="l" rtl="0">
              <a:lnSpc>
                <a:spcPct val="115000"/>
              </a:lnSpc>
              <a:spcBef>
                <a:spcPts val="0"/>
              </a:spcBef>
              <a:spcAft>
                <a:spcPts val="1600"/>
              </a:spcAft>
              <a:buNone/>
            </a:pPr>
            <a:r>
              <a:rPr lang="en" sz="3000" b="1">
                <a:solidFill>
                  <a:schemeClr val="dk1"/>
                </a:solidFill>
              </a:rPr>
              <a:t>Generate</a:t>
            </a:r>
          </a:p>
          <a:p>
            <a:pPr marL="457200" lvl="0" indent="-342900" algn="l" rtl="0">
              <a:lnSpc>
                <a:spcPct val="115000"/>
              </a:lnSpc>
              <a:spcBef>
                <a:spcPts val="0"/>
              </a:spcBef>
              <a:spcAft>
                <a:spcPts val="1600"/>
              </a:spcAft>
              <a:buSzPct val="100000"/>
              <a:buFont typeface="Arial"/>
              <a:buChar char="●"/>
            </a:pPr>
            <a:r>
              <a:rPr lang="en" sz="1800">
                <a:latin typeface="Arial"/>
                <a:ea typeface="Arial"/>
                <a:cs typeface="Arial"/>
                <a:sym typeface="Arial"/>
              </a:rPr>
              <a:t>Try and solve a problem BEFORE being taught how to!</a:t>
            </a:r>
          </a:p>
          <a:p>
            <a:pPr marL="457200" lvl="0" indent="-342900" algn="l" rtl="0">
              <a:lnSpc>
                <a:spcPct val="115000"/>
              </a:lnSpc>
              <a:spcBef>
                <a:spcPts val="0"/>
              </a:spcBef>
              <a:spcAft>
                <a:spcPts val="1600"/>
              </a:spcAft>
              <a:buSzPct val="100000"/>
              <a:buFont typeface="Arial"/>
              <a:buChar char="●"/>
            </a:pPr>
            <a:r>
              <a:rPr lang="en" sz="1800">
                <a:latin typeface="Arial"/>
                <a:ea typeface="Arial"/>
                <a:cs typeface="Arial"/>
                <a:sym typeface="Arial"/>
              </a:rPr>
              <a:t>Try to figure out what makes sense and guess how you would go about solving it</a:t>
            </a:r>
          </a:p>
          <a:p>
            <a:pPr marL="457200" lvl="0" indent="-342900" algn="l" rtl="0">
              <a:lnSpc>
                <a:spcPct val="115000"/>
              </a:lnSpc>
              <a:spcBef>
                <a:spcPts val="0"/>
              </a:spcBef>
              <a:spcAft>
                <a:spcPts val="1600"/>
              </a:spcAft>
              <a:buSzPct val="100000"/>
              <a:buFont typeface="Arial"/>
              <a:buChar char="●"/>
            </a:pPr>
            <a:r>
              <a:rPr lang="en" sz="1800">
                <a:latin typeface="Arial"/>
                <a:ea typeface="Arial"/>
                <a:cs typeface="Arial"/>
                <a:sym typeface="Arial"/>
              </a:rPr>
              <a:t>Rely on your logic</a:t>
            </a:r>
          </a:p>
          <a:p>
            <a:pPr marL="457200" lvl="0" indent="-342900" algn="l" rtl="0">
              <a:lnSpc>
                <a:spcPct val="115000"/>
              </a:lnSpc>
              <a:spcBef>
                <a:spcPts val="0"/>
              </a:spcBef>
              <a:spcAft>
                <a:spcPts val="1600"/>
              </a:spcAft>
              <a:buSzPct val="100000"/>
              <a:buFont typeface="Arial"/>
              <a:buChar char="●"/>
            </a:pPr>
            <a:r>
              <a:rPr lang="en" sz="1800">
                <a:latin typeface="Arial"/>
                <a:ea typeface="Arial"/>
                <a:cs typeface="Arial"/>
                <a:sym typeface="Arial"/>
              </a:rPr>
              <a:t>Even if you don't figure it out, when you review how to solve the problem, it may make more sense and will likely stick better</a:t>
            </a:r>
          </a:p>
          <a:p>
            <a:pPr marL="457200" lvl="0" indent="-342900" algn="l" rtl="0">
              <a:lnSpc>
                <a:spcPct val="115000"/>
              </a:lnSpc>
              <a:spcBef>
                <a:spcPts val="0"/>
              </a:spcBef>
              <a:spcAft>
                <a:spcPts val="1600"/>
              </a:spcAft>
              <a:buSzPct val="100000"/>
              <a:buFont typeface="Arial"/>
              <a:buChar char="●"/>
            </a:pPr>
            <a:r>
              <a:rPr lang="en" sz="1800">
                <a:latin typeface="Arial"/>
                <a:ea typeface="Arial"/>
                <a:cs typeface="Arial"/>
                <a:sym typeface="Arial"/>
              </a:rPr>
              <a:t>Example: finding the area of a circle, hands on equations</a:t>
            </a:r>
          </a:p>
          <a:p>
            <a:pPr marL="457200" lvl="0" indent="-342900" algn="l" rtl="0">
              <a:lnSpc>
                <a:spcPct val="115000"/>
              </a:lnSpc>
              <a:spcBef>
                <a:spcPts val="0"/>
              </a:spcBef>
              <a:spcAft>
                <a:spcPts val="1600"/>
              </a:spcAft>
              <a:buSzPct val="100000"/>
              <a:buFont typeface="Arial"/>
              <a:buChar char="●"/>
            </a:pPr>
            <a:r>
              <a:rPr lang="en" sz="1800">
                <a:latin typeface="Arial"/>
                <a:ea typeface="Arial"/>
                <a:cs typeface="Arial"/>
                <a:sym typeface="Arial"/>
              </a:rPr>
              <a:t>Works outside of math too!</a:t>
            </a:r>
          </a:p>
        </p:txBody>
      </p:sp>
      <p:pic>
        <p:nvPicPr>
          <p:cNvPr id="154" name="Shape 154"/>
          <p:cNvPicPr preferRelativeResize="0"/>
          <p:nvPr/>
        </p:nvPicPr>
        <p:blipFill>
          <a:blip r:embed="rId3">
            <a:alphaModFix/>
          </a:blip>
          <a:stretch>
            <a:fillRect/>
          </a:stretch>
        </p:blipFill>
        <p:spPr>
          <a:xfrm>
            <a:off x="4310700" y="0"/>
            <a:ext cx="4833299"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283100" y="712150"/>
            <a:ext cx="8620500" cy="1019700"/>
          </a:xfrm>
          <a:prstGeom prst="rect">
            <a:avLst/>
          </a:prstGeom>
        </p:spPr>
        <p:txBody>
          <a:bodyPr lIns="91425" tIns="91425" rIns="91425" bIns="91425" anchor="t" anchorCtr="0">
            <a:noAutofit/>
          </a:bodyPr>
          <a:lstStyle/>
          <a:p>
            <a:pPr lvl="0" rtl="0">
              <a:spcBef>
                <a:spcPts val="0"/>
              </a:spcBef>
              <a:buNone/>
            </a:pPr>
            <a:r>
              <a:rPr lang="en"/>
              <a:t>Other findings</a:t>
            </a:r>
          </a:p>
        </p:txBody>
      </p:sp>
      <p:sp>
        <p:nvSpPr>
          <p:cNvPr id="160" name="Shape 160"/>
          <p:cNvSpPr/>
          <p:nvPr/>
        </p:nvSpPr>
        <p:spPr>
          <a:xfrm>
            <a:off x="371775" y="1988900"/>
            <a:ext cx="2629500" cy="2244900"/>
          </a:xfrm>
          <a:prstGeom prst="wedgeRectCallout">
            <a:avLst>
              <a:gd name="adj1" fmla="val -20833"/>
              <a:gd name="adj2" fmla="val 62500"/>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61" name="Shape 161"/>
          <p:cNvSpPr/>
          <p:nvPr/>
        </p:nvSpPr>
        <p:spPr>
          <a:xfrm>
            <a:off x="3210432" y="1988900"/>
            <a:ext cx="2629500" cy="2244900"/>
          </a:xfrm>
          <a:prstGeom prst="wedgeRectCallout">
            <a:avLst>
              <a:gd name="adj1" fmla="val -20833"/>
              <a:gd name="adj2" fmla="val 62500"/>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162" name="Shape 162"/>
          <p:cNvSpPr/>
          <p:nvPr/>
        </p:nvSpPr>
        <p:spPr>
          <a:xfrm>
            <a:off x="6049089" y="1988900"/>
            <a:ext cx="2629500" cy="2244900"/>
          </a:xfrm>
          <a:prstGeom prst="wedgeRectCallout">
            <a:avLst>
              <a:gd name="adj1" fmla="val -20833"/>
              <a:gd name="adj2" fmla="val 62500"/>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63" name="Shape 163"/>
          <p:cNvSpPr txBox="1">
            <a:spLocks noGrp="1"/>
          </p:cNvSpPr>
          <p:nvPr>
            <p:ph type="title"/>
          </p:nvPr>
        </p:nvSpPr>
        <p:spPr>
          <a:xfrm>
            <a:off x="6125275" y="2061900"/>
            <a:ext cx="2481600" cy="2005800"/>
          </a:xfrm>
          <a:prstGeom prst="rect">
            <a:avLst/>
          </a:prstGeom>
        </p:spPr>
        <p:txBody>
          <a:bodyPr lIns="91425" tIns="91425" rIns="91425" bIns="91425" anchor="t" anchorCtr="0">
            <a:noAutofit/>
          </a:bodyPr>
          <a:lstStyle/>
          <a:p>
            <a:pPr lvl="0" rtl="0">
              <a:spcBef>
                <a:spcPts val="0"/>
              </a:spcBef>
              <a:spcAft>
                <a:spcPts val="1200"/>
              </a:spcAft>
              <a:buNone/>
            </a:pPr>
            <a:r>
              <a:rPr lang="en" sz="2100"/>
              <a:t>Calibrate</a:t>
            </a:r>
          </a:p>
          <a:p>
            <a:pPr lvl="0" rtl="0">
              <a:spcBef>
                <a:spcPts val="0"/>
              </a:spcBef>
              <a:spcAft>
                <a:spcPts val="1200"/>
              </a:spcAft>
              <a:buNone/>
            </a:pPr>
            <a:r>
              <a:rPr lang="en" sz="1400" b="0"/>
              <a:t>Abby Author</a:t>
            </a:r>
            <a:r>
              <a:rPr lang="en" sz="1400" b="0">
                <a:solidFill>
                  <a:schemeClr val="lt1"/>
                </a:solidFill>
              </a:rPr>
              <a:t>, NYC</a:t>
            </a:r>
          </a:p>
        </p:txBody>
      </p:sp>
      <p:sp>
        <p:nvSpPr>
          <p:cNvPr id="164" name="Shape 164"/>
          <p:cNvSpPr txBox="1">
            <a:spLocks noGrp="1"/>
          </p:cNvSpPr>
          <p:nvPr>
            <p:ph type="title"/>
          </p:nvPr>
        </p:nvSpPr>
        <p:spPr>
          <a:xfrm>
            <a:off x="447975" y="2061900"/>
            <a:ext cx="2481600" cy="2005800"/>
          </a:xfrm>
          <a:prstGeom prst="rect">
            <a:avLst/>
          </a:prstGeom>
        </p:spPr>
        <p:txBody>
          <a:bodyPr lIns="91425" tIns="91425" rIns="91425" bIns="91425" anchor="t" anchorCtr="0">
            <a:noAutofit/>
          </a:bodyPr>
          <a:lstStyle/>
          <a:p>
            <a:pPr lvl="0" rtl="0">
              <a:spcBef>
                <a:spcPts val="0"/>
              </a:spcBef>
              <a:spcAft>
                <a:spcPts val="1200"/>
              </a:spcAft>
              <a:buNone/>
            </a:pPr>
            <a:r>
              <a:rPr lang="en" sz="2100"/>
              <a:t>Go beyond learning styles</a:t>
            </a:r>
          </a:p>
          <a:p>
            <a:pPr lvl="0" rtl="0">
              <a:spcBef>
                <a:spcPts val="0"/>
              </a:spcBef>
              <a:spcAft>
                <a:spcPts val="1200"/>
              </a:spcAft>
              <a:buNone/>
            </a:pPr>
            <a:r>
              <a:rPr lang="en" sz="1400" b="0"/>
              <a:t>There are many types of intelligences &amp; explore multimodal learning</a:t>
            </a:r>
          </a:p>
        </p:txBody>
      </p:sp>
      <p:sp>
        <p:nvSpPr>
          <p:cNvPr id="165" name="Shape 165"/>
          <p:cNvSpPr txBox="1">
            <a:spLocks noGrp="1"/>
          </p:cNvSpPr>
          <p:nvPr>
            <p:ph type="title"/>
          </p:nvPr>
        </p:nvSpPr>
        <p:spPr>
          <a:xfrm>
            <a:off x="3286625" y="2061900"/>
            <a:ext cx="2481600" cy="2005800"/>
          </a:xfrm>
          <a:prstGeom prst="rect">
            <a:avLst/>
          </a:prstGeom>
        </p:spPr>
        <p:txBody>
          <a:bodyPr lIns="91425" tIns="91425" rIns="91425" bIns="91425" anchor="t" anchorCtr="0">
            <a:noAutofit/>
          </a:bodyPr>
          <a:lstStyle/>
          <a:p>
            <a:pPr lvl="0" rtl="0">
              <a:spcBef>
                <a:spcPts val="0"/>
              </a:spcBef>
              <a:spcAft>
                <a:spcPts val="1200"/>
              </a:spcAft>
              <a:buNone/>
            </a:pPr>
            <a:r>
              <a:rPr lang="en" sz="2100"/>
              <a:t>Reflect</a:t>
            </a:r>
          </a:p>
          <a:p>
            <a:pPr lvl="0" rtl="0">
              <a:spcBef>
                <a:spcPts val="0"/>
              </a:spcBef>
              <a:spcAft>
                <a:spcPts val="1200"/>
              </a:spcAft>
              <a:buNone/>
            </a:pPr>
            <a:r>
              <a:rPr lang="en" sz="1400" b="0"/>
              <a:t>Check in with yourself</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224175" y="145850"/>
            <a:ext cx="3776400" cy="4545000"/>
          </a:xfrm>
          <a:prstGeom prst="rect">
            <a:avLst/>
          </a:prstGeom>
        </p:spPr>
        <p:txBody>
          <a:bodyPr lIns="91425" tIns="91425" rIns="91425" bIns="91425" anchor="t" anchorCtr="0">
            <a:noAutofit/>
          </a:bodyPr>
          <a:lstStyle/>
          <a:p>
            <a:pPr lvl="0" algn="l" rtl="0">
              <a:lnSpc>
                <a:spcPct val="115000"/>
              </a:lnSpc>
              <a:spcBef>
                <a:spcPts val="0"/>
              </a:spcBef>
              <a:spcAft>
                <a:spcPts val="1600"/>
              </a:spcAft>
              <a:buNone/>
            </a:pPr>
            <a:r>
              <a:rPr lang="en" sz="3000">
                <a:latin typeface="Lato"/>
                <a:ea typeface="Lato"/>
                <a:cs typeface="Lato"/>
                <a:sym typeface="Lato"/>
              </a:rPr>
              <a:t>Go beyond learning styles</a:t>
            </a:r>
          </a:p>
          <a:p>
            <a:pPr marL="457200" lvl="0" indent="-342900" algn="l" rtl="0">
              <a:lnSpc>
                <a:spcPct val="115000"/>
              </a:lnSpc>
              <a:spcBef>
                <a:spcPts val="0"/>
              </a:spcBef>
              <a:spcAft>
                <a:spcPts val="1600"/>
              </a:spcAft>
              <a:buClr>
                <a:schemeClr val="dk2"/>
              </a:buClr>
              <a:buSzPct val="100000"/>
              <a:buFont typeface="Arial"/>
              <a:buChar char="●"/>
            </a:pPr>
            <a:r>
              <a:rPr lang="en" sz="1800" b="0">
                <a:solidFill>
                  <a:schemeClr val="dk2"/>
                </a:solidFill>
                <a:latin typeface="Arial"/>
                <a:ea typeface="Arial"/>
                <a:cs typeface="Arial"/>
                <a:sym typeface="Arial"/>
              </a:rPr>
              <a:t>Learning preferences are helpful, but can be relied on too much</a:t>
            </a:r>
          </a:p>
          <a:p>
            <a:pPr marL="457200" lvl="0" indent="-342900" algn="l" rtl="0">
              <a:lnSpc>
                <a:spcPct val="115000"/>
              </a:lnSpc>
              <a:spcBef>
                <a:spcPts val="0"/>
              </a:spcBef>
              <a:spcAft>
                <a:spcPts val="1600"/>
              </a:spcAft>
              <a:buClr>
                <a:schemeClr val="dk2"/>
              </a:buClr>
              <a:buSzPct val="100000"/>
              <a:buFont typeface="Arial"/>
              <a:buChar char="●"/>
            </a:pPr>
            <a:r>
              <a:rPr lang="en" sz="1800" b="0">
                <a:solidFill>
                  <a:schemeClr val="dk2"/>
                </a:solidFill>
                <a:latin typeface="Arial"/>
                <a:ea typeface="Arial"/>
                <a:cs typeface="Arial"/>
                <a:sym typeface="Arial"/>
              </a:rPr>
              <a:t>Multimodal approach to learning most effective</a:t>
            </a:r>
          </a:p>
          <a:p>
            <a:pPr marL="457200" lvl="0" indent="-342900" algn="l" rtl="0">
              <a:lnSpc>
                <a:spcPct val="115000"/>
              </a:lnSpc>
              <a:spcBef>
                <a:spcPts val="0"/>
              </a:spcBef>
              <a:spcAft>
                <a:spcPts val="1600"/>
              </a:spcAft>
              <a:buClr>
                <a:schemeClr val="dk2"/>
              </a:buClr>
              <a:buSzPct val="100000"/>
              <a:buFont typeface="Arial"/>
              <a:buChar char="●"/>
            </a:pPr>
            <a:r>
              <a:rPr lang="en" sz="1800" b="0">
                <a:solidFill>
                  <a:schemeClr val="dk2"/>
                </a:solidFill>
                <a:latin typeface="Arial"/>
                <a:ea typeface="Arial"/>
                <a:cs typeface="Arial"/>
                <a:sym typeface="Arial"/>
              </a:rPr>
              <a:t>There are other aspects of you as a learner to take into account</a:t>
            </a:r>
          </a:p>
          <a:p>
            <a:pPr marL="457200" lvl="0" indent="-342900" algn="l" rtl="0">
              <a:lnSpc>
                <a:spcPct val="115000"/>
              </a:lnSpc>
              <a:spcBef>
                <a:spcPts val="0"/>
              </a:spcBef>
              <a:spcAft>
                <a:spcPts val="1600"/>
              </a:spcAft>
              <a:buClr>
                <a:schemeClr val="dk2"/>
              </a:buClr>
              <a:buSzPct val="100000"/>
              <a:buFont typeface="Arial"/>
              <a:buChar char="●"/>
            </a:pPr>
            <a:r>
              <a:rPr lang="en" sz="1800" b="0">
                <a:solidFill>
                  <a:schemeClr val="dk2"/>
                </a:solidFill>
                <a:latin typeface="Arial"/>
                <a:ea typeface="Arial"/>
                <a:cs typeface="Arial"/>
                <a:sym typeface="Arial"/>
              </a:rPr>
              <a:t>Theory of multiple intelligences by Howard Gardner (1983)</a:t>
            </a:r>
          </a:p>
        </p:txBody>
      </p:sp>
      <p:pic>
        <p:nvPicPr>
          <p:cNvPr id="171" name="Shape 171"/>
          <p:cNvPicPr preferRelativeResize="0"/>
          <p:nvPr/>
        </p:nvPicPr>
        <p:blipFill>
          <a:blip r:embed="rId3">
            <a:alphaModFix/>
          </a:blip>
          <a:stretch>
            <a:fillRect/>
          </a:stretch>
        </p:blipFill>
        <p:spPr>
          <a:xfrm>
            <a:off x="4000500" y="0"/>
            <a:ext cx="51435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192818"/>
            <a:ext cx="8520600" cy="639600"/>
          </a:xfrm>
          <a:prstGeom prst="rect">
            <a:avLst/>
          </a:prstGeom>
        </p:spPr>
        <p:txBody>
          <a:bodyPr lIns="91425" tIns="91425" rIns="91425" bIns="91425" anchor="t" anchorCtr="0">
            <a:noAutofit/>
          </a:bodyPr>
          <a:lstStyle/>
          <a:p>
            <a:pPr lvl="0">
              <a:spcBef>
                <a:spcPts val="0"/>
              </a:spcBef>
              <a:buNone/>
            </a:pPr>
            <a:r>
              <a:rPr lang="en"/>
              <a:t>Multiple Intelligences</a:t>
            </a:r>
          </a:p>
        </p:txBody>
      </p:sp>
      <p:sp>
        <p:nvSpPr>
          <p:cNvPr id="177" name="Shape 177"/>
          <p:cNvSpPr txBox="1"/>
          <p:nvPr/>
        </p:nvSpPr>
        <p:spPr>
          <a:xfrm>
            <a:off x="779775" y="4594700"/>
            <a:ext cx="7073400" cy="441600"/>
          </a:xfrm>
          <a:prstGeom prst="rect">
            <a:avLst/>
          </a:prstGeom>
          <a:noFill/>
          <a:ln>
            <a:noFill/>
          </a:ln>
        </p:spPr>
        <p:txBody>
          <a:bodyPr lIns="91425" tIns="91425" rIns="91425" bIns="91425" anchor="ctr" anchorCtr="0">
            <a:noAutofit/>
          </a:bodyPr>
          <a:lstStyle/>
          <a:p>
            <a:pPr lvl="0" algn="ctr" rtl="0">
              <a:spcBef>
                <a:spcPts val="0"/>
              </a:spcBef>
              <a:buNone/>
            </a:pPr>
            <a:r>
              <a:rPr lang="en"/>
              <a:t>https://www.youtube.com/watch?v=s2Edujr0vA</a:t>
            </a:r>
          </a:p>
        </p:txBody>
      </p:sp>
      <p:sp>
        <p:nvSpPr>
          <p:cNvPr id="178" name="Shape 178" descr="In his theory of multiple intelligences, Dr. Howard Gardner describes how humans can be intellectually smart in a variety of different ways. There are:  Logical-mathematical Verbal linguistic Interpersonal, Body-Kinesthetic Musical Visual-Spatial Intrapersonal Naturalistic  In my next video, I will teach you how to improve each one of these types of intelligences to become a more efficient, smarter human being. In this animation and visual summary, I teach you the basics of each leg in Gardner's theory and what kind of people are great at each." title="8 Intelligences - Theory of Multiple Intelligences Explained - Dr. Howard Gardner">
            <a:hlinkClick r:id="rId3"/>
          </p:cNvPr>
          <p:cNvSpPr/>
          <p:nvPr/>
        </p:nvSpPr>
        <p:spPr>
          <a:xfrm>
            <a:off x="917723" y="832425"/>
            <a:ext cx="6797524" cy="3762275"/>
          </a:xfrm>
          <a:prstGeom prst="rect">
            <a:avLst/>
          </a:prstGeom>
          <a:blipFill>
            <a:blip r:embed="rId4">
              <a:alphaModFix/>
            </a:blip>
            <a:stretch>
              <a:fillRect/>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4832750" y="247974"/>
            <a:ext cx="4033800" cy="4577100"/>
          </a:xfrm>
          <a:prstGeom prst="rect">
            <a:avLst/>
          </a:prstGeom>
        </p:spPr>
        <p:txBody>
          <a:bodyPr lIns="91425" tIns="91425" rIns="91425" bIns="91425" anchor="t" anchorCtr="0">
            <a:noAutofit/>
          </a:bodyPr>
          <a:lstStyle/>
          <a:p>
            <a:pPr lvl="0" rtl="0">
              <a:spcBef>
                <a:spcPts val="0"/>
              </a:spcBef>
              <a:spcAft>
                <a:spcPts val="1600"/>
              </a:spcAft>
              <a:buNone/>
            </a:pPr>
            <a:r>
              <a:rPr lang="en" sz="3000" b="1">
                <a:solidFill>
                  <a:schemeClr val="dk1"/>
                </a:solidFill>
              </a:rPr>
              <a:t>Reflect</a:t>
            </a:r>
          </a:p>
          <a:p>
            <a:pPr marL="457200" lvl="0" indent="-342900" rtl="0">
              <a:spcBef>
                <a:spcPts val="0"/>
              </a:spcBef>
              <a:buClr>
                <a:srgbClr val="000000"/>
              </a:buClr>
              <a:buSzPct val="100000"/>
            </a:pPr>
            <a:r>
              <a:rPr lang="en" sz="1800">
                <a:solidFill>
                  <a:srgbClr val="000000"/>
                </a:solidFill>
              </a:rPr>
              <a:t>Check in with yourself</a:t>
            </a:r>
          </a:p>
          <a:p>
            <a:pPr marL="457200" lvl="0" indent="-342900" rtl="0">
              <a:spcBef>
                <a:spcPts val="0"/>
              </a:spcBef>
              <a:buClr>
                <a:srgbClr val="000000"/>
              </a:buClr>
              <a:buSzPct val="100000"/>
            </a:pPr>
            <a:r>
              <a:rPr lang="en" sz="1800">
                <a:solidFill>
                  <a:srgbClr val="000000"/>
                </a:solidFill>
              </a:rPr>
              <a:t>How well is my retrieval practice going?</a:t>
            </a:r>
          </a:p>
          <a:p>
            <a:pPr marL="457200" lvl="0" indent="-342900" rtl="0">
              <a:spcBef>
                <a:spcPts val="0"/>
              </a:spcBef>
              <a:buClr>
                <a:srgbClr val="000000"/>
              </a:buClr>
              <a:buSzPct val="100000"/>
            </a:pPr>
            <a:r>
              <a:rPr lang="en" sz="1800">
                <a:solidFill>
                  <a:srgbClr val="000000"/>
                </a:solidFill>
              </a:rPr>
              <a:t>Am I mastering the concepts or am I vaguely familiar with them?</a:t>
            </a:r>
          </a:p>
          <a:p>
            <a:pPr marL="457200" lvl="0" indent="-342900" rtl="0">
              <a:spcBef>
                <a:spcPts val="0"/>
              </a:spcBef>
              <a:buClr>
                <a:srgbClr val="000000"/>
              </a:buClr>
              <a:buSzPct val="100000"/>
            </a:pPr>
            <a:r>
              <a:rPr lang="en" sz="1800">
                <a:solidFill>
                  <a:srgbClr val="000000"/>
                </a:solidFill>
              </a:rPr>
              <a:t>Am I able to elaborate on these concepts?</a:t>
            </a:r>
          </a:p>
          <a:p>
            <a:pPr marL="457200" lvl="0" indent="-342900" rtl="0">
              <a:spcBef>
                <a:spcPts val="0"/>
              </a:spcBef>
              <a:buClr>
                <a:srgbClr val="000000"/>
              </a:buClr>
              <a:buSzPct val="100000"/>
            </a:pPr>
            <a:r>
              <a:rPr lang="en" sz="1800">
                <a:solidFill>
                  <a:srgbClr val="000000"/>
                </a:solidFill>
              </a:rPr>
              <a:t>Am I able to generate answers before reviewing the material?</a:t>
            </a:r>
          </a:p>
          <a:p>
            <a:pPr marL="457200" lvl="0" indent="-342900" rtl="0">
              <a:spcBef>
                <a:spcPts val="0"/>
              </a:spcBef>
              <a:buClr>
                <a:srgbClr val="000000"/>
              </a:buClr>
              <a:buSzPct val="100000"/>
            </a:pPr>
            <a:r>
              <a:rPr lang="en" sz="1800">
                <a:solidFill>
                  <a:srgbClr val="000000"/>
                </a:solidFill>
              </a:rPr>
              <a:t>Am I using my learning strengths when studying?</a:t>
            </a:r>
          </a:p>
        </p:txBody>
      </p:sp>
      <p:pic>
        <p:nvPicPr>
          <p:cNvPr id="184" name="Shape 184"/>
          <p:cNvPicPr preferRelativeResize="0"/>
          <p:nvPr/>
        </p:nvPicPr>
        <p:blipFill>
          <a:blip r:embed="rId3">
            <a:alphaModFix/>
          </a:blip>
          <a:stretch>
            <a:fillRect/>
          </a:stretch>
        </p:blipFill>
        <p:spPr>
          <a:xfrm>
            <a:off x="0" y="0"/>
            <a:ext cx="4832749"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116300"/>
            <a:ext cx="8520600" cy="639600"/>
          </a:xfrm>
          <a:prstGeom prst="rect">
            <a:avLst/>
          </a:prstGeom>
        </p:spPr>
        <p:txBody>
          <a:bodyPr lIns="91425" tIns="91425" rIns="91425" bIns="91425" anchor="t" anchorCtr="0">
            <a:noAutofit/>
          </a:bodyPr>
          <a:lstStyle/>
          <a:p>
            <a:pPr lvl="0">
              <a:spcBef>
                <a:spcPts val="0"/>
              </a:spcBef>
              <a:buNone/>
            </a:pPr>
            <a:r>
              <a:rPr lang="en"/>
              <a:t>Metacognition</a:t>
            </a:r>
          </a:p>
        </p:txBody>
      </p:sp>
      <p:sp>
        <p:nvSpPr>
          <p:cNvPr id="190" name="Shape 190"/>
          <p:cNvSpPr txBox="1"/>
          <p:nvPr/>
        </p:nvSpPr>
        <p:spPr>
          <a:xfrm>
            <a:off x="2937800" y="4603570"/>
            <a:ext cx="3000000" cy="480600"/>
          </a:xfrm>
          <a:prstGeom prst="rect">
            <a:avLst/>
          </a:prstGeom>
          <a:noFill/>
          <a:ln>
            <a:noFill/>
          </a:ln>
        </p:spPr>
        <p:txBody>
          <a:bodyPr lIns="91425" tIns="91425" rIns="91425" bIns="91425" anchor="ctr" anchorCtr="0">
            <a:noAutofit/>
          </a:bodyPr>
          <a:lstStyle/>
          <a:p>
            <a:pPr lvl="0" rtl="0">
              <a:spcBef>
                <a:spcPts val="0"/>
              </a:spcBef>
              <a:buNone/>
            </a:pPr>
            <a:r>
              <a:rPr lang="en"/>
              <a:t>https://youtu.be/7CVssaGGPDM</a:t>
            </a:r>
          </a:p>
        </p:txBody>
      </p:sp>
      <p:sp>
        <p:nvSpPr>
          <p:cNvPr id="191" name="Shape 191" descr="Metacognition is awesome, and most of us use it without even knowing what it is!  This is a Summative Assessment project for PSYCH 305 with Carey Dimmitt.  Sources: Bohlin, L. , Durwin, C., &amp; Reese-Weber, M. (2012). EdPsych Modules (2nd Ed.). Boston, MA: McGraw Hill" title="What Is Metacognition?">
            <a:hlinkClick r:id="rId3"/>
          </p:cNvPr>
          <p:cNvSpPr/>
          <p:nvPr/>
        </p:nvSpPr>
        <p:spPr>
          <a:xfrm>
            <a:off x="1230986" y="755900"/>
            <a:ext cx="6682024" cy="3905250"/>
          </a:xfrm>
          <a:prstGeom prst="rect">
            <a:avLst/>
          </a:prstGeom>
          <a:blipFill>
            <a:blip r:embed="rId4">
              <a:alphaModFix/>
            </a:blip>
            <a:stretch>
              <a:fillRect/>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Shape 196"/>
          <p:cNvSpPr txBox="1">
            <a:spLocks noGrp="1"/>
          </p:cNvSpPr>
          <p:nvPr>
            <p:ph type="subTitle" idx="1"/>
          </p:nvPr>
        </p:nvSpPr>
        <p:spPr>
          <a:xfrm>
            <a:off x="265500" y="216975"/>
            <a:ext cx="4045200" cy="4272900"/>
          </a:xfrm>
          <a:prstGeom prst="rect">
            <a:avLst/>
          </a:prstGeom>
        </p:spPr>
        <p:txBody>
          <a:bodyPr lIns="91425" tIns="91425" rIns="91425" bIns="91425" anchor="t" anchorCtr="0">
            <a:noAutofit/>
          </a:bodyPr>
          <a:lstStyle/>
          <a:p>
            <a:pPr lvl="0" algn="l" rtl="0">
              <a:lnSpc>
                <a:spcPct val="115000"/>
              </a:lnSpc>
              <a:spcBef>
                <a:spcPts val="0"/>
              </a:spcBef>
              <a:spcAft>
                <a:spcPts val="1600"/>
              </a:spcAft>
              <a:buNone/>
            </a:pPr>
            <a:r>
              <a:rPr lang="en" sz="3000" b="1">
                <a:solidFill>
                  <a:schemeClr val="dk1"/>
                </a:solidFill>
              </a:rPr>
              <a:t>Calibrate</a:t>
            </a:r>
          </a:p>
          <a:p>
            <a:pPr marL="457200" lvl="0" indent="-342900" algn="l" rtl="0">
              <a:lnSpc>
                <a:spcPct val="115000"/>
              </a:lnSpc>
              <a:spcBef>
                <a:spcPts val="0"/>
              </a:spcBef>
              <a:spcAft>
                <a:spcPts val="1600"/>
              </a:spcAft>
              <a:buSzPct val="100000"/>
              <a:buFont typeface="Arial"/>
              <a:buChar char="●"/>
            </a:pPr>
            <a:r>
              <a:rPr lang="en" sz="1800">
                <a:latin typeface="Arial"/>
                <a:ea typeface="Arial"/>
                <a:cs typeface="Arial"/>
                <a:sym typeface="Arial"/>
              </a:rPr>
              <a:t>Use objective measures to accurately judge your studying and learning</a:t>
            </a:r>
          </a:p>
          <a:p>
            <a:pPr marL="457200" lvl="0" indent="-342900" algn="l" rtl="0">
              <a:lnSpc>
                <a:spcPct val="115000"/>
              </a:lnSpc>
              <a:spcBef>
                <a:spcPts val="0"/>
              </a:spcBef>
              <a:spcAft>
                <a:spcPts val="1600"/>
              </a:spcAft>
              <a:buSzPct val="100000"/>
              <a:buFont typeface="Arial"/>
              <a:buChar char="●"/>
            </a:pPr>
            <a:r>
              <a:rPr lang="en" sz="1800">
                <a:latin typeface="Arial"/>
                <a:ea typeface="Arial"/>
                <a:cs typeface="Arial"/>
                <a:sym typeface="Arial"/>
              </a:rPr>
              <a:t>Tests, quizzes, feedback, sample tests, study guides you quiz yourself on</a:t>
            </a:r>
          </a:p>
          <a:p>
            <a:pPr marL="457200" lvl="0" indent="-342900" algn="l" rtl="0">
              <a:lnSpc>
                <a:spcPct val="115000"/>
              </a:lnSpc>
              <a:spcBef>
                <a:spcPts val="0"/>
              </a:spcBef>
              <a:spcAft>
                <a:spcPts val="1600"/>
              </a:spcAft>
              <a:buSzPct val="100000"/>
              <a:buFont typeface="Arial"/>
              <a:buChar char="●"/>
            </a:pPr>
            <a:r>
              <a:rPr lang="en" sz="1800">
                <a:latin typeface="Arial"/>
                <a:ea typeface="Arial"/>
                <a:cs typeface="Arial"/>
                <a:sym typeface="Arial"/>
              </a:rPr>
              <a:t>Then, adjust your studying accordingly</a:t>
            </a:r>
          </a:p>
          <a:p>
            <a:pPr marL="457200" lvl="0" indent="-342900" algn="l" rtl="0">
              <a:lnSpc>
                <a:spcPct val="115000"/>
              </a:lnSpc>
              <a:spcBef>
                <a:spcPts val="0"/>
              </a:spcBef>
              <a:spcAft>
                <a:spcPts val="1600"/>
              </a:spcAft>
              <a:buSzPct val="100000"/>
              <a:buFont typeface="Arial"/>
              <a:buChar char="●"/>
            </a:pPr>
            <a:r>
              <a:rPr lang="en" sz="1800">
                <a:latin typeface="Arial"/>
                <a:ea typeface="Arial"/>
                <a:cs typeface="Arial"/>
                <a:sym typeface="Arial"/>
              </a:rPr>
              <a:t>This may involve focusing more or less on certain topics, or changing the type of questions you use in your retrieval practice</a:t>
            </a:r>
          </a:p>
        </p:txBody>
      </p:sp>
      <p:pic>
        <p:nvPicPr>
          <p:cNvPr id="197" name="Shape 197"/>
          <p:cNvPicPr preferRelativeResize="0"/>
          <p:nvPr/>
        </p:nvPicPr>
        <p:blipFill>
          <a:blip r:embed="rId3">
            <a:alphaModFix/>
          </a:blip>
          <a:stretch>
            <a:fillRect/>
          </a:stretch>
        </p:blipFill>
        <p:spPr>
          <a:xfrm>
            <a:off x="4310700" y="0"/>
            <a:ext cx="4833299" cy="5191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Shape 202"/>
          <p:cNvPicPr preferRelativeResize="0"/>
          <p:nvPr/>
        </p:nvPicPr>
        <p:blipFill rotWithShape="1">
          <a:blip r:embed="rId3">
            <a:alphaModFix/>
          </a:blip>
          <a:srcRect l="2132" t="6554" r="6751" b="14093"/>
          <a:stretch/>
        </p:blipFill>
        <p:spPr>
          <a:xfrm>
            <a:off x="0" y="0"/>
            <a:ext cx="9144000" cy="5143500"/>
          </a:xfrm>
          <a:prstGeom prst="rect">
            <a:avLst/>
          </a:prstGeom>
          <a:noFill/>
          <a:ln>
            <a:noFill/>
          </a:ln>
        </p:spPr>
      </p:pic>
      <p:sp>
        <p:nvSpPr>
          <p:cNvPr id="203" name="Shape 203"/>
          <p:cNvSpPr txBox="1">
            <a:spLocks noGrp="1"/>
          </p:cNvSpPr>
          <p:nvPr>
            <p:ph type="title"/>
          </p:nvPr>
        </p:nvSpPr>
        <p:spPr>
          <a:xfrm>
            <a:off x="260848" y="-10"/>
            <a:ext cx="8622300" cy="3835500"/>
          </a:xfrm>
          <a:prstGeom prst="rect">
            <a:avLst/>
          </a:prstGeom>
        </p:spPr>
        <p:txBody>
          <a:bodyPr lIns="91425" tIns="91425" rIns="91425" bIns="91425" anchor="t" anchorCtr="0">
            <a:noAutofit/>
          </a:bodyPr>
          <a:lstStyle/>
          <a:p>
            <a:pPr lvl="0">
              <a:spcBef>
                <a:spcPts val="0"/>
              </a:spcBef>
              <a:buNone/>
            </a:pPr>
            <a:r>
              <a:rPr lang="en" sz="3600"/>
              <a:t>Wrap up.</a:t>
            </a:r>
          </a:p>
          <a:p>
            <a:pPr marL="457200" lvl="0" indent="-342900" rtl="0">
              <a:spcBef>
                <a:spcPts val="0"/>
              </a:spcBef>
              <a:buSzPct val="100000"/>
              <a:buFont typeface="Arial"/>
              <a:buChar char="●"/>
            </a:pPr>
            <a:r>
              <a:rPr lang="en" sz="1800">
                <a:latin typeface="Arial"/>
                <a:ea typeface="Arial"/>
                <a:cs typeface="Arial"/>
                <a:sym typeface="Arial"/>
              </a:rPr>
              <a:t>Two things to know </a:t>
            </a:r>
          </a:p>
          <a:p>
            <a:pPr marL="914400" lvl="1" indent="-342900" rtl="0">
              <a:spcBef>
                <a:spcPts val="0"/>
              </a:spcBef>
              <a:buSzPct val="100000"/>
              <a:buFont typeface="Arial"/>
              <a:buChar char="○"/>
            </a:pPr>
            <a:r>
              <a:rPr lang="en" sz="1800">
                <a:latin typeface="Arial"/>
                <a:ea typeface="Arial"/>
                <a:cs typeface="Arial"/>
                <a:sym typeface="Arial"/>
              </a:rPr>
              <a:t>When it's harder, real learning is happening</a:t>
            </a:r>
          </a:p>
          <a:p>
            <a:pPr marL="914400" lvl="1" indent="-342900" rtl="0">
              <a:spcBef>
                <a:spcPts val="0"/>
              </a:spcBef>
              <a:buSzPct val="100000"/>
              <a:buFont typeface="Arial"/>
              <a:buChar char="○"/>
            </a:pPr>
            <a:r>
              <a:rPr lang="en" sz="1800">
                <a:latin typeface="Arial"/>
                <a:ea typeface="Arial"/>
                <a:cs typeface="Arial"/>
                <a:sym typeface="Arial"/>
              </a:rPr>
              <a:t>Mastery, not familiarity</a:t>
            </a:r>
          </a:p>
          <a:p>
            <a:pPr marL="457200" lvl="0" indent="-342900" rtl="0">
              <a:spcBef>
                <a:spcPts val="0"/>
              </a:spcBef>
              <a:buSzPct val="100000"/>
              <a:buFont typeface="Arial"/>
              <a:buChar char="●"/>
            </a:pPr>
            <a:r>
              <a:rPr lang="en" sz="1800">
                <a:latin typeface="Arial"/>
                <a:ea typeface="Arial"/>
                <a:cs typeface="Arial"/>
                <a:sym typeface="Arial"/>
              </a:rPr>
              <a:t>What doesn’t work</a:t>
            </a:r>
          </a:p>
          <a:p>
            <a:pPr marL="457200" lvl="0" indent="-342900" rtl="0">
              <a:spcBef>
                <a:spcPts val="0"/>
              </a:spcBef>
              <a:buSzPct val="100000"/>
              <a:buFont typeface="Arial"/>
              <a:buChar char="●"/>
            </a:pPr>
            <a:r>
              <a:rPr lang="en" sz="1800">
                <a:latin typeface="Arial"/>
                <a:ea typeface="Arial"/>
                <a:cs typeface="Arial"/>
                <a:sym typeface="Arial"/>
              </a:rPr>
              <a:t>Three things that do work</a:t>
            </a:r>
          </a:p>
          <a:p>
            <a:pPr marL="914400" lvl="1" indent="-342900" rtl="0">
              <a:spcBef>
                <a:spcPts val="0"/>
              </a:spcBef>
              <a:buSzPct val="100000"/>
              <a:buFont typeface="Arial"/>
              <a:buChar char="○"/>
            </a:pPr>
            <a:r>
              <a:rPr lang="en" sz="1800">
                <a:latin typeface="Arial"/>
                <a:ea typeface="Arial"/>
                <a:cs typeface="Arial"/>
                <a:sym typeface="Arial"/>
              </a:rPr>
              <a:t>Retrieval practice </a:t>
            </a:r>
          </a:p>
          <a:p>
            <a:pPr marL="914400" lvl="1" indent="-342900" rtl="0">
              <a:spcBef>
                <a:spcPts val="0"/>
              </a:spcBef>
              <a:buSzPct val="100000"/>
              <a:buFont typeface="Arial"/>
              <a:buChar char="○"/>
            </a:pPr>
            <a:r>
              <a:rPr lang="en" sz="1800">
                <a:latin typeface="Arial"/>
                <a:ea typeface="Arial"/>
                <a:cs typeface="Arial"/>
                <a:sym typeface="Arial"/>
              </a:rPr>
              <a:t>Spaced studying</a:t>
            </a:r>
          </a:p>
          <a:p>
            <a:pPr marL="914400" lvl="1" indent="-342900" rtl="0">
              <a:spcBef>
                <a:spcPts val="0"/>
              </a:spcBef>
              <a:buSzPct val="100000"/>
              <a:buFont typeface="Arial"/>
              <a:buChar char="○"/>
            </a:pPr>
            <a:r>
              <a:rPr lang="en" sz="1800">
                <a:latin typeface="Arial"/>
                <a:ea typeface="Arial"/>
                <a:cs typeface="Arial"/>
                <a:sym typeface="Arial"/>
              </a:rPr>
              <a:t>Interleaving</a:t>
            </a:r>
          </a:p>
          <a:p>
            <a:pPr marL="457200" lvl="0" indent="-342900" rtl="0">
              <a:spcBef>
                <a:spcPts val="0"/>
              </a:spcBef>
              <a:buSzPct val="100000"/>
              <a:buFont typeface="Arial"/>
              <a:buChar char="●"/>
            </a:pPr>
            <a:r>
              <a:rPr lang="en" sz="1800">
                <a:latin typeface="Arial"/>
                <a:ea typeface="Arial"/>
                <a:cs typeface="Arial"/>
                <a:sym typeface="Arial"/>
              </a:rPr>
              <a:t>Strategies you can try</a:t>
            </a:r>
          </a:p>
          <a:p>
            <a:pPr marL="914400" lvl="1" indent="-342900" rtl="0">
              <a:spcBef>
                <a:spcPts val="0"/>
              </a:spcBef>
              <a:buSzPct val="100000"/>
              <a:buFont typeface="Arial"/>
              <a:buChar char="○"/>
            </a:pPr>
            <a:r>
              <a:rPr lang="en" sz="1800">
                <a:latin typeface="Arial"/>
                <a:ea typeface="Arial"/>
                <a:cs typeface="Arial"/>
                <a:sym typeface="Arial"/>
              </a:rPr>
              <a:t>Memory cues </a:t>
            </a:r>
          </a:p>
          <a:p>
            <a:pPr marL="914400" lvl="1" indent="-342900" rtl="0">
              <a:spcBef>
                <a:spcPts val="0"/>
              </a:spcBef>
              <a:buSzPct val="100000"/>
              <a:buFont typeface="Arial"/>
              <a:buChar char="○"/>
            </a:pPr>
            <a:r>
              <a:rPr lang="en" sz="1800">
                <a:latin typeface="Arial"/>
                <a:ea typeface="Arial"/>
                <a:cs typeface="Arial"/>
                <a:sym typeface="Arial"/>
              </a:rPr>
              <a:t>Elaboration</a:t>
            </a:r>
          </a:p>
          <a:p>
            <a:pPr marL="914400" lvl="1" indent="-342900" rtl="0">
              <a:spcBef>
                <a:spcPts val="0"/>
              </a:spcBef>
              <a:buSzPct val="100000"/>
              <a:buFont typeface="Arial"/>
              <a:buChar char="○"/>
            </a:pPr>
            <a:r>
              <a:rPr lang="en" sz="1800">
                <a:latin typeface="Arial"/>
                <a:ea typeface="Arial"/>
                <a:cs typeface="Arial"/>
                <a:sym typeface="Arial"/>
              </a:rPr>
              <a:t>Generate</a:t>
            </a:r>
          </a:p>
          <a:p>
            <a:pPr marL="457200" lvl="0" indent="-342900" rtl="0">
              <a:spcBef>
                <a:spcPts val="0"/>
              </a:spcBef>
              <a:buSzPct val="100000"/>
              <a:buFont typeface="Arial"/>
              <a:buChar char="●"/>
            </a:pPr>
            <a:r>
              <a:rPr lang="en" sz="1800">
                <a:latin typeface="Arial"/>
                <a:ea typeface="Arial"/>
                <a:cs typeface="Arial"/>
                <a:sym typeface="Arial"/>
              </a:rPr>
              <a:t>Other findings</a:t>
            </a:r>
          </a:p>
          <a:p>
            <a:pPr marL="914400" lvl="1" indent="-342900" rtl="0">
              <a:spcBef>
                <a:spcPts val="0"/>
              </a:spcBef>
              <a:buSzPct val="100000"/>
              <a:buFont typeface="Arial"/>
              <a:buChar char="○"/>
            </a:pPr>
            <a:r>
              <a:rPr lang="en" sz="1800">
                <a:latin typeface="Arial"/>
                <a:ea typeface="Arial"/>
                <a:cs typeface="Arial"/>
                <a:sym typeface="Arial"/>
              </a:rPr>
              <a:t>Go beyond learning preferences</a:t>
            </a:r>
          </a:p>
          <a:p>
            <a:pPr marL="914400" lvl="1" indent="-342900" rtl="0">
              <a:spcBef>
                <a:spcPts val="0"/>
              </a:spcBef>
              <a:buSzPct val="100000"/>
              <a:buFont typeface="Arial"/>
              <a:buChar char="○"/>
            </a:pPr>
            <a:r>
              <a:rPr lang="en" sz="1800">
                <a:latin typeface="Arial"/>
                <a:ea typeface="Arial"/>
                <a:cs typeface="Arial"/>
                <a:sym typeface="Arial"/>
              </a:rPr>
              <a:t>Reflect</a:t>
            </a:r>
          </a:p>
          <a:p>
            <a:pPr marL="914400" lvl="1" indent="-342900" rtl="0">
              <a:spcBef>
                <a:spcPts val="0"/>
              </a:spcBef>
              <a:buSzPct val="100000"/>
              <a:buFont typeface="Arial"/>
              <a:buChar char="○"/>
            </a:pPr>
            <a:r>
              <a:rPr lang="en" sz="1800">
                <a:latin typeface="Arial"/>
                <a:ea typeface="Arial"/>
                <a:cs typeface="Arial"/>
                <a:sym typeface="Arial"/>
              </a:rPr>
              <a:t>Calibrate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idx="4294967295"/>
          </p:nvPr>
        </p:nvSpPr>
        <p:spPr>
          <a:xfrm>
            <a:off x="535775" y="712150"/>
            <a:ext cx="5197199" cy="768000"/>
          </a:xfrm>
          <a:prstGeom prst="rect">
            <a:avLst/>
          </a:prstGeom>
        </p:spPr>
        <p:txBody>
          <a:bodyPr lIns="91425" tIns="91425" rIns="91425" bIns="91425" anchor="t" anchorCtr="0">
            <a:noAutofit/>
          </a:bodyPr>
          <a:lstStyle/>
          <a:p>
            <a:pPr lvl="0" rtl="0">
              <a:spcBef>
                <a:spcPts val="0"/>
              </a:spcBef>
              <a:spcAft>
                <a:spcPts val="1600"/>
              </a:spcAft>
              <a:buNone/>
            </a:pPr>
            <a:r>
              <a:rPr lang="en" sz="3600" i="1">
                <a:solidFill>
                  <a:schemeClr val="accent3"/>
                </a:solidFill>
              </a:rPr>
              <a:t>Make it Stick </a:t>
            </a:r>
          </a:p>
        </p:txBody>
      </p:sp>
      <p:pic>
        <p:nvPicPr>
          <p:cNvPr id="81" name="Shape 81" descr="book.jpg"/>
          <p:cNvPicPr preferRelativeResize="0"/>
          <p:nvPr/>
        </p:nvPicPr>
        <p:blipFill>
          <a:blip r:embed="rId3">
            <a:alphaModFix/>
          </a:blip>
          <a:stretch>
            <a:fillRect/>
          </a:stretch>
        </p:blipFill>
        <p:spPr>
          <a:xfrm>
            <a:off x="4897475" y="638200"/>
            <a:ext cx="4166449" cy="4166449"/>
          </a:xfrm>
          <a:prstGeom prst="rect">
            <a:avLst/>
          </a:prstGeom>
          <a:noFill/>
          <a:ln>
            <a:noFill/>
          </a:ln>
        </p:spPr>
      </p:pic>
      <p:sp>
        <p:nvSpPr>
          <p:cNvPr id="82" name="Shape 82"/>
          <p:cNvSpPr txBox="1">
            <a:spLocks noGrp="1"/>
          </p:cNvSpPr>
          <p:nvPr>
            <p:ph type="title" idx="4294967295"/>
          </p:nvPr>
        </p:nvSpPr>
        <p:spPr>
          <a:xfrm>
            <a:off x="535775" y="1480150"/>
            <a:ext cx="5197199" cy="30675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1800" b="0" u="sng">
                <a:latin typeface="Lato"/>
                <a:ea typeface="Lato"/>
                <a:cs typeface="Lato"/>
                <a:sym typeface="Lato"/>
              </a:rPr>
              <a:t>Make it Stick: The Science of Successful Learning </a:t>
            </a:r>
            <a:r>
              <a:rPr lang="en" sz="1800" b="0">
                <a:latin typeface="Lato"/>
                <a:ea typeface="Lato"/>
                <a:cs typeface="Lato"/>
                <a:sym typeface="Lato"/>
              </a:rPr>
              <a:t>challenges a lot of what we previously thought about learning. Drawing on recent discoveries in cognitive psychology and other disciplines, the authors offer concrete techniques for becoming more productive learners.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86"/>
        <p:cNvGrpSpPr/>
        <p:nvPr/>
      </p:nvGrpSpPr>
      <p:grpSpPr>
        <a:xfrm>
          <a:off x="0" y="0"/>
          <a:ext cx="0" cy="0"/>
          <a:chOff x="0" y="0"/>
          <a:chExt cx="0" cy="0"/>
        </a:xfrm>
      </p:grpSpPr>
      <p:pic>
        <p:nvPicPr>
          <p:cNvPr id="87" name="Shape 87"/>
          <p:cNvPicPr preferRelativeResize="0"/>
          <p:nvPr/>
        </p:nvPicPr>
        <p:blipFill>
          <a:blip r:embed="rId3">
            <a:alphaModFix/>
          </a:blip>
          <a:stretch>
            <a:fillRect/>
          </a:stretch>
        </p:blipFill>
        <p:spPr>
          <a:xfrm>
            <a:off x="981549" y="162725"/>
            <a:ext cx="6963925" cy="4818049"/>
          </a:xfrm>
          <a:prstGeom prst="rect">
            <a:avLst/>
          </a:prstGeom>
          <a:noFill/>
          <a:ln>
            <a:noFill/>
          </a:ln>
        </p:spPr>
      </p:pic>
      <p:pic>
        <p:nvPicPr>
          <p:cNvPr id="88" name="Shape 88" descr="Piece of duct tape sticking a note to the slide"/>
          <p:cNvPicPr preferRelativeResize="0"/>
          <p:nvPr/>
        </p:nvPicPr>
        <p:blipFill rotWithShape="1">
          <a:blip r:embed="rId4">
            <a:alphaModFix/>
          </a:blip>
          <a:srcRect l="9244" t="5926" r="2118" b="10011"/>
          <a:stretch/>
        </p:blipFill>
        <p:spPr>
          <a:xfrm rot="154828">
            <a:off x="3535999" y="147300"/>
            <a:ext cx="2071999" cy="736050"/>
          </a:xfrm>
          <a:prstGeom prst="rect">
            <a:avLst/>
          </a:prstGeom>
          <a:noFill/>
          <a:ln>
            <a:noFill/>
          </a:ln>
        </p:spPr>
      </p:pic>
      <p:sp>
        <p:nvSpPr>
          <p:cNvPr id="89" name="Shape 89"/>
          <p:cNvSpPr txBox="1"/>
          <p:nvPr/>
        </p:nvSpPr>
        <p:spPr>
          <a:xfrm>
            <a:off x="1456849" y="687400"/>
            <a:ext cx="6013200" cy="762600"/>
          </a:xfrm>
          <a:prstGeom prst="rect">
            <a:avLst/>
          </a:prstGeom>
          <a:noFill/>
          <a:ln>
            <a:noFill/>
          </a:ln>
        </p:spPr>
        <p:txBody>
          <a:bodyPr lIns="91425" tIns="91425" rIns="91425" bIns="91425" anchor="b" anchorCtr="0">
            <a:noAutofit/>
          </a:bodyPr>
          <a:lstStyle/>
          <a:p>
            <a:pPr lvl="0" algn="ctr" rtl="0">
              <a:spcBef>
                <a:spcPts val="0"/>
              </a:spcBef>
              <a:buNone/>
            </a:pPr>
            <a:r>
              <a:rPr lang="en" sz="3000" b="1">
                <a:solidFill>
                  <a:schemeClr val="lt2"/>
                </a:solidFill>
                <a:latin typeface="Raleway"/>
                <a:ea typeface="Raleway"/>
                <a:cs typeface="Raleway"/>
                <a:sym typeface="Raleway"/>
              </a:rPr>
              <a:t>What does NOT work</a:t>
            </a:r>
          </a:p>
        </p:txBody>
      </p:sp>
      <p:sp>
        <p:nvSpPr>
          <p:cNvPr id="90" name="Shape 90"/>
          <p:cNvSpPr txBox="1">
            <a:spLocks noGrp="1"/>
          </p:cNvSpPr>
          <p:nvPr>
            <p:ph type="body" idx="4294967295"/>
          </p:nvPr>
        </p:nvSpPr>
        <p:spPr>
          <a:xfrm>
            <a:off x="1456849" y="1279034"/>
            <a:ext cx="5806800" cy="3327900"/>
          </a:xfrm>
          <a:prstGeom prst="rect">
            <a:avLst/>
          </a:prstGeom>
        </p:spPr>
        <p:txBody>
          <a:bodyPr lIns="91425" tIns="91425" rIns="91425" bIns="91425" anchor="t" anchorCtr="0">
            <a:noAutofit/>
          </a:bodyPr>
          <a:lstStyle/>
          <a:p>
            <a:pPr lvl="0" rtl="0">
              <a:spcBef>
                <a:spcPts val="0"/>
              </a:spcBef>
              <a:spcAft>
                <a:spcPts val="1600"/>
              </a:spcAft>
              <a:buNone/>
            </a:pPr>
            <a:r>
              <a:rPr lang="en" sz="1200" b="1">
                <a:latin typeface="Raleway"/>
                <a:ea typeface="Raleway"/>
                <a:cs typeface="Raleway"/>
                <a:sym typeface="Raleway"/>
              </a:rPr>
              <a:t>Many </a:t>
            </a:r>
            <a:r>
              <a:rPr lang="en" sz="1200">
                <a:latin typeface="Raleway"/>
                <a:ea typeface="Raleway"/>
                <a:cs typeface="Raleway"/>
                <a:sym typeface="Raleway"/>
              </a:rPr>
              <a:t>of the most common study strategies are not effective for retaining information.</a:t>
            </a:r>
          </a:p>
          <a:p>
            <a:pPr marL="457200" lvl="0" indent="-317500" rtl="0">
              <a:spcBef>
                <a:spcPts val="0"/>
              </a:spcBef>
              <a:spcAft>
                <a:spcPts val="1000"/>
              </a:spcAft>
              <a:buClr>
                <a:schemeClr val="dk1"/>
              </a:buClr>
              <a:buSzPct val="100000"/>
              <a:buFont typeface="Raleway"/>
              <a:buChar char="➔"/>
            </a:pPr>
            <a:r>
              <a:rPr lang="en" sz="1400" b="1">
                <a:solidFill>
                  <a:schemeClr val="dk1"/>
                </a:solidFill>
                <a:latin typeface="Raleway"/>
                <a:ea typeface="Raleway"/>
                <a:cs typeface="Raleway"/>
                <a:sym typeface="Raleway"/>
              </a:rPr>
              <a:t>Underlining: </a:t>
            </a:r>
            <a:r>
              <a:rPr lang="en" sz="1200">
                <a:latin typeface="Raleway"/>
                <a:ea typeface="Raleway"/>
                <a:cs typeface="Raleway"/>
                <a:sym typeface="Raleway"/>
              </a:rPr>
              <a:t>Draws too much focus on small details</a:t>
            </a:r>
          </a:p>
          <a:p>
            <a:pPr marL="457200" lvl="0" indent="-317500" rtl="0">
              <a:spcBef>
                <a:spcPts val="0"/>
              </a:spcBef>
              <a:spcAft>
                <a:spcPts val="1000"/>
              </a:spcAft>
              <a:buClr>
                <a:schemeClr val="dk1"/>
              </a:buClr>
              <a:buSzPct val="100000"/>
              <a:buFont typeface="Raleway"/>
              <a:buChar char="➔"/>
            </a:pPr>
            <a:r>
              <a:rPr lang="en" sz="1400" b="1">
                <a:solidFill>
                  <a:schemeClr val="dk1"/>
                </a:solidFill>
                <a:latin typeface="Raleway"/>
                <a:ea typeface="Raleway"/>
                <a:cs typeface="Raleway"/>
                <a:sym typeface="Raleway"/>
              </a:rPr>
              <a:t>Rereading notes: </a:t>
            </a:r>
            <a:r>
              <a:rPr lang="en" sz="1200">
                <a:latin typeface="Raleway"/>
                <a:ea typeface="Raleway"/>
                <a:cs typeface="Raleway"/>
                <a:sym typeface="Raleway"/>
              </a:rPr>
              <a:t>Creates familiarity with subject, but does not lead to mastery.</a:t>
            </a:r>
          </a:p>
          <a:p>
            <a:pPr marL="457200" lvl="0" indent="-317500" rtl="0">
              <a:spcBef>
                <a:spcPts val="0"/>
              </a:spcBef>
              <a:spcAft>
                <a:spcPts val="1000"/>
              </a:spcAft>
              <a:buClr>
                <a:schemeClr val="dk1"/>
              </a:buClr>
              <a:buSzPct val="100000"/>
              <a:buFont typeface="Raleway"/>
              <a:buChar char="➔"/>
            </a:pPr>
            <a:r>
              <a:rPr lang="en" sz="1400" b="1">
                <a:solidFill>
                  <a:schemeClr val="dk1"/>
                </a:solidFill>
                <a:latin typeface="Raleway"/>
                <a:ea typeface="Raleway"/>
                <a:cs typeface="Raleway"/>
                <a:sym typeface="Raleway"/>
              </a:rPr>
              <a:t>Rewriting notes:</a:t>
            </a:r>
            <a:r>
              <a:rPr lang="en" sz="1200">
                <a:latin typeface="Raleway"/>
                <a:ea typeface="Raleway"/>
                <a:cs typeface="Raleway"/>
                <a:sym typeface="Raleway"/>
              </a:rPr>
              <a:t> Better than just rereading, but still does not give you a chance to see how well you learned something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283100" y="475275"/>
            <a:ext cx="8622300" cy="4072500"/>
          </a:xfrm>
          <a:prstGeom prst="rect">
            <a:avLst/>
          </a:prstGeom>
        </p:spPr>
        <p:txBody>
          <a:bodyPr lIns="91425" tIns="91425" rIns="91425" bIns="91425" anchor="t" anchorCtr="0">
            <a:noAutofit/>
          </a:bodyPr>
          <a:lstStyle/>
          <a:p>
            <a:pPr lvl="0" rtl="0">
              <a:spcBef>
                <a:spcPts val="0"/>
              </a:spcBef>
              <a:spcAft>
                <a:spcPts val="1000"/>
              </a:spcAft>
              <a:buNone/>
            </a:pPr>
            <a:r>
              <a:rPr lang="en" sz="3600">
                <a:solidFill>
                  <a:schemeClr val="accent2"/>
                </a:solidFill>
              </a:rPr>
              <a:t>To start, you need to know 2 things about studying...</a:t>
            </a:r>
          </a:p>
          <a:p>
            <a:pPr marL="457200" lvl="0" indent="-381000" rtl="0">
              <a:spcBef>
                <a:spcPts val="0"/>
              </a:spcBef>
              <a:spcAft>
                <a:spcPts val="1000"/>
              </a:spcAft>
              <a:buSzPct val="100000"/>
              <a:buChar char="●"/>
            </a:pPr>
            <a:r>
              <a:rPr lang="en" sz="2400"/>
              <a:t>Embrace the challenging moments</a:t>
            </a:r>
            <a:r>
              <a:rPr lang="en" sz="2400" b="0"/>
              <a:t> of studying</a:t>
            </a:r>
          </a:p>
          <a:p>
            <a:pPr marL="914400" lvl="1" indent="-381000" rtl="0">
              <a:spcBef>
                <a:spcPts val="0"/>
              </a:spcBef>
              <a:spcAft>
                <a:spcPts val="1000"/>
              </a:spcAft>
              <a:buSzPct val="100000"/>
              <a:buChar char="○"/>
            </a:pPr>
            <a:r>
              <a:rPr lang="en" sz="2400" b="0" i="1"/>
              <a:t>The harder it is to recall something from memory, the better you will remember it!</a:t>
            </a:r>
          </a:p>
          <a:p>
            <a:pPr lvl="0" rtl="0">
              <a:spcBef>
                <a:spcPts val="0"/>
              </a:spcBef>
              <a:spcAft>
                <a:spcPts val="1000"/>
              </a:spcAft>
              <a:buNone/>
            </a:pPr>
            <a:endParaRPr sz="2400" b="0"/>
          </a:p>
          <a:p>
            <a:pPr marL="457200" lvl="0" indent="-381000" rtl="0">
              <a:spcBef>
                <a:spcPts val="0"/>
              </a:spcBef>
              <a:spcAft>
                <a:spcPts val="1000"/>
              </a:spcAft>
              <a:buSzPct val="100000"/>
              <a:buChar char="●"/>
            </a:pPr>
            <a:r>
              <a:rPr lang="en" sz="2400" b="0"/>
              <a:t>Learn the difference between </a:t>
            </a:r>
            <a:r>
              <a:rPr lang="en" sz="2400"/>
              <a:t>familiarity </a:t>
            </a:r>
            <a:r>
              <a:rPr lang="en" sz="2400" b="0"/>
              <a:t>and </a:t>
            </a:r>
            <a:r>
              <a:rPr lang="en" sz="2400"/>
              <a:t>mastery.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283100" y="712150"/>
            <a:ext cx="8620500" cy="1019699"/>
          </a:xfrm>
          <a:prstGeom prst="rect">
            <a:avLst/>
          </a:prstGeom>
        </p:spPr>
        <p:txBody>
          <a:bodyPr lIns="91425" tIns="91425" rIns="91425" bIns="91425" anchor="t" anchorCtr="0">
            <a:noAutofit/>
          </a:bodyPr>
          <a:lstStyle/>
          <a:p>
            <a:pPr lvl="0" rtl="0">
              <a:spcBef>
                <a:spcPts val="0"/>
              </a:spcBef>
              <a:buNone/>
            </a:pPr>
            <a:r>
              <a:rPr lang="en"/>
              <a:t>Three things that DO work</a:t>
            </a:r>
          </a:p>
        </p:txBody>
      </p:sp>
      <p:sp>
        <p:nvSpPr>
          <p:cNvPr id="101" name="Shape 101"/>
          <p:cNvSpPr/>
          <p:nvPr/>
        </p:nvSpPr>
        <p:spPr>
          <a:xfrm>
            <a:off x="371775" y="1988900"/>
            <a:ext cx="2629500" cy="2244900"/>
          </a:xfrm>
          <a:prstGeom prst="wedgeRectCallout">
            <a:avLst>
              <a:gd name="adj1" fmla="val -20833"/>
              <a:gd name="adj2" fmla="val 62500"/>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3210432" y="1988900"/>
            <a:ext cx="2629500" cy="2244900"/>
          </a:xfrm>
          <a:prstGeom prst="wedgeRectCallout">
            <a:avLst>
              <a:gd name="adj1" fmla="val -20833"/>
              <a:gd name="adj2" fmla="val 62500"/>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6049089" y="1988900"/>
            <a:ext cx="2629500" cy="2244900"/>
          </a:xfrm>
          <a:prstGeom prst="wedgeRectCallout">
            <a:avLst>
              <a:gd name="adj1" fmla="val -20833"/>
              <a:gd name="adj2" fmla="val 62500"/>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04" name="Shape 104"/>
          <p:cNvSpPr txBox="1">
            <a:spLocks noGrp="1"/>
          </p:cNvSpPr>
          <p:nvPr>
            <p:ph type="title"/>
          </p:nvPr>
        </p:nvSpPr>
        <p:spPr>
          <a:xfrm>
            <a:off x="6125275" y="2061900"/>
            <a:ext cx="2481599" cy="2005800"/>
          </a:xfrm>
          <a:prstGeom prst="rect">
            <a:avLst/>
          </a:prstGeom>
        </p:spPr>
        <p:txBody>
          <a:bodyPr lIns="91425" tIns="91425" rIns="91425" bIns="91425" anchor="t" anchorCtr="0">
            <a:noAutofit/>
          </a:bodyPr>
          <a:lstStyle/>
          <a:p>
            <a:pPr lvl="0" rtl="0">
              <a:spcBef>
                <a:spcPts val="0"/>
              </a:spcBef>
              <a:spcAft>
                <a:spcPts val="1200"/>
              </a:spcAft>
              <a:buNone/>
            </a:pPr>
            <a:r>
              <a:rPr lang="en" sz="2100"/>
              <a:t>Interleaving </a:t>
            </a:r>
          </a:p>
          <a:p>
            <a:pPr lvl="0" rtl="0">
              <a:spcBef>
                <a:spcPts val="0"/>
              </a:spcBef>
              <a:spcAft>
                <a:spcPts val="1200"/>
              </a:spcAft>
              <a:buNone/>
            </a:pPr>
            <a:r>
              <a:rPr lang="en" sz="1400" b="0"/>
              <a:t>Mixing up your study topics</a:t>
            </a:r>
          </a:p>
        </p:txBody>
      </p:sp>
      <p:sp>
        <p:nvSpPr>
          <p:cNvPr id="105" name="Shape 105"/>
          <p:cNvSpPr txBox="1">
            <a:spLocks noGrp="1"/>
          </p:cNvSpPr>
          <p:nvPr>
            <p:ph type="title"/>
          </p:nvPr>
        </p:nvSpPr>
        <p:spPr>
          <a:xfrm>
            <a:off x="447975" y="2061900"/>
            <a:ext cx="2481599" cy="2005800"/>
          </a:xfrm>
          <a:prstGeom prst="rect">
            <a:avLst/>
          </a:prstGeom>
        </p:spPr>
        <p:txBody>
          <a:bodyPr lIns="91425" tIns="91425" rIns="91425" bIns="91425" anchor="t" anchorCtr="0">
            <a:noAutofit/>
          </a:bodyPr>
          <a:lstStyle/>
          <a:p>
            <a:pPr lvl="0" rtl="0">
              <a:spcBef>
                <a:spcPts val="0"/>
              </a:spcBef>
              <a:spcAft>
                <a:spcPts val="1200"/>
              </a:spcAft>
              <a:buNone/>
            </a:pPr>
            <a:r>
              <a:rPr lang="en" sz="2100"/>
              <a:t>Retrieval Practice</a:t>
            </a:r>
          </a:p>
          <a:p>
            <a:pPr lvl="0" rtl="0">
              <a:spcBef>
                <a:spcPts val="0"/>
              </a:spcBef>
              <a:spcAft>
                <a:spcPts val="1200"/>
              </a:spcAft>
              <a:buNone/>
            </a:pPr>
            <a:r>
              <a:rPr lang="en" sz="1400" b="0"/>
              <a:t>Self quizzing</a:t>
            </a:r>
          </a:p>
        </p:txBody>
      </p:sp>
      <p:sp>
        <p:nvSpPr>
          <p:cNvPr id="106" name="Shape 106"/>
          <p:cNvSpPr txBox="1">
            <a:spLocks noGrp="1"/>
          </p:cNvSpPr>
          <p:nvPr>
            <p:ph type="title"/>
          </p:nvPr>
        </p:nvSpPr>
        <p:spPr>
          <a:xfrm>
            <a:off x="3286625" y="2061900"/>
            <a:ext cx="2481599" cy="2005800"/>
          </a:xfrm>
          <a:prstGeom prst="rect">
            <a:avLst/>
          </a:prstGeom>
        </p:spPr>
        <p:txBody>
          <a:bodyPr lIns="91425" tIns="91425" rIns="91425" bIns="91425" anchor="t" anchorCtr="0">
            <a:noAutofit/>
          </a:bodyPr>
          <a:lstStyle/>
          <a:p>
            <a:pPr lvl="0" rtl="0">
              <a:spcBef>
                <a:spcPts val="0"/>
              </a:spcBef>
              <a:spcAft>
                <a:spcPts val="1200"/>
              </a:spcAft>
              <a:buNone/>
            </a:pPr>
            <a:r>
              <a:rPr lang="en" sz="2100"/>
              <a:t>Spaced Studying</a:t>
            </a:r>
          </a:p>
          <a:p>
            <a:pPr lvl="0" rtl="0">
              <a:spcBef>
                <a:spcPts val="0"/>
              </a:spcBef>
              <a:spcAft>
                <a:spcPts val="1200"/>
              </a:spcAft>
              <a:buNone/>
            </a:pPr>
            <a:r>
              <a:rPr lang="en" sz="1400" b="0"/>
              <a:t>Leaving large gaps between your study sessions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24175" y="145850"/>
            <a:ext cx="4045200" cy="4545000"/>
          </a:xfrm>
          <a:prstGeom prst="rect">
            <a:avLst/>
          </a:prstGeom>
        </p:spPr>
        <p:txBody>
          <a:bodyPr lIns="91425" tIns="91425" rIns="91425" bIns="91425" anchor="t" anchorCtr="0">
            <a:noAutofit/>
          </a:bodyPr>
          <a:lstStyle/>
          <a:p>
            <a:pPr lvl="0" algn="l" rtl="0">
              <a:lnSpc>
                <a:spcPct val="115000"/>
              </a:lnSpc>
              <a:spcBef>
                <a:spcPts val="0"/>
              </a:spcBef>
              <a:spcAft>
                <a:spcPts val="1600"/>
              </a:spcAft>
              <a:buClr>
                <a:schemeClr val="dk2"/>
              </a:buClr>
              <a:buSzPct val="36666"/>
              <a:buFont typeface="Arial"/>
              <a:buNone/>
            </a:pPr>
            <a:r>
              <a:rPr lang="en" sz="3000">
                <a:latin typeface="Lato"/>
                <a:ea typeface="Lato"/>
                <a:cs typeface="Lato"/>
                <a:sym typeface="Lato"/>
              </a:rPr>
              <a:t>Retrieval Practice</a:t>
            </a:r>
          </a:p>
        </p:txBody>
      </p:sp>
      <p:sp>
        <p:nvSpPr>
          <p:cNvPr id="112" name="Shape 112"/>
          <p:cNvSpPr txBox="1"/>
          <p:nvPr/>
        </p:nvSpPr>
        <p:spPr>
          <a:xfrm>
            <a:off x="224175" y="952550"/>
            <a:ext cx="3680700" cy="3884700"/>
          </a:xfrm>
          <a:prstGeom prst="rect">
            <a:avLst/>
          </a:prstGeom>
          <a:noFill/>
          <a:ln>
            <a:noFill/>
          </a:ln>
        </p:spPr>
        <p:txBody>
          <a:bodyPr lIns="91425" tIns="91425" rIns="91425" bIns="91425" anchor="t" anchorCtr="0">
            <a:noAutofit/>
          </a:bodyPr>
          <a:lstStyle/>
          <a:p>
            <a:pPr marL="457200" lvl="0" indent="-342900" rtl="0">
              <a:spcBef>
                <a:spcPts val="0"/>
              </a:spcBef>
              <a:buSzPct val="100000"/>
              <a:buChar char="●"/>
            </a:pPr>
            <a:r>
              <a:rPr lang="en" sz="1800"/>
              <a:t>Self-quizzing</a:t>
            </a:r>
          </a:p>
          <a:p>
            <a:pPr marL="457200" lvl="0" indent="-342900" rtl="0">
              <a:spcBef>
                <a:spcPts val="0"/>
              </a:spcBef>
              <a:buSzPct val="100000"/>
              <a:buChar char="●"/>
            </a:pPr>
            <a:r>
              <a:rPr lang="en" sz="1800"/>
              <a:t>Retrieval practice involves trying to recall facts or details from memory, without looking at the answers</a:t>
            </a:r>
          </a:p>
          <a:p>
            <a:pPr marL="457200" lvl="0" indent="-342900" rtl="0">
              <a:spcBef>
                <a:spcPts val="0"/>
              </a:spcBef>
              <a:buSzPct val="100000"/>
              <a:buChar char="●"/>
            </a:pPr>
            <a:r>
              <a:rPr lang="en" sz="1800"/>
              <a:t>This is what you do on the exam</a:t>
            </a:r>
          </a:p>
          <a:p>
            <a:pPr marL="457200" lvl="0" indent="-342900" rtl="0">
              <a:spcBef>
                <a:spcPts val="0"/>
              </a:spcBef>
              <a:buSzPct val="100000"/>
              <a:buChar char="●"/>
            </a:pPr>
            <a:r>
              <a:rPr lang="en" sz="1800"/>
              <a:t>The more you practice the skill before hand, the easier it is to do it in the exam</a:t>
            </a:r>
          </a:p>
          <a:p>
            <a:pPr marL="457200" lvl="0" indent="-342900" rtl="0">
              <a:spcBef>
                <a:spcPts val="0"/>
              </a:spcBef>
              <a:buSzPct val="100000"/>
              <a:buChar char="●"/>
            </a:pPr>
            <a:r>
              <a:rPr lang="en" sz="1800"/>
              <a:t>Many ways to quiz yourself</a:t>
            </a:r>
          </a:p>
          <a:p>
            <a:pPr marL="914400" lvl="1" indent="-323850" rtl="0">
              <a:spcBef>
                <a:spcPts val="0"/>
              </a:spcBef>
              <a:buSzPct val="83333"/>
              <a:buChar char="○"/>
            </a:pPr>
            <a:r>
              <a:rPr lang="en" sz="1800"/>
              <a:t>What do you use to test yourself when studying</a:t>
            </a:r>
            <a:r>
              <a:rPr lang="en" sz="1500"/>
              <a:t>?</a:t>
            </a:r>
          </a:p>
        </p:txBody>
      </p:sp>
      <p:pic>
        <p:nvPicPr>
          <p:cNvPr id="113" name="Shape 113"/>
          <p:cNvPicPr preferRelativeResize="0"/>
          <p:nvPr/>
        </p:nvPicPr>
        <p:blipFill>
          <a:blip r:embed="rId3">
            <a:alphaModFix/>
          </a:blip>
          <a:stretch>
            <a:fillRect/>
          </a:stretch>
        </p:blipFill>
        <p:spPr>
          <a:xfrm>
            <a:off x="4041525" y="0"/>
            <a:ext cx="5102474"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4832750" y="247974"/>
            <a:ext cx="4033800" cy="4577100"/>
          </a:xfrm>
          <a:prstGeom prst="rect">
            <a:avLst/>
          </a:prstGeom>
        </p:spPr>
        <p:txBody>
          <a:bodyPr lIns="91425" tIns="91425" rIns="91425" bIns="91425" anchor="t" anchorCtr="0">
            <a:noAutofit/>
          </a:bodyPr>
          <a:lstStyle/>
          <a:p>
            <a:pPr lvl="0" rtl="0">
              <a:spcBef>
                <a:spcPts val="0"/>
              </a:spcBef>
              <a:spcAft>
                <a:spcPts val="1600"/>
              </a:spcAft>
              <a:buNone/>
            </a:pPr>
            <a:r>
              <a:rPr lang="en" sz="3000" b="1">
                <a:solidFill>
                  <a:schemeClr val="dk1"/>
                </a:solidFill>
              </a:rPr>
              <a:t>Spaced Studying</a:t>
            </a:r>
          </a:p>
          <a:p>
            <a:pPr marL="457200" lvl="0" indent="-342900" rtl="0">
              <a:spcBef>
                <a:spcPts val="0"/>
              </a:spcBef>
              <a:buClr>
                <a:srgbClr val="000000"/>
              </a:buClr>
              <a:buSzPct val="100000"/>
            </a:pPr>
            <a:r>
              <a:rPr lang="en" sz="1800">
                <a:solidFill>
                  <a:srgbClr val="000000"/>
                </a:solidFill>
              </a:rPr>
              <a:t>It may sound counter-intuitive, but leaving gaps between your study sessions leads to stronger retention of material </a:t>
            </a:r>
          </a:p>
          <a:p>
            <a:pPr marL="457200" lvl="0" indent="-342900" rtl="0">
              <a:spcBef>
                <a:spcPts val="0"/>
              </a:spcBef>
              <a:buClr>
                <a:srgbClr val="000000"/>
              </a:buClr>
              <a:buSzPct val="100000"/>
            </a:pPr>
            <a:r>
              <a:rPr lang="en" sz="1800">
                <a:solidFill>
                  <a:srgbClr val="000000"/>
                </a:solidFill>
              </a:rPr>
              <a:t>“Spacing” your study sessions gives the brain time to forget the answer. The process of working hard to recall the fact actually leads to stronger memories</a:t>
            </a:r>
          </a:p>
          <a:p>
            <a:pPr marL="457200" lvl="0" indent="-342900" rtl="0">
              <a:spcBef>
                <a:spcPts val="0"/>
              </a:spcBef>
              <a:buClr>
                <a:srgbClr val="000000"/>
              </a:buClr>
              <a:buSzPct val="100000"/>
            </a:pPr>
            <a:r>
              <a:rPr lang="en" sz="1800">
                <a:solidFill>
                  <a:srgbClr val="000000"/>
                </a:solidFill>
              </a:rPr>
              <a:t>It also is important in transferring information from short term memory to long term memory</a:t>
            </a:r>
          </a:p>
        </p:txBody>
      </p:sp>
      <p:pic>
        <p:nvPicPr>
          <p:cNvPr id="119" name="Shape 119"/>
          <p:cNvPicPr preferRelativeResize="0"/>
          <p:nvPr/>
        </p:nvPicPr>
        <p:blipFill>
          <a:blip r:embed="rId3">
            <a:alphaModFix/>
          </a:blip>
          <a:stretch>
            <a:fillRect/>
          </a:stretch>
        </p:blipFill>
        <p:spPr>
          <a:xfrm>
            <a:off x="0" y="1"/>
            <a:ext cx="4527949"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Shape 124"/>
          <p:cNvSpPr txBox="1">
            <a:spLocks noGrp="1"/>
          </p:cNvSpPr>
          <p:nvPr>
            <p:ph type="subTitle" idx="1"/>
          </p:nvPr>
        </p:nvSpPr>
        <p:spPr>
          <a:xfrm>
            <a:off x="265500" y="216975"/>
            <a:ext cx="4045200" cy="4272900"/>
          </a:xfrm>
          <a:prstGeom prst="rect">
            <a:avLst/>
          </a:prstGeom>
        </p:spPr>
        <p:txBody>
          <a:bodyPr lIns="91425" tIns="91425" rIns="91425" bIns="91425" anchor="t" anchorCtr="0">
            <a:noAutofit/>
          </a:bodyPr>
          <a:lstStyle/>
          <a:p>
            <a:pPr lvl="0" algn="l" rtl="0">
              <a:lnSpc>
                <a:spcPct val="115000"/>
              </a:lnSpc>
              <a:spcBef>
                <a:spcPts val="0"/>
              </a:spcBef>
              <a:spcAft>
                <a:spcPts val="1600"/>
              </a:spcAft>
              <a:buNone/>
            </a:pPr>
            <a:r>
              <a:rPr lang="en" sz="3000" b="1">
                <a:solidFill>
                  <a:schemeClr val="dk1"/>
                </a:solidFill>
              </a:rPr>
              <a:t>Interleaving</a:t>
            </a:r>
          </a:p>
          <a:p>
            <a:pPr marL="457200" lvl="0" indent="-342900" algn="l" rtl="0">
              <a:lnSpc>
                <a:spcPct val="115000"/>
              </a:lnSpc>
              <a:spcBef>
                <a:spcPts val="0"/>
              </a:spcBef>
              <a:spcAft>
                <a:spcPts val="1600"/>
              </a:spcAft>
              <a:buSzPct val="100000"/>
              <a:buFont typeface="Arial"/>
              <a:buChar char="●"/>
            </a:pPr>
            <a:r>
              <a:rPr lang="en" sz="1800">
                <a:latin typeface="Arial"/>
                <a:ea typeface="Arial"/>
                <a:cs typeface="Arial"/>
                <a:sym typeface="Arial"/>
              </a:rPr>
              <a:t>Interleaving involves mixing up the topics you are studying</a:t>
            </a:r>
          </a:p>
          <a:p>
            <a:pPr marL="457200" lvl="0" indent="-342900" algn="l" rtl="0">
              <a:lnSpc>
                <a:spcPct val="115000"/>
              </a:lnSpc>
              <a:spcBef>
                <a:spcPts val="0"/>
              </a:spcBef>
              <a:spcAft>
                <a:spcPts val="1600"/>
              </a:spcAft>
              <a:buSzPct val="100000"/>
              <a:buFont typeface="Arial"/>
              <a:buChar char="●"/>
            </a:pPr>
            <a:r>
              <a:rPr lang="en" sz="1800">
                <a:latin typeface="Arial"/>
                <a:ea typeface="Arial"/>
                <a:cs typeface="Arial"/>
                <a:sym typeface="Arial"/>
              </a:rPr>
              <a:t>For example, in your retrieval practice, you may ask yourself a question from chapter 1, then chapter 4, then chapter 1.</a:t>
            </a:r>
          </a:p>
          <a:p>
            <a:pPr marL="457200" lvl="0" indent="-342900" algn="l" rtl="0">
              <a:lnSpc>
                <a:spcPct val="115000"/>
              </a:lnSpc>
              <a:spcBef>
                <a:spcPts val="0"/>
              </a:spcBef>
              <a:spcAft>
                <a:spcPts val="1600"/>
              </a:spcAft>
              <a:buSzPct val="100000"/>
              <a:buFont typeface="Arial"/>
              <a:buChar char="●"/>
            </a:pPr>
            <a:r>
              <a:rPr lang="en" sz="1800">
                <a:latin typeface="Arial"/>
                <a:ea typeface="Arial"/>
                <a:cs typeface="Arial"/>
                <a:sym typeface="Arial"/>
              </a:rPr>
              <a:t>This is much harder than going in order! But it leads to mastery quicker</a:t>
            </a:r>
          </a:p>
          <a:p>
            <a:pPr marL="457200" lvl="0" indent="-342900" algn="l" rtl="0">
              <a:lnSpc>
                <a:spcPct val="115000"/>
              </a:lnSpc>
              <a:spcBef>
                <a:spcPts val="0"/>
              </a:spcBef>
              <a:spcAft>
                <a:spcPts val="1600"/>
              </a:spcAft>
              <a:buSzPct val="100000"/>
              <a:buFont typeface="Arial"/>
              <a:buChar char="●"/>
            </a:pPr>
            <a:r>
              <a:rPr lang="en" sz="1800">
                <a:latin typeface="Arial"/>
                <a:ea typeface="Arial"/>
                <a:cs typeface="Arial"/>
                <a:sym typeface="Arial"/>
              </a:rPr>
              <a:t>It also replicates the exam scenario more realistically. Tests rarely follow a sequential order.</a:t>
            </a:r>
          </a:p>
        </p:txBody>
      </p:sp>
      <p:pic>
        <p:nvPicPr>
          <p:cNvPr id="125" name="Shape 125"/>
          <p:cNvPicPr preferRelativeResize="0"/>
          <p:nvPr/>
        </p:nvPicPr>
        <p:blipFill>
          <a:blip r:embed="rId3">
            <a:alphaModFix/>
          </a:blip>
          <a:stretch>
            <a:fillRect/>
          </a:stretch>
        </p:blipFill>
        <p:spPr>
          <a:xfrm>
            <a:off x="4555599" y="0"/>
            <a:ext cx="4588398" cy="51434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283100" y="712150"/>
            <a:ext cx="8620500" cy="1019700"/>
          </a:xfrm>
          <a:prstGeom prst="rect">
            <a:avLst/>
          </a:prstGeom>
        </p:spPr>
        <p:txBody>
          <a:bodyPr lIns="91425" tIns="91425" rIns="91425" bIns="91425" anchor="t" anchorCtr="0">
            <a:noAutofit/>
          </a:bodyPr>
          <a:lstStyle/>
          <a:p>
            <a:pPr lvl="0" rtl="0">
              <a:spcBef>
                <a:spcPts val="0"/>
              </a:spcBef>
              <a:buNone/>
            </a:pPr>
            <a:r>
              <a:rPr lang="en"/>
              <a:t>Strategies you can try</a:t>
            </a:r>
          </a:p>
        </p:txBody>
      </p:sp>
      <p:sp>
        <p:nvSpPr>
          <p:cNvPr id="131" name="Shape 131"/>
          <p:cNvSpPr/>
          <p:nvPr/>
        </p:nvSpPr>
        <p:spPr>
          <a:xfrm>
            <a:off x="371775" y="1988900"/>
            <a:ext cx="2629500" cy="2244900"/>
          </a:xfrm>
          <a:prstGeom prst="wedgeRectCallout">
            <a:avLst>
              <a:gd name="adj1" fmla="val -20833"/>
              <a:gd name="adj2" fmla="val 62500"/>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a:off x="3210432" y="1988900"/>
            <a:ext cx="2629500" cy="2244900"/>
          </a:xfrm>
          <a:prstGeom prst="wedgeRectCallout">
            <a:avLst>
              <a:gd name="adj1" fmla="val -20833"/>
              <a:gd name="adj2" fmla="val 62500"/>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6049089" y="1988900"/>
            <a:ext cx="2629500" cy="2244900"/>
          </a:xfrm>
          <a:prstGeom prst="wedgeRectCallout">
            <a:avLst>
              <a:gd name="adj1" fmla="val -20833"/>
              <a:gd name="adj2" fmla="val 62500"/>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34" name="Shape 134"/>
          <p:cNvSpPr txBox="1">
            <a:spLocks noGrp="1"/>
          </p:cNvSpPr>
          <p:nvPr>
            <p:ph type="title"/>
          </p:nvPr>
        </p:nvSpPr>
        <p:spPr>
          <a:xfrm>
            <a:off x="6125275" y="2061900"/>
            <a:ext cx="2481600" cy="2005800"/>
          </a:xfrm>
          <a:prstGeom prst="rect">
            <a:avLst/>
          </a:prstGeom>
        </p:spPr>
        <p:txBody>
          <a:bodyPr lIns="91425" tIns="91425" rIns="91425" bIns="91425" anchor="t" anchorCtr="0">
            <a:noAutofit/>
          </a:bodyPr>
          <a:lstStyle/>
          <a:p>
            <a:pPr lvl="0" rtl="0">
              <a:spcBef>
                <a:spcPts val="0"/>
              </a:spcBef>
              <a:spcAft>
                <a:spcPts val="1200"/>
              </a:spcAft>
              <a:buNone/>
            </a:pPr>
            <a:r>
              <a:rPr lang="en" sz="2100"/>
              <a:t>Generate</a:t>
            </a:r>
          </a:p>
          <a:p>
            <a:pPr lvl="0" rtl="0">
              <a:spcBef>
                <a:spcPts val="0"/>
              </a:spcBef>
              <a:spcAft>
                <a:spcPts val="1200"/>
              </a:spcAft>
              <a:buNone/>
            </a:pPr>
            <a:r>
              <a:rPr lang="en" sz="1400" b="0"/>
              <a:t>Try to solve problems before you know how to</a:t>
            </a:r>
          </a:p>
        </p:txBody>
      </p:sp>
      <p:sp>
        <p:nvSpPr>
          <p:cNvPr id="135" name="Shape 135"/>
          <p:cNvSpPr txBox="1">
            <a:spLocks noGrp="1"/>
          </p:cNvSpPr>
          <p:nvPr>
            <p:ph type="title"/>
          </p:nvPr>
        </p:nvSpPr>
        <p:spPr>
          <a:xfrm>
            <a:off x="447975" y="2061900"/>
            <a:ext cx="2481600" cy="2005800"/>
          </a:xfrm>
          <a:prstGeom prst="rect">
            <a:avLst/>
          </a:prstGeom>
        </p:spPr>
        <p:txBody>
          <a:bodyPr lIns="91425" tIns="91425" rIns="91425" bIns="91425" anchor="t" anchorCtr="0">
            <a:noAutofit/>
          </a:bodyPr>
          <a:lstStyle/>
          <a:p>
            <a:pPr lvl="0" rtl="0">
              <a:spcBef>
                <a:spcPts val="0"/>
              </a:spcBef>
              <a:spcAft>
                <a:spcPts val="1200"/>
              </a:spcAft>
              <a:buNone/>
            </a:pPr>
            <a:r>
              <a:rPr lang="en" sz="2100"/>
              <a:t>Use memory cues</a:t>
            </a:r>
          </a:p>
          <a:p>
            <a:pPr lvl="0" rtl="0">
              <a:spcBef>
                <a:spcPts val="0"/>
              </a:spcBef>
              <a:spcAft>
                <a:spcPts val="1200"/>
              </a:spcAft>
              <a:buNone/>
            </a:pPr>
            <a:r>
              <a:rPr lang="en" sz="1400" b="0"/>
              <a:t>Mnemonics, visual mnemonics</a:t>
            </a:r>
          </a:p>
        </p:txBody>
      </p:sp>
      <p:sp>
        <p:nvSpPr>
          <p:cNvPr id="136" name="Shape 136"/>
          <p:cNvSpPr txBox="1">
            <a:spLocks noGrp="1"/>
          </p:cNvSpPr>
          <p:nvPr>
            <p:ph type="title"/>
          </p:nvPr>
        </p:nvSpPr>
        <p:spPr>
          <a:xfrm>
            <a:off x="3286625" y="2061900"/>
            <a:ext cx="2481600" cy="2005800"/>
          </a:xfrm>
          <a:prstGeom prst="rect">
            <a:avLst/>
          </a:prstGeom>
        </p:spPr>
        <p:txBody>
          <a:bodyPr lIns="91425" tIns="91425" rIns="91425" bIns="91425" anchor="t" anchorCtr="0">
            <a:noAutofit/>
          </a:bodyPr>
          <a:lstStyle/>
          <a:p>
            <a:pPr lvl="0" rtl="0">
              <a:spcBef>
                <a:spcPts val="0"/>
              </a:spcBef>
              <a:spcAft>
                <a:spcPts val="1200"/>
              </a:spcAft>
              <a:buNone/>
            </a:pPr>
            <a:r>
              <a:rPr lang="en" sz="2100"/>
              <a:t>Elaborate</a:t>
            </a:r>
          </a:p>
          <a:p>
            <a:pPr lvl="0" rtl="0">
              <a:spcBef>
                <a:spcPts val="0"/>
              </a:spcBef>
              <a:spcAft>
                <a:spcPts val="1200"/>
              </a:spcAft>
              <a:buNone/>
            </a:pPr>
            <a:r>
              <a:rPr lang="en" sz="1400" b="0"/>
              <a:t>Expand on the concepts you study</a:t>
            </a:r>
          </a:p>
        </p:txBody>
      </p:sp>
    </p:spTree>
  </p:cSld>
  <p:clrMapOvr>
    <a:masterClrMapping/>
  </p:clrMapOvr>
</p:sld>
</file>

<file path=ppt/theme/theme1.xml><?xml version="1.0" encoding="utf-8"?>
<a:theme xmlns:a="http://schemas.openxmlformats.org/drawingml/2006/main"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814</Words>
  <Application>Microsoft Office PowerPoint</Application>
  <PresentationFormat>On-screen Show (16:9)</PresentationFormat>
  <Paragraphs>108</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Lato</vt:lpstr>
      <vt:lpstr>Raleway</vt:lpstr>
      <vt:lpstr>swiss-2</vt:lpstr>
      <vt:lpstr>“Make it Stick”- Study Strategies for Retention</vt:lpstr>
      <vt:lpstr>Make it Stick </vt:lpstr>
      <vt:lpstr>PowerPoint Presentation</vt:lpstr>
      <vt:lpstr>To start, you need to know 2 things about studying... Embrace the challenging moments of studying The harder it is to recall something from memory, the better you will remember it!  Learn the difference between familiarity and mastery. </vt:lpstr>
      <vt:lpstr>Three things that DO work</vt:lpstr>
      <vt:lpstr>Retrieval Practice</vt:lpstr>
      <vt:lpstr>PowerPoint Presentation</vt:lpstr>
      <vt:lpstr>PowerPoint Presentation</vt:lpstr>
      <vt:lpstr>Strategies you can try</vt:lpstr>
      <vt:lpstr>Use Memory Cues Memory cues help us condense lots of information into smaller bits. Traditional mnemonics Visual mnemonics  You could also try songs, or a color coding system </vt:lpstr>
      <vt:lpstr>PowerPoint Presentation</vt:lpstr>
      <vt:lpstr>PowerPoint Presentation</vt:lpstr>
      <vt:lpstr>Other findings</vt:lpstr>
      <vt:lpstr>Go beyond learning styles Learning preferences are helpful, but can be relied on too much Multimodal approach to learning most effective There are other aspects of you as a learner to take into account Theory of multiple intelligences by Howard Gardner (1983)</vt:lpstr>
      <vt:lpstr>Multiple Intelligences</vt:lpstr>
      <vt:lpstr>PowerPoint Presentation</vt:lpstr>
      <vt:lpstr>Metacognition</vt:lpstr>
      <vt:lpstr>PowerPoint Presentation</vt:lpstr>
      <vt:lpstr>Wrap up. Two things to know  When it's harder, real learning is happening Mastery, not familiarity What doesn’t work Three things that do work Retrieval practice  Spaced studying Interleaving Strategies you can try Memory cues  Elaboration Generate Other findings Go beyond learning preferences Reflect Calibrate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it Stick”- Study Strategies for Retention</dc:title>
  <dc:creator>Elizabeth Chueka</dc:creator>
  <cp:lastModifiedBy>admin</cp:lastModifiedBy>
  <cp:revision>1</cp:revision>
  <dcterms:modified xsi:type="dcterms:W3CDTF">2017-05-26T18:33:50Z</dcterms:modified>
</cp:coreProperties>
</file>