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773" r:id="rId4"/>
    <p:sldId id="801" r:id="rId6"/>
    <p:sldId id="745" r:id="rId7"/>
    <p:sldId id="776" r:id="rId8"/>
    <p:sldId id="780" r:id="rId9"/>
    <p:sldId id="789" r:id="rId10"/>
    <p:sldId id="804" r:id="rId11"/>
    <p:sldId id="833" r:id="rId12"/>
    <p:sldId id="822" r:id="rId13"/>
    <p:sldId id="787" r:id="rId14"/>
    <p:sldId id="816" r:id="rId15"/>
    <p:sldId id="811" r:id="rId16"/>
    <p:sldId id="796" r:id="rId17"/>
    <p:sldId id="809" r:id="rId18"/>
    <p:sldId id="798" r:id="rId19"/>
    <p:sldId id="803" r:id="rId20"/>
  </p:sldIdLst>
  <p:sldSz cx="12196445"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113E6A"/>
    <a:srgbClr val="F8F8F8"/>
    <a:srgbClr val="363636"/>
    <a:srgbClr val="FAFAFA"/>
    <a:srgbClr val="0F3D68"/>
    <a:srgbClr val="0033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44" autoAdjust="0"/>
  </p:normalViewPr>
  <p:slideViewPr>
    <p:cSldViewPr snapToObjects="1" showGuides="1">
      <p:cViewPr varScale="1">
        <p:scale>
          <a:sx n="50" d="100"/>
          <a:sy n="50" d="100"/>
        </p:scale>
        <p:origin x="36" y="474"/>
      </p:cViewPr>
      <p:guideLst>
        <p:guide orient="horz" pos="2065"/>
        <p:guide pos="381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4</a:t>
            </a:r>
            <a:r>
              <a:rPr lang="zh-CN" altLang="en-US" dirty="0"/>
              <a:t>月</a:t>
            </a:r>
            <a:r>
              <a:rPr lang="en-US" altLang="zh-CN" dirty="0"/>
              <a:t>12</a:t>
            </a:r>
            <a:r>
              <a:rPr lang="zh-CN" altLang="en-US" dirty="0"/>
              <a:t>号中期</a:t>
            </a:r>
            <a:endParaRPr lang="en-US" altLang="zh-CN" dirty="0"/>
          </a:p>
          <a:p>
            <a:r>
              <a:rPr lang="zh-CN" altLang="en-US" dirty="0"/>
              <a:t>时间确定</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endParaRPr lang="zh-CN" altLang="en-US" dirty="0"/>
          </a:p>
          <a:p>
            <a:pPr lvl="0"/>
            <a:r>
              <a:rPr lang="en-US" altLang="zh-CN" dirty="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背景</a:t>
            </a:r>
            <a:r>
              <a:rPr lang="en-US" altLang="zh-CN" dirty="0"/>
              <a:t>+</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研究内容：针对</a:t>
            </a:r>
            <a:r>
              <a:rPr lang="en-US" altLang="zh-CN" dirty="0"/>
              <a:t>xxx</a:t>
            </a:r>
            <a:r>
              <a:rPr lang="zh-CN" altLang="en-US" dirty="0"/>
              <a:t>做了</a:t>
            </a:r>
            <a:r>
              <a:rPr lang="en-US" altLang="zh-CN" dirty="0"/>
              <a:t>xxx</a:t>
            </a:r>
            <a:r>
              <a:rPr lang="zh-CN" altLang="en-US" dirty="0"/>
              <a:t>改进</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endParaRPr lang="zh-CN" altLang="zh-CN" dirty="0"/>
          </a:p>
          <a:p>
            <a:pPr lvl="1" indent="-285750"/>
            <a:r>
              <a:rPr lang="zh-CN" altLang="zh-CN" dirty="0"/>
              <a:t>第二级</a:t>
            </a:r>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anose="02010600030101010101" pitchFamily="2" charset="-122"/>
              </a:rPr>
            </a:fld>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endParaRPr lang="zh-CN" altLang="zh-CN" dirty="0"/>
          </a:p>
          <a:p>
            <a:pPr lvl="1" indent="-285750"/>
            <a:r>
              <a:rPr lang="zh-CN" altLang="zh-CN" dirty="0"/>
              <a:t>第二级</a:t>
            </a:r>
            <a:endParaRPr lang="zh-CN" altLang="zh-CN" dirty="0"/>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9.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9.xml"/><Relationship Id="rId4" Type="http://schemas.openxmlformats.org/officeDocument/2006/relationships/image" Target="../media/image12.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19.xml"/><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2065655" y="2264410"/>
            <a:ext cx="8542655" cy="817880"/>
          </a:xfrm>
          <a:prstGeom prst="rect">
            <a:avLst/>
          </a:prstGeom>
          <a:noFill/>
          <a:ln w="9525">
            <a:noFill/>
          </a:ln>
        </p:spPr>
        <p:txBody>
          <a:bodyPr anchor="ctr"/>
          <a:lstStyle/>
          <a:p>
            <a:pPr algn="ctr"/>
            <a:r>
              <a:rPr sz="4800" b="1">
                <a:solidFill>
                  <a:schemeClr val="accent2"/>
                </a:solidFill>
                <a:latin typeface="微软雅黑" panose="020B0503020204020204" pitchFamily="34" charset="-122"/>
                <a:ea typeface="微软雅黑" panose="020B0503020204020204" pitchFamily="34" charset="-122"/>
              </a:rPr>
              <a:t>面向特定人物的细粒度建模与深度伪造检测</a:t>
            </a:r>
            <a:r>
              <a:rPr lang="zh-CN" sz="4800" b="1">
                <a:solidFill>
                  <a:schemeClr val="accent2"/>
                </a:solidFill>
                <a:latin typeface="微软雅黑" panose="020B0503020204020204" pitchFamily="34" charset="-122"/>
                <a:ea typeface="微软雅黑" panose="020B0503020204020204" pitchFamily="34" charset="-122"/>
              </a:rPr>
              <a:t>方法</a:t>
            </a:r>
            <a:endParaRPr lang="zh-CN" sz="4800" b="1">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p:nvPr/>
        </p:nvSpPr>
        <p:spPr>
          <a:xfrm>
            <a:off x="4611688" y="3898739"/>
            <a:ext cx="2871787" cy="581057"/>
          </a:xfrm>
          <a:prstGeom prst="rect">
            <a:avLst/>
          </a:prstGeom>
          <a:noFill/>
          <a:ln w="9525">
            <a:noFill/>
          </a:ln>
        </p:spPr>
        <p:txBody>
          <a:bodyPr anchor="t">
            <a:spAutoFit/>
          </a:bodyPr>
          <a:lstStyle/>
          <a:p>
            <a:pPr algn="ct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计算机学院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4286251" y="577775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8" name="TextBox 45"/>
          <p:cNvSpPr txBox="1"/>
          <p:nvPr/>
        </p:nvSpPr>
        <p:spPr>
          <a:xfrm>
            <a:off x="4333876" y="563964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4286251" y="4873967"/>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4346637" y="4745379"/>
            <a:ext cx="1306513" cy="581025"/>
          </a:xfrm>
          <a:prstGeom prst="rect">
            <a:avLst/>
          </a:prstGeom>
          <a:noFill/>
          <a:ln w="9525">
            <a:noFill/>
          </a:ln>
        </p:spPr>
        <p:txBody>
          <a:bodyPr wrap="square"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cxnSp>
        <p:nvCxnSpPr>
          <p:cNvPr id="6158" name="直接连接符 2"/>
          <p:cNvCxnSpPr/>
          <p:nvPr/>
        </p:nvCxnSpPr>
        <p:spPr>
          <a:xfrm>
            <a:off x="1201738" y="1916832"/>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165225" y="3429000"/>
            <a:ext cx="9864725" cy="0"/>
          </a:xfrm>
          <a:prstGeom prst="line">
            <a:avLst/>
          </a:prstGeom>
          <a:ln w="9525" cap="flat" cmpd="sng">
            <a:solidFill>
              <a:schemeClr val="accent2"/>
            </a:solidFill>
            <a:prstDash val="dash"/>
            <a:round/>
            <a:headEnd type="none" w="med" len="med"/>
            <a:tailEnd type="none" w="med" len="med"/>
          </a:ln>
        </p:spPr>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
        <p:nvSpPr>
          <p:cNvPr id="17" name="TextBox 43"/>
          <p:cNvSpPr txBox="1"/>
          <p:nvPr/>
        </p:nvSpPr>
        <p:spPr>
          <a:xfrm>
            <a:off x="6073483" y="4769192"/>
            <a:ext cx="3646933" cy="645160"/>
          </a:xfrm>
          <a:prstGeom prst="rect">
            <a:avLst/>
          </a:prstGeom>
          <a:noFill/>
          <a:ln w="9525">
            <a:noFill/>
          </a:ln>
        </p:spPr>
        <p:txBody>
          <a:bodyPr wrap="square" anchor="t">
            <a:spAutoFit/>
          </a:bodyPr>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朱正阳</a:t>
            </a:r>
            <a:r>
              <a:rPr lang="en-US" altLang="zh-CN" sz="2400" dirty="0">
                <a:solidFill>
                  <a:schemeClr val="accent2"/>
                </a:solidFill>
                <a:latin typeface="微软雅黑" panose="020B0503020204020204" pitchFamily="34" charset="-122"/>
                <a:ea typeface="微软雅黑" panose="020B0503020204020204" pitchFamily="34" charset="-122"/>
              </a:rPr>
              <a:t>   18373110</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19" name="TextBox 44"/>
          <p:cNvSpPr txBox="1"/>
          <p:nvPr/>
        </p:nvSpPr>
        <p:spPr>
          <a:xfrm>
            <a:off x="6069013" y="5672983"/>
            <a:ext cx="1690688" cy="581057"/>
          </a:xfrm>
          <a:prstGeom prst="rect">
            <a:avLst/>
          </a:prstGeom>
          <a:noFill/>
          <a:ln w="9525">
            <a:noFill/>
          </a:ln>
        </p:spPr>
        <p:txBody>
          <a:bodyPr anchor="t">
            <a:spAutoFit/>
          </a:bodyPr>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阮利</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30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3500"/>
                            </p:stCondLst>
                            <p:childTnLst>
                              <p:par>
                                <p:cTn id="22" presetID="31" presetClass="entr" presetSubtype="0" fill="hold" grpId="0" nodeType="afterEffect">
                                  <p:stCondLst>
                                    <p:cond delay="0"/>
                                  </p:stCondLst>
                                  <p:childTnLst>
                                    <p:set>
                                      <p:cBhvr>
                                        <p:cTn id="23" dur="1" fill="hold">
                                          <p:stCondLst>
                                            <p:cond delay="0"/>
                                          </p:stCondLst>
                                        </p:cTn>
                                        <p:tgtEl>
                                          <p:spTgt spid="7179"/>
                                        </p:tgtEl>
                                        <p:attrNameLst>
                                          <p:attrName>style.visibility</p:attrName>
                                        </p:attrNameLst>
                                      </p:cBhvr>
                                      <p:to>
                                        <p:strVal val="visible"/>
                                      </p:to>
                                    </p:set>
                                    <p:anim calcmode="lin" valueType="num">
                                      <p:cBhvr>
                                        <p:cTn id="24" dur="500" fill="hold"/>
                                        <p:tgtEl>
                                          <p:spTgt spid="7179"/>
                                        </p:tgtEl>
                                        <p:attrNameLst>
                                          <p:attrName>ppt_w</p:attrName>
                                        </p:attrNameLst>
                                      </p:cBhvr>
                                      <p:tavLst>
                                        <p:tav tm="0">
                                          <p:val>
                                            <p:fltVal val="0"/>
                                          </p:val>
                                        </p:tav>
                                        <p:tav tm="100000">
                                          <p:val>
                                            <p:strVal val="#ppt_w"/>
                                          </p:val>
                                        </p:tav>
                                      </p:tavLst>
                                    </p:anim>
                                    <p:anim calcmode="lin" valueType="num">
                                      <p:cBhvr>
                                        <p:cTn id="25" dur="500" fill="hold"/>
                                        <p:tgtEl>
                                          <p:spTgt spid="7179"/>
                                        </p:tgtEl>
                                        <p:attrNameLst>
                                          <p:attrName>ppt_h</p:attrName>
                                        </p:attrNameLst>
                                      </p:cBhvr>
                                      <p:tavLst>
                                        <p:tav tm="0">
                                          <p:val>
                                            <p:fltVal val="0"/>
                                          </p:val>
                                        </p:tav>
                                        <p:tav tm="100000">
                                          <p:val>
                                            <p:strVal val="#ppt_h"/>
                                          </p:val>
                                        </p:tav>
                                      </p:tavLst>
                                    </p:anim>
                                    <p:anim calcmode="lin" valueType="num">
                                      <p:cBhvr>
                                        <p:cTn id="26" dur="500" fill="hold"/>
                                        <p:tgtEl>
                                          <p:spTgt spid="7179"/>
                                        </p:tgtEl>
                                        <p:attrNameLst>
                                          <p:attrName>style.rotation</p:attrName>
                                        </p:attrNameLst>
                                      </p:cBhvr>
                                      <p:tavLst>
                                        <p:tav tm="0">
                                          <p:val>
                                            <p:fltVal val="90"/>
                                          </p:val>
                                        </p:tav>
                                        <p:tav tm="100000">
                                          <p:val>
                                            <p:fltVal val="0"/>
                                          </p:val>
                                        </p:tav>
                                      </p:tavLst>
                                    </p:anim>
                                    <p:animEffect transition="in" filter="fade">
                                      <p:cBhvr>
                                        <p:cTn id="27" dur="500"/>
                                        <p:tgtEl>
                                          <p:spTgt spid="7179"/>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7180"/>
                                        </p:tgtEl>
                                        <p:attrNameLst>
                                          <p:attrName>style.visibility</p:attrName>
                                        </p:attrNameLst>
                                      </p:cBhvr>
                                      <p:to>
                                        <p:strVal val="visible"/>
                                      </p:to>
                                    </p:set>
                                    <p:anim calcmode="lin" valueType="num">
                                      <p:cBhvr>
                                        <p:cTn id="30" dur="500" fill="hold"/>
                                        <p:tgtEl>
                                          <p:spTgt spid="7180"/>
                                        </p:tgtEl>
                                        <p:attrNameLst>
                                          <p:attrName>ppt_w</p:attrName>
                                        </p:attrNameLst>
                                      </p:cBhvr>
                                      <p:tavLst>
                                        <p:tav tm="0">
                                          <p:val>
                                            <p:fltVal val="0"/>
                                          </p:val>
                                        </p:tav>
                                        <p:tav tm="100000">
                                          <p:val>
                                            <p:strVal val="#ppt_w"/>
                                          </p:val>
                                        </p:tav>
                                      </p:tavLst>
                                    </p:anim>
                                    <p:anim calcmode="lin" valueType="num">
                                      <p:cBhvr>
                                        <p:cTn id="31" dur="500" fill="hold"/>
                                        <p:tgtEl>
                                          <p:spTgt spid="7180"/>
                                        </p:tgtEl>
                                        <p:attrNameLst>
                                          <p:attrName>ppt_h</p:attrName>
                                        </p:attrNameLst>
                                      </p:cBhvr>
                                      <p:tavLst>
                                        <p:tav tm="0">
                                          <p:val>
                                            <p:fltVal val="0"/>
                                          </p:val>
                                        </p:tav>
                                        <p:tav tm="100000">
                                          <p:val>
                                            <p:strVal val="#ppt_h"/>
                                          </p:val>
                                        </p:tav>
                                      </p:tavLst>
                                    </p:anim>
                                    <p:anim calcmode="lin" valueType="num">
                                      <p:cBhvr>
                                        <p:cTn id="32" dur="500" fill="hold"/>
                                        <p:tgtEl>
                                          <p:spTgt spid="7180"/>
                                        </p:tgtEl>
                                        <p:attrNameLst>
                                          <p:attrName>style.rotation</p:attrName>
                                        </p:attrNameLst>
                                      </p:cBhvr>
                                      <p:tavLst>
                                        <p:tav tm="0">
                                          <p:val>
                                            <p:fltVal val="90"/>
                                          </p:val>
                                        </p:tav>
                                        <p:tav tm="100000">
                                          <p:val>
                                            <p:fltVal val="0"/>
                                          </p:val>
                                        </p:tav>
                                      </p:tavLst>
                                    </p:anim>
                                    <p:animEffect transition="in" filter="fade">
                                      <p:cBhvr>
                                        <p:cTn id="33" dur="500"/>
                                        <p:tgtEl>
                                          <p:spTgt spid="7180"/>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7175"/>
                                        </p:tgtEl>
                                        <p:attrNameLst>
                                          <p:attrName>style.visibility</p:attrName>
                                        </p:attrNameLst>
                                      </p:cBhvr>
                                      <p:to>
                                        <p:strVal val="visible"/>
                                      </p:to>
                                    </p:set>
                                    <p:anim calcmode="lin" valueType="num">
                                      <p:cBhvr>
                                        <p:cTn id="36" dur="500" fill="hold"/>
                                        <p:tgtEl>
                                          <p:spTgt spid="7175"/>
                                        </p:tgtEl>
                                        <p:attrNameLst>
                                          <p:attrName>ppt_w</p:attrName>
                                        </p:attrNameLst>
                                      </p:cBhvr>
                                      <p:tavLst>
                                        <p:tav tm="0">
                                          <p:val>
                                            <p:fltVal val="0"/>
                                          </p:val>
                                        </p:tav>
                                        <p:tav tm="100000">
                                          <p:val>
                                            <p:strVal val="#ppt_w"/>
                                          </p:val>
                                        </p:tav>
                                      </p:tavLst>
                                    </p:anim>
                                    <p:anim calcmode="lin" valueType="num">
                                      <p:cBhvr>
                                        <p:cTn id="37" dur="500" fill="hold"/>
                                        <p:tgtEl>
                                          <p:spTgt spid="7175"/>
                                        </p:tgtEl>
                                        <p:attrNameLst>
                                          <p:attrName>ppt_h</p:attrName>
                                        </p:attrNameLst>
                                      </p:cBhvr>
                                      <p:tavLst>
                                        <p:tav tm="0">
                                          <p:val>
                                            <p:fltVal val="0"/>
                                          </p:val>
                                        </p:tav>
                                        <p:tav tm="100000">
                                          <p:val>
                                            <p:strVal val="#ppt_h"/>
                                          </p:val>
                                        </p:tav>
                                      </p:tavLst>
                                    </p:anim>
                                    <p:anim calcmode="lin" valueType="num">
                                      <p:cBhvr>
                                        <p:cTn id="38" dur="500" fill="hold"/>
                                        <p:tgtEl>
                                          <p:spTgt spid="7175"/>
                                        </p:tgtEl>
                                        <p:attrNameLst>
                                          <p:attrName>style.rotation</p:attrName>
                                        </p:attrNameLst>
                                      </p:cBhvr>
                                      <p:tavLst>
                                        <p:tav tm="0">
                                          <p:val>
                                            <p:fltVal val="90"/>
                                          </p:val>
                                        </p:tav>
                                        <p:tav tm="100000">
                                          <p:val>
                                            <p:fltVal val="0"/>
                                          </p:val>
                                        </p:tav>
                                      </p:tavLst>
                                    </p:anim>
                                    <p:animEffect transition="in" filter="fade">
                                      <p:cBhvr>
                                        <p:cTn id="39" dur="500"/>
                                        <p:tgtEl>
                                          <p:spTgt spid="717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178"/>
                                        </p:tgtEl>
                                        <p:attrNameLst>
                                          <p:attrName>style.visibility</p:attrName>
                                        </p:attrNameLst>
                                      </p:cBhvr>
                                      <p:to>
                                        <p:strVal val="visible"/>
                                      </p:to>
                                    </p:set>
                                    <p:anim calcmode="lin" valueType="num">
                                      <p:cBhvr>
                                        <p:cTn id="42" dur="500" fill="hold"/>
                                        <p:tgtEl>
                                          <p:spTgt spid="7178"/>
                                        </p:tgtEl>
                                        <p:attrNameLst>
                                          <p:attrName>ppt_w</p:attrName>
                                        </p:attrNameLst>
                                      </p:cBhvr>
                                      <p:tavLst>
                                        <p:tav tm="0">
                                          <p:val>
                                            <p:fltVal val="0"/>
                                          </p:val>
                                        </p:tav>
                                        <p:tav tm="100000">
                                          <p:val>
                                            <p:strVal val="#ppt_w"/>
                                          </p:val>
                                        </p:tav>
                                      </p:tavLst>
                                    </p:anim>
                                    <p:anim calcmode="lin" valueType="num">
                                      <p:cBhvr>
                                        <p:cTn id="43" dur="500" fill="hold"/>
                                        <p:tgtEl>
                                          <p:spTgt spid="7178"/>
                                        </p:tgtEl>
                                        <p:attrNameLst>
                                          <p:attrName>ppt_h</p:attrName>
                                        </p:attrNameLst>
                                      </p:cBhvr>
                                      <p:tavLst>
                                        <p:tav tm="0">
                                          <p:val>
                                            <p:fltVal val="0"/>
                                          </p:val>
                                        </p:tav>
                                        <p:tav tm="100000">
                                          <p:val>
                                            <p:strVal val="#ppt_h"/>
                                          </p:val>
                                        </p:tav>
                                      </p:tavLst>
                                    </p:anim>
                                    <p:anim calcmode="lin" valueType="num">
                                      <p:cBhvr>
                                        <p:cTn id="44" dur="500" fill="hold"/>
                                        <p:tgtEl>
                                          <p:spTgt spid="7178"/>
                                        </p:tgtEl>
                                        <p:attrNameLst>
                                          <p:attrName>style.rotation</p:attrName>
                                        </p:attrNameLst>
                                      </p:cBhvr>
                                      <p:tavLst>
                                        <p:tav tm="0">
                                          <p:val>
                                            <p:fltVal val="90"/>
                                          </p:val>
                                        </p:tav>
                                        <p:tav tm="100000">
                                          <p:val>
                                            <p:fltVal val="0"/>
                                          </p:val>
                                        </p:tav>
                                      </p:tavLst>
                                    </p:anim>
                                    <p:animEffect transition="in" filter="fade">
                                      <p:cBhvr>
                                        <p:cTn id="45" dur="500"/>
                                        <p:tgtEl>
                                          <p:spTgt spid="7178"/>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8" grpId="0"/>
      <p:bldP spid="7179" grpId="0" animBg="1"/>
      <p:bldP spid="7180" grpId="0"/>
      <p:bldP spid="7181" grpId="0" bldLvl="0" animBg="1"/>
      <p:bldP spid="17"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399030" cy="1014730"/>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2.2 </a:t>
            </a:r>
            <a:r>
              <a:rPr lang="zh-CN" altLang="en-US" sz="3000" b="1" dirty="0">
                <a:solidFill>
                  <a:schemeClr val="accent1"/>
                </a:solidFill>
                <a:latin typeface="微软雅黑" panose="020B0503020204020204" pitchFamily="34" charset="-122"/>
                <a:ea typeface="微软雅黑" panose="020B0503020204020204" pitchFamily="34" charset="-122"/>
              </a:rPr>
              <a:t>整体</a:t>
            </a:r>
            <a:r>
              <a:rPr lang="zh-CN" altLang="en-US" sz="3000" b="1" dirty="0">
                <a:solidFill>
                  <a:schemeClr val="accent1"/>
                </a:solidFill>
                <a:latin typeface="微软雅黑" panose="020B0503020204020204" pitchFamily="34" charset="-122"/>
                <a:ea typeface="微软雅黑" panose="020B0503020204020204" pitchFamily="34" charset="-122"/>
              </a:rPr>
              <a:t>设计</a:t>
            </a:r>
            <a:endParaRPr lang="zh-CN" altLang="en-US" sz="3000" b="1" dirty="0">
              <a:solidFill>
                <a:schemeClr val="accent1"/>
              </a:solidFill>
              <a:latin typeface="微软雅黑" panose="020B0503020204020204" pitchFamily="34" charset="-122"/>
              <a:ea typeface="微软雅黑" panose="020B0503020204020204" pitchFamily="34" charset="-122"/>
            </a:endParaRPr>
          </a:p>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grpSp>
        <p:nvGrpSpPr>
          <p:cNvPr id="6" name="组合 5"/>
          <p:cNvGrpSpPr/>
          <p:nvPr/>
        </p:nvGrpSpPr>
        <p:grpSpPr>
          <a:xfrm>
            <a:off x="336550" y="557530"/>
            <a:ext cx="10636885" cy="5662295"/>
            <a:chOff x="530" y="751"/>
            <a:chExt cx="16751" cy="8917"/>
          </a:xfrm>
        </p:grpSpPr>
        <p:pic>
          <p:nvPicPr>
            <p:cNvPr id="2" name="图片 1" descr="th"/>
            <p:cNvPicPr>
              <a:picLocks noChangeAspect="1"/>
            </p:cNvPicPr>
            <p:nvPr/>
          </p:nvPicPr>
          <p:blipFill>
            <a:blip r:embed="rId1"/>
            <a:stretch>
              <a:fillRect/>
            </a:stretch>
          </p:blipFill>
          <p:spPr>
            <a:xfrm>
              <a:off x="530" y="3019"/>
              <a:ext cx="1682" cy="1120"/>
            </a:xfrm>
            <a:prstGeom prst="rect">
              <a:avLst/>
            </a:prstGeom>
          </p:spPr>
        </p:pic>
        <p:pic>
          <p:nvPicPr>
            <p:cNvPr id="3" name="图片 2" descr="th"/>
            <p:cNvPicPr>
              <a:picLocks noChangeAspect="1"/>
            </p:cNvPicPr>
            <p:nvPr/>
          </p:nvPicPr>
          <p:blipFill>
            <a:blip r:embed="rId1"/>
            <a:stretch>
              <a:fillRect/>
            </a:stretch>
          </p:blipFill>
          <p:spPr>
            <a:xfrm>
              <a:off x="644" y="3132"/>
              <a:ext cx="1682" cy="1120"/>
            </a:xfrm>
            <a:prstGeom prst="rect">
              <a:avLst/>
            </a:prstGeom>
          </p:spPr>
        </p:pic>
        <p:pic>
          <p:nvPicPr>
            <p:cNvPr id="7" name="图片 6" descr="th"/>
            <p:cNvPicPr>
              <a:picLocks noChangeAspect="1"/>
            </p:cNvPicPr>
            <p:nvPr/>
          </p:nvPicPr>
          <p:blipFill>
            <a:blip r:embed="rId1"/>
            <a:stretch>
              <a:fillRect/>
            </a:stretch>
          </p:blipFill>
          <p:spPr>
            <a:xfrm>
              <a:off x="757" y="3245"/>
              <a:ext cx="1682" cy="1120"/>
            </a:xfrm>
            <a:prstGeom prst="rect">
              <a:avLst/>
            </a:prstGeom>
          </p:spPr>
        </p:pic>
        <p:sp>
          <p:nvSpPr>
            <p:cNvPr id="8" name="文本框 7"/>
            <p:cNvSpPr txBox="1"/>
            <p:nvPr/>
          </p:nvSpPr>
          <p:spPr>
            <a:xfrm>
              <a:off x="724" y="4493"/>
              <a:ext cx="1493" cy="434"/>
            </a:xfrm>
            <a:prstGeom prst="rect">
              <a:avLst/>
            </a:prstGeom>
            <a:noFill/>
          </p:spPr>
          <p:txBody>
            <a:bodyPr wrap="none" rtlCol="0">
              <a:spAutoFit/>
            </a:bodyPr>
            <a:p>
              <a:r>
                <a:rPr lang="zh-CN" altLang="en-US" sz="1200" b="1">
                  <a:solidFill>
                    <a:srgbClr val="000000"/>
                  </a:solidFill>
                </a:rPr>
                <a:t>待检测视频</a:t>
              </a:r>
              <a:endParaRPr lang="zh-CN" altLang="en-US" sz="1200" b="1">
                <a:solidFill>
                  <a:srgbClr val="000000"/>
                </a:solidFill>
              </a:endParaRPr>
            </a:p>
          </p:txBody>
        </p:sp>
        <p:pic>
          <p:nvPicPr>
            <p:cNvPr id="9" name="图片 8" descr="th"/>
            <p:cNvPicPr>
              <a:picLocks noChangeAspect="1"/>
            </p:cNvPicPr>
            <p:nvPr/>
          </p:nvPicPr>
          <p:blipFill>
            <a:blip r:embed="rId1"/>
            <a:stretch>
              <a:fillRect/>
            </a:stretch>
          </p:blipFill>
          <p:spPr>
            <a:xfrm>
              <a:off x="3820" y="2211"/>
              <a:ext cx="1682" cy="1120"/>
            </a:xfrm>
            <a:prstGeom prst="rect">
              <a:avLst/>
            </a:prstGeom>
          </p:spPr>
        </p:pic>
        <p:pic>
          <p:nvPicPr>
            <p:cNvPr id="10" name="图片 9" descr="声纹"/>
            <p:cNvPicPr>
              <a:picLocks noChangeAspect="1"/>
            </p:cNvPicPr>
            <p:nvPr/>
          </p:nvPicPr>
          <p:blipFill>
            <a:blip r:embed="rId2"/>
            <a:stretch>
              <a:fillRect/>
            </a:stretch>
          </p:blipFill>
          <p:spPr>
            <a:xfrm>
              <a:off x="3707" y="4606"/>
              <a:ext cx="1756" cy="630"/>
            </a:xfrm>
            <a:prstGeom prst="rect">
              <a:avLst/>
            </a:prstGeom>
          </p:spPr>
        </p:pic>
        <p:sp>
          <p:nvSpPr>
            <p:cNvPr id="11" name="文本框 10"/>
            <p:cNvSpPr txBox="1"/>
            <p:nvPr/>
          </p:nvSpPr>
          <p:spPr>
            <a:xfrm>
              <a:off x="4035" y="3377"/>
              <a:ext cx="1252" cy="434"/>
            </a:xfrm>
            <a:prstGeom prst="rect">
              <a:avLst/>
            </a:prstGeom>
            <a:noFill/>
          </p:spPr>
          <p:txBody>
            <a:bodyPr wrap="none" rtlCol="0">
              <a:spAutoFit/>
            </a:bodyPr>
            <a:p>
              <a:r>
                <a:rPr lang="zh-CN" altLang="en-US" sz="1200" b="1">
                  <a:solidFill>
                    <a:srgbClr val="000000"/>
                  </a:solidFill>
                </a:rPr>
                <a:t>图像数据</a:t>
              </a:r>
              <a:endParaRPr lang="zh-CN" altLang="en-US" sz="1200" b="1">
                <a:solidFill>
                  <a:srgbClr val="000000"/>
                </a:solidFill>
              </a:endParaRPr>
            </a:p>
          </p:txBody>
        </p:sp>
        <p:sp>
          <p:nvSpPr>
            <p:cNvPr id="12" name="文本框 11"/>
            <p:cNvSpPr txBox="1"/>
            <p:nvPr/>
          </p:nvSpPr>
          <p:spPr>
            <a:xfrm>
              <a:off x="4047" y="5287"/>
              <a:ext cx="1252" cy="434"/>
            </a:xfrm>
            <a:prstGeom prst="rect">
              <a:avLst/>
            </a:prstGeom>
            <a:noFill/>
          </p:spPr>
          <p:txBody>
            <a:bodyPr wrap="none" rtlCol="0">
              <a:spAutoFit/>
            </a:bodyPr>
            <a:p>
              <a:r>
                <a:rPr lang="zh-CN" altLang="en-US" sz="1200" b="1">
                  <a:solidFill>
                    <a:srgbClr val="000000"/>
                  </a:solidFill>
                </a:rPr>
                <a:t>音频数据</a:t>
              </a:r>
              <a:endParaRPr lang="zh-CN" altLang="en-US" sz="1200" b="1">
                <a:solidFill>
                  <a:srgbClr val="000000"/>
                </a:solidFill>
              </a:endParaRPr>
            </a:p>
          </p:txBody>
        </p:sp>
        <p:pic>
          <p:nvPicPr>
            <p:cNvPr id="13" name="图片 12" descr="tramp"/>
            <p:cNvPicPr>
              <a:picLocks noChangeAspect="1"/>
            </p:cNvPicPr>
            <p:nvPr/>
          </p:nvPicPr>
          <p:blipFill>
            <a:blip r:embed="rId3"/>
            <a:stretch>
              <a:fillRect/>
            </a:stretch>
          </p:blipFill>
          <p:spPr>
            <a:xfrm>
              <a:off x="7164" y="2699"/>
              <a:ext cx="1461" cy="922"/>
            </a:xfrm>
            <a:prstGeom prst="rect">
              <a:avLst/>
            </a:prstGeom>
          </p:spPr>
        </p:pic>
        <p:cxnSp>
          <p:nvCxnSpPr>
            <p:cNvPr id="147" name="直接箭头连接符 146"/>
            <p:cNvCxnSpPr/>
            <p:nvPr/>
          </p:nvCxnSpPr>
          <p:spPr bwMode="auto">
            <a:xfrm>
              <a:off x="7885" y="3656"/>
              <a:ext cx="0" cy="577"/>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7919" y="6438"/>
              <a:ext cx="0" cy="598"/>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 name="组合 16"/>
            <p:cNvGrpSpPr/>
            <p:nvPr/>
          </p:nvGrpSpPr>
          <p:grpSpPr>
            <a:xfrm>
              <a:off x="7330" y="7036"/>
              <a:ext cx="1295" cy="1138"/>
              <a:chOff x="9263" y="696"/>
              <a:chExt cx="4108" cy="3758"/>
            </a:xfrm>
          </p:grpSpPr>
          <p:sp>
            <p:nvSpPr>
              <p:cNvPr id="3657" name="Google Shape;3657;p61"/>
              <p:cNvSpPr/>
              <p:nvPr/>
            </p:nvSpPr>
            <p:spPr>
              <a:xfrm>
                <a:off x="10387" y="2459"/>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3658" name="Google Shape;3658;p61"/>
              <p:cNvCxnSpPr/>
              <p:nvPr/>
            </p:nvCxnSpPr>
            <p:spPr>
              <a:xfrm flipH="1">
                <a:off x="9263" y="4266"/>
                <a:ext cx="4108" cy="0"/>
              </a:xfrm>
              <a:prstGeom prst="straightConnector1">
                <a:avLst/>
              </a:prstGeom>
              <a:noFill/>
              <a:ln w="9525" cap="flat" cmpd="sng">
                <a:solidFill>
                  <a:srgbClr val="000000"/>
                </a:solidFill>
                <a:prstDash val="solid"/>
                <a:round/>
                <a:headEnd type="triangle" w="med" len="med"/>
                <a:tailEnd type="none" w="med" len="med"/>
              </a:ln>
            </p:spPr>
          </p:cxnSp>
          <p:sp>
            <p:nvSpPr>
              <p:cNvPr id="3659" name="Google Shape;3659;p61"/>
              <p:cNvSpPr/>
              <p:nvPr/>
            </p:nvSpPr>
            <p:spPr>
              <a:xfrm>
                <a:off x="10099" y="3497"/>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0" name="Google Shape;3660;p61"/>
              <p:cNvSpPr/>
              <p:nvPr/>
            </p:nvSpPr>
            <p:spPr>
              <a:xfrm>
                <a:off x="10555" y="4016"/>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1" name="Google Shape;3661;p61"/>
              <p:cNvSpPr/>
              <p:nvPr/>
            </p:nvSpPr>
            <p:spPr>
              <a:xfrm>
                <a:off x="10676" y="2978"/>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2" name="Google Shape;3662;p61"/>
              <p:cNvSpPr/>
              <p:nvPr/>
            </p:nvSpPr>
            <p:spPr>
              <a:xfrm>
                <a:off x="10772" y="4090"/>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3" name="Google Shape;3663;p61"/>
              <p:cNvSpPr/>
              <p:nvPr/>
            </p:nvSpPr>
            <p:spPr>
              <a:xfrm>
                <a:off x="10893" y="3348"/>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4" name="Google Shape;3664;p61"/>
              <p:cNvSpPr/>
              <p:nvPr/>
            </p:nvSpPr>
            <p:spPr>
              <a:xfrm>
                <a:off x="10604" y="3719"/>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5" name="Google Shape;3665;p61"/>
              <p:cNvSpPr/>
              <p:nvPr/>
            </p:nvSpPr>
            <p:spPr>
              <a:xfrm>
                <a:off x="10460" y="3423"/>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6" name="Google Shape;3666;p61"/>
              <p:cNvSpPr/>
              <p:nvPr/>
            </p:nvSpPr>
            <p:spPr>
              <a:xfrm>
                <a:off x="11687" y="1125"/>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7" name="Google Shape;3667;p61"/>
              <p:cNvSpPr/>
              <p:nvPr/>
            </p:nvSpPr>
            <p:spPr>
              <a:xfrm>
                <a:off x="10821" y="3052"/>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8" name="Google Shape;3668;p61"/>
              <p:cNvSpPr/>
              <p:nvPr/>
            </p:nvSpPr>
            <p:spPr>
              <a:xfrm>
                <a:off x="12049" y="1347"/>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9" name="Google Shape;3669;p61"/>
              <p:cNvSpPr/>
              <p:nvPr/>
            </p:nvSpPr>
            <p:spPr>
              <a:xfrm>
                <a:off x="12241" y="2088"/>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0" name="Google Shape;3670;p61"/>
              <p:cNvSpPr/>
              <p:nvPr/>
            </p:nvSpPr>
            <p:spPr>
              <a:xfrm>
                <a:off x="11037" y="2607"/>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1" name="Google Shape;3671;p61"/>
              <p:cNvSpPr/>
              <p:nvPr/>
            </p:nvSpPr>
            <p:spPr>
              <a:xfrm>
                <a:off x="11110" y="1644"/>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2" name="Google Shape;3672;p61"/>
              <p:cNvSpPr/>
              <p:nvPr/>
            </p:nvSpPr>
            <p:spPr>
              <a:xfrm>
                <a:off x="11543" y="2162"/>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3" name="Google Shape;3673;p61"/>
              <p:cNvSpPr/>
              <p:nvPr/>
            </p:nvSpPr>
            <p:spPr>
              <a:xfrm>
                <a:off x="11471" y="3867"/>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4" name="Google Shape;3674;p61"/>
              <p:cNvSpPr/>
              <p:nvPr/>
            </p:nvSpPr>
            <p:spPr>
              <a:xfrm>
                <a:off x="11760" y="2533"/>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5" name="Google Shape;3675;p61"/>
              <p:cNvSpPr/>
              <p:nvPr/>
            </p:nvSpPr>
            <p:spPr>
              <a:xfrm>
                <a:off x="12265" y="3200"/>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6" name="Google Shape;3676;p61"/>
              <p:cNvSpPr/>
              <p:nvPr/>
            </p:nvSpPr>
            <p:spPr>
              <a:xfrm>
                <a:off x="12146" y="2851"/>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7" name="Google Shape;3677;p61"/>
              <p:cNvSpPr/>
              <p:nvPr/>
            </p:nvSpPr>
            <p:spPr>
              <a:xfrm>
                <a:off x="11713" y="3221"/>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8" name="Google Shape;3678;p61"/>
              <p:cNvSpPr/>
              <p:nvPr/>
            </p:nvSpPr>
            <p:spPr>
              <a:xfrm>
                <a:off x="11182" y="3274"/>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79" name="Google Shape;3679;p61"/>
              <p:cNvSpPr/>
              <p:nvPr/>
            </p:nvSpPr>
            <p:spPr>
              <a:xfrm>
                <a:off x="11615" y="3645"/>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0" name="Google Shape;3680;p61"/>
              <p:cNvSpPr/>
              <p:nvPr/>
            </p:nvSpPr>
            <p:spPr>
              <a:xfrm>
                <a:off x="12987" y="1569"/>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1" name="Google Shape;3681;p61"/>
              <p:cNvSpPr/>
              <p:nvPr/>
            </p:nvSpPr>
            <p:spPr>
              <a:xfrm>
                <a:off x="12843" y="2681"/>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2" name="Google Shape;3682;p61"/>
              <p:cNvSpPr/>
              <p:nvPr/>
            </p:nvSpPr>
            <p:spPr>
              <a:xfrm>
                <a:off x="13204" y="1718"/>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3" name="Google Shape;3683;p61"/>
              <p:cNvSpPr/>
              <p:nvPr/>
            </p:nvSpPr>
            <p:spPr>
              <a:xfrm>
                <a:off x="13276" y="1866"/>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4" name="Google Shape;3684;p61"/>
              <p:cNvSpPr/>
              <p:nvPr/>
            </p:nvSpPr>
            <p:spPr>
              <a:xfrm>
                <a:off x="13060" y="2014"/>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5" name="Google Shape;3685;p61"/>
              <p:cNvSpPr/>
              <p:nvPr/>
            </p:nvSpPr>
            <p:spPr>
              <a:xfrm>
                <a:off x="12915" y="1792"/>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6" name="Google Shape;3686;p61"/>
              <p:cNvSpPr/>
              <p:nvPr/>
            </p:nvSpPr>
            <p:spPr>
              <a:xfrm>
                <a:off x="13132" y="1940"/>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7" name="Google Shape;3687;p61"/>
              <p:cNvSpPr/>
              <p:nvPr/>
            </p:nvSpPr>
            <p:spPr>
              <a:xfrm>
                <a:off x="11399" y="1199"/>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8" name="Google Shape;3688;p61"/>
              <p:cNvSpPr/>
              <p:nvPr/>
            </p:nvSpPr>
            <p:spPr>
              <a:xfrm>
                <a:off x="10749" y="3126"/>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89" name="Google Shape;3689;p61"/>
              <p:cNvSpPr/>
              <p:nvPr/>
            </p:nvSpPr>
            <p:spPr>
              <a:xfrm>
                <a:off x="11832" y="1421"/>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0" name="Google Shape;3690;p61"/>
              <p:cNvSpPr/>
              <p:nvPr/>
            </p:nvSpPr>
            <p:spPr>
              <a:xfrm>
                <a:off x="11254" y="3793"/>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1" name="Google Shape;3691;p61"/>
              <p:cNvSpPr/>
              <p:nvPr/>
            </p:nvSpPr>
            <p:spPr>
              <a:xfrm>
                <a:off x="11904" y="2237"/>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2" name="Google Shape;3692;p61"/>
              <p:cNvSpPr/>
              <p:nvPr/>
            </p:nvSpPr>
            <p:spPr>
              <a:xfrm>
                <a:off x="10965" y="2755"/>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3" name="Google Shape;3693;p61"/>
              <p:cNvSpPr/>
              <p:nvPr/>
            </p:nvSpPr>
            <p:spPr>
              <a:xfrm>
                <a:off x="11326" y="2311"/>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4" name="Google Shape;3694;p61"/>
              <p:cNvSpPr/>
              <p:nvPr/>
            </p:nvSpPr>
            <p:spPr>
              <a:xfrm>
                <a:off x="12337" y="1051"/>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5" name="Google Shape;3695;p61"/>
              <p:cNvSpPr/>
              <p:nvPr/>
            </p:nvSpPr>
            <p:spPr>
              <a:xfrm>
                <a:off x="12410" y="2830"/>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6" name="Google Shape;3696;p61"/>
              <p:cNvSpPr/>
              <p:nvPr/>
            </p:nvSpPr>
            <p:spPr>
              <a:xfrm>
                <a:off x="12771" y="1273"/>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7" name="Google Shape;3697;p61"/>
              <p:cNvSpPr/>
              <p:nvPr/>
            </p:nvSpPr>
            <p:spPr>
              <a:xfrm>
                <a:off x="12699" y="2385"/>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8" name="Google Shape;3698;p61"/>
              <p:cNvSpPr/>
              <p:nvPr/>
            </p:nvSpPr>
            <p:spPr>
              <a:xfrm>
                <a:off x="11976" y="976"/>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99" name="Google Shape;3699;p61"/>
              <p:cNvSpPr/>
              <p:nvPr/>
            </p:nvSpPr>
            <p:spPr>
              <a:xfrm>
                <a:off x="12554" y="1495"/>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00" name="Google Shape;3700;p61"/>
              <p:cNvSpPr/>
              <p:nvPr/>
            </p:nvSpPr>
            <p:spPr>
              <a:xfrm>
                <a:off x="12482" y="2904"/>
                <a:ext cx="95" cy="12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3704" name="Google Shape;3704;p61"/>
              <p:cNvCxnSpPr/>
              <p:nvPr/>
            </p:nvCxnSpPr>
            <p:spPr>
              <a:xfrm rot="10800000" flipH="1">
                <a:off x="9395" y="696"/>
                <a:ext cx="12" cy="3758"/>
              </a:xfrm>
              <a:prstGeom prst="straightConnector1">
                <a:avLst/>
              </a:prstGeom>
              <a:noFill/>
              <a:ln w="9525" cap="flat" cmpd="sng">
                <a:solidFill>
                  <a:srgbClr val="000000"/>
                </a:solidFill>
                <a:prstDash val="solid"/>
                <a:round/>
                <a:headEnd type="none" w="med" len="med"/>
                <a:tailEnd type="triangle" w="med" len="med"/>
              </a:ln>
            </p:spPr>
          </p:cxnSp>
        </p:grpSp>
        <p:sp>
          <p:nvSpPr>
            <p:cNvPr id="4288" name="Google Shape;4288;p67"/>
            <p:cNvSpPr/>
            <p:nvPr/>
          </p:nvSpPr>
          <p:spPr>
            <a:xfrm>
              <a:off x="7746" y="7172"/>
              <a:ext cx="849" cy="838"/>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71" name="图片 70"/>
            <p:cNvPicPr>
              <a:picLocks noChangeAspect="1"/>
            </p:cNvPicPr>
            <p:nvPr/>
          </p:nvPicPr>
          <p:blipFill>
            <a:blip r:embed="rId4"/>
            <a:stretch>
              <a:fillRect/>
            </a:stretch>
          </p:blipFill>
          <p:spPr>
            <a:xfrm rot="5400000">
              <a:off x="6795" y="4791"/>
              <a:ext cx="2151" cy="1072"/>
            </a:xfrm>
            <a:prstGeom prst="rect">
              <a:avLst/>
            </a:prstGeom>
          </p:spPr>
        </p:pic>
        <p:sp>
          <p:nvSpPr>
            <p:cNvPr id="72" name="Rectangle 78"/>
            <p:cNvSpPr/>
            <p:nvPr/>
          </p:nvSpPr>
          <p:spPr>
            <a:xfrm>
              <a:off x="6202" y="2211"/>
              <a:ext cx="3385" cy="6391"/>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93" name="连接符: 肘形 92"/>
            <p:cNvCxnSpPr>
              <a:stCxn id="7" idx="3"/>
              <a:endCxn id="9" idx="1"/>
            </p:cNvCxnSpPr>
            <p:nvPr/>
          </p:nvCxnSpPr>
          <p:spPr bwMode="auto">
            <a:xfrm flipV="1">
              <a:off x="2439" y="2771"/>
              <a:ext cx="1381" cy="1034"/>
            </a:xfrm>
            <a:prstGeom prst="bentConnector3">
              <a:avLst>
                <a:gd name="adj1" fmla="val 50036"/>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连接符: 肘形 92"/>
            <p:cNvCxnSpPr>
              <a:endCxn id="10" idx="1"/>
            </p:cNvCxnSpPr>
            <p:nvPr/>
          </p:nvCxnSpPr>
          <p:spPr bwMode="auto">
            <a:xfrm rot="5400000" flipV="1">
              <a:off x="2868" y="4082"/>
              <a:ext cx="1110" cy="567"/>
            </a:xfrm>
            <a:prstGeom prst="bentConnector2">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连接符: 肘形 92"/>
            <p:cNvCxnSpPr/>
            <p:nvPr/>
          </p:nvCxnSpPr>
          <p:spPr bwMode="auto">
            <a:xfrm>
              <a:off x="5502" y="2792"/>
              <a:ext cx="2383" cy="1117"/>
            </a:xfrm>
            <a:prstGeom prst="bentConnector3">
              <a:avLst>
                <a:gd name="adj1" fmla="val 5002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肘形连接符 81"/>
            <p:cNvCxnSpPr>
              <a:stCxn id="10" idx="3"/>
            </p:cNvCxnSpPr>
            <p:nvPr/>
          </p:nvCxnSpPr>
          <p:spPr>
            <a:xfrm flipV="1">
              <a:off x="5463" y="3909"/>
              <a:ext cx="2429" cy="1012"/>
            </a:xfrm>
            <a:prstGeom prst="bentConnector3">
              <a:avLst>
                <a:gd name="adj1" fmla="val 5002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3" name="文本框 82"/>
            <p:cNvSpPr txBox="1"/>
            <p:nvPr/>
          </p:nvSpPr>
          <p:spPr>
            <a:xfrm>
              <a:off x="7160" y="2265"/>
              <a:ext cx="1493" cy="434"/>
            </a:xfrm>
            <a:prstGeom prst="rect">
              <a:avLst/>
            </a:prstGeom>
            <a:noFill/>
          </p:spPr>
          <p:txBody>
            <a:bodyPr wrap="none" rtlCol="0">
              <a:spAutoFit/>
            </a:bodyPr>
            <a:p>
              <a:r>
                <a:rPr lang="zh-CN" altLang="en-US" sz="1200" b="1">
                  <a:solidFill>
                    <a:srgbClr val="000000"/>
                  </a:solidFill>
                </a:rPr>
                <a:t>训练数据集</a:t>
              </a:r>
              <a:endParaRPr lang="zh-CN" altLang="en-US" sz="1200" b="1">
                <a:solidFill>
                  <a:srgbClr val="000000"/>
                </a:solidFill>
              </a:endParaRPr>
            </a:p>
          </p:txBody>
        </p:sp>
        <p:cxnSp>
          <p:nvCxnSpPr>
            <p:cNvPr id="84" name="直接箭头连接符 83"/>
            <p:cNvCxnSpPr/>
            <p:nvPr/>
          </p:nvCxnSpPr>
          <p:spPr bwMode="auto">
            <a:xfrm>
              <a:off x="9036" y="7718"/>
              <a:ext cx="1475"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流程图: 决策 84"/>
            <p:cNvSpPr/>
            <p:nvPr/>
          </p:nvSpPr>
          <p:spPr>
            <a:xfrm>
              <a:off x="10511" y="7057"/>
              <a:ext cx="1801" cy="1332"/>
            </a:xfrm>
            <a:prstGeom prst="flowChartDecision">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6" name="文本框 85"/>
            <p:cNvSpPr txBox="1"/>
            <p:nvPr/>
          </p:nvSpPr>
          <p:spPr>
            <a:xfrm>
              <a:off x="10682" y="7375"/>
              <a:ext cx="1460" cy="725"/>
            </a:xfrm>
            <a:prstGeom prst="rect">
              <a:avLst/>
            </a:prstGeom>
            <a:noFill/>
          </p:spPr>
          <p:txBody>
            <a:bodyPr wrap="square" rtlCol="0">
              <a:spAutoFit/>
            </a:bodyPr>
            <a:p>
              <a:pPr algn="ctr"/>
              <a:r>
                <a:rPr lang="zh-CN" altLang="en-US" sz="1200" b="1">
                  <a:solidFill>
                    <a:srgbClr val="000000"/>
                  </a:solidFill>
                </a:rPr>
                <a:t>是否在特征域内</a:t>
              </a:r>
              <a:endParaRPr lang="zh-CN" altLang="en-US" sz="1200" b="1">
                <a:solidFill>
                  <a:srgbClr val="000000"/>
                </a:solidFill>
              </a:endParaRPr>
            </a:p>
          </p:txBody>
        </p:sp>
        <p:sp>
          <p:nvSpPr>
            <p:cNvPr id="87" name="文本框 86"/>
            <p:cNvSpPr txBox="1"/>
            <p:nvPr/>
          </p:nvSpPr>
          <p:spPr>
            <a:xfrm>
              <a:off x="6542" y="4981"/>
              <a:ext cx="535" cy="3052"/>
            </a:xfrm>
            <a:prstGeom prst="rect">
              <a:avLst/>
            </a:prstGeom>
            <a:noFill/>
          </p:spPr>
          <p:txBody>
            <a:bodyPr wrap="square" rtlCol="0">
              <a:spAutoFit/>
            </a:bodyPr>
            <a:p>
              <a:r>
                <a:rPr lang="zh-CN" altLang="en-US" sz="1200" b="1">
                  <a:solidFill>
                    <a:srgbClr val="000000"/>
                  </a:solidFill>
                </a:rPr>
                <a:t>特征提取与特征域划分</a:t>
              </a:r>
              <a:endParaRPr lang="zh-CN" altLang="en-US" sz="1200" b="1">
                <a:solidFill>
                  <a:srgbClr val="000000"/>
                </a:solidFill>
              </a:endParaRPr>
            </a:p>
          </p:txBody>
        </p:sp>
        <p:sp>
          <p:nvSpPr>
            <p:cNvPr id="89" name="文本框 88"/>
            <p:cNvSpPr txBox="1"/>
            <p:nvPr/>
          </p:nvSpPr>
          <p:spPr>
            <a:xfrm>
              <a:off x="10964" y="5111"/>
              <a:ext cx="579" cy="434"/>
            </a:xfrm>
            <a:prstGeom prst="rect">
              <a:avLst/>
            </a:prstGeom>
            <a:noFill/>
          </p:spPr>
          <p:txBody>
            <a:bodyPr wrap="square" rtlCol="0">
              <a:spAutoFit/>
            </a:bodyPr>
            <a:p>
              <a:r>
                <a:rPr lang="zh-CN" altLang="en-US" sz="1200" b="1">
                  <a:solidFill>
                    <a:srgbClr val="000000"/>
                  </a:solidFill>
                </a:rPr>
                <a:t>是</a:t>
              </a:r>
              <a:endParaRPr lang="zh-CN" altLang="en-US" sz="1200" b="1">
                <a:solidFill>
                  <a:srgbClr val="000000"/>
                </a:solidFill>
              </a:endParaRPr>
            </a:p>
          </p:txBody>
        </p:sp>
        <p:cxnSp>
          <p:nvCxnSpPr>
            <p:cNvPr id="90" name="连接符: 肘形 92"/>
            <p:cNvCxnSpPr>
              <a:stCxn id="85" idx="0"/>
            </p:cNvCxnSpPr>
            <p:nvPr/>
          </p:nvCxnSpPr>
          <p:spPr bwMode="auto">
            <a:xfrm rot="16200000">
              <a:off x="10065" y="4118"/>
              <a:ext cx="4286" cy="1593"/>
            </a:xfrm>
            <a:prstGeom prst="bentConnector3">
              <a:avLst>
                <a:gd name="adj1" fmla="val 100058"/>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矩形 90"/>
            <p:cNvSpPr/>
            <p:nvPr/>
          </p:nvSpPr>
          <p:spPr>
            <a:xfrm>
              <a:off x="13005" y="2378"/>
              <a:ext cx="2041" cy="754"/>
            </a:xfrm>
            <a:prstGeom prst="rect">
              <a:avLst/>
            </a:prstGeom>
            <a:solidFill>
              <a:schemeClr val="accent4">
                <a:lumMod val="25000"/>
                <a:lumOff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2" name="文本框 91"/>
            <p:cNvSpPr txBox="1"/>
            <p:nvPr/>
          </p:nvSpPr>
          <p:spPr>
            <a:xfrm>
              <a:off x="13135" y="1869"/>
              <a:ext cx="1785" cy="434"/>
            </a:xfrm>
            <a:prstGeom prst="rect">
              <a:avLst/>
            </a:prstGeom>
            <a:noFill/>
          </p:spPr>
          <p:txBody>
            <a:bodyPr wrap="square" rtlCol="0">
              <a:spAutoFit/>
            </a:bodyPr>
            <a:p>
              <a:r>
                <a:rPr lang="zh-CN" altLang="en-US" sz="1200" b="1">
                  <a:solidFill>
                    <a:srgbClr val="000000"/>
                  </a:solidFill>
                </a:rPr>
                <a:t>音频情感分析</a:t>
              </a:r>
              <a:endParaRPr lang="zh-CN" altLang="en-US" sz="1200" b="1">
                <a:solidFill>
                  <a:srgbClr val="000000"/>
                </a:solidFill>
              </a:endParaRPr>
            </a:p>
          </p:txBody>
        </p:sp>
        <p:cxnSp>
          <p:nvCxnSpPr>
            <p:cNvPr id="94" name="直接箭头连接符 93"/>
            <p:cNvCxnSpPr/>
            <p:nvPr/>
          </p:nvCxnSpPr>
          <p:spPr bwMode="auto">
            <a:xfrm>
              <a:off x="14027" y="3132"/>
              <a:ext cx="0" cy="428"/>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矩形 94"/>
            <p:cNvSpPr/>
            <p:nvPr/>
          </p:nvSpPr>
          <p:spPr>
            <a:xfrm>
              <a:off x="12767" y="4130"/>
              <a:ext cx="568" cy="119"/>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6" name="矩形 95"/>
            <p:cNvSpPr/>
            <p:nvPr/>
          </p:nvSpPr>
          <p:spPr>
            <a:xfrm>
              <a:off x="13448" y="4130"/>
              <a:ext cx="448" cy="120"/>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7" name="矩形 96"/>
            <p:cNvSpPr/>
            <p:nvPr/>
          </p:nvSpPr>
          <p:spPr>
            <a:xfrm>
              <a:off x="14027" y="4123"/>
              <a:ext cx="781" cy="120"/>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8" name="矩形 97"/>
            <p:cNvSpPr/>
            <p:nvPr/>
          </p:nvSpPr>
          <p:spPr>
            <a:xfrm>
              <a:off x="14923" y="4130"/>
              <a:ext cx="448" cy="120"/>
            </a:xfrm>
            <a:prstGeom prst="rect">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9" name="文本框 98"/>
            <p:cNvSpPr txBox="1"/>
            <p:nvPr/>
          </p:nvSpPr>
          <p:spPr>
            <a:xfrm>
              <a:off x="13335" y="3572"/>
              <a:ext cx="1785" cy="434"/>
            </a:xfrm>
            <a:prstGeom prst="rect">
              <a:avLst/>
            </a:prstGeom>
            <a:noFill/>
          </p:spPr>
          <p:txBody>
            <a:bodyPr wrap="square" rtlCol="0">
              <a:spAutoFit/>
            </a:bodyPr>
            <a:p>
              <a:r>
                <a:rPr lang="zh-CN" altLang="en-US" sz="1200" b="1">
                  <a:solidFill>
                    <a:srgbClr val="000000"/>
                  </a:solidFill>
                </a:rPr>
                <a:t>时间片</a:t>
              </a:r>
              <a:r>
                <a:rPr lang="zh-CN" altLang="en-US" sz="1200" b="1">
                  <a:solidFill>
                    <a:srgbClr val="000000"/>
                  </a:solidFill>
                </a:rPr>
                <a:t>分段</a:t>
              </a:r>
              <a:endParaRPr lang="zh-CN" altLang="en-US" sz="1200" b="1">
                <a:solidFill>
                  <a:srgbClr val="000000"/>
                </a:solidFill>
              </a:endParaRPr>
            </a:p>
          </p:txBody>
        </p:sp>
        <p:cxnSp>
          <p:nvCxnSpPr>
            <p:cNvPr id="100" name="直接箭头连接符 99"/>
            <p:cNvCxnSpPr/>
            <p:nvPr/>
          </p:nvCxnSpPr>
          <p:spPr bwMode="auto">
            <a:xfrm>
              <a:off x="14025" y="4493"/>
              <a:ext cx="0" cy="428"/>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文本框 100"/>
            <p:cNvSpPr txBox="1"/>
            <p:nvPr/>
          </p:nvSpPr>
          <p:spPr>
            <a:xfrm>
              <a:off x="13066" y="4981"/>
              <a:ext cx="1980" cy="434"/>
            </a:xfrm>
            <a:prstGeom prst="rect">
              <a:avLst/>
            </a:prstGeom>
            <a:noFill/>
          </p:spPr>
          <p:txBody>
            <a:bodyPr wrap="square" rtlCol="0">
              <a:spAutoFit/>
            </a:bodyPr>
            <a:p>
              <a:r>
                <a:rPr lang="zh-CN" altLang="en-US" sz="1200" b="1">
                  <a:solidFill>
                    <a:srgbClr val="000000"/>
                  </a:solidFill>
                </a:rPr>
                <a:t>抽帧微表情</a:t>
              </a:r>
              <a:r>
                <a:rPr lang="zh-CN" altLang="en-US" sz="1200" b="1">
                  <a:solidFill>
                    <a:srgbClr val="000000"/>
                  </a:solidFill>
                </a:rPr>
                <a:t>识别</a:t>
              </a:r>
              <a:endParaRPr lang="zh-CN" altLang="en-US" sz="1200" b="1">
                <a:solidFill>
                  <a:srgbClr val="000000"/>
                </a:solidFill>
              </a:endParaRPr>
            </a:p>
          </p:txBody>
        </p:sp>
        <p:pic>
          <p:nvPicPr>
            <p:cNvPr id="102" name="图片 101" descr="表情"/>
            <p:cNvPicPr>
              <a:picLocks noChangeAspect="1"/>
            </p:cNvPicPr>
            <p:nvPr/>
          </p:nvPicPr>
          <p:blipFill>
            <a:blip r:embed="rId5"/>
            <a:stretch>
              <a:fillRect/>
            </a:stretch>
          </p:blipFill>
          <p:spPr>
            <a:xfrm>
              <a:off x="13354" y="5415"/>
              <a:ext cx="1405" cy="1284"/>
            </a:xfrm>
            <a:prstGeom prst="rect">
              <a:avLst/>
            </a:prstGeom>
          </p:spPr>
        </p:pic>
        <p:cxnSp>
          <p:nvCxnSpPr>
            <p:cNvPr id="103" name="直接箭头连接符 102"/>
            <p:cNvCxnSpPr>
              <a:stCxn id="102" idx="2"/>
              <a:endCxn id="104" idx="0"/>
            </p:cNvCxnSpPr>
            <p:nvPr/>
          </p:nvCxnSpPr>
          <p:spPr bwMode="auto">
            <a:xfrm>
              <a:off x="14057" y="6699"/>
              <a:ext cx="1" cy="38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流程图: 决策 103"/>
            <p:cNvSpPr/>
            <p:nvPr/>
          </p:nvSpPr>
          <p:spPr>
            <a:xfrm>
              <a:off x="13157" y="7079"/>
              <a:ext cx="1801" cy="1332"/>
            </a:xfrm>
            <a:prstGeom prst="flowChartDecision">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6" name="文本框 105"/>
            <p:cNvSpPr txBox="1"/>
            <p:nvPr/>
          </p:nvSpPr>
          <p:spPr>
            <a:xfrm>
              <a:off x="13328" y="7435"/>
              <a:ext cx="1460" cy="725"/>
            </a:xfrm>
            <a:prstGeom prst="rect">
              <a:avLst/>
            </a:prstGeom>
            <a:noFill/>
          </p:spPr>
          <p:txBody>
            <a:bodyPr wrap="square" rtlCol="0">
              <a:spAutoFit/>
            </a:bodyPr>
            <a:p>
              <a:pPr algn="ctr"/>
              <a:r>
                <a:rPr lang="zh-CN" altLang="en-US" sz="1200" b="1">
                  <a:solidFill>
                    <a:srgbClr val="000000"/>
                  </a:solidFill>
                </a:rPr>
                <a:t>是否情感</a:t>
              </a:r>
              <a:r>
                <a:rPr lang="zh-CN" altLang="en-US" sz="1200" b="1">
                  <a:solidFill>
                    <a:srgbClr val="000000"/>
                  </a:solidFill>
                </a:rPr>
                <a:t>一致</a:t>
              </a:r>
              <a:endParaRPr lang="zh-CN" altLang="en-US" sz="1200" b="1">
                <a:solidFill>
                  <a:srgbClr val="000000"/>
                </a:solidFill>
              </a:endParaRPr>
            </a:p>
          </p:txBody>
        </p:sp>
        <p:cxnSp>
          <p:nvCxnSpPr>
            <p:cNvPr id="107" name="直接箭头连接符 106"/>
            <p:cNvCxnSpPr/>
            <p:nvPr/>
          </p:nvCxnSpPr>
          <p:spPr bwMode="auto">
            <a:xfrm>
              <a:off x="14056" y="8411"/>
              <a:ext cx="1" cy="89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箭头连接符 107"/>
            <p:cNvCxnSpPr>
              <a:endCxn id="171" idx="1"/>
            </p:cNvCxnSpPr>
            <p:nvPr/>
          </p:nvCxnSpPr>
          <p:spPr bwMode="auto">
            <a:xfrm>
              <a:off x="14958" y="7751"/>
              <a:ext cx="1563" cy="2"/>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直接箭头连接符 108"/>
            <p:cNvCxnSpPr/>
            <p:nvPr/>
          </p:nvCxnSpPr>
          <p:spPr bwMode="auto">
            <a:xfrm>
              <a:off x="11418" y="8348"/>
              <a:ext cx="1" cy="95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文本框 109"/>
            <p:cNvSpPr txBox="1"/>
            <p:nvPr/>
          </p:nvSpPr>
          <p:spPr>
            <a:xfrm>
              <a:off x="15172" y="7349"/>
              <a:ext cx="579" cy="434"/>
            </a:xfrm>
            <a:prstGeom prst="rect">
              <a:avLst/>
            </a:prstGeom>
            <a:noFill/>
          </p:spPr>
          <p:txBody>
            <a:bodyPr wrap="square" rtlCol="0">
              <a:spAutoFit/>
            </a:bodyPr>
            <a:p>
              <a:r>
                <a:rPr lang="zh-CN" altLang="en-US" sz="1200" b="1">
                  <a:solidFill>
                    <a:srgbClr val="000000"/>
                  </a:solidFill>
                </a:rPr>
                <a:t>是</a:t>
              </a:r>
              <a:endParaRPr lang="zh-CN" altLang="en-US" sz="1200" b="1">
                <a:solidFill>
                  <a:srgbClr val="000000"/>
                </a:solidFill>
              </a:endParaRPr>
            </a:p>
          </p:txBody>
        </p:sp>
        <p:sp>
          <p:nvSpPr>
            <p:cNvPr id="171" name="文本框 170"/>
            <p:cNvSpPr txBox="1"/>
            <p:nvPr/>
          </p:nvSpPr>
          <p:spPr>
            <a:xfrm>
              <a:off x="16521" y="7547"/>
              <a:ext cx="760" cy="412"/>
            </a:xfrm>
            <a:prstGeom prst="rect">
              <a:avLst/>
            </a:prstGeom>
            <a:noFill/>
          </p:spPr>
          <p:txBody>
            <a:bodyPr wrap="none" rtlCol="0">
              <a:spAutoFit/>
            </a:bodyPr>
            <a:p>
              <a:pPr algn="ctr"/>
              <a:r>
                <a:rPr lang="en-US" altLang="zh-CN" sz="1100" b="1" dirty="0"/>
                <a:t>Real</a:t>
              </a:r>
              <a:endParaRPr lang="en-US" altLang="zh-CN" sz="1100" b="1" dirty="0"/>
            </a:p>
          </p:txBody>
        </p:sp>
        <p:sp>
          <p:nvSpPr>
            <p:cNvPr id="170" name="文本框 169"/>
            <p:cNvSpPr txBox="1"/>
            <p:nvPr/>
          </p:nvSpPr>
          <p:spPr>
            <a:xfrm>
              <a:off x="13659" y="9256"/>
              <a:ext cx="798" cy="412"/>
            </a:xfrm>
            <a:prstGeom prst="rect">
              <a:avLst/>
            </a:prstGeom>
            <a:noFill/>
          </p:spPr>
          <p:txBody>
            <a:bodyPr wrap="none" rtlCol="0">
              <a:spAutoFit/>
            </a:bodyPr>
            <a:p>
              <a:pPr algn="ctr"/>
              <a:r>
                <a:rPr lang="en-US" altLang="zh-CN" sz="1100" b="1" dirty="0"/>
                <a:t>Fake</a:t>
              </a:r>
              <a:endParaRPr lang="en-US" altLang="zh-CN" sz="1100" b="1" dirty="0"/>
            </a:p>
          </p:txBody>
        </p:sp>
        <p:sp>
          <p:nvSpPr>
            <p:cNvPr id="112" name="文本框 111"/>
            <p:cNvSpPr txBox="1"/>
            <p:nvPr/>
          </p:nvSpPr>
          <p:spPr>
            <a:xfrm>
              <a:off x="11020" y="9256"/>
              <a:ext cx="798" cy="412"/>
            </a:xfrm>
            <a:prstGeom prst="rect">
              <a:avLst/>
            </a:prstGeom>
            <a:noFill/>
          </p:spPr>
          <p:txBody>
            <a:bodyPr wrap="none" rtlCol="0">
              <a:spAutoFit/>
            </a:bodyPr>
            <a:p>
              <a:pPr algn="ctr"/>
              <a:r>
                <a:rPr lang="en-US" altLang="zh-CN" sz="1100" b="1" dirty="0"/>
                <a:t>Fake</a:t>
              </a:r>
              <a:endParaRPr lang="en-US" altLang="zh-CN" sz="1100" b="1" dirty="0"/>
            </a:p>
          </p:txBody>
        </p:sp>
        <p:sp>
          <p:nvSpPr>
            <p:cNvPr id="113" name="Rectangle 78"/>
            <p:cNvSpPr/>
            <p:nvPr/>
          </p:nvSpPr>
          <p:spPr>
            <a:xfrm>
              <a:off x="12366" y="1579"/>
              <a:ext cx="3385" cy="7462"/>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文本框 115"/>
            <p:cNvSpPr txBox="1"/>
            <p:nvPr/>
          </p:nvSpPr>
          <p:spPr>
            <a:xfrm>
              <a:off x="10964" y="8575"/>
              <a:ext cx="579" cy="434"/>
            </a:xfrm>
            <a:prstGeom prst="rect">
              <a:avLst/>
            </a:prstGeom>
            <a:noFill/>
          </p:spPr>
          <p:txBody>
            <a:bodyPr wrap="square" rtlCol="0">
              <a:spAutoFit/>
            </a:bodyPr>
            <a:p>
              <a:r>
                <a:rPr lang="zh-CN" altLang="en-US" sz="1200" b="1">
                  <a:solidFill>
                    <a:srgbClr val="000000"/>
                  </a:solidFill>
                </a:rPr>
                <a:t>否</a:t>
              </a:r>
              <a:endParaRPr lang="zh-CN" altLang="en-US" sz="1200" b="1">
                <a:solidFill>
                  <a:srgbClr val="000000"/>
                </a:solidFill>
              </a:endParaRPr>
            </a:p>
          </p:txBody>
        </p:sp>
        <p:sp>
          <p:nvSpPr>
            <p:cNvPr id="117" name="文本框 116"/>
            <p:cNvSpPr txBox="1"/>
            <p:nvPr/>
          </p:nvSpPr>
          <p:spPr>
            <a:xfrm>
              <a:off x="13572" y="8608"/>
              <a:ext cx="579" cy="434"/>
            </a:xfrm>
            <a:prstGeom prst="rect">
              <a:avLst/>
            </a:prstGeom>
            <a:noFill/>
          </p:spPr>
          <p:txBody>
            <a:bodyPr wrap="square" rtlCol="0">
              <a:spAutoFit/>
            </a:bodyPr>
            <a:p>
              <a:r>
                <a:rPr lang="zh-CN" altLang="en-US" sz="1200" b="1">
                  <a:solidFill>
                    <a:srgbClr val="000000"/>
                  </a:solidFill>
                </a:rPr>
                <a:t>否</a:t>
              </a:r>
              <a:endParaRPr lang="zh-CN" altLang="en-US" sz="1200" b="1">
                <a:solidFill>
                  <a:srgbClr val="000000"/>
                </a:solidFill>
              </a:endParaRPr>
            </a:p>
          </p:txBody>
        </p:sp>
        <p:sp>
          <p:nvSpPr>
            <p:cNvPr id="120" name="矩形: 圆角 8"/>
            <p:cNvSpPr/>
            <p:nvPr/>
          </p:nvSpPr>
          <p:spPr bwMode="auto">
            <a:xfrm>
              <a:off x="5896" y="1431"/>
              <a:ext cx="4198" cy="575"/>
            </a:xfrm>
            <a:prstGeom prst="roundRect">
              <a:avLst/>
            </a:prstGeom>
            <a:solidFill>
              <a:srgbClr val="006BBC"/>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algn="ctr" rtl="0"/>
              <a:r>
                <a:rPr lang="zh-CN" altLang="en-US" sz="1600" dirty="0">
                  <a:solidFill>
                    <a:schemeClr val="accent2"/>
                  </a:solidFill>
                  <a:latin typeface="Arial" panose="020B0604020202020204" pitchFamily="34" charset="0"/>
                  <a:ea typeface="宋体" panose="02010600030101010101" pitchFamily="2" charset="-122"/>
                </a:rPr>
                <a:t>特定人物</a:t>
              </a:r>
              <a:r>
                <a:rPr lang="zh-CN" altLang="en-US" sz="1600" dirty="0">
                  <a:solidFill>
                    <a:schemeClr val="accent2"/>
                  </a:solidFill>
                  <a:latin typeface="Arial" panose="020B0604020202020204" pitchFamily="34" charset="0"/>
                  <a:ea typeface="宋体" panose="02010600030101010101" pitchFamily="2" charset="-122"/>
                </a:rPr>
                <a:t>细粒度建模</a:t>
              </a:r>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121" name="矩形: 圆角 8"/>
            <p:cNvSpPr/>
            <p:nvPr/>
          </p:nvSpPr>
          <p:spPr bwMode="auto">
            <a:xfrm>
              <a:off x="11926" y="751"/>
              <a:ext cx="4198" cy="575"/>
            </a:xfrm>
            <a:prstGeom prst="roundRect">
              <a:avLst/>
            </a:prstGeom>
            <a:solidFill>
              <a:srgbClr val="006BBC"/>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
              <a:pPr algn="ctr" rtl="0"/>
              <a:r>
                <a:rPr lang="zh-CN" altLang="en-US" sz="1600" dirty="0">
                  <a:solidFill>
                    <a:schemeClr val="accent2"/>
                  </a:solidFill>
                  <a:latin typeface="Arial" panose="020B0604020202020204" pitchFamily="34" charset="0"/>
                  <a:ea typeface="宋体" panose="02010600030101010101" pitchFamily="2" charset="-122"/>
                </a:rPr>
                <a:t>音视频情感一致性</a:t>
              </a:r>
              <a:r>
                <a:rPr lang="zh-CN" altLang="en-US" sz="1600" dirty="0">
                  <a:solidFill>
                    <a:schemeClr val="accent2"/>
                  </a:solidFill>
                  <a:latin typeface="Arial" panose="020B0604020202020204" pitchFamily="34" charset="0"/>
                  <a:ea typeface="宋体" panose="02010600030101010101" pitchFamily="2" charset="-122"/>
                </a:rPr>
                <a:t>判别算法</a:t>
              </a:r>
              <a:endParaRPr lang="zh-CN" altLang="en-US" sz="1600"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4304030" cy="1014730"/>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2.3 </a:t>
            </a:r>
            <a:r>
              <a:rPr lang="zh-CN" altLang="en-US" sz="3000" b="1" dirty="0">
                <a:solidFill>
                  <a:schemeClr val="accent1"/>
                </a:solidFill>
                <a:latin typeface="微软雅黑" panose="020B0503020204020204" pitchFamily="34" charset="-122"/>
                <a:ea typeface="微软雅黑" panose="020B0503020204020204" pitchFamily="34" charset="-122"/>
              </a:rPr>
              <a:t>特定人物细粒度</a:t>
            </a:r>
            <a:r>
              <a:rPr lang="zh-CN" altLang="en-US" sz="3000" b="1" dirty="0">
                <a:solidFill>
                  <a:schemeClr val="accent1"/>
                </a:solidFill>
                <a:latin typeface="微软雅黑" panose="020B0503020204020204" pitchFamily="34" charset="-122"/>
                <a:ea typeface="微软雅黑" panose="020B0503020204020204" pitchFamily="34" charset="-122"/>
              </a:rPr>
              <a:t>建模</a:t>
            </a:r>
            <a:endParaRPr lang="zh-CN" altLang="en-US" sz="3000" b="1" dirty="0">
              <a:solidFill>
                <a:schemeClr val="accent1"/>
              </a:solidFill>
              <a:latin typeface="微软雅黑" panose="020B0503020204020204" pitchFamily="34" charset="-122"/>
              <a:ea typeface="微软雅黑" panose="020B0503020204020204" pitchFamily="34" charset="-122"/>
            </a:endParaRPr>
          </a:p>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012190" y="836911"/>
                <a:ext cx="11183938" cy="6181725"/>
              </a:xfrm>
              <a:prstGeom prst="rect">
                <a:avLst/>
              </a:prstGeom>
              <a:noFill/>
            </p:spPr>
            <p:txBody>
              <a:bodyPr wrap="square" rtlCol="0">
                <a:spAutoFit/>
              </a:bodyPr>
              <a:lstStyle/>
              <a:p>
                <a:pPr marL="342900" indent="-342900">
                  <a:buFont typeface="Wingdings" panose="05000000000000000000" charset="0"/>
                  <a:buChar char="l"/>
                </a:pPr>
                <a:r>
                  <a:rPr lang="zh-CN" altLang="en-US" sz="2400" dirty="0">
                    <a:solidFill>
                      <a:schemeClr val="accent1"/>
                    </a:solidFill>
                    <a:latin typeface="宋体" panose="02010600030101010101" pitchFamily="2" charset="-122"/>
                  </a:rPr>
                  <a:t>问题分析：对特定人物</a:t>
                </a:r>
                <a:r>
                  <a:rPr lang="zh-CN" altLang="en-US" sz="2400" dirty="0">
                    <a:solidFill>
                      <a:schemeClr val="accent1"/>
                    </a:solidFill>
                    <a:latin typeface="宋体" panose="02010600030101010101" pitchFamily="2" charset="-122"/>
                  </a:rPr>
                  <a:t>的</a:t>
                </a:r>
                <a:endParaRPr lang="zh-CN" altLang="en-US" sz="2400" dirty="0">
                  <a:solidFill>
                    <a:schemeClr val="accent1"/>
                  </a:solidFill>
                  <a:latin typeface="宋体" panose="02010600030101010101" pitchFamily="2" charset="-122"/>
                </a:endParaRPr>
              </a:p>
              <a:p>
                <a:pPr marL="342900" indent="-342900">
                  <a:buFont typeface="Wingdings" panose="05000000000000000000" charset="0"/>
                  <a:buChar char="l"/>
                </a:pPr>
                <a:r>
                  <a:rPr lang="zh-CN" altLang="en-US" sz="2400" dirty="0">
                    <a:solidFill>
                      <a:schemeClr val="accent1"/>
                    </a:solidFill>
                    <a:latin typeface="宋体" panose="02010600030101010101" pitchFamily="2" charset="-122"/>
                  </a:rPr>
                  <a:t>关键思路与技术</a:t>
                </a:r>
                <a:endParaRPr lang="en-US" altLang="zh-CN" sz="2400" dirty="0">
                  <a:solidFill>
                    <a:schemeClr val="accent1"/>
                  </a:solidFill>
                  <a:latin typeface="宋体" panose="02010600030101010101" pitchFamily="2" charset="-122"/>
                </a:endParaRPr>
              </a:p>
              <a:p>
                <a:r>
                  <a:rPr lang="en-US" altLang="zh-CN" sz="2000" dirty="0">
                    <a:latin typeface="宋体" panose="02010600030101010101" pitchFamily="2" charset="-122"/>
                  </a:rPr>
                  <a:t>   1</a:t>
                </a:r>
                <a:r>
                  <a:rPr lang="zh-CN" altLang="en-US" sz="2000" dirty="0">
                    <a:latin typeface="宋体" panose="02010600030101010101" pitchFamily="2" charset="-122"/>
                  </a:rPr>
                  <a:t>、采用预训练好的</a:t>
                </a:r>
                <a:r>
                  <a:rPr lang="en-US" altLang="zh-CN" sz="2000" dirty="0">
                    <a:latin typeface="宋体" panose="02010600030101010101" pitchFamily="2" charset="-122"/>
                  </a:rPr>
                  <a:t>CNN</a:t>
                </a:r>
                <a:r>
                  <a:rPr lang="zh-CN" altLang="en-US" sz="2000" dirty="0">
                    <a:latin typeface="宋体" panose="02010600030101010101" pitchFamily="2" charset="-122"/>
                  </a:rPr>
                  <a:t>模型</a:t>
                </a:r>
                <a:r>
                  <a:rPr lang="zh-CN" altLang="en-US" sz="2000" dirty="0">
                    <a:latin typeface="宋体" panose="02010600030101010101" pitchFamily="2" charset="-122"/>
                  </a:rPr>
                  <a:t>进行人脸特征及声纹特征提取</a:t>
                </a:r>
                <a:endParaRPr lang="zh-CN" altLang="en-US" sz="2000" dirty="0">
                  <a:latin typeface="宋体" panose="02010600030101010101" pitchFamily="2" charset="-122"/>
                </a:endParaRPr>
              </a:p>
              <a:p>
                <a:r>
                  <a:rPr lang="en-US" altLang="zh-CN" sz="2000" dirty="0">
                    <a:latin typeface="宋体" panose="02010600030101010101" pitchFamily="2" charset="-122"/>
                  </a:rPr>
                  <a:t>   2</a:t>
                </a:r>
                <a:r>
                  <a:rPr lang="zh-CN" altLang="en-US" sz="2000" dirty="0">
                    <a:latin typeface="宋体" panose="02010600030101010101" pitchFamily="2" charset="-122"/>
                  </a:rPr>
                  <a:t>、基于密度聚类的特征划分</a:t>
                </a:r>
                <a:r>
                  <a:rPr lang="zh-CN" altLang="en-US" sz="2000" dirty="0"/>
                  <a:t>算法</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800100" lvl="1" indent="-342900">
                  <a:buFont typeface="Arial" panose="020B0604020202020204" pitchFamily="34" charset="0"/>
                  <a:buChar char="•"/>
                </a:pPr>
                <a:r>
                  <a:rPr lang="zh-CN" altLang="en-US" sz="2000" dirty="0">
                    <a:latin typeface="宋体" panose="02010600030101010101" pitchFamily="2" charset="-122"/>
                  </a:rPr>
                  <a:t>密度定义：定义密度</a:t>
                </a:r>
                <a:r>
                  <a:rPr lang="en-US" altLang="zh-CN" sz="2000" dirty="0">
                    <a:latin typeface="宋体" panose="02010600030101010101" pitchFamily="2" charset="-122"/>
                  </a:rPr>
                  <a:t>p</a:t>
                </a:r>
                <a:r>
                  <a:rPr lang="zh-CN" altLang="en-US" sz="2000" dirty="0">
                    <a:latin typeface="宋体" panose="02010600030101010101" pitchFamily="2" charset="-122"/>
                  </a:rPr>
                  <a:t>为空间中所有特征点在该处的影响值的叠加</a:t>
                </a:r>
                <a:r>
                  <a:rPr lang="en-US" altLang="zh-CN" sz="2000" dirty="0">
                    <a:latin typeface="宋体" panose="02010600030101010101" pitchFamily="2" charset="-122"/>
                  </a:rPr>
                  <a:t>,</a:t>
                </a:r>
                <a:r>
                  <a:rPr lang="zh-CN" altLang="en-US" sz="2000" dirty="0">
                    <a:latin typeface="宋体" panose="02010600030101010101" pitchFamily="2" charset="-122"/>
                  </a:rPr>
                  <a:t>影响值之和越大即表示空间该点处的特征点分布较为</a:t>
                </a:r>
                <a:r>
                  <a:rPr lang="zh-CN" altLang="en-US" sz="2000" dirty="0">
                    <a:latin typeface="宋体" panose="02010600030101010101" pitchFamily="2" charset="-122"/>
                  </a:rPr>
                  <a:t>密集</a:t>
                </a:r>
                <a:endParaRPr lang="zh-CN" altLang="en-US" sz="2000" dirty="0">
                  <a:latin typeface="宋体" panose="02010600030101010101" pitchFamily="2" charset="-122"/>
                </a:endParaRPr>
              </a:p>
              <a:p>
                <a:pPr marL="800100" lvl="1" indent="-342900">
                  <a:buFont typeface="Arial" panose="020B0604020202020204" pitchFamily="34" charset="0"/>
                  <a:buChar char="•"/>
                </a:pPr>
                <a:r>
                  <a:rPr lang="zh-CN" altLang="en-US" sz="2000" dirty="0">
                    <a:latin typeface="宋体" panose="02010600030101010101" pitchFamily="2" charset="-122"/>
                  </a:rPr>
                  <a:t>影响值函数取高斯函数</a:t>
                </a:r>
                <a14:m>
                  <m:oMath xmlns:m="http://schemas.openxmlformats.org/officeDocument/2006/math">
                    <m:r>
                      <a:rPr lang="en-US" altLang="zh-CN" sz="2000" i="1" dirty="0">
                        <a:latin typeface="Cambria Math" panose="02040503050406030204" charset="0"/>
                        <a:cs typeface="Cambria Math" panose="02040503050406030204" charset="0"/>
                      </a:rPr>
                      <m:t>𝑓</m:t>
                    </m:r>
                    <m:r>
                      <a:rPr lang="en-US" altLang="zh-CN" sz="2000" i="1" dirty="0">
                        <a:latin typeface="Cambria Math" panose="02040503050406030204" charset="0"/>
                        <a:cs typeface="Cambria Math" panose="02040503050406030204" charset="0"/>
                      </a:rPr>
                      <m:t>=</m:t>
                    </m:r>
                    <m:sSup>
                      <m:sSupPr>
                        <m:ctrlPr>
                          <a:rPr lang="en-US" altLang="zh-CN" sz="2000" i="1" dirty="0">
                            <a:latin typeface="Cambria Math" panose="02040503050406030204" charset="0"/>
                            <a:cs typeface="Cambria Math" panose="02040503050406030204" charset="0"/>
                          </a:rPr>
                        </m:ctrlPr>
                      </m:sSupPr>
                      <m:e>
                        <m:r>
                          <a:rPr lang="en-US" altLang="zh-CN" sz="2000" i="1" dirty="0">
                            <a:latin typeface="Cambria Math" panose="02040503050406030204" charset="0"/>
                            <a:cs typeface="Cambria Math" panose="02040503050406030204" charset="0"/>
                          </a:rPr>
                          <m:t>𝑒</m:t>
                        </m:r>
                      </m:e>
                      <m:sup>
                        <m:r>
                          <a:rPr lang="en-US" altLang="zh-CN" sz="2000" i="1" dirty="0">
                            <a:latin typeface="Cambria Math" panose="02040503050406030204" charset="0"/>
                            <a:cs typeface="Cambria Math" panose="02040503050406030204" charset="0"/>
                          </a:rPr>
                          <m:t>−</m:t>
                        </m:r>
                        <m:f>
                          <m:fPr>
                            <m:ctrlPr>
                              <a:rPr lang="en-US" altLang="zh-CN" sz="2000" i="1" dirty="0">
                                <a:latin typeface="Cambria Math" panose="02040503050406030204" charset="0"/>
                                <a:cs typeface="Cambria Math" panose="02040503050406030204" charset="0"/>
                              </a:rPr>
                            </m:ctrlPr>
                          </m:fPr>
                          <m:num>
                            <m:sSup>
                              <m:sSupPr>
                                <m:ctrlPr>
                                  <a:rPr lang="en-US" altLang="zh-CN" sz="2000" i="1" dirty="0">
                                    <a:latin typeface="Cambria Math" panose="02040503050406030204" charset="0"/>
                                    <a:cs typeface="Cambria Math" panose="02040503050406030204" charset="0"/>
                                  </a:rPr>
                                </m:ctrlPr>
                              </m:sSupPr>
                              <m:e>
                                <m:r>
                                  <a:rPr lang="en-US" altLang="zh-CN" sz="2000" i="1" dirty="0">
                                    <a:latin typeface="Cambria Math" panose="02040503050406030204" charset="0"/>
                                    <a:cs typeface="Cambria Math" panose="02040503050406030204" charset="0"/>
                                  </a:rPr>
                                  <m:t>𝑥</m:t>
                                </m:r>
                              </m:e>
                              <m:sup>
                                <m:r>
                                  <a:rPr lang="en-US" altLang="zh-CN" sz="2000" i="1" dirty="0">
                                    <a:latin typeface="Cambria Math" panose="02040503050406030204" charset="0"/>
                                    <a:cs typeface="Cambria Math" panose="02040503050406030204" charset="0"/>
                                  </a:rPr>
                                  <m:t>2</m:t>
                                </m:r>
                              </m:sup>
                            </m:sSup>
                          </m:num>
                          <m:den>
                            <m:r>
                              <a:rPr lang="en-US" altLang="zh-CN" sz="2000" i="1" dirty="0">
                                <a:latin typeface="Cambria Math" panose="02040503050406030204" charset="0"/>
                                <a:cs typeface="Cambria Math" panose="02040503050406030204" charset="0"/>
                              </a:rPr>
                              <m:t>2</m:t>
                            </m:r>
                            <m:sSup>
                              <m:sSupPr>
                                <m:ctrlPr>
                                  <a:rPr lang="en-US" altLang="zh-CN" sz="2000" i="1" dirty="0">
                                    <a:latin typeface="Cambria Math" panose="02040503050406030204" charset="0"/>
                                    <a:cs typeface="Cambria Math" panose="02040503050406030204" charset="0"/>
                                  </a:rPr>
                                </m:ctrlPr>
                              </m:sSupPr>
                              <m:e>
                                <m:r>
                                  <a:rPr lang="en-US" altLang="zh-CN" sz="2000" i="1" dirty="0">
                                    <a:latin typeface="Cambria Math" panose="02040503050406030204" charset="0"/>
                                    <a:cs typeface="Cambria Math" panose="02040503050406030204" charset="0"/>
                                  </a:rPr>
                                  <m:t>𝑐</m:t>
                                </m:r>
                              </m:e>
                              <m:sup>
                                <m:r>
                                  <a:rPr lang="en-US" altLang="zh-CN" sz="2000" i="1" dirty="0">
                                    <a:latin typeface="Cambria Math" panose="02040503050406030204" charset="0"/>
                                    <a:cs typeface="Cambria Math" panose="02040503050406030204" charset="0"/>
                                  </a:rPr>
                                  <m:t>2</m:t>
                                </m:r>
                              </m:sup>
                            </m:sSup>
                          </m:den>
                        </m:f>
                      </m:sup>
                    </m:sSup>
                  </m:oMath>
                </a14:m>
                <a:r>
                  <a:rPr lang="zh-CN" altLang="en-US" sz="2000" dirty="0">
                    <a:latin typeface="Cambria Math" panose="02040503050406030204" charset="0"/>
                    <a:cs typeface="Cambria Math" panose="02040503050406030204" charset="0"/>
                  </a:rPr>
                  <a:t>，其中</a:t>
                </a:r>
                <a:r>
                  <a:rPr lang="en-US" altLang="zh-CN" sz="2000" dirty="0">
                    <a:latin typeface="Cambria Math" panose="02040503050406030204" charset="0"/>
                    <a:cs typeface="Cambria Math" panose="02040503050406030204" charset="0"/>
                  </a:rPr>
                  <a:t>x</a:t>
                </a:r>
                <a:r>
                  <a:rPr lang="zh-CN" altLang="en-US" sz="2000" dirty="0">
                    <a:latin typeface="Cambria Math" panose="02040503050406030204" charset="0"/>
                    <a:cs typeface="Cambria Math" panose="02040503050406030204" charset="0"/>
                  </a:rPr>
                  <a:t>为该点到特征点</a:t>
                </a:r>
                <a:r>
                  <a:rPr lang="zh-CN" altLang="en-US" sz="2000" dirty="0">
                    <a:latin typeface="Cambria Math" panose="02040503050406030204" charset="0"/>
                    <a:cs typeface="Cambria Math" panose="02040503050406030204" charset="0"/>
                  </a:rPr>
                  <a:t>的距离，</a:t>
                </a:r>
                <a:r>
                  <a:rPr lang="en-US" altLang="zh-CN" sz="2000" dirty="0">
                    <a:latin typeface="Cambria Math" panose="02040503050406030204" charset="0"/>
                    <a:cs typeface="Cambria Math" panose="02040503050406030204" charset="0"/>
                  </a:rPr>
                  <a:t>c</a:t>
                </a:r>
                <a:r>
                  <a:rPr lang="zh-CN" altLang="en-US" sz="2000" dirty="0">
                    <a:latin typeface="Cambria Math" panose="02040503050406030204" charset="0"/>
                    <a:cs typeface="Cambria Math" panose="02040503050406030204" charset="0"/>
                  </a:rPr>
                  <a:t>为参数</a:t>
                </a:r>
                <a:endParaRPr lang="en-US" altLang="zh-CN" sz="2000" i="1" dirty="0">
                  <a:latin typeface="Cambria Math" panose="02040503050406030204" charset="0"/>
                  <a:cs typeface="Cambria Math" panose="02040503050406030204" charset="0"/>
                </a:endParaRPr>
              </a:p>
              <a:p>
                <a:pPr marL="800100" lvl="1" indent="-342900">
                  <a:buFont typeface="Arial" panose="020B0604020202020204" pitchFamily="34" charset="0"/>
                  <a:buChar char="•"/>
                </a:pPr>
                <a:r>
                  <a:rPr lang="zh-CN" altLang="en-US" sz="2000" dirty="0"/>
                  <a:t>密度大于一定值</a:t>
                </a:r>
                <a14:m>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𝑝</m:t>
                        </m:r>
                      </m:e>
                      <m:sub>
                        <m:r>
                          <a:rPr lang="en-US" altLang="zh-CN" sz="2000" i="1" dirty="0">
                            <a:latin typeface="Cambria Math" panose="02040503050406030204" charset="0"/>
                            <a:cs typeface="Cambria Math" panose="02040503050406030204" charset="0"/>
                          </a:rPr>
                          <m:t>0</m:t>
                        </m:r>
                      </m:sub>
                    </m:sSub>
                  </m:oMath>
                </a14:m>
                <a:r>
                  <a:rPr lang="zh-CN" altLang="en-US" sz="2000" dirty="0">
                    <a:latin typeface="Cambria Math" panose="02040503050406030204" charset="0"/>
                    <a:cs typeface="Cambria Math" panose="02040503050406030204" charset="0"/>
                  </a:rPr>
                  <a:t>，即</a:t>
                </a:r>
                <a:r>
                  <a:rPr lang="zh-CN" altLang="en-US" sz="2000" dirty="0">
                    <a:latin typeface="宋体" panose="02010600030101010101" pitchFamily="2" charset="-122"/>
                    <a:sym typeface="+mn-ea"/>
                  </a:rPr>
                  <a:t>该点处的特征点分布较为密集，</a:t>
                </a:r>
                <a:r>
                  <a:rPr lang="zh-CN" altLang="en-US" sz="2000" dirty="0"/>
                  <a:t>视为符合该特定人物的特征；否则该点即视为在其他人特征点的分布区域或噪声</a:t>
                </a:r>
                <a:r>
                  <a:rPr lang="zh-CN" altLang="en-US" sz="2000" dirty="0"/>
                  <a:t>区域</a:t>
                </a:r>
                <a:endParaRPr lang="zh-CN" altLang="en-US" sz="2000" dirty="0"/>
              </a:p>
              <a:p>
                <a:endParaRPr lang="en-US" altLang="zh-CN" sz="2400" dirty="0"/>
              </a:p>
              <a:p>
                <a:pPr marL="285750" indent="-285750">
                  <a:buFont typeface="Wingdings" panose="05000000000000000000" pitchFamily="2" charset="2"/>
                  <a:buChar char="l"/>
                </a:pPr>
                <a:r>
                  <a:rPr lang="zh-CN" altLang="en-US" sz="2400" dirty="0">
                    <a:solidFill>
                      <a:schemeClr val="accent1"/>
                    </a:solidFill>
                  </a:rPr>
                  <a:t>总体设计：</a:t>
                </a:r>
                <a:endParaRPr lang="zh-CN" altLang="en-US" sz="2400" dirty="0">
                  <a:solidFill>
                    <a:schemeClr val="accent1"/>
                  </a:solidFill>
                </a:endParaRPr>
              </a:p>
              <a:p>
                <a:pPr marL="285750" indent="-285750">
                  <a:buFont typeface="Wingdings" panose="05000000000000000000" pitchFamily="2" charset="2"/>
                  <a:buChar char="l"/>
                </a:pPr>
                <a:endParaRPr lang="zh-CN" altLang="en-US" sz="2400" dirty="0">
                  <a:solidFill>
                    <a:schemeClr val="accent1"/>
                  </a:solidFill>
                </a:endParaRPr>
              </a:p>
              <a:p>
                <a:pPr marL="285750" indent="-285750">
                  <a:buFont typeface="Wingdings" panose="05000000000000000000" pitchFamily="2" charset="2"/>
                  <a:buChar char="l"/>
                </a:pPr>
                <a:endParaRPr lang="zh-CN" altLang="en-US" sz="2400" dirty="0">
                  <a:solidFill>
                    <a:schemeClr val="accent1"/>
                  </a:solidFill>
                </a:endParaRPr>
              </a:p>
              <a:p>
                <a:pPr marL="285750" indent="-285750">
                  <a:buFont typeface="Wingdings" panose="05000000000000000000" pitchFamily="2" charset="2"/>
                  <a:buChar char="l"/>
                </a:pPr>
                <a:endParaRPr lang="zh-CN" altLang="en-US" sz="2400" dirty="0">
                  <a:solidFill>
                    <a:schemeClr val="accent1"/>
                  </a:solidFill>
                </a:endParaRPr>
              </a:p>
              <a:p>
                <a:pPr marL="285750" indent="-285750">
                  <a:buFont typeface="Wingdings" panose="05000000000000000000" pitchFamily="2" charset="2"/>
                  <a:buChar char="l"/>
                </a:pPr>
                <a:endParaRPr lang="zh-CN" altLang="en-US" sz="2400" dirty="0">
                  <a:solidFill>
                    <a:schemeClr val="accent1"/>
                  </a:solidFill>
                </a:endParaRPr>
              </a:p>
              <a:p>
                <a:pPr lvl="0"/>
                <a:endParaRPr lang="en-US" altLang="zh-CN" sz="2400" dirty="0">
                  <a:solidFill>
                    <a:srgbClr val="004C54"/>
                  </a:solidFill>
                </a:endParaRPr>
              </a:p>
              <a:p>
                <a:endParaRPr lang="en-US" altLang="zh-CN" sz="2400" dirty="0">
                  <a:solidFill>
                    <a:schemeClr val="accent1"/>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1012190" y="836911"/>
                <a:ext cx="11183938" cy="6181725"/>
              </a:xfrm>
              <a:prstGeom prst="rect">
                <a:avLst/>
              </a:prstGeom>
              <a:blipFill rotWithShape="1">
                <a:blip r:embed="rId1"/>
                <a:stretch>
                  <a:fillRect t="-10" r="3" b="10"/>
                </a:stretch>
              </a:blipFill>
            </p:spPr>
            <p:txBody>
              <a:bodyPr/>
              <a:lstStyle/>
              <a:p>
                <a:r>
                  <a:rPr lang="zh-CN" altLang="en-US">
                    <a:noFill/>
                  </a:rPr>
                  <a:t> </a:t>
                </a:r>
              </a:p>
            </p:txBody>
          </p:sp>
        </mc:Fallback>
      </mc:AlternateContent>
      <p:pic>
        <p:nvPicPr>
          <p:cNvPr id="26" name="图片 25"/>
          <p:cNvPicPr>
            <a:picLocks noChangeAspect="1"/>
          </p:cNvPicPr>
          <p:nvPr/>
        </p:nvPicPr>
        <p:blipFill>
          <a:blip r:embed="rId2"/>
          <a:stretch>
            <a:fillRect/>
          </a:stretch>
        </p:blipFill>
        <p:spPr>
          <a:xfrm>
            <a:off x="10160000" y="4839335"/>
            <a:ext cx="1828800" cy="1443990"/>
          </a:xfrm>
          <a:prstGeom prst="rect">
            <a:avLst/>
          </a:prstGeom>
        </p:spPr>
      </p:pic>
      <p:pic>
        <p:nvPicPr>
          <p:cNvPr id="27" name="图片 26"/>
          <p:cNvPicPr>
            <a:picLocks noChangeAspect="1"/>
          </p:cNvPicPr>
          <p:nvPr/>
        </p:nvPicPr>
        <p:blipFill>
          <a:blip r:embed="rId3"/>
          <a:stretch>
            <a:fillRect/>
          </a:stretch>
        </p:blipFill>
        <p:spPr>
          <a:xfrm>
            <a:off x="1533525" y="4899025"/>
            <a:ext cx="1528445" cy="1090295"/>
          </a:xfrm>
          <a:prstGeom prst="rect">
            <a:avLst/>
          </a:prstGeom>
        </p:spPr>
      </p:pic>
      <p:sp>
        <p:nvSpPr>
          <p:cNvPr id="29" name="右箭头 28"/>
          <p:cNvSpPr/>
          <p:nvPr/>
        </p:nvSpPr>
        <p:spPr>
          <a:xfrm>
            <a:off x="3074035" y="5357495"/>
            <a:ext cx="955040"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252470" y="5121910"/>
            <a:ext cx="551180" cy="275590"/>
          </a:xfrm>
          <a:prstGeom prst="rect">
            <a:avLst/>
          </a:prstGeom>
          <a:noFill/>
        </p:spPr>
        <p:txBody>
          <a:bodyPr wrap="square" rtlCol="0">
            <a:spAutoFit/>
          </a:bodyPr>
          <a:p>
            <a:r>
              <a:rPr lang="zh-CN" altLang="en-US" sz="1200"/>
              <a:t>输入</a:t>
            </a:r>
            <a:endParaRPr lang="zh-CN" altLang="en-US" sz="1200"/>
          </a:p>
        </p:txBody>
      </p:sp>
      <p:sp>
        <p:nvSpPr>
          <p:cNvPr id="31" name="右箭头 30"/>
          <p:cNvSpPr/>
          <p:nvPr/>
        </p:nvSpPr>
        <p:spPr>
          <a:xfrm>
            <a:off x="6133465" y="5396865"/>
            <a:ext cx="955040"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2"/>
          <a:stretch>
            <a:fillRect/>
          </a:stretch>
        </p:blipFill>
        <p:spPr>
          <a:xfrm>
            <a:off x="7179310" y="4838700"/>
            <a:ext cx="1828800" cy="1443990"/>
          </a:xfrm>
          <a:prstGeom prst="rect">
            <a:avLst/>
          </a:prstGeom>
        </p:spPr>
      </p:pic>
      <p:sp>
        <p:nvSpPr>
          <p:cNvPr id="33" name="右箭头 32"/>
          <p:cNvSpPr/>
          <p:nvPr/>
        </p:nvSpPr>
        <p:spPr>
          <a:xfrm>
            <a:off x="9008110" y="5433060"/>
            <a:ext cx="955040" cy="241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9040495" y="5157470"/>
            <a:ext cx="798830" cy="275590"/>
          </a:xfrm>
          <a:prstGeom prst="rect">
            <a:avLst/>
          </a:prstGeom>
          <a:noFill/>
        </p:spPr>
        <p:txBody>
          <a:bodyPr wrap="square" rtlCol="0">
            <a:spAutoFit/>
          </a:bodyPr>
          <a:p>
            <a:r>
              <a:rPr lang="zh-CN" altLang="en-US" sz="1200"/>
              <a:t>特征划分</a:t>
            </a:r>
            <a:endParaRPr lang="zh-CN" altLang="en-US" sz="1200"/>
          </a:p>
        </p:txBody>
      </p:sp>
      <p:sp>
        <p:nvSpPr>
          <p:cNvPr id="35" name="椭圆 34"/>
          <p:cNvSpPr/>
          <p:nvPr/>
        </p:nvSpPr>
        <p:spPr>
          <a:xfrm>
            <a:off x="10780395" y="5266690"/>
            <a:ext cx="588010" cy="50292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200140" y="5121275"/>
            <a:ext cx="807720" cy="275590"/>
          </a:xfrm>
          <a:prstGeom prst="rect">
            <a:avLst/>
          </a:prstGeom>
          <a:noFill/>
        </p:spPr>
        <p:txBody>
          <a:bodyPr wrap="square" rtlCol="0">
            <a:spAutoFit/>
          </a:bodyPr>
          <a:p>
            <a:r>
              <a:rPr lang="zh-CN" altLang="en-US" sz="1200"/>
              <a:t>特征提取</a:t>
            </a:r>
            <a:endParaRPr lang="zh-CN" altLang="en-US" sz="1200"/>
          </a:p>
        </p:txBody>
      </p:sp>
      <p:pic>
        <p:nvPicPr>
          <p:cNvPr id="71" name="图片 70"/>
          <p:cNvPicPr>
            <a:picLocks noChangeAspect="1"/>
          </p:cNvPicPr>
          <p:nvPr/>
        </p:nvPicPr>
        <p:blipFill>
          <a:blip r:embed="rId4"/>
          <a:stretch>
            <a:fillRect/>
          </a:stretch>
        </p:blipFill>
        <p:spPr>
          <a:xfrm>
            <a:off x="4123690" y="5013325"/>
            <a:ext cx="1914525" cy="954405"/>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118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5447030" cy="1014730"/>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2.4 </a:t>
            </a:r>
            <a:r>
              <a:rPr lang="zh-CN" altLang="en-US" sz="3000" b="1" dirty="0">
                <a:solidFill>
                  <a:schemeClr val="accent1"/>
                </a:solidFill>
                <a:latin typeface="微软雅黑" panose="020B0503020204020204" pitchFamily="34" charset="-122"/>
                <a:ea typeface="微软雅黑" panose="020B0503020204020204" pitchFamily="34" charset="-122"/>
              </a:rPr>
              <a:t>音视频情感一致性判别</a:t>
            </a:r>
            <a:r>
              <a:rPr lang="zh-CN" altLang="en-US" sz="3000" b="1" dirty="0">
                <a:solidFill>
                  <a:schemeClr val="accent1"/>
                </a:solidFill>
                <a:latin typeface="微软雅黑" panose="020B0503020204020204" pitchFamily="34" charset="-122"/>
                <a:ea typeface="微软雅黑" panose="020B0503020204020204" pitchFamily="34" charset="-122"/>
              </a:rPr>
              <a:t>算法</a:t>
            </a:r>
            <a:endParaRPr lang="zh-CN" altLang="en-US" sz="3000" b="1" dirty="0">
              <a:solidFill>
                <a:schemeClr val="accent1"/>
              </a:solidFill>
              <a:latin typeface="微软雅黑" panose="020B0503020204020204" pitchFamily="34" charset="-122"/>
              <a:ea typeface="微软雅黑" panose="020B0503020204020204" pitchFamily="34" charset="-122"/>
            </a:endParaRPr>
          </a:p>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2" name="文本框 31"/>
          <p:cNvSpPr txBox="1"/>
          <p:nvPr/>
        </p:nvSpPr>
        <p:spPr>
          <a:xfrm>
            <a:off x="1057910" y="836911"/>
            <a:ext cx="9045996" cy="249174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solidFill>
                  <a:schemeClr val="accent1"/>
                </a:solidFill>
                <a:latin typeface="宋体" panose="02010600030101010101" pitchFamily="2" charset="-122"/>
              </a:rPr>
              <a:t>关键思路：</a:t>
            </a:r>
            <a:endParaRPr lang="en-US" altLang="zh-CN" sz="2400" dirty="0">
              <a:solidFill>
                <a:schemeClr val="accent1"/>
              </a:solidFill>
              <a:latin typeface="宋体" panose="02010600030101010101" pitchFamily="2" charset="-122"/>
            </a:endParaRPr>
          </a:p>
          <a:p>
            <a:r>
              <a:rPr lang="en-US" altLang="zh-CN" dirty="0">
                <a:latin typeface="宋体" panose="02010600030101010101" pitchFamily="2" charset="-122"/>
              </a:rPr>
              <a:t>    </a:t>
            </a:r>
            <a:r>
              <a:rPr lang="zh-CN" altLang="en-US" sz="2000" dirty="0">
                <a:latin typeface="宋体" panose="02010600030101010101" pitchFamily="2" charset="-122"/>
              </a:rPr>
              <a:t>输入包含音频数据的视频数据，首先对音频数据进行情感分析，得到分析结果后，将时间轴按照情感的不同进行划分，对每个音频情绪相同的时间段内进行一定数量的抽帧操作，并通过检测抽取图像的人物微表情检测并分析情感，与音频分析出的情感逐一对比，判断情感一致性。</a:t>
            </a:r>
            <a:r>
              <a:rPr lang="en-US" altLang="zh-CN" sz="2400" dirty="0">
                <a:latin typeface="宋体" panose="02010600030101010101" pitchFamily="2" charset="-122"/>
              </a:rPr>
              <a:t> </a:t>
            </a:r>
            <a:r>
              <a:rPr lang="en-US" altLang="zh-CN" dirty="0">
                <a:latin typeface="宋体" panose="02010600030101010101" pitchFamily="2" charset="-122"/>
              </a:rPr>
              <a:t>   </a:t>
            </a:r>
            <a:endParaRPr lang="en-US" altLang="zh-CN" dirty="0">
              <a:latin typeface="宋体" panose="02010600030101010101" pitchFamily="2" charset="-122"/>
            </a:endParaRPr>
          </a:p>
          <a:p>
            <a:r>
              <a:rPr lang="en-US" altLang="zh-CN" dirty="0">
                <a:latin typeface="宋体" panose="02010600030101010101" pitchFamily="2" charset="-122"/>
              </a:rPr>
              <a:t>   </a:t>
            </a:r>
            <a:endParaRPr lang="en-US" altLang="zh-CN" sz="2400" dirty="0"/>
          </a:p>
          <a:p>
            <a:pPr marL="285750" indent="-285750">
              <a:buFont typeface="Wingdings" panose="05000000000000000000" pitchFamily="2" charset="2"/>
              <a:buChar char="l"/>
            </a:pPr>
            <a:endParaRPr lang="zh-CN" altLang="en-US" sz="2400" dirty="0">
              <a:solidFill>
                <a:schemeClr val="accent1"/>
              </a:solidFill>
            </a:endParaRPr>
          </a:p>
        </p:txBody>
      </p:sp>
      <p:grpSp>
        <p:nvGrpSpPr>
          <p:cNvPr id="63" name="组合 62"/>
          <p:cNvGrpSpPr/>
          <p:nvPr/>
        </p:nvGrpSpPr>
        <p:grpSpPr>
          <a:xfrm>
            <a:off x="1633220" y="2924810"/>
            <a:ext cx="8935720" cy="2803525"/>
            <a:chOff x="3746" y="1431"/>
            <a:chExt cx="14072" cy="4415"/>
          </a:xfrm>
        </p:grpSpPr>
        <p:pic>
          <p:nvPicPr>
            <p:cNvPr id="9" name="图片 8" descr="th"/>
            <p:cNvPicPr>
              <a:picLocks noChangeAspect="1"/>
            </p:cNvPicPr>
            <p:nvPr/>
          </p:nvPicPr>
          <p:blipFill>
            <a:blip r:embed="rId1"/>
            <a:stretch>
              <a:fillRect/>
            </a:stretch>
          </p:blipFill>
          <p:spPr>
            <a:xfrm>
              <a:off x="3820" y="2338"/>
              <a:ext cx="1682" cy="1120"/>
            </a:xfrm>
            <a:prstGeom prst="rect">
              <a:avLst/>
            </a:prstGeom>
          </p:spPr>
        </p:pic>
        <p:pic>
          <p:nvPicPr>
            <p:cNvPr id="10" name="图片 9" descr="声纹"/>
            <p:cNvPicPr>
              <a:picLocks noChangeAspect="1"/>
            </p:cNvPicPr>
            <p:nvPr/>
          </p:nvPicPr>
          <p:blipFill>
            <a:blip r:embed="rId2"/>
            <a:stretch>
              <a:fillRect/>
            </a:stretch>
          </p:blipFill>
          <p:spPr>
            <a:xfrm>
              <a:off x="3746" y="4483"/>
              <a:ext cx="1756" cy="630"/>
            </a:xfrm>
            <a:prstGeom prst="rect">
              <a:avLst/>
            </a:prstGeom>
          </p:spPr>
        </p:pic>
        <p:sp>
          <p:nvSpPr>
            <p:cNvPr id="4" name="圆角矩形 3"/>
            <p:cNvSpPr/>
            <p:nvPr/>
          </p:nvSpPr>
          <p:spPr>
            <a:xfrm>
              <a:off x="6996" y="1998"/>
              <a:ext cx="3648" cy="3849"/>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lumMod val="20000"/>
                      <a:lumOff val="80000"/>
                    </a:schemeClr>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5" name="图片 4" descr="吃惊"/>
            <p:cNvPicPr>
              <a:picLocks noChangeAspect="1"/>
            </p:cNvPicPr>
            <p:nvPr/>
          </p:nvPicPr>
          <p:blipFill>
            <a:blip r:embed="rId3"/>
            <a:stretch>
              <a:fillRect/>
            </a:stretch>
          </p:blipFill>
          <p:spPr>
            <a:xfrm>
              <a:off x="7336" y="2545"/>
              <a:ext cx="500" cy="530"/>
            </a:xfrm>
            <a:prstGeom prst="rect">
              <a:avLst/>
            </a:prstGeom>
          </p:spPr>
        </p:pic>
        <p:pic>
          <p:nvPicPr>
            <p:cNvPr id="6" name="图片 5" descr="呆"/>
            <p:cNvPicPr>
              <a:picLocks noChangeAspect="1"/>
            </p:cNvPicPr>
            <p:nvPr/>
          </p:nvPicPr>
          <p:blipFill>
            <a:blip r:embed="rId4"/>
            <a:stretch>
              <a:fillRect/>
            </a:stretch>
          </p:blipFill>
          <p:spPr>
            <a:xfrm>
              <a:off x="7920" y="2535"/>
              <a:ext cx="580" cy="570"/>
            </a:xfrm>
            <a:prstGeom prst="rect">
              <a:avLst/>
            </a:prstGeom>
          </p:spPr>
        </p:pic>
        <p:pic>
          <p:nvPicPr>
            <p:cNvPr id="7" name="图片 6" descr="开心"/>
            <p:cNvPicPr>
              <a:picLocks noChangeAspect="1"/>
            </p:cNvPicPr>
            <p:nvPr/>
          </p:nvPicPr>
          <p:blipFill>
            <a:blip r:embed="rId5"/>
            <a:stretch>
              <a:fillRect/>
            </a:stretch>
          </p:blipFill>
          <p:spPr>
            <a:xfrm>
              <a:off x="8583" y="2525"/>
              <a:ext cx="570" cy="550"/>
            </a:xfrm>
            <a:prstGeom prst="rect">
              <a:avLst/>
            </a:prstGeom>
          </p:spPr>
        </p:pic>
        <p:pic>
          <p:nvPicPr>
            <p:cNvPr id="8" name="图片 7" descr="哭脸"/>
            <p:cNvPicPr>
              <a:picLocks noChangeAspect="1"/>
            </p:cNvPicPr>
            <p:nvPr/>
          </p:nvPicPr>
          <p:blipFill>
            <a:blip r:embed="rId6"/>
            <a:stretch>
              <a:fillRect/>
            </a:stretch>
          </p:blipFill>
          <p:spPr>
            <a:xfrm>
              <a:off x="9238" y="2535"/>
              <a:ext cx="590" cy="540"/>
            </a:xfrm>
            <a:prstGeom prst="rect">
              <a:avLst/>
            </a:prstGeom>
          </p:spPr>
        </p:pic>
        <p:pic>
          <p:nvPicPr>
            <p:cNvPr id="11" name="图片 10" descr="生气"/>
            <p:cNvPicPr>
              <a:picLocks noChangeAspect="1"/>
            </p:cNvPicPr>
            <p:nvPr/>
          </p:nvPicPr>
          <p:blipFill>
            <a:blip r:embed="rId7"/>
            <a:stretch>
              <a:fillRect/>
            </a:stretch>
          </p:blipFill>
          <p:spPr>
            <a:xfrm>
              <a:off x="9831" y="2530"/>
              <a:ext cx="600" cy="550"/>
            </a:xfrm>
            <a:prstGeom prst="rect">
              <a:avLst/>
            </a:prstGeom>
          </p:spPr>
        </p:pic>
        <p:pic>
          <p:nvPicPr>
            <p:cNvPr id="12" name="图片 11" descr="吃惊"/>
            <p:cNvPicPr>
              <a:picLocks noChangeAspect="1"/>
            </p:cNvPicPr>
            <p:nvPr/>
          </p:nvPicPr>
          <p:blipFill>
            <a:blip r:embed="rId3"/>
            <a:stretch>
              <a:fillRect/>
            </a:stretch>
          </p:blipFill>
          <p:spPr>
            <a:xfrm>
              <a:off x="7336" y="4503"/>
              <a:ext cx="500" cy="530"/>
            </a:xfrm>
            <a:prstGeom prst="rect">
              <a:avLst/>
            </a:prstGeom>
          </p:spPr>
        </p:pic>
        <p:pic>
          <p:nvPicPr>
            <p:cNvPr id="13" name="图片 12" descr="呆"/>
            <p:cNvPicPr>
              <a:picLocks noChangeAspect="1"/>
            </p:cNvPicPr>
            <p:nvPr/>
          </p:nvPicPr>
          <p:blipFill>
            <a:blip r:embed="rId4"/>
            <a:stretch>
              <a:fillRect/>
            </a:stretch>
          </p:blipFill>
          <p:spPr>
            <a:xfrm>
              <a:off x="7920" y="4493"/>
              <a:ext cx="580" cy="570"/>
            </a:xfrm>
            <a:prstGeom prst="rect">
              <a:avLst/>
            </a:prstGeom>
          </p:spPr>
        </p:pic>
        <p:pic>
          <p:nvPicPr>
            <p:cNvPr id="14" name="图片 13" descr="开心"/>
            <p:cNvPicPr>
              <a:picLocks noChangeAspect="1"/>
            </p:cNvPicPr>
            <p:nvPr/>
          </p:nvPicPr>
          <p:blipFill>
            <a:blip r:embed="rId5"/>
            <a:stretch>
              <a:fillRect/>
            </a:stretch>
          </p:blipFill>
          <p:spPr>
            <a:xfrm>
              <a:off x="8583" y="4483"/>
              <a:ext cx="570" cy="550"/>
            </a:xfrm>
            <a:prstGeom prst="rect">
              <a:avLst/>
            </a:prstGeom>
          </p:spPr>
        </p:pic>
        <p:pic>
          <p:nvPicPr>
            <p:cNvPr id="15" name="图片 14" descr="哭脸"/>
            <p:cNvPicPr>
              <a:picLocks noChangeAspect="1"/>
            </p:cNvPicPr>
            <p:nvPr/>
          </p:nvPicPr>
          <p:blipFill>
            <a:blip r:embed="rId6"/>
            <a:stretch>
              <a:fillRect/>
            </a:stretch>
          </p:blipFill>
          <p:spPr>
            <a:xfrm>
              <a:off x="9238" y="4493"/>
              <a:ext cx="590" cy="540"/>
            </a:xfrm>
            <a:prstGeom prst="rect">
              <a:avLst/>
            </a:prstGeom>
          </p:spPr>
        </p:pic>
        <p:pic>
          <p:nvPicPr>
            <p:cNvPr id="16" name="图片 15" descr="生气"/>
            <p:cNvPicPr>
              <a:picLocks noChangeAspect="1"/>
            </p:cNvPicPr>
            <p:nvPr/>
          </p:nvPicPr>
          <p:blipFill>
            <a:blip r:embed="rId7"/>
            <a:stretch>
              <a:fillRect/>
            </a:stretch>
          </p:blipFill>
          <p:spPr>
            <a:xfrm>
              <a:off x="9831" y="4488"/>
              <a:ext cx="600" cy="550"/>
            </a:xfrm>
            <a:prstGeom prst="rect">
              <a:avLst/>
            </a:prstGeom>
          </p:spPr>
        </p:pic>
        <p:cxnSp>
          <p:nvCxnSpPr>
            <p:cNvPr id="84" name="直接箭头连接符 83"/>
            <p:cNvCxnSpPr/>
            <p:nvPr/>
          </p:nvCxnSpPr>
          <p:spPr bwMode="auto">
            <a:xfrm>
              <a:off x="5522" y="2905"/>
              <a:ext cx="1475"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5522" y="4778"/>
              <a:ext cx="1475"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p:cNvSpPr txBox="1"/>
            <p:nvPr/>
          </p:nvSpPr>
          <p:spPr>
            <a:xfrm>
              <a:off x="5864" y="2452"/>
              <a:ext cx="792" cy="434"/>
            </a:xfrm>
            <a:prstGeom prst="rect">
              <a:avLst/>
            </a:prstGeom>
            <a:noFill/>
          </p:spPr>
          <p:txBody>
            <a:bodyPr wrap="square" rtlCol="0">
              <a:spAutoFit/>
            </a:bodyPr>
            <a:p>
              <a:r>
                <a:rPr lang="zh-CN" altLang="en-US" sz="1200"/>
                <a:t>图像</a:t>
              </a:r>
              <a:endParaRPr lang="zh-CN" altLang="en-US" sz="1200"/>
            </a:p>
          </p:txBody>
        </p:sp>
        <p:sp>
          <p:nvSpPr>
            <p:cNvPr id="19" name="文本框 18"/>
            <p:cNvSpPr txBox="1"/>
            <p:nvPr/>
          </p:nvSpPr>
          <p:spPr>
            <a:xfrm>
              <a:off x="5866" y="4266"/>
              <a:ext cx="792" cy="434"/>
            </a:xfrm>
            <a:prstGeom prst="rect">
              <a:avLst/>
            </a:prstGeom>
            <a:noFill/>
          </p:spPr>
          <p:txBody>
            <a:bodyPr wrap="square" rtlCol="0">
              <a:spAutoFit/>
            </a:bodyPr>
            <a:p>
              <a:r>
                <a:rPr lang="zh-CN" altLang="en-US" sz="1200"/>
                <a:t>音频</a:t>
              </a:r>
              <a:endParaRPr lang="zh-CN" altLang="en-US" sz="1200"/>
            </a:p>
          </p:txBody>
        </p:sp>
        <p:sp>
          <p:nvSpPr>
            <p:cNvPr id="20" name="文本框 19"/>
            <p:cNvSpPr txBox="1"/>
            <p:nvPr/>
          </p:nvSpPr>
          <p:spPr>
            <a:xfrm>
              <a:off x="8016" y="1431"/>
              <a:ext cx="1815" cy="531"/>
            </a:xfrm>
            <a:prstGeom prst="rect">
              <a:avLst/>
            </a:prstGeom>
            <a:noFill/>
          </p:spPr>
          <p:txBody>
            <a:bodyPr wrap="square" rtlCol="0">
              <a:spAutoFit/>
            </a:bodyPr>
            <a:p>
              <a:r>
                <a:rPr lang="zh-CN" altLang="en-US" sz="1600" b="1"/>
                <a:t>情感分析</a:t>
              </a:r>
              <a:endParaRPr lang="zh-CN" altLang="en-US" sz="1600" b="1"/>
            </a:p>
          </p:txBody>
        </p:sp>
        <p:cxnSp>
          <p:nvCxnSpPr>
            <p:cNvPr id="21" name="直接箭头连接符 20"/>
            <p:cNvCxnSpPr/>
            <p:nvPr/>
          </p:nvCxnSpPr>
          <p:spPr bwMode="auto">
            <a:xfrm>
              <a:off x="10644" y="2905"/>
              <a:ext cx="774"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a:off x="10626" y="4763"/>
              <a:ext cx="774"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圆角矩形 22"/>
            <p:cNvSpPr/>
            <p:nvPr/>
          </p:nvSpPr>
          <p:spPr>
            <a:xfrm>
              <a:off x="11400" y="1998"/>
              <a:ext cx="4896" cy="3849"/>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lumMod val="20000"/>
                      <a:lumOff val="80000"/>
                    </a:schemeClr>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8" name="直接箭头连接符 27"/>
            <p:cNvCxnSpPr/>
            <p:nvPr/>
          </p:nvCxnSpPr>
          <p:spPr>
            <a:xfrm flipV="1">
              <a:off x="12541" y="2361"/>
              <a:ext cx="0" cy="2782"/>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p:nvPr/>
          </p:nvCxnSpPr>
          <p:spPr>
            <a:xfrm>
              <a:off x="12541" y="5143"/>
              <a:ext cx="2949"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0" name="文本框 39"/>
            <p:cNvSpPr txBox="1"/>
            <p:nvPr/>
          </p:nvSpPr>
          <p:spPr>
            <a:xfrm>
              <a:off x="12879" y="1431"/>
              <a:ext cx="2654" cy="531"/>
            </a:xfrm>
            <a:prstGeom prst="rect">
              <a:avLst/>
            </a:prstGeom>
            <a:noFill/>
          </p:spPr>
          <p:txBody>
            <a:bodyPr wrap="square" rtlCol="0">
              <a:spAutoFit/>
            </a:bodyPr>
            <a:p>
              <a:r>
                <a:rPr lang="zh-CN" altLang="en-US" sz="1600" b="1"/>
                <a:t>深度伪造</a:t>
              </a:r>
              <a:r>
                <a:rPr lang="zh-CN" altLang="en-US" sz="1600" b="1"/>
                <a:t>检测</a:t>
              </a:r>
              <a:endParaRPr lang="zh-CN" altLang="en-US" sz="1600" b="1"/>
            </a:p>
          </p:txBody>
        </p:sp>
        <p:cxnSp>
          <p:nvCxnSpPr>
            <p:cNvPr id="41" name="直接连接符 40"/>
            <p:cNvCxnSpPr/>
            <p:nvPr/>
          </p:nvCxnSpPr>
          <p:spPr>
            <a:xfrm flipV="1">
              <a:off x="12551" y="2701"/>
              <a:ext cx="2712" cy="240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2" name="椭圆 41"/>
            <p:cNvSpPr/>
            <p:nvPr/>
          </p:nvSpPr>
          <p:spPr>
            <a:xfrm>
              <a:off x="12954" y="4494"/>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3" name="椭圆 42"/>
            <p:cNvSpPr/>
            <p:nvPr/>
          </p:nvSpPr>
          <p:spPr>
            <a:xfrm>
              <a:off x="13422" y="4245"/>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4" name="椭圆 43"/>
            <p:cNvSpPr/>
            <p:nvPr/>
          </p:nvSpPr>
          <p:spPr>
            <a:xfrm>
              <a:off x="14696" y="3135"/>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5" name="椭圆 44"/>
            <p:cNvSpPr/>
            <p:nvPr/>
          </p:nvSpPr>
          <p:spPr>
            <a:xfrm>
              <a:off x="14152" y="3495"/>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6" name="椭圆 45"/>
            <p:cNvSpPr/>
            <p:nvPr/>
          </p:nvSpPr>
          <p:spPr>
            <a:xfrm>
              <a:off x="13822" y="3268"/>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椭圆 46"/>
            <p:cNvSpPr/>
            <p:nvPr/>
          </p:nvSpPr>
          <p:spPr>
            <a:xfrm>
              <a:off x="15036" y="3924"/>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8" name="椭圆 47"/>
            <p:cNvSpPr/>
            <p:nvPr/>
          </p:nvSpPr>
          <p:spPr>
            <a:xfrm>
              <a:off x="14022" y="3835"/>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9" name="椭圆 48"/>
            <p:cNvSpPr/>
            <p:nvPr/>
          </p:nvSpPr>
          <p:spPr>
            <a:xfrm>
              <a:off x="13268" y="2989"/>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0" name="椭圆 49"/>
            <p:cNvSpPr/>
            <p:nvPr/>
          </p:nvSpPr>
          <p:spPr>
            <a:xfrm>
              <a:off x="14469" y="3387"/>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1" name="椭圆 50"/>
            <p:cNvSpPr/>
            <p:nvPr/>
          </p:nvSpPr>
          <p:spPr>
            <a:xfrm>
              <a:off x="14469" y="4364"/>
              <a:ext cx="119" cy="11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3" name="等腰三角形 52"/>
            <p:cNvSpPr/>
            <p:nvPr/>
          </p:nvSpPr>
          <p:spPr>
            <a:xfrm>
              <a:off x="8795" y="5287"/>
              <a:ext cx="177" cy="182"/>
            </a:xfrm>
            <a:prstGeom prst="triangle">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4" name="等腰三角形 53"/>
            <p:cNvSpPr/>
            <p:nvPr/>
          </p:nvSpPr>
          <p:spPr>
            <a:xfrm>
              <a:off x="8121" y="3289"/>
              <a:ext cx="177" cy="182"/>
            </a:xfrm>
            <a:prstGeom prst="triangle">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55" name="直接箭头连接符 54"/>
            <p:cNvCxnSpPr/>
            <p:nvPr/>
          </p:nvCxnSpPr>
          <p:spPr bwMode="auto">
            <a:xfrm>
              <a:off x="16296" y="4043"/>
              <a:ext cx="152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p:cNvSpPr txBox="1"/>
            <p:nvPr/>
          </p:nvSpPr>
          <p:spPr>
            <a:xfrm>
              <a:off x="16634" y="2908"/>
              <a:ext cx="895" cy="1016"/>
            </a:xfrm>
            <a:prstGeom prst="rect">
              <a:avLst/>
            </a:prstGeom>
            <a:noFill/>
          </p:spPr>
          <p:txBody>
            <a:bodyPr wrap="square" rtlCol="0">
              <a:spAutoFit/>
            </a:bodyPr>
            <a:p>
              <a:r>
                <a:rPr lang="en-US" altLang="zh-CN" sz="1200" b="1">
                  <a:latin typeface="Times New Roman" panose="02020603050405020304" charset="0"/>
                  <a:cs typeface="Times New Roman" panose="02020603050405020304" charset="0"/>
                </a:rPr>
                <a:t>Real</a:t>
              </a:r>
              <a:endParaRPr lang="en-US" altLang="zh-CN" sz="1200" b="1">
                <a:latin typeface="Times New Roman" panose="02020603050405020304" charset="0"/>
                <a:cs typeface="Times New Roman" panose="02020603050405020304" charset="0"/>
              </a:endParaRPr>
            </a:p>
            <a:p>
              <a:r>
                <a:rPr lang="en-US" altLang="zh-CN" sz="1200" b="1">
                  <a:latin typeface="Times New Roman" panose="02020603050405020304" charset="0"/>
                  <a:cs typeface="Times New Roman" panose="02020603050405020304" charset="0"/>
                </a:rPr>
                <a:t>or</a:t>
              </a:r>
              <a:endParaRPr lang="en-US" altLang="zh-CN" sz="1200" b="1">
                <a:latin typeface="Times New Roman" panose="02020603050405020304" charset="0"/>
                <a:cs typeface="Times New Roman" panose="02020603050405020304" charset="0"/>
              </a:endParaRPr>
            </a:p>
            <a:p>
              <a:r>
                <a:rPr lang="en-US" altLang="zh-CN" sz="1200" b="1">
                  <a:latin typeface="Times New Roman" panose="02020603050405020304" charset="0"/>
                  <a:cs typeface="Times New Roman" panose="02020603050405020304" charset="0"/>
                </a:rPr>
                <a:t>Fake</a:t>
              </a:r>
              <a:endParaRPr lang="en-US" altLang="zh-CN" sz="1200" b="1">
                <a:latin typeface="Times New Roman" panose="02020603050405020304" charset="0"/>
                <a:cs typeface="Times New Roman" panose="02020603050405020304" charset="0"/>
              </a:endParaRPr>
            </a:p>
          </p:txBody>
        </p:sp>
        <p:sp>
          <p:nvSpPr>
            <p:cNvPr id="57" name="文本框 56"/>
            <p:cNvSpPr txBox="1"/>
            <p:nvPr/>
          </p:nvSpPr>
          <p:spPr>
            <a:xfrm>
              <a:off x="11758" y="3212"/>
              <a:ext cx="677" cy="1307"/>
            </a:xfrm>
            <a:prstGeom prst="rect">
              <a:avLst/>
            </a:prstGeom>
            <a:noFill/>
          </p:spPr>
          <p:txBody>
            <a:bodyPr wrap="square" rtlCol="0">
              <a:spAutoFit/>
            </a:bodyPr>
            <a:p>
              <a:r>
                <a:rPr lang="zh-CN" altLang="en-US" sz="1200"/>
                <a:t>图像</a:t>
              </a:r>
              <a:r>
                <a:rPr lang="zh-CN" altLang="en-US" sz="1200"/>
                <a:t>情感</a:t>
              </a:r>
              <a:endParaRPr lang="zh-CN" altLang="en-US" sz="1200"/>
            </a:p>
          </p:txBody>
        </p:sp>
        <p:sp>
          <p:nvSpPr>
            <p:cNvPr id="58" name="矩形 57"/>
            <p:cNvSpPr/>
            <p:nvPr/>
          </p:nvSpPr>
          <p:spPr>
            <a:xfrm>
              <a:off x="7336" y="3170"/>
              <a:ext cx="3095" cy="119"/>
            </a:xfrm>
            <a:prstGeom prst="rect">
              <a:avLst/>
            </a:prstGeom>
            <a:gradFill>
              <a:gsLst>
                <a:gs pos="0">
                  <a:srgbClr val="FFFF00"/>
                </a:gs>
                <a:gs pos="100000">
                  <a:srgbClr val="034373"/>
                </a:gs>
              </a:gsLst>
              <a:lin ang="2154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9" name="矩形 58"/>
            <p:cNvSpPr/>
            <p:nvPr/>
          </p:nvSpPr>
          <p:spPr>
            <a:xfrm>
              <a:off x="7376" y="5173"/>
              <a:ext cx="3095" cy="119"/>
            </a:xfrm>
            <a:prstGeom prst="rect">
              <a:avLst/>
            </a:prstGeom>
            <a:gradFill>
              <a:gsLst>
                <a:gs pos="0">
                  <a:srgbClr val="FFFF00"/>
                </a:gs>
                <a:gs pos="100000">
                  <a:srgbClr val="034373"/>
                </a:gs>
              </a:gsLst>
              <a:lin ang="2154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0" name="矩形 59"/>
            <p:cNvSpPr/>
            <p:nvPr/>
          </p:nvSpPr>
          <p:spPr>
            <a:xfrm rot="16200000">
              <a:off x="11235" y="3805"/>
              <a:ext cx="2535" cy="120"/>
            </a:xfrm>
            <a:prstGeom prst="rect">
              <a:avLst/>
            </a:prstGeom>
            <a:gradFill>
              <a:gsLst>
                <a:gs pos="0">
                  <a:srgbClr val="FFFF00"/>
                </a:gs>
                <a:gs pos="100000">
                  <a:srgbClr val="034373"/>
                </a:gs>
              </a:gsLst>
              <a:lin ang="2154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1" name="矩形 60"/>
            <p:cNvSpPr/>
            <p:nvPr/>
          </p:nvSpPr>
          <p:spPr>
            <a:xfrm>
              <a:off x="12551" y="5162"/>
              <a:ext cx="2711" cy="125"/>
            </a:xfrm>
            <a:prstGeom prst="rect">
              <a:avLst/>
            </a:prstGeom>
            <a:gradFill>
              <a:gsLst>
                <a:gs pos="0">
                  <a:srgbClr val="FFFF00"/>
                </a:gs>
                <a:gs pos="100000">
                  <a:srgbClr val="034373"/>
                </a:gs>
              </a:gsLst>
              <a:lin ang="2154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2" name="文本框 61"/>
            <p:cNvSpPr txBox="1"/>
            <p:nvPr/>
          </p:nvSpPr>
          <p:spPr>
            <a:xfrm>
              <a:off x="13340" y="5292"/>
              <a:ext cx="1356" cy="434"/>
            </a:xfrm>
            <a:prstGeom prst="rect">
              <a:avLst/>
            </a:prstGeom>
            <a:noFill/>
          </p:spPr>
          <p:txBody>
            <a:bodyPr wrap="square" rtlCol="0">
              <a:spAutoFit/>
            </a:bodyPr>
            <a:p>
              <a:r>
                <a:rPr lang="zh-CN" altLang="en-US" sz="1200"/>
                <a:t>音频情感</a:t>
              </a:r>
              <a:endParaRPr lang="zh-CN" altLang="en-US" sz="1200"/>
            </a:p>
          </p:txBody>
        </p:sp>
      </p:gr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cstate="print"/>
          <a:stretch>
            <a:fillRect/>
          </a:stretch>
        </a:blipFill>
        <a:effectLst/>
      </p:bgPr>
    </p:bg>
    <p:spTree>
      <p:nvGrpSpPr>
        <p:cNvPr id="1" name=""/>
        <p:cNvGrpSpPr/>
        <p:nvPr/>
      </p:nvGrpSpPr>
      <p:grpSpPr>
        <a:xfrm>
          <a:off x="0" y="0"/>
          <a:ext cx="0" cy="0"/>
          <a:chOff x="0" y="0"/>
          <a:chExt cx="0" cy="0"/>
        </a:xfrm>
      </p:grpSpPr>
      <p:sp>
        <p:nvSpPr>
          <p:cNvPr id="3072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30723"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30724" name="TextBox 77"/>
          <p:cNvSpPr txBox="1"/>
          <p:nvPr/>
        </p:nvSpPr>
        <p:spPr>
          <a:xfrm>
            <a:off x="4602163" y="2852738"/>
            <a:ext cx="3168650" cy="769441"/>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后续计划</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30725" name="Rectangle 14"/>
          <p:cNvSpPr/>
          <p:nvPr/>
        </p:nvSpPr>
        <p:spPr>
          <a:xfrm>
            <a:off x="5634038" y="2255838"/>
            <a:ext cx="931858" cy="40011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3</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a:xfrm>
            <a:off x="5376863" y="850900"/>
            <a:ext cx="1511300" cy="12779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ln>
        </p:spPr>
        <p:txBody>
          <a:bodyPr/>
          <a:lstStyle/>
          <a:p>
            <a:endParaRPr lang="zh-CN" altLang="en-US"/>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4" grpId="0"/>
      <p:bldP spid="307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custDataLst>
              <p:tags r:id="rId1"/>
            </p:custDataLst>
          </p:nvPr>
        </p:nvGraphicFramePr>
        <p:xfrm>
          <a:off x="1093825" y="1196752"/>
          <a:ext cx="10009112" cy="3756660"/>
        </p:xfrm>
        <a:graphic>
          <a:graphicData uri="http://schemas.openxmlformats.org/drawingml/2006/table">
            <a:tbl>
              <a:tblPr firstRow="1" bandRow="1">
                <a:tableStyleId>{5C22544A-7EE6-4342-B048-85BDC9FD1C3A}</a:tableStyleId>
              </a:tblPr>
              <a:tblGrid>
                <a:gridCol w="5004556"/>
                <a:gridCol w="5004556"/>
              </a:tblGrid>
              <a:tr h="301475">
                <a:tc>
                  <a:txBody>
                    <a:bodyPr/>
                    <a:lstStyle/>
                    <a:p>
                      <a:r>
                        <a:rPr lang="zh-CN" altLang="en-US" dirty="0">
                          <a:solidFill>
                            <a:schemeClr val="accent2"/>
                          </a:solidFill>
                        </a:rPr>
                        <a:t>任务列表</a:t>
                      </a:r>
                      <a:endParaRPr lang="zh-CN" altLang="en-US" dirty="0">
                        <a:solidFill>
                          <a:schemeClr val="accent2"/>
                        </a:solidFill>
                      </a:endParaRPr>
                    </a:p>
                  </a:txBody>
                  <a:tcPr>
                    <a:solidFill>
                      <a:srgbClr val="006BBC"/>
                    </a:solidFill>
                  </a:tcPr>
                </a:tc>
                <a:tc>
                  <a:txBody>
                    <a:bodyPr/>
                    <a:lstStyle/>
                    <a:p>
                      <a:r>
                        <a:rPr lang="zh-CN" altLang="en-US" dirty="0">
                          <a:solidFill>
                            <a:schemeClr val="accent2"/>
                          </a:solidFill>
                        </a:rPr>
                        <a:t>进展及完成进度</a:t>
                      </a:r>
                      <a:endParaRPr lang="zh-CN" altLang="en-US" dirty="0">
                        <a:solidFill>
                          <a:schemeClr val="accent2"/>
                        </a:solidFill>
                      </a:endParaRPr>
                    </a:p>
                  </a:txBody>
                  <a:tcPr>
                    <a:solidFill>
                      <a:srgbClr val="006BBC"/>
                    </a:solidFill>
                  </a:tcPr>
                </a:tc>
              </a:tr>
              <a:tr h="527581">
                <a:tc>
                  <a:txBody>
                    <a:bodyPr/>
                    <a:lstStyle/>
                    <a:p>
                      <a:r>
                        <a:rPr lang="zh-CN" altLang="en-US" dirty="0">
                          <a:solidFill>
                            <a:schemeClr val="accent1"/>
                          </a:solidFill>
                          <a:latin typeface="微软雅黑" panose="020B0503020204020204" pitchFamily="34" charset="-122"/>
                          <a:ea typeface="微软雅黑" panose="020B0503020204020204" pitchFamily="34" charset="-122"/>
                        </a:rPr>
                        <a:t>测试数据集的</a:t>
                      </a:r>
                      <a:r>
                        <a:rPr lang="zh-CN" altLang="en-US" dirty="0">
                          <a:solidFill>
                            <a:schemeClr val="accent1"/>
                          </a:solidFill>
                          <a:latin typeface="微软雅黑" panose="020B0503020204020204" pitchFamily="34" charset="-122"/>
                          <a:ea typeface="微软雅黑" panose="020B0503020204020204" pitchFamily="34" charset="-122"/>
                        </a:rPr>
                        <a:t>构建</a:t>
                      </a:r>
                      <a:endParaRPr lang="zh-CN" altLang="en-US" dirty="0">
                        <a:solidFill>
                          <a:schemeClr val="accent1"/>
                        </a:solidFill>
                        <a:latin typeface="微软雅黑" panose="020B0503020204020204" pitchFamily="34" charset="-122"/>
                        <a:ea typeface="微软雅黑" panose="020B0503020204020204" pitchFamily="34" charset="-122"/>
                      </a:endParaRPr>
                    </a:p>
                  </a:txBody>
                  <a:tcPr/>
                </a:tc>
                <a:tc>
                  <a:txBody>
                    <a:bodyPr/>
                    <a:lstStyle/>
                    <a:p>
                      <a:r>
                        <a:rPr lang="zh-CN" altLang="en-US" dirty="0">
                          <a:solidFill>
                            <a:schemeClr val="accent1"/>
                          </a:solidFill>
                        </a:rPr>
                        <a:t>进行中</a:t>
                      </a:r>
                      <a:endParaRPr lang="zh-CN" altLang="en-US" dirty="0">
                        <a:solidFill>
                          <a:schemeClr val="accent1"/>
                        </a:solidFill>
                      </a:endParaRPr>
                    </a:p>
                  </a:txBody>
                  <a:tcPr/>
                </a:tc>
              </a:tr>
              <a:tr h="52758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latin typeface="微软雅黑" panose="020B0503020204020204" pitchFamily="34" charset="-122"/>
                          <a:ea typeface="微软雅黑" panose="020B0503020204020204" pitchFamily="34" charset="-122"/>
                        </a:rPr>
                        <a:t>基于密度</a:t>
                      </a:r>
                      <a:r>
                        <a:rPr lang="zh-CN" altLang="en-US" dirty="0">
                          <a:solidFill>
                            <a:schemeClr val="accent1"/>
                          </a:solidFill>
                          <a:latin typeface="微软雅黑" panose="020B0503020204020204" pitchFamily="34" charset="-122"/>
                          <a:ea typeface="微软雅黑" panose="020B0503020204020204" pitchFamily="34" charset="-122"/>
                        </a:rPr>
                        <a:t>聚集的特征域</a:t>
                      </a:r>
                      <a:r>
                        <a:rPr lang="zh-CN" altLang="en-US" dirty="0">
                          <a:solidFill>
                            <a:schemeClr val="accent1"/>
                          </a:solidFill>
                          <a:latin typeface="微软雅黑" panose="020B0503020204020204" pitchFamily="34" charset="-122"/>
                          <a:ea typeface="微软雅黑" panose="020B0503020204020204" pitchFamily="34" charset="-122"/>
                        </a:rPr>
                        <a:t>划定算法</a:t>
                      </a:r>
                      <a:endParaRPr lang="en-US" altLang="zh-CN" dirty="0">
                        <a:solidFill>
                          <a:schemeClr val="accent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olidFill>
                          <a:schemeClr val="accent1"/>
                        </a:solidFill>
                        <a:latin typeface="微软雅黑" panose="020B0503020204020204" pitchFamily="34" charset="-122"/>
                        <a:ea typeface="微软雅黑" panose="020B0503020204020204" pitchFamily="34" charset="-122"/>
                      </a:endParaRPr>
                    </a:p>
                  </a:txBody>
                  <a:tcPr/>
                </a:tc>
                <a:tc>
                  <a:txBody>
                    <a:bodyPr/>
                    <a:lstStyle/>
                    <a:p>
                      <a:r>
                        <a:rPr lang="zh-CN" altLang="en-US" dirty="0">
                          <a:solidFill>
                            <a:schemeClr val="accent1"/>
                          </a:solidFill>
                        </a:rPr>
                        <a:t>设计实验</a:t>
                      </a:r>
                      <a:r>
                        <a:rPr lang="zh-CN" altLang="en-US" dirty="0">
                          <a:solidFill>
                            <a:schemeClr val="accent1"/>
                          </a:solidFill>
                        </a:rPr>
                        <a:t>进行测试</a:t>
                      </a:r>
                      <a:endParaRPr lang="zh-CN" altLang="en-US" dirty="0">
                        <a:solidFill>
                          <a:schemeClr val="accent1"/>
                        </a:solidFill>
                      </a:endParaRPr>
                    </a:p>
                  </a:txBody>
                  <a:tcPr/>
                </a:tc>
              </a:tr>
              <a:tr h="527581">
                <a:tc>
                  <a:txBody>
                    <a:bodyPr/>
                    <a:lstStyle/>
                    <a:p>
                      <a:r>
                        <a:rPr lang="zh-CN" altLang="en-US" dirty="0">
                          <a:solidFill>
                            <a:schemeClr val="accent1"/>
                          </a:solidFill>
                        </a:rPr>
                        <a:t>音视频</a:t>
                      </a:r>
                      <a:r>
                        <a:rPr lang="zh-CN" altLang="en-US" dirty="0">
                          <a:solidFill>
                            <a:schemeClr val="accent1"/>
                          </a:solidFill>
                        </a:rPr>
                        <a:t>情感一致性判别算法</a:t>
                      </a:r>
                      <a:endParaRPr lang="zh-CN" altLang="en-US" dirty="0">
                        <a:solidFill>
                          <a:schemeClr val="accent1"/>
                        </a:solidFill>
                      </a:endParaRPr>
                    </a:p>
                  </a:txBody>
                  <a:tcPr/>
                </a:tc>
                <a:tc>
                  <a:txBody>
                    <a:bodyPr/>
                    <a:lstStyle/>
                    <a:p>
                      <a:r>
                        <a:rPr lang="zh-CN" altLang="en-US" dirty="0">
                          <a:solidFill>
                            <a:schemeClr val="accent1"/>
                          </a:solidFill>
                        </a:rPr>
                        <a:t>未</a:t>
                      </a:r>
                      <a:r>
                        <a:rPr lang="zh-CN" altLang="en-US" dirty="0">
                          <a:solidFill>
                            <a:schemeClr val="accent1"/>
                          </a:solidFill>
                        </a:rPr>
                        <a:t>开始</a:t>
                      </a:r>
                      <a:endParaRPr lang="zh-CN" altLang="en-US" dirty="0">
                        <a:solidFill>
                          <a:schemeClr val="accent1"/>
                        </a:solidFill>
                      </a:endParaRPr>
                    </a:p>
                  </a:txBody>
                  <a:tcPr/>
                </a:tc>
              </a:tr>
              <a:tr h="527581">
                <a:tc>
                  <a:txBody>
                    <a:bodyPr/>
                    <a:lstStyle/>
                    <a:p>
                      <a:r>
                        <a:rPr lang="zh-CN" altLang="en-US" dirty="0">
                          <a:solidFill>
                            <a:schemeClr val="accent1"/>
                          </a:solidFill>
                          <a:latin typeface="微软雅黑" panose="020B0503020204020204" pitchFamily="34" charset="-122"/>
                          <a:ea typeface="微软雅黑" panose="020B0503020204020204" pitchFamily="34" charset="-122"/>
                        </a:rPr>
                        <a:t>原型系统设计实现</a:t>
                      </a:r>
                      <a:endParaRPr lang="en-US" altLang="zh-CN" dirty="0">
                        <a:solidFill>
                          <a:schemeClr val="accent1"/>
                        </a:solidFill>
                        <a:latin typeface="微软雅黑" panose="020B0503020204020204" pitchFamily="34" charset="-122"/>
                        <a:ea typeface="微软雅黑" panose="020B0503020204020204" pitchFamily="34" charset="-122"/>
                      </a:endParaRPr>
                    </a:p>
                  </a:txBody>
                  <a:tcPr/>
                </a:tc>
                <a:tc>
                  <a:txBody>
                    <a:bodyPr/>
                    <a:lstStyle/>
                    <a:p>
                      <a:r>
                        <a:rPr lang="zh-CN" altLang="en-US" dirty="0">
                          <a:solidFill>
                            <a:schemeClr val="accent1"/>
                          </a:solidFill>
                        </a:rPr>
                        <a:t>未开始</a:t>
                      </a:r>
                      <a:endParaRPr lang="zh-CN" altLang="en-US" dirty="0">
                        <a:solidFill>
                          <a:schemeClr val="accent1"/>
                        </a:solidFill>
                      </a:endParaRPr>
                    </a:p>
                  </a:txBody>
                  <a:tcPr/>
                </a:tc>
              </a:tr>
              <a:tr h="527581">
                <a:tc>
                  <a:txBody>
                    <a:bodyPr/>
                    <a:lstStyle/>
                    <a:p>
                      <a:r>
                        <a:rPr lang="zh-CN" altLang="en-US" dirty="0">
                          <a:solidFill>
                            <a:schemeClr val="accent1"/>
                          </a:solidFill>
                        </a:rPr>
                        <a:t>实验集成测试</a:t>
                      </a:r>
                      <a:endParaRPr lang="en-US" altLang="zh-CN" dirty="0">
                        <a:solidFill>
                          <a:schemeClr val="accent1"/>
                        </a:solidFill>
                      </a:endParaRPr>
                    </a:p>
                  </a:txBody>
                  <a:tcPr/>
                </a:tc>
                <a:tc>
                  <a:txBody>
                    <a:bodyPr/>
                    <a:lstStyle/>
                    <a:p>
                      <a:r>
                        <a:rPr lang="zh-CN" altLang="en-US" dirty="0">
                          <a:solidFill>
                            <a:schemeClr val="accent1"/>
                          </a:solidFill>
                        </a:rPr>
                        <a:t>未开始</a:t>
                      </a:r>
                      <a:endParaRPr lang="zh-CN" altLang="en-US" dirty="0">
                        <a:solidFill>
                          <a:schemeClr val="accent1"/>
                        </a:solidFill>
                      </a:endParaRPr>
                    </a:p>
                  </a:txBody>
                  <a:tcPr/>
                </a:tc>
              </a:tr>
            </a:tbl>
          </a:graphicData>
        </a:graphic>
      </p:graphicFrame>
      <p:sp>
        <p:nvSpPr>
          <p:cNvPr id="3" name="TextBox 27"/>
          <p:cNvSpPr txBox="1"/>
          <p:nvPr/>
        </p:nvSpPr>
        <p:spPr>
          <a:xfrm>
            <a:off x="1012825" y="176213"/>
            <a:ext cx="354203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未完成任务列表</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4"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 calcmode="lin" valueType="num">
                                      <p:cBhvr>
                                        <p:cTn id="9" dur="300" fill="hold"/>
                                        <p:tgtEl>
                                          <p:spTgt spid="4"/>
                                        </p:tgtEl>
                                        <p:attrNameLst>
                                          <p:attrName>style.rotation</p:attrName>
                                        </p:attrNameLst>
                                      </p:cBhvr>
                                      <p:tavLst>
                                        <p:tav tm="0">
                                          <p:val>
                                            <p:fltVal val="90"/>
                                          </p:val>
                                        </p:tav>
                                        <p:tav tm="100000">
                                          <p:val>
                                            <p:fltVal val="0"/>
                                          </p:val>
                                        </p:tav>
                                      </p:tavLst>
                                    </p:anim>
                                    <p:animEffect transition="in" filter="fade">
                                      <p:cBhvr>
                                        <p:cTn id="10" dur="300"/>
                                        <p:tgtEl>
                                          <p:spTgt spid="4"/>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后续计划</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584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5849" name="Freeform 10"/>
          <p:cNvSpPr/>
          <p:nvPr/>
        </p:nvSpPr>
        <p:spPr>
          <a:xfrm>
            <a:off x="1057275" y="1196975"/>
            <a:ext cx="7881620" cy="5043805"/>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ap="flat" cmpd="sng">
            <a:solidFill>
              <a:schemeClr val="bg2"/>
            </a:solidFill>
            <a:prstDash val="solid"/>
            <a:round/>
            <a:headEnd type="none" w="med" len="med"/>
            <a:tailEnd type="none" w="med" len="med"/>
          </a:ln>
        </p:spPr>
        <p:txBody>
          <a:bodyPr/>
          <a:lstStyle/>
          <a:p>
            <a:endParaRPr lang="zh-CN" altLang="en-US"/>
          </a:p>
        </p:txBody>
      </p:sp>
      <p:sp>
        <p:nvSpPr>
          <p:cNvPr id="35850" name="Freeform 11"/>
          <p:cNvSpPr/>
          <p:nvPr/>
        </p:nvSpPr>
        <p:spPr>
          <a:xfrm>
            <a:off x="960120" y="1380567"/>
            <a:ext cx="107950" cy="630237"/>
          </a:xfrm>
          <a:custGeom>
            <a:avLst/>
            <a:gdLst/>
            <a:ahLst/>
            <a:cxnLst>
              <a:cxn ang="0">
                <a:pos x="2147483647" y="0"/>
              </a:cxn>
              <a:cxn ang="0">
                <a:pos x="0" y="2147483647"/>
              </a:cxn>
              <a:cxn ang="0">
                <a:pos x="0" y="2147483647"/>
              </a:cxn>
              <a:cxn ang="0">
                <a:pos x="2147483647" y="2147483647"/>
              </a:cxn>
              <a:cxn ang="0">
                <a:pos x="2147483647" y="0"/>
              </a:cxn>
            </a:cxnLst>
            <a:rect l="0" t="0" r="0" b="0"/>
            <a:pathLst>
              <a:path w="139" h="806">
                <a:moveTo>
                  <a:pt x="139" y="0"/>
                </a:moveTo>
                <a:lnTo>
                  <a:pt x="0" y="110"/>
                </a:lnTo>
                <a:lnTo>
                  <a:pt x="0" y="806"/>
                </a:lnTo>
                <a:lnTo>
                  <a:pt x="139" y="696"/>
                </a:lnTo>
                <a:lnTo>
                  <a:pt x="139" y="0"/>
                </a:lnTo>
                <a:close/>
              </a:path>
            </a:pathLst>
          </a:custGeom>
          <a:solidFill>
            <a:schemeClr val="accent1"/>
          </a:solidFill>
          <a:ln w="9525">
            <a:noFill/>
          </a:ln>
        </p:spPr>
        <p:txBody>
          <a:bodyPr/>
          <a:lstStyle/>
          <a:p>
            <a:endParaRPr lang="zh-CN" altLang="en-US"/>
          </a:p>
        </p:txBody>
      </p:sp>
      <p:sp>
        <p:nvSpPr>
          <p:cNvPr id="35851" name="Freeform 12"/>
          <p:cNvSpPr/>
          <p:nvPr/>
        </p:nvSpPr>
        <p:spPr>
          <a:xfrm>
            <a:off x="960120" y="1466292"/>
            <a:ext cx="2794000" cy="544512"/>
          </a:xfrm>
          <a:custGeom>
            <a:avLst/>
            <a:gdLst/>
            <a:ahLst/>
            <a:cxnLst>
              <a:cxn ang="0">
                <a:pos x="2147483647" y="0"/>
              </a:cxn>
              <a:cxn ang="0">
                <a:pos x="0" y="0"/>
              </a:cxn>
              <a:cxn ang="0">
                <a:pos x="0" y="2147483647"/>
              </a:cxn>
              <a:cxn ang="0">
                <a:pos x="2147483647" y="2147483647"/>
              </a:cxn>
              <a:cxn ang="0">
                <a:pos x="2147483647" y="2147483647"/>
              </a:cxn>
              <a:cxn ang="0">
                <a:pos x="2147483647" y="0"/>
              </a:cxn>
            </a:cxnLst>
            <a:rect l="0" t="0" r="0" b="0"/>
            <a:pathLst>
              <a:path w="3591" h="696">
                <a:moveTo>
                  <a:pt x="3591" y="0"/>
                </a:moveTo>
                <a:lnTo>
                  <a:pt x="0" y="0"/>
                </a:lnTo>
                <a:lnTo>
                  <a:pt x="0" y="696"/>
                </a:lnTo>
                <a:lnTo>
                  <a:pt x="3591" y="696"/>
                </a:lnTo>
                <a:lnTo>
                  <a:pt x="3383" y="353"/>
                </a:lnTo>
                <a:lnTo>
                  <a:pt x="3591" y="0"/>
                </a:lnTo>
                <a:close/>
              </a:path>
            </a:pathLst>
          </a:custGeom>
          <a:solidFill>
            <a:srgbClr val="113E6A"/>
          </a:solidFill>
          <a:ln w="9525">
            <a:noFill/>
          </a:ln>
        </p:spPr>
        <p:txBody>
          <a:bodyPr/>
          <a:lstStyle/>
          <a:p>
            <a:endParaRPr lang="zh-CN" altLang="en-US"/>
          </a:p>
        </p:txBody>
      </p:sp>
      <p:sp>
        <p:nvSpPr>
          <p:cNvPr id="35852" name="TextBox 11"/>
          <p:cNvSpPr txBox="1"/>
          <p:nvPr/>
        </p:nvSpPr>
        <p:spPr>
          <a:xfrm>
            <a:off x="1214120" y="1485342"/>
            <a:ext cx="2220913" cy="492443"/>
          </a:xfrm>
          <a:prstGeom prst="rect">
            <a:avLst/>
          </a:prstGeom>
          <a:noFill/>
          <a:ln w="9525">
            <a:noFill/>
          </a:ln>
        </p:spPr>
        <p:txBody>
          <a:bodyPr anchor="t">
            <a:spAutoFit/>
          </a:bodyPr>
          <a:lstStyle/>
          <a:p>
            <a:r>
              <a:rPr lang="zh-CN" altLang="en-US" sz="2600" dirty="0">
                <a:solidFill>
                  <a:schemeClr val="accent2"/>
                </a:solidFill>
                <a:latin typeface="微软雅黑" panose="020B0503020204020204" pitchFamily="34" charset="-122"/>
                <a:ea typeface="微软雅黑" panose="020B0503020204020204" pitchFamily="34" charset="-122"/>
              </a:rPr>
              <a:t>中期答辩后</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35853" name="TextBox 13"/>
          <p:cNvSpPr txBox="1"/>
          <p:nvPr/>
        </p:nvSpPr>
        <p:spPr>
          <a:xfrm>
            <a:off x="1163955" y="2186305"/>
            <a:ext cx="7440295" cy="3692525"/>
          </a:xfrm>
          <a:prstGeom prst="rect">
            <a:avLst/>
          </a:prstGeom>
          <a:noFill/>
          <a:ln w="9525">
            <a:noFill/>
          </a:ln>
        </p:spPr>
        <p:txBody>
          <a:bodyPr wrap="square" anchor="t">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第</a:t>
            </a:r>
            <a:r>
              <a:rPr lang="en-US" altLang="zh-CN" b="1" dirty="0">
                <a:solidFill>
                  <a:schemeClr val="accent1"/>
                </a:solidFill>
                <a:latin typeface="微软雅黑" panose="020B0503020204020204" pitchFamily="34" charset="-122"/>
                <a:ea typeface="微软雅黑" panose="020B0503020204020204" pitchFamily="34" charset="-122"/>
              </a:rPr>
              <a:t>7</a:t>
            </a:r>
            <a:r>
              <a:rPr lang="zh-CN" altLang="en-US" b="1" dirty="0">
                <a:solidFill>
                  <a:schemeClr val="accent1"/>
                </a:solidFill>
                <a:latin typeface="微软雅黑" panose="020B0503020204020204" pitchFamily="34" charset="-122"/>
                <a:ea typeface="微软雅黑" panose="020B0503020204020204" pitchFamily="34" charset="-122"/>
              </a:rPr>
              <a:t>周</a:t>
            </a:r>
            <a:r>
              <a:rPr lang="zh-CN" altLang="en-US" dirty="0">
                <a:solidFill>
                  <a:schemeClr val="accent1"/>
                </a:solidFill>
                <a:latin typeface="微软雅黑" panose="020B0503020204020204" pitchFamily="34" charset="-122"/>
                <a:ea typeface="微软雅黑" panose="020B0503020204020204" pitchFamily="34" charset="-122"/>
              </a:rPr>
              <a:t>：构建测试数据集。</a:t>
            </a:r>
            <a:endParaRPr lang="zh-CN" altLang="en-US"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第</a:t>
            </a:r>
            <a:r>
              <a:rPr lang="en-US" altLang="zh-CN" b="1" dirty="0">
                <a:solidFill>
                  <a:schemeClr val="accent1"/>
                </a:solidFill>
                <a:latin typeface="微软雅黑" panose="020B0503020204020204" pitchFamily="34" charset="-122"/>
                <a:ea typeface="微软雅黑" panose="020B0503020204020204" pitchFamily="34" charset="-122"/>
              </a:rPr>
              <a:t>8</a:t>
            </a:r>
            <a:r>
              <a:rPr lang="zh-CN" altLang="en-US" b="1" dirty="0">
                <a:solidFill>
                  <a:schemeClr val="accent1"/>
                </a:solidFill>
                <a:latin typeface="微软雅黑" panose="020B0503020204020204" pitchFamily="34" charset="-122"/>
                <a:ea typeface="微软雅黑" panose="020B0503020204020204" pitchFamily="34" charset="-122"/>
              </a:rPr>
              <a:t>周</a:t>
            </a:r>
            <a:r>
              <a:rPr lang="zh-CN" altLang="en-US" dirty="0">
                <a:solidFill>
                  <a:schemeClr val="accent1"/>
                </a:solidFill>
                <a:latin typeface="微软雅黑" panose="020B0503020204020204" pitchFamily="34" charset="-122"/>
                <a:ea typeface="微软雅黑" panose="020B0503020204020204" pitchFamily="34" charset="-122"/>
              </a:rPr>
              <a:t>：完成特征提取以及基于密度聚集的特征域划分算法的实验测试。</a:t>
            </a:r>
            <a:endParaRPr lang="zh-CN" altLang="en-US"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第</a:t>
            </a:r>
            <a:r>
              <a:rPr lang="en-US" altLang="zh-CN" b="1" dirty="0">
                <a:solidFill>
                  <a:schemeClr val="accent1"/>
                </a:solidFill>
                <a:latin typeface="微软雅黑" panose="020B0503020204020204" pitchFamily="34" charset="-122"/>
                <a:ea typeface="微软雅黑" panose="020B0503020204020204" pitchFamily="34" charset="-122"/>
              </a:rPr>
              <a:t>9-10</a:t>
            </a:r>
            <a:r>
              <a:rPr lang="zh-CN" altLang="en-US" b="1" dirty="0">
                <a:solidFill>
                  <a:schemeClr val="accent1"/>
                </a:solidFill>
                <a:latin typeface="微软雅黑" panose="020B0503020204020204" pitchFamily="34" charset="-122"/>
                <a:ea typeface="微软雅黑" panose="020B0503020204020204" pitchFamily="34" charset="-122"/>
              </a:rPr>
              <a:t>周</a:t>
            </a:r>
            <a:r>
              <a:rPr lang="zh-CN" altLang="en-US" dirty="0">
                <a:solidFill>
                  <a:schemeClr val="accent1"/>
                </a:solidFill>
                <a:latin typeface="微软雅黑" panose="020B0503020204020204" pitchFamily="34" charset="-122"/>
                <a:ea typeface="微软雅黑" panose="020B0503020204020204" pitchFamily="34" charset="-122"/>
              </a:rPr>
              <a:t>：复现情感识别模型，完成音画情感一致性判别算法的细节及代码实现，并设计实验测试。</a:t>
            </a:r>
            <a:endParaRPr lang="zh-CN" altLang="en-US"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第</a:t>
            </a:r>
            <a:r>
              <a:rPr lang="en-US" altLang="zh-CN" b="1" dirty="0">
                <a:solidFill>
                  <a:schemeClr val="accent1"/>
                </a:solidFill>
                <a:latin typeface="微软雅黑" panose="020B0503020204020204" pitchFamily="34" charset="-122"/>
                <a:ea typeface="微软雅黑" panose="020B0503020204020204" pitchFamily="34" charset="-122"/>
              </a:rPr>
              <a:t>11</a:t>
            </a:r>
            <a:r>
              <a:rPr lang="zh-CN" altLang="en-US" b="1" dirty="0">
                <a:solidFill>
                  <a:schemeClr val="accent1"/>
                </a:solidFill>
                <a:latin typeface="微软雅黑" panose="020B0503020204020204" pitchFamily="34" charset="-122"/>
                <a:ea typeface="微软雅黑" panose="020B0503020204020204" pitchFamily="34" charset="-122"/>
              </a:rPr>
              <a:t>周</a:t>
            </a:r>
            <a:r>
              <a:rPr lang="zh-CN" altLang="en-US" dirty="0">
                <a:solidFill>
                  <a:schemeClr val="accent1"/>
                </a:solidFill>
                <a:latin typeface="微软雅黑" panose="020B0503020204020204" pitchFamily="34" charset="-122"/>
                <a:ea typeface="微软雅黑" panose="020B0503020204020204" pitchFamily="34" charset="-122"/>
              </a:rPr>
              <a:t>：实现原型系统和简单的UI交互界面，并设计实验测试基于特定人物细粒度建模以及音画情感一致性判别算法的深度伪造视频检测方法的效能。</a:t>
            </a:r>
            <a:endParaRPr lang="zh-CN" altLang="en-US" dirty="0">
              <a:solidFill>
                <a:schemeClr val="accent1"/>
              </a:solidFill>
              <a:latin typeface="微软雅黑" panose="020B0503020204020204" pitchFamily="34" charset="-122"/>
              <a:ea typeface="微软雅黑" panose="020B0503020204020204" pitchFamily="34" charset="-122"/>
            </a:endParaRPr>
          </a:p>
          <a:p>
            <a:pPr algn="just"/>
            <a:endParaRPr lang="zh-CN" altLang="en-US"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第</a:t>
            </a:r>
            <a:r>
              <a:rPr lang="en-US" altLang="zh-CN" b="1" dirty="0">
                <a:solidFill>
                  <a:schemeClr val="accent1"/>
                </a:solidFill>
                <a:latin typeface="微软雅黑" panose="020B0503020204020204" pitchFamily="34" charset="-122"/>
                <a:ea typeface="微软雅黑" panose="020B0503020204020204" pitchFamily="34" charset="-122"/>
              </a:rPr>
              <a:t>12</a:t>
            </a:r>
            <a:r>
              <a:rPr lang="zh-CN" altLang="en-US" b="1" dirty="0">
                <a:solidFill>
                  <a:schemeClr val="accent1"/>
                </a:solidFill>
                <a:latin typeface="微软雅黑" panose="020B0503020204020204" pitchFamily="34" charset="-122"/>
                <a:ea typeface="微软雅黑" panose="020B0503020204020204" pitchFamily="34" charset="-122"/>
              </a:rPr>
              <a:t>周及之后：</a:t>
            </a:r>
            <a:r>
              <a:rPr lang="zh-CN" altLang="en-US" dirty="0">
                <a:solidFill>
                  <a:schemeClr val="accent1"/>
                </a:solidFill>
                <a:latin typeface="微软雅黑" panose="020B0503020204020204" pitchFamily="34" charset="-122"/>
                <a:ea typeface="微软雅黑" panose="020B0503020204020204" pitchFamily="34" charset="-122"/>
              </a:rPr>
              <a:t>完善各模块的实验，优化各算法，完成毕设论文的写作及答辩工作的</a:t>
            </a:r>
            <a:r>
              <a:rPr lang="zh-CN" altLang="en-US" dirty="0">
                <a:solidFill>
                  <a:schemeClr val="accent1"/>
                </a:solidFill>
                <a:latin typeface="微软雅黑" panose="020B0503020204020204" pitchFamily="34" charset="-122"/>
                <a:ea typeface="微软雅黑" panose="020B0503020204020204" pitchFamily="34" charset="-122"/>
              </a:rPr>
              <a:t>准备。</a:t>
            </a:r>
            <a:endParaRPr lang="zh-CN" altLang="en-US"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980"/>
                            </p:stCondLst>
                            <p:childTnLst>
                              <p:par>
                                <p:cTn id="20" presetID="22" presetClass="entr" presetSubtype="4" fill="hold" nodeType="afterEffect">
                                  <p:stCondLst>
                                    <p:cond delay="0"/>
                                  </p:stCondLst>
                                  <p:childTnLst>
                                    <p:set>
                                      <p:cBhvr>
                                        <p:cTn id="21" dur="1" fill="hold">
                                          <p:stCondLst>
                                            <p:cond delay="0"/>
                                          </p:stCondLst>
                                        </p:cTn>
                                        <p:tgtEl>
                                          <p:spTgt spid="35849"/>
                                        </p:tgtEl>
                                        <p:attrNameLst>
                                          <p:attrName>style.visibility</p:attrName>
                                        </p:attrNameLst>
                                      </p:cBhvr>
                                      <p:to>
                                        <p:strVal val="visible"/>
                                      </p:to>
                                    </p:set>
                                    <p:animEffect transition="in" filter="wipe(down)">
                                      <p:cBhvr>
                                        <p:cTn id="22" dur="500"/>
                                        <p:tgtEl>
                                          <p:spTgt spid="35849"/>
                                        </p:tgtEl>
                                      </p:cBhvr>
                                    </p:animEffect>
                                  </p:childTnLst>
                                </p:cTn>
                              </p:par>
                            </p:childTnLst>
                          </p:cTn>
                        </p:par>
                        <p:par>
                          <p:cTn id="23" fill="hold">
                            <p:stCondLst>
                              <p:cond delay="1480"/>
                            </p:stCondLst>
                            <p:childTnLst>
                              <p:par>
                                <p:cTn id="24" presetID="22" presetClass="entr" presetSubtype="2" fill="hold" nodeType="afterEffect">
                                  <p:stCondLst>
                                    <p:cond delay="0"/>
                                  </p:stCondLst>
                                  <p:childTnLst>
                                    <p:set>
                                      <p:cBhvr>
                                        <p:cTn id="25" dur="1" fill="hold">
                                          <p:stCondLst>
                                            <p:cond delay="0"/>
                                          </p:stCondLst>
                                        </p:cTn>
                                        <p:tgtEl>
                                          <p:spTgt spid="35850"/>
                                        </p:tgtEl>
                                        <p:attrNameLst>
                                          <p:attrName>style.visibility</p:attrName>
                                        </p:attrNameLst>
                                      </p:cBhvr>
                                      <p:to>
                                        <p:strVal val="visible"/>
                                      </p:to>
                                    </p:set>
                                    <p:animEffect transition="in" filter="wipe(right)">
                                      <p:cBhvr>
                                        <p:cTn id="26" dur="300"/>
                                        <p:tgtEl>
                                          <p:spTgt spid="35850"/>
                                        </p:tgtEl>
                                      </p:cBhvr>
                                    </p:animEffect>
                                  </p:childTnLst>
                                </p:cTn>
                              </p:par>
                            </p:childTnLst>
                          </p:cTn>
                        </p:par>
                        <p:par>
                          <p:cTn id="27" fill="hold">
                            <p:stCondLst>
                              <p:cond delay="1980"/>
                            </p:stCondLst>
                            <p:childTnLst>
                              <p:par>
                                <p:cTn id="28" presetID="22" presetClass="entr" presetSubtype="8" fill="hold" nodeType="afterEffect">
                                  <p:stCondLst>
                                    <p:cond delay="0"/>
                                  </p:stCondLst>
                                  <p:childTnLst>
                                    <p:set>
                                      <p:cBhvr>
                                        <p:cTn id="29" dur="1" fill="hold">
                                          <p:stCondLst>
                                            <p:cond delay="0"/>
                                          </p:stCondLst>
                                        </p:cTn>
                                        <p:tgtEl>
                                          <p:spTgt spid="35851"/>
                                        </p:tgtEl>
                                        <p:attrNameLst>
                                          <p:attrName>style.visibility</p:attrName>
                                        </p:attrNameLst>
                                      </p:cBhvr>
                                      <p:to>
                                        <p:strVal val="visible"/>
                                      </p:to>
                                    </p:set>
                                    <p:animEffect transition="in" filter="wipe(left)">
                                      <p:cBhvr>
                                        <p:cTn id="30" dur="500"/>
                                        <p:tgtEl>
                                          <p:spTgt spid="35851"/>
                                        </p:tgtEl>
                                      </p:cBhvr>
                                    </p:animEffect>
                                  </p:childTnLst>
                                </p:cTn>
                              </p:par>
                            </p:childTnLst>
                          </p:cTn>
                        </p:par>
                        <p:par>
                          <p:cTn id="31" fill="hold">
                            <p:stCondLst>
                              <p:cond delay="248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52"/>
                                        </p:tgtEl>
                                        <p:attrNameLst>
                                          <p:attrName>style.visibility</p:attrName>
                                        </p:attrNameLst>
                                      </p:cBhvr>
                                      <p:to>
                                        <p:strVal val="visible"/>
                                      </p:to>
                                    </p:set>
                                    <p:anim by="(-#ppt_w*2)" calcmode="lin" valueType="num">
                                      <p:cBhvr rctx="PPT">
                                        <p:cTn id="34" dur="250" autoRev="1" fill="hold">
                                          <p:stCondLst>
                                            <p:cond delay="0"/>
                                          </p:stCondLst>
                                        </p:cTn>
                                        <p:tgtEl>
                                          <p:spTgt spid="35852"/>
                                        </p:tgtEl>
                                        <p:attrNameLst>
                                          <p:attrName>ppt_w</p:attrName>
                                        </p:attrNameLst>
                                      </p:cBhvr>
                                    </p:anim>
                                    <p:anim by="(#ppt_w*0.50)" calcmode="lin" valueType="num">
                                      <p:cBhvr>
                                        <p:cTn id="35" dur="250" decel="50000" autoRev="1" fill="hold">
                                          <p:stCondLst>
                                            <p:cond delay="0"/>
                                          </p:stCondLst>
                                        </p:cTn>
                                        <p:tgtEl>
                                          <p:spTgt spid="35852"/>
                                        </p:tgtEl>
                                        <p:attrNameLst>
                                          <p:attrName>ppt_x</p:attrName>
                                        </p:attrNameLst>
                                      </p:cBhvr>
                                    </p:anim>
                                    <p:anim from="(-#ppt_h/2)" to="(#ppt_y)" calcmode="lin" valueType="num">
                                      <p:cBhvr>
                                        <p:cTn id="36" dur="500" fill="hold">
                                          <p:stCondLst>
                                            <p:cond delay="0"/>
                                          </p:stCondLst>
                                        </p:cTn>
                                        <p:tgtEl>
                                          <p:spTgt spid="35852"/>
                                        </p:tgtEl>
                                        <p:attrNameLst>
                                          <p:attrName>ppt_y</p:attrName>
                                        </p:attrNameLst>
                                      </p:cBhvr>
                                    </p:anim>
                                    <p:animRot by="21600000">
                                      <p:cBhvr>
                                        <p:cTn id="37" dur="500" fill="hold">
                                          <p:stCondLst>
                                            <p:cond delay="0"/>
                                          </p:stCondLst>
                                        </p:cTn>
                                        <p:tgtEl>
                                          <p:spTgt spid="35852"/>
                                        </p:tgtEl>
                                        <p:attrNameLst>
                                          <p:attrName>r</p:attrName>
                                        </p:attrNameLst>
                                      </p:cBhvr>
                                    </p:animRot>
                                  </p:childTnLst>
                                </p:cTn>
                              </p:par>
                            </p:childTnLst>
                          </p:cTn>
                        </p:par>
                        <p:par>
                          <p:cTn id="38" fill="hold">
                            <p:stCondLst>
                              <p:cond delay="2980"/>
                            </p:stCondLst>
                            <p:childTnLst>
                              <p:par>
                                <p:cTn id="39" presetID="22" presetClass="entr" presetSubtype="1" fill="hold" grpId="0" nodeType="afterEffect">
                                  <p:stCondLst>
                                    <p:cond delay="0"/>
                                  </p:stCondLst>
                                  <p:childTnLst>
                                    <p:set>
                                      <p:cBhvr>
                                        <p:cTn id="40" dur="1" fill="hold">
                                          <p:stCondLst>
                                            <p:cond delay="0"/>
                                          </p:stCondLst>
                                        </p:cTn>
                                        <p:tgtEl>
                                          <p:spTgt spid="35853"/>
                                        </p:tgtEl>
                                        <p:attrNameLst>
                                          <p:attrName>style.visibility</p:attrName>
                                        </p:attrNameLst>
                                      </p:cBhvr>
                                      <p:to>
                                        <p:strVal val="visible"/>
                                      </p:to>
                                    </p:set>
                                    <p:animEffect transition="in" filter="wipe(up)">
                                      <p:cBhvr>
                                        <p:cTn id="41"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52" grpId="0"/>
      <p:bldP spid="358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感谢您的批评指正</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p:nvPr/>
        </p:nvSpPr>
        <p:spPr>
          <a:xfrm>
            <a:off x="4697412" y="3786951"/>
            <a:ext cx="2871787" cy="581057"/>
          </a:xfrm>
          <a:prstGeom prst="rect">
            <a:avLst/>
          </a:prstGeom>
          <a:noFill/>
          <a:ln w="9525">
            <a:noFill/>
          </a:ln>
        </p:spPr>
        <p:txBody>
          <a:bodyPr anchor="t">
            <a:spAutoFit/>
          </a:bodyPr>
          <a:lstStyle/>
          <a:p>
            <a:pPr algn="ct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计算机学院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
        <p:nvSpPr>
          <p:cNvPr id="16" name="圆角矩形 42"/>
          <p:cNvSpPr/>
          <p:nvPr/>
        </p:nvSpPr>
        <p:spPr>
          <a:xfrm>
            <a:off x="4286251" y="577775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17" name="TextBox 43"/>
          <p:cNvSpPr txBox="1"/>
          <p:nvPr/>
        </p:nvSpPr>
        <p:spPr>
          <a:xfrm>
            <a:off x="6073483" y="4769192"/>
            <a:ext cx="3646933" cy="645160"/>
          </a:xfrm>
          <a:prstGeom prst="rect">
            <a:avLst/>
          </a:prstGeom>
          <a:noFill/>
          <a:ln w="9525">
            <a:noFill/>
          </a:ln>
        </p:spPr>
        <p:txBody>
          <a:bodyPr wrap="square"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朱正阳</a:t>
            </a:r>
            <a:r>
              <a:rPr lang="en-US" altLang="zh-CN" sz="2400" dirty="0">
                <a:solidFill>
                  <a:schemeClr val="accent2"/>
                </a:solidFill>
                <a:latin typeface="微软雅黑" panose="020B0503020204020204" pitchFamily="34" charset="-122"/>
                <a:ea typeface="微软雅黑" panose="020B0503020204020204" pitchFamily="34" charset="-122"/>
              </a:rPr>
              <a:t>   18373110</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19" name="TextBox 44"/>
          <p:cNvSpPr txBox="1"/>
          <p:nvPr/>
        </p:nvSpPr>
        <p:spPr>
          <a:xfrm>
            <a:off x="6069013" y="5672983"/>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阮利</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0" name="TextBox 45"/>
          <p:cNvSpPr txBox="1"/>
          <p:nvPr/>
        </p:nvSpPr>
        <p:spPr>
          <a:xfrm>
            <a:off x="4333876" y="563964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21" name="圆角矩形 46"/>
          <p:cNvSpPr/>
          <p:nvPr/>
        </p:nvSpPr>
        <p:spPr>
          <a:xfrm>
            <a:off x="4286251" y="4873967"/>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22" name="TextBox 47"/>
          <p:cNvSpPr txBox="1"/>
          <p:nvPr/>
        </p:nvSpPr>
        <p:spPr>
          <a:xfrm>
            <a:off x="4346637" y="4745379"/>
            <a:ext cx="1306513" cy="581025"/>
          </a:xfrm>
          <a:prstGeom prst="rect">
            <a:avLst/>
          </a:prstGeom>
          <a:noFill/>
          <a:ln w="9525">
            <a:noFill/>
          </a:ln>
        </p:spPr>
        <p:txBody>
          <a:bodyPr wrap="square"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7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200"/>
                            </p:stCondLst>
                            <p:childTnLst>
                              <p:par>
                                <p:cTn id="22" presetID="3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style.rotation</p:attrName>
                                        </p:attrNameLst>
                                      </p:cBhvr>
                                      <p:tavLst>
                                        <p:tav tm="0">
                                          <p:val>
                                            <p:fltVal val="90"/>
                                          </p:val>
                                        </p:tav>
                                        <p:tav tm="100000">
                                          <p:val>
                                            <p:fltVal val="0"/>
                                          </p:val>
                                        </p:tav>
                                      </p:tavLst>
                                    </p:anim>
                                    <p:animEffect transition="in" filter="fade">
                                      <p:cBhvr>
                                        <p:cTn id="27" dur="500"/>
                                        <p:tgtEl>
                                          <p:spTgt spid="21"/>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 calcmode="lin" valueType="num">
                                      <p:cBhvr>
                                        <p:cTn id="32" dur="500" fill="hold"/>
                                        <p:tgtEl>
                                          <p:spTgt spid="22"/>
                                        </p:tgtEl>
                                        <p:attrNameLst>
                                          <p:attrName>style.rotation</p:attrName>
                                        </p:attrNameLst>
                                      </p:cBhvr>
                                      <p:tavLst>
                                        <p:tav tm="0">
                                          <p:val>
                                            <p:fltVal val="90"/>
                                          </p:val>
                                        </p:tav>
                                        <p:tav tm="100000">
                                          <p:val>
                                            <p:fltVal val="0"/>
                                          </p:val>
                                        </p:tav>
                                      </p:tavLst>
                                    </p:anim>
                                    <p:animEffect transition="in" filter="fade">
                                      <p:cBhvr>
                                        <p:cTn id="33" dur="500"/>
                                        <p:tgtEl>
                                          <p:spTgt spid="22"/>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 calcmode="lin" valueType="num">
                                      <p:cBhvr>
                                        <p:cTn id="38" dur="500" fill="hold"/>
                                        <p:tgtEl>
                                          <p:spTgt spid="16"/>
                                        </p:tgtEl>
                                        <p:attrNameLst>
                                          <p:attrName>style.rotation</p:attrName>
                                        </p:attrNameLst>
                                      </p:cBhvr>
                                      <p:tavLst>
                                        <p:tav tm="0">
                                          <p:val>
                                            <p:fltVal val="90"/>
                                          </p:val>
                                        </p:tav>
                                        <p:tav tm="100000">
                                          <p:val>
                                            <p:fltVal val="0"/>
                                          </p:val>
                                        </p:tav>
                                      </p:tavLst>
                                    </p:anim>
                                    <p:animEffect transition="in" filter="fade">
                                      <p:cBhvr>
                                        <p:cTn id="39" dur="500"/>
                                        <p:tgtEl>
                                          <p:spTgt spid="16"/>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 calcmode="lin" valueType="num">
                                      <p:cBhvr>
                                        <p:cTn id="44" dur="500" fill="hold"/>
                                        <p:tgtEl>
                                          <p:spTgt spid="20"/>
                                        </p:tgtEl>
                                        <p:attrNameLst>
                                          <p:attrName>style.rotation</p:attrName>
                                        </p:attrNameLst>
                                      </p:cBhvr>
                                      <p:tavLst>
                                        <p:tav tm="0">
                                          <p:val>
                                            <p:fltVal val="90"/>
                                          </p:val>
                                        </p:tav>
                                        <p:tav tm="100000">
                                          <p:val>
                                            <p:fltVal val="0"/>
                                          </p:val>
                                        </p:tav>
                                      </p:tavLst>
                                    </p:anim>
                                    <p:animEffect transition="in" filter="fade">
                                      <p:cBhvr>
                                        <p:cTn id="45" dur="500"/>
                                        <p:tgtEl>
                                          <p:spTgt spid="20"/>
                                        </p:tgtEl>
                                      </p:cBhvr>
                                    </p:animEffect>
                                  </p:childTnLst>
                                </p:cTn>
                              </p:par>
                            </p:childTnLst>
                          </p:cTn>
                        </p:par>
                        <p:par>
                          <p:cTn id="46" fill="hold">
                            <p:stCondLst>
                              <p:cond delay="27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81" grpId="0" bldLvl="0" animBg="1"/>
      <p:bldP spid="16" grpId="0" animBg="1"/>
      <p:bldP spid="17" grpId="0"/>
      <p:bldP spid="19" grpId="0"/>
      <p:bldP spid="20" grpId="0"/>
      <p:bldP spid="21"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6314123" y="1196023"/>
            <a:ext cx="5492750" cy="206375"/>
          </a:xfrm>
          <a:prstGeom prst="rect">
            <a:avLst/>
          </a:prstGeom>
          <a:noFill/>
          <a:ln w="9525">
            <a:noFill/>
          </a:ln>
        </p:spPr>
        <p:txBody>
          <a:bodyPr anchor="ctr"/>
          <a:lstStyle/>
          <a:p>
            <a:r>
              <a:rPr b="1">
                <a:solidFill>
                  <a:srgbClr val="113E6A"/>
                </a:solidFill>
                <a:latin typeface="微软雅黑" panose="020B0503020204020204" pitchFamily="34" charset="-122"/>
                <a:ea typeface="微软雅黑" panose="020B0503020204020204" pitchFamily="34" charset="-122"/>
              </a:rPr>
              <a:t>面向特定人物的细粒度建模与深度伪造检测方法</a:t>
            </a:r>
            <a:endParaRPr b="1">
              <a:solidFill>
                <a:srgbClr val="113E6A"/>
              </a:solidFill>
              <a:latin typeface="微软雅黑" panose="020B0503020204020204" pitchFamily="34" charset="-122"/>
              <a:ea typeface="微软雅黑" panose="020B0503020204020204" pitchFamily="34" charset="-122"/>
            </a:endParaRPr>
          </a:p>
        </p:txBody>
      </p:sp>
      <p:cxnSp>
        <p:nvCxnSpPr>
          <p:cNvPr id="8194" name="直接连接符 3"/>
          <p:cNvCxnSpPr/>
          <p:nvPr/>
        </p:nvCxnSpPr>
        <p:spPr>
          <a:xfrm>
            <a:off x="6170613" y="1484784"/>
            <a:ext cx="5256360" cy="0"/>
          </a:xfrm>
          <a:prstGeom prst="line">
            <a:avLst/>
          </a:prstGeom>
          <a:ln w="9525" cap="flat" cmpd="sng">
            <a:solidFill>
              <a:srgbClr val="113E6A"/>
            </a:solidFill>
            <a:prstDash val="dash"/>
            <a:round/>
            <a:headEnd type="none" w="med" len="med"/>
            <a:tailEnd type="none" w="med" len="med"/>
          </a:ln>
        </p:spPr>
      </p:cxnSp>
      <p:sp>
        <p:nvSpPr>
          <p:cNvPr id="8" name="Rectangle 3"/>
          <p:cNvSpPr txBox="1"/>
          <p:nvPr/>
        </p:nvSpPr>
        <p:spPr>
          <a:xfrm>
            <a:off x="1927225" y="2447925"/>
            <a:ext cx="1536700" cy="601663"/>
          </a:xfrm>
          <a:prstGeom prst="rect">
            <a:avLst/>
          </a:prstGeom>
          <a:noFill/>
          <a:ln w="9525">
            <a:noFill/>
          </a:ln>
        </p:spPr>
        <p:txBody>
          <a:bodyPr anchor="ctr"/>
          <a:lstStyle/>
          <a:p>
            <a:pPr algn="dist"/>
            <a:r>
              <a:rPr lang="zh-CN" altLang="en-US" sz="3600" b="1" dirty="0">
                <a:solidFill>
                  <a:schemeClr val="accent2"/>
                </a:solidFill>
                <a:latin typeface="Arial" panose="020B0604020202020204" pitchFamily="34" charset="0"/>
                <a:ea typeface="微软雅黑" panose="020B0503020204020204" pitchFamily="34" charset="-122"/>
              </a:rPr>
              <a:t>目录</a:t>
            </a:r>
            <a:endParaRPr lang="zh-CN" altLang="en-US" sz="3600" b="1" dirty="0">
              <a:solidFill>
                <a:schemeClr val="accent2"/>
              </a:solidFill>
              <a:latin typeface="Arial" panose="020B0604020202020204" pitchFamily="34" charset="0"/>
              <a:ea typeface="微软雅黑" panose="020B0503020204020204" pitchFamily="34" charset="-122"/>
            </a:endParaRPr>
          </a:p>
        </p:txBody>
      </p:sp>
      <p:grpSp>
        <p:nvGrpSpPr>
          <p:cNvPr id="8197" name="组合 24"/>
          <p:cNvGrpSpPr/>
          <p:nvPr/>
        </p:nvGrpSpPr>
        <p:grpSpPr>
          <a:xfrm>
            <a:off x="6170613" y="4451350"/>
            <a:ext cx="576262" cy="576263"/>
            <a:chOff x="6170389" y="4955815"/>
            <a:chExt cx="576064" cy="576064"/>
          </a:xfrm>
        </p:grpSpPr>
        <p:sp>
          <p:nvSpPr>
            <p:cNvPr id="8198" name="圆角矩形 13"/>
            <p:cNvSpPr/>
            <p:nvPr/>
          </p:nvSpPr>
          <p:spPr>
            <a:xfrm>
              <a:off x="6170389" y="4955815"/>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199" name="Freeform 11"/>
            <p:cNvSpPr>
              <a:spLocks noEditPoints="1"/>
            </p:cNvSpPr>
            <p:nvPr/>
          </p:nvSpPr>
          <p:spPr>
            <a:xfrm>
              <a:off x="6298628" y="5092507"/>
              <a:ext cx="315884" cy="2733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ln>
          </p:spPr>
          <p:txBody>
            <a:bodyPr/>
            <a:lstStyle/>
            <a:p>
              <a:endParaRPr lang="zh-CN" altLang="en-US"/>
            </a:p>
          </p:txBody>
        </p:sp>
      </p:grpSp>
      <p:grpSp>
        <p:nvGrpSpPr>
          <p:cNvPr id="8200" name="组合 23"/>
          <p:cNvGrpSpPr/>
          <p:nvPr/>
        </p:nvGrpSpPr>
        <p:grpSpPr>
          <a:xfrm>
            <a:off x="6170613" y="3659188"/>
            <a:ext cx="576262" cy="576262"/>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a:p>
          </p:txBody>
        </p:sp>
      </p:grpSp>
      <p:grpSp>
        <p:nvGrpSpPr>
          <p:cNvPr id="8203" name="组合 22"/>
          <p:cNvGrpSpPr/>
          <p:nvPr/>
        </p:nvGrpSpPr>
        <p:grpSpPr>
          <a:xfrm>
            <a:off x="6170613" y="2867025"/>
            <a:ext cx="576262" cy="576263"/>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a:p>
          </p:txBody>
        </p:sp>
      </p:grpSp>
      <p:sp>
        <p:nvSpPr>
          <p:cNvPr id="8212" name="矩形 20"/>
          <p:cNvSpPr/>
          <p:nvPr/>
        </p:nvSpPr>
        <p:spPr>
          <a:xfrm>
            <a:off x="0" y="3155950"/>
            <a:ext cx="5522913" cy="542925"/>
          </a:xfrm>
          <a:prstGeom prst="rect">
            <a:avLst/>
          </a:prstGeom>
          <a:solidFill>
            <a:srgbClr val="F8F8F8"/>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9" name="Text Box 5"/>
          <p:cNvSpPr txBox="1"/>
          <p:nvPr/>
        </p:nvSpPr>
        <p:spPr>
          <a:xfrm>
            <a:off x="1849438" y="3197225"/>
            <a:ext cx="1692275" cy="461963"/>
          </a:xfrm>
          <a:prstGeom prst="rect">
            <a:avLst/>
          </a:prstGeom>
          <a:noFill/>
          <a:ln w="9525">
            <a:noFill/>
          </a:ln>
        </p:spPr>
        <p:txBody>
          <a:bodyPr anchor="t">
            <a:spAutoFit/>
          </a:bodyPr>
          <a:lstStyle/>
          <a:p>
            <a:pPr algn="ctr"/>
            <a:r>
              <a:rPr lang="en-US" altLang="zh-CN" sz="2400" dirty="0">
                <a:solidFill>
                  <a:srgbClr val="113E6A"/>
                </a:solidFill>
                <a:latin typeface="Arial" panose="020B0604020202020204" pitchFamily="34" charset="0"/>
                <a:ea typeface="微软雅黑" panose="020B0503020204020204" pitchFamily="34" charset="-122"/>
              </a:rPr>
              <a:t>C</a:t>
            </a:r>
            <a:r>
              <a:rPr lang="zh-CN" altLang="en-US" sz="2400" dirty="0">
                <a:solidFill>
                  <a:srgbClr val="113E6A"/>
                </a:solidFill>
                <a:latin typeface="Arial" panose="020B0604020202020204" pitchFamily="34" charset="0"/>
                <a:ea typeface="微软雅黑" panose="020B0503020204020204" pitchFamily="34" charset="-122"/>
              </a:rPr>
              <a:t>ontents</a:t>
            </a:r>
            <a:endParaRPr lang="zh-CN" altLang="en-US" sz="2400" dirty="0">
              <a:solidFill>
                <a:srgbClr val="113E6A"/>
              </a:solidFill>
              <a:latin typeface="Arial" panose="020B0604020202020204" pitchFamily="34" charset="0"/>
              <a:ea typeface="微软雅黑" panose="020B0503020204020204" pitchFamily="34" charset="-122"/>
            </a:endParaRPr>
          </a:p>
        </p:txBody>
      </p:sp>
      <p:sp>
        <p:nvSpPr>
          <p:cNvPr id="8215" name="矩形 28"/>
          <p:cNvSpPr/>
          <p:nvPr/>
        </p:nvSpPr>
        <p:spPr>
          <a:xfrm>
            <a:off x="6889750" y="2865438"/>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6" name="矩形 29"/>
          <p:cNvSpPr/>
          <p:nvPr/>
        </p:nvSpPr>
        <p:spPr>
          <a:xfrm>
            <a:off x="6889750" y="3656013"/>
            <a:ext cx="4681538" cy="574675"/>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7" name="矩形 30"/>
          <p:cNvSpPr/>
          <p:nvPr/>
        </p:nvSpPr>
        <p:spPr>
          <a:xfrm>
            <a:off x="6889750" y="4445000"/>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38" name="组合 37"/>
          <p:cNvGrpSpPr/>
          <p:nvPr/>
        </p:nvGrpSpPr>
        <p:grpSpPr>
          <a:xfrm>
            <a:off x="6890469" y="2865435"/>
            <a:ext cx="949816" cy="2155944"/>
            <a:chOff x="6897317" y="2865435"/>
            <a:chExt cx="949816" cy="2155944"/>
          </a:xfrm>
          <a:solidFill>
            <a:srgbClr val="113E6A"/>
          </a:solidFill>
        </p:grpSpPr>
        <p:sp>
          <p:nvSpPr>
            <p:cNvPr id="34" name="矩形 33"/>
            <p:cNvSpPr/>
            <p:nvPr/>
          </p:nvSpPr>
          <p:spPr bwMode="auto">
            <a:xfrm>
              <a:off x="6897317" y="286543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bwMode="auto">
            <a:xfrm>
              <a:off x="6897317" y="365537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bwMode="auto">
            <a:xfrm>
              <a:off x="6897317" y="444531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221" name="Rectangle 14"/>
          <p:cNvSpPr/>
          <p:nvPr/>
        </p:nvSpPr>
        <p:spPr>
          <a:xfrm>
            <a:off x="7077075" y="3022600"/>
            <a:ext cx="574773" cy="246221"/>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222" name="Rectangle 14"/>
          <p:cNvSpPr/>
          <p:nvPr/>
        </p:nvSpPr>
        <p:spPr>
          <a:xfrm>
            <a:off x="7077075" y="3814763"/>
            <a:ext cx="574773" cy="246221"/>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223" name="Rectangle 14"/>
          <p:cNvSpPr/>
          <p:nvPr/>
        </p:nvSpPr>
        <p:spPr>
          <a:xfrm>
            <a:off x="7077075" y="4618038"/>
            <a:ext cx="574773" cy="246221"/>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44" name="TextBox 59"/>
          <p:cNvSpPr txBox="1"/>
          <p:nvPr/>
        </p:nvSpPr>
        <p:spPr>
          <a:xfrm>
            <a:off x="7983538" y="2946400"/>
            <a:ext cx="2651347" cy="39878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研究背景与</a:t>
            </a:r>
            <a:r>
              <a:rPr lang="zh-CN" altLang="en-US" sz="2000" b="1" dirty="0">
                <a:solidFill>
                  <a:srgbClr val="113E6A"/>
                </a:solidFill>
                <a:latin typeface="微软雅黑" panose="020B0503020204020204" pitchFamily="34" charset="-122"/>
                <a:ea typeface="微软雅黑" panose="020B0503020204020204" pitchFamily="34" charset="-122"/>
              </a:rPr>
              <a:t>意义</a:t>
            </a:r>
            <a:endParaRPr lang="zh-CN" altLang="en-US" sz="2000" b="1" dirty="0">
              <a:solidFill>
                <a:srgbClr val="113E6A"/>
              </a:solidFill>
              <a:latin typeface="微软雅黑" panose="020B0503020204020204" pitchFamily="34" charset="-122"/>
              <a:ea typeface="微软雅黑" panose="020B0503020204020204" pitchFamily="34" charset="-122"/>
            </a:endParaRPr>
          </a:p>
        </p:txBody>
      </p:sp>
      <p:sp>
        <p:nvSpPr>
          <p:cNvPr id="45" name="TextBox 59"/>
          <p:cNvSpPr txBox="1"/>
          <p:nvPr/>
        </p:nvSpPr>
        <p:spPr>
          <a:xfrm>
            <a:off x="7983538" y="3749675"/>
            <a:ext cx="3155950" cy="40011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研究进展与成果</a:t>
            </a:r>
            <a:endParaRPr lang="zh-CN" altLang="en-US" sz="2000" b="1" dirty="0">
              <a:solidFill>
                <a:srgbClr val="113E6A"/>
              </a:solidFill>
              <a:latin typeface="微软雅黑" panose="020B0503020204020204" pitchFamily="34" charset="-122"/>
              <a:ea typeface="微软雅黑" panose="020B0503020204020204" pitchFamily="34" charset="-122"/>
            </a:endParaRPr>
          </a:p>
        </p:txBody>
      </p:sp>
      <p:sp>
        <p:nvSpPr>
          <p:cNvPr id="46" name="TextBox 59"/>
          <p:cNvSpPr txBox="1"/>
          <p:nvPr/>
        </p:nvSpPr>
        <p:spPr>
          <a:xfrm>
            <a:off x="7983537" y="4540250"/>
            <a:ext cx="2507331" cy="40011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后续计划</a:t>
            </a:r>
            <a:endParaRPr lang="zh-CN" altLang="en-US" sz="2000" b="1" dirty="0">
              <a:solidFill>
                <a:srgbClr val="113E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3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 calcmode="lin" valueType="num">
                                      <p:cBhvr>
                                        <p:cTn id="16" dur="300" fill="hold"/>
                                        <p:tgtEl>
                                          <p:spTgt spid="8"/>
                                        </p:tgtEl>
                                        <p:attrNameLst>
                                          <p:attrName>style.rotation</p:attrName>
                                        </p:attrNameLst>
                                      </p:cBhvr>
                                      <p:tavLst>
                                        <p:tav tm="0">
                                          <p:val>
                                            <p:fltVal val="90"/>
                                          </p:val>
                                        </p:tav>
                                        <p:tav tm="100000">
                                          <p:val>
                                            <p:fltVal val="0"/>
                                          </p:val>
                                        </p:tav>
                                      </p:tavLst>
                                    </p:anim>
                                    <p:animEffect transition="in" filter="fade">
                                      <p:cBhvr>
                                        <p:cTn id="17" dur="300"/>
                                        <p:tgtEl>
                                          <p:spTgt spid="8"/>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300" fill="hold"/>
                                        <p:tgtEl>
                                          <p:spTgt spid="9"/>
                                        </p:tgtEl>
                                        <p:attrNameLst>
                                          <p:attrName>ppt_w</p:attrName>
                                        </p:attrNameLst>
                                      </p:cBhvr>
                                      <p:tavLst>
                                        <p:tav tm="0">
                                          <p:val>
                                            <p:fltVal val="0"/>
                                          </p:val>
                                        </p:tav>
                                        <p:tav tm="100000">
                                          <p:val>
                                            <p:strVal val="#ppt_w"/>
                                          </p:val>
                                        </p:tav>
                                      </p:tavLst>
                                    </p:anim>
                                    <p:anim calcmode="lin" valueType="num">
                                      <p:cBhvr>
                                        <p:cTn id="21" dur="300" fill="hold"/>
                                        <p:tgtEl>
                                          <p:spTgt spid="9"/>
                                        </p:tgtEl>
                                        <p:attrNameLst>
                                          <p:attrName>ppt_h</p:attrName>
                                        </p:attrNameLst>
                                      </p:cBhvr>
                                      <p:tavLst>
                                        <p:tav tm="0">
                                          <p:val>
                                            <p:fltVal val="0"/>
                                          </p:val>
                                        </p:tav>
                                        <p:tav tm="100000">
                                          <p:val>
                                            <p:strVal val="#ppt_h"/>
                                          </p:val>
                                        </p:tav>
                                      </p:tavLst>
                                    </p:anim>
                                    <p:anim calcmode="lin" valueType="num">
                                      <p:cBhvr>
                                        <p:cTn id="22" dur="300" fill="hold"/>
                                        <p:tgtEl>
                                          <p:spTgt spid="9"/>
                                        </p:tgtEl>
                                        <p:attrNameLst>
                                          <p:attrName>style.rotation</p:attrName>
                                        </p:attrNameLst>
                                      </p:cBhvr>
                                      <p:tavLst>
                                        <p:tav tm="0">
                                          <p:val>
                                            <p:fltVal val="90"/>
                                          </p:val>
                                        </p:tav>
                                        <p:tav tm="100000">
                                          <p:val>
                                            <p:fltVal val="0"/>
                                          </p:val>
                                        </p:tav>
                                      </p:tavLst>
                                    </p:anim>
                                    <p:animEffect transition="in" filter="fade">
                                      <p:cBhvr>
                                        <p:cTn id="23" dur="300"/>
                                        <p:tgtEl>
                                          <p:spTgt spid="9"/>
                                        </p:tgtEl>
                                      </p:cBhvr>
                                    </p:animEffect>
                                  </p:childTnLst>
                                </p:cTn>
                              </p:par>
                              <p:par>
                                <p:cTn id="24" presetID="2" presetClass="entr" presetSubtype="6" fill="hold" grpId="0" nodeType="withEffect">
                                  <p:stCondLst>
                                    <p:cond delay="10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1+#ppt_w/2"/>
                                          </p:val>
                                        </p:tav>
                                        <p:tav tm="100000">
                                          <p:val>
                                            <p:strVal val="#ppt_x"/>
                                          </p:val>
                                        </p:tav>
                                      </p:tavLst>
                                    </p:anim>
                                    <p:anim calcmode="lin" valueType="num">
                                      <p:cBhvr additive="base">
                                        <p:cTn id="27" dur="500" fill="hold"/>
                                        <p:tgtEl>
                                          <p:spTgt spid="44"/>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10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10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1+#ppt_w/2"/>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4" grpId="0"/>
      <p:bldP spid="45"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cstate="print"/>
          <a:stretch>
            <a:fillRect/>
          </a:stretch>
        </a:blipFill>
        <a:effectLst/>
      </p:bgPr>
    </p:bg>
    <p:spTree>
      <p:nvGrpSpPr>
        <p:cNvPr id="1" name=""/>
        <p:cNvGrpSpPr/>
        <p:nvPr/>
      </p:nvGrpSpPr>
      <p:grpSpPr>
        <a:xfrm>
          <a:off x="0" y="0"/>
          <a:ext cx="0" cy="0"/>
          <a:chOff x="0" y="0"/>
          <a:chExt cx="0" cy="0"/>
        </a:xfrm>
      </p:grpSpPr>
      <p:sp>
        <p:nvSpPr>
          <p:cNvPr id="1024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5938" y="936625"/>
            <a:ext cx="1152525" cy="12176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a:p>
        </p:txBody>
      </p:sp>
      <p:sp>
        <p:nvSpPr>
          <p:cNvPr id="10244"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48188" y="3068638"/>
            <a:ext cx="3168650" cy="144526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研究背景与</a:t>
            </a:r>
            <a:r>
              <a:rPr lang="zh-CN" altLang="en-US" sz="4400" b="1" dirty="0">
                <a:solidFill>
                  <a:srgbClr val="363636"/>
                </a:solidFill>
                <a:latin typeface="微软雅黑" panose="020B0503020204020204" pitchFamily="34" charset="-122"/>
                <a:ea typeface="微软雅黑" panose="020B0503020204020204" pitchFamily="34" charset="-122"/>
              </a:rPr>
              <a:t>意义</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10246"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1</a:t>
            </a:r>
            <a:endParaRPr lang="zh-CN" altLang="en-US" sz="2600" dirty="0">
              <a:solidFill>
                <a:srgbClr val="363636"/>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1.1 </a:t>
            </a:r>
            <a:r>
              <a:rPr lang="zh-CN" altLang="en-US" sz="3000" b="1" dirty="0">
                <a:solidFill>
                  <a:schemeClr val="accent1"/>
                </a:solidFill>
                <a:latin typeface="微软雅黑" panose="020B0503020204020204" pitchFamily="34" charset="-122"/>
                <a:ea typeface="微软雅黑" panose="020B0503020204020204" pitchFamily="34" charset="-122"/>
              </a:rPr>
              <a:t>研究背景</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292" name="Line 5"/>
          <p:cNvSpPr/>
          <p:nvPr/>
        </p:nvSpPr>
        <p:spPr>
          <a:xfrm>
            <a:off x="2822575" y="1217613"/>
            <a:ext cx="0" cy="5260975"/>
          </a:xfrm>
          <a:prstGeom prst="line">
            <a:avLst/>
          </a:prstGeom>
          <a:ln w="28575" cap="flat" cmpd="sng">
            <a:solidFill>
              <a:schemeClr val="accent1"/>
            </a:solidFill>
            <a:prstDash val="solid"/>
            <a:round/>
            <a:headEnd type="none" w="med" len="med"/>
            <a:tailEnd type="none" w="med" len="med"/>
          </a:ln>
        </p:spPr>
      </p:sp>
      <p:sp>
        <p:nvSpPr>
          <p:cNvPr id="12293" name="Oval 6"/>
          <p:cNvSpPr/>
          <p:nvPr/>
        </p:nvSpPr>
        <p:spPr>
          <a:xfrm>
            <a:off x="2706688" y="1141413"/>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7" name="Oval 10"/>
          <p:cNvSpPr/>
          <p:nvPr/>
        </p:nvSpPr>
        <p:spPr>
          <a:xfrm>
            <a:off x="2716848" y="3724910"/>
            <a:ext cx="220662" cy="207963"/>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9" name="TextBox 10"/>
          <p:cNvSpPr txBox="1"/>
          <p:nvPr/>
        </p:nvSpPr>
        <p:spPr>
          <a:xfrm>
            <a:off x="3070225" y="1060450"/>
            <a:ext cx="4313938" cy="369332"/>
          </a:xfrm>
          <a:prstGeom prst="rect">
            <a:avLst/>
          </a:prstGeom>
          <a:noFill/>
          <a:ln w="9525">
            <a:noFill/>
          </a:ln>
        </p:spPr>
        <p:txBody>
          <a:bodyPr wrap="none" anchor="t">
            <a:spAutoFit/>
          </a:bodyPr>
          <a:lstStyle/>
          <a:p>
            <a:r>
              <a:rPr lang="en-US" altLang="zh-CN" b="1" dirty="0" err="1">
                <a:solidFill>
                  <a:schemeClr val="accent1"/>
                </a:solidFill>
                <a:latin typeface="微软雅黑" panose="020B0503020204020204" pitchFamily="34" charset="-122"/>
                <a:ea typeface="微软雅黑" panose="020B0503020204020204" pitchFamily="34" charset="-122"/>
              </a:rPr>
              <a:t>DeepFake</a:t>
            </a:r>
            <a:r>
              <a:rPr lang="zh-CN" altLang="en-US" b="1" dirty="0">
                <a:solidFill>
                  <a:schemeClr val="accent1"/>
                </a:solidFill>
                <a:latin typeface="微软雅黑" panose="020B0503020204020204" pitchFamily="34" charset="-122"/>
                <a:ea typeface="微软雅黑" panose="020B0503020204020204" pitchFamily="34" charset="-122"/>
              </a:rPr>
              <a:t>发展兴起，各类安全隐患频发</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2300" name="TextBox 11"/>
          <p:cNvSpPr txBox="1"/>
          <p:nvPr/>
        </p:nvSpPr>
        <p:spPr>
          <a:xfrm>
            <a:off x="3134782" y="1476959"/>
            <a:ext cx="7626350" cy="203009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近年来，深度伪造</a:t>
            </a:r>
            <a:r>
              <a:rPr lang="en-US" altLang="zh-CN" dirty="0" err="1">
                <a:solidFill>
                  <a:schemeClr val="accent1"/>
                </a:solidFill>
                <a:latin typeface="微软雅黑" panose="020B0503020204020204" pitchFamily="34" charset="-122"/>
                <a:ea typeface="微软雅黑" panose="020B0503020204020204" pitchFamily="34" charset="-122"/>
              </a:rPr>
              <a:t>DeepFake</a:t>
            </a:r>
            <a:r>
              <a:rPr lang="zh-CN" altLang="en-US" dirty="0">
                <a:solidFill>
                  <a:schemeClr val="accent1"/>
                </a:solidFill>
                <a:latin typeface="微软雅黑" panose="020B0503020204020204" pitchFamily="34" charset="-122"/>
                <a:ea typeface="微软雅黑" panose="020B0503020204020204" pitchFamily="34" charset="-122"/>
              </a:rPr>
              <a:t>引起了广泛的关注，随着更多的开源算法和软件的普及，网络上的</a:t>
            </a:r>
            <a:r>
              <a:rPr lang="en-US" altLang="zh-CN" dirty="0" err="1">
                <a:solidFill>
                  <a:schemeClr val="accent1"/>
                </a:solidFill>
                <a:latin typeface="微软雅黑" panose="020B0503020204020204" pitchFamily="34" charset="-122"/>
                <a:ea typeface="微软雅黑" panose="020B0503020204020204" pitchFamily="34" charset="-122"/>
              </a:rPr>
              <a:t>DeepFake</a:t>
            </a:r>
            <a:r>
              <a:rPr lang="zh-CN" altLang="en-US" dirty="0">
                <a:solidFill>
                  <a:schemeClr val="accent1"/>
                </a:solidFill>
                <a:latin typeface="微软雅黑" panose="020B0503020204020204" pitchFamily="34" charset="-122"/>
                <a:ea typeface="微软雅黑" panose="020B0503020204020204" pitchFamily="34" charset="-122"/>
              </a:rPr>
              <a:t>产物泛滥，带来了许多安全隐患，</a:t>
            </a:r>
            <a:endParaRPr lang="zh-CN" altLang="en-US"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例如伪造恶搞视频，严重侵犯公众人物的肖像权、名誉权；</a:t>
            </a:r>
            <a:endParaRPr lang="zh-CN" altLang="en-US"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借助互联网炮制并传播虚假新闻与政治谣言，操纵舆论，对社会与国家安全造成严重威胁；</a:t>
            </a:r>
            <a:endParaRPr lang="zh-CN" altLang="en-US"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数字信任危机</a:t>
            </a:r>
            <a:r>
              <a:rPr lang="zh-CN" altLang="en-US" dirty="0">
                <a:solidFill>
                  <a:schemeClr val="accent1"/>
                </a:solidFill>
                <a:latin typeface="微软雅黑" panose="020B0503020204020204" pitchFamily="34" charset="-122"/>
                <a:ea typeface="微软雅黑" panose="020B0503020204020204" pitchFamily="34" charset="-122"/>
              </a:rPr>
              <a:t>等</a:t>
            </a:r>
            <a:endParaRPr lang="zh-CN" altLang="en-US" dirty="0">
              <a:solidFill>
                <a:schemeClr val="accent1"/>
              </a:solidFill>
              <a:latin typeface="微软雅黑" panose="020B0503020204020204" pitchFamily="34" charset="-122"/>
              <a:ea typeface="微软雅黑" panose="020B0503020204020204" pitchFamily="34" charset="-122"/>
            </a:endParaRPr>
          </a:p>
          <a:p>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2304" name="TextBox 16"/>
          <p:cNvSpPr txBox="1"/>
          <p:nvPr/>
        </p:nvSpPr>
        <p:spPr>
          <a:xfrm>
            <a:off x="3074035" y="3664268"/>
            <a:ext cx="2468880" cy="368300"/>
          </a:xfrm>
          <a:prstGeom prst="rect">
            <a:avLst/>
          </a:prstGeom>
          <a:noFill/>
          <a:ln w="9525">
            <a:noFill/>
          </a:ln>
        </p:spPr>
        <p:txBody>
          <a:bodyPr wrap="none" anchor="t">
            <a:spAutoFit/>
          </a:bodyPr>
          <a:lstStyle/>
          <a:p>
            <a:pPr algn="l"/>
            <a:r>
              <a:rPr lang="zh-CN" altLang="en-US" b="1" dirty="0">
                <a:solidFill>
                  <a:schemeClr val="accent1"/>
                </a:solidFill>
                <a:latin typeface="微软雅黑" panose="020B0503020204020204" pitchFamily="34" charset="-122"/>
                <a:ea typeface="微软雅黑" panose="020B0503020204020204" pitchFamily="34" charset="-122"/>
              </a:rPr>
              <a:t>国家出台相关监管办法</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3145739" y="4149097"/>
            <a:ext cx="7439025" cy="368300"/>
          </a:xfrm>
          <a:prstGeom prst="rect">
            <a:avLst/>
          </a:prstGeom>
          <a:noFill/>
          <a:ln w="9525">
            <a:noFill/>
          </a:ln>
        </p:spPr>
        <p:txBody>
          <a:bodyPr anchor="t">
            <a:spAutoFit/>
          </a:bodyPr>
          <a:lstStyle/>
          <a:p>
            <a:r>
              <a:rPr>
                <a:solidFill>
                  <a:schemeClr val="accent1"/>
                </a:solidFill>
                <a:latin typeface="微软雅黑" panose="020B0503020204020204" pitchFamily="34" charset="-122"/>
                <a:ea typeface="微软雅黑" panose="020B0503020204020204" pitchFamily="34" charset="-122"/>
              </a:rPr>
              <a:t>相关规定中重点提及“部署AI伪造音视频鉴别技术和健全辟谣机制”</a:t>
            </a:r>
            <a:endParaRPr>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80975" y="1430020"/>
          <a:ext cx="2526030" cy="1656715"/>
        </p:xfrm>
        <a:graphic>
          <a:graphicData uri="http://schemas.openxmlformats.org/presentationml/2006/ole">
            <mc:AlternateContent xmlns:mc="http://schemas.openxmlformats.org/markup-compatibility/2006">
              <mc:Choice xmlns:v="urn:schemas-microsoft-com:vml" Requires="v">
                <p:oleObj spid="_x0000_s5" name="" r:id="rId1" imgW="4965700" imgH="3112770" progId="Word.Document.8">
                  <p:embed/>
                </p:oleObj>
              </mc:Choice>
              <mc:Fallback>
                <p:oleObj name="" r:id="rId1" imgW="4965700" imgH="3112770" progId="Word.Document.8">
                  <p:embed/>
                  <p:pic>
                    <p:nvPicPr>
                      <p:cNvPr id="0" name="图片 4"/>
                      <p:cNvPicPr/>
                      <p:nvPr/>
                    </p:nvPicPr>
                    <p:blipFill>
                      <a:blip r:embed="rId2"/>
                      <a:stretch>
                        <a:fillRect/>
                      </a:stretch>
                    </p:blipFill>
                    <p:spPr>
                      <a:xfrm>
                        <a:off x="180975" y="1430020"/>
                        <a:ext cx="2526030" cy="1656715"/>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94615" y="3860800"/>
            <a:ext cx="2811780" cy="2019300"/>
          </a:xfrm>
          <a:prstGeom prst="rect">
            <a:avLst/>
          </a:prstGeom>
        </p:spPr>
      </p:pic>
      <p:sp>
        <p:nvSpPr>
          <p:cNvPr id="2" name="Oval 10"/>
          <p:cNvSpPr/>
          <p:nvPr/>
        </p:nvSpPr>
        <p:spPr>
          <a:xfrm>
            <a:off x="2716848" y="4838700"/>
            <a:ext cx="220662" cy="207963"/>
          </a:xfrm>
          <a:prstGeom prst="ellipse">
            <a:avLst/>
          </a:prstGeom>
          <a:solidFill>
            <a:srgbClr val="113E6A"/>
          </a:solidFill>
          <a:ln w="7" cap="flat" cmpd="sng">
            <a:solidFill>
              <a:schemeClr val="accent2"/>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4" name="TextBox 16"/>
          <p:cNvSpPr txBox="1"/>
          <p:nvPr/>
        </p:nvSpPr>
        <p:spPr>
          <a:xfrm>
            <a:off x="3145790" y="4758373"/>
            <a:ext cx="4983480" cy="368300"/>
          </a:xfrm>
          <a:prstGeom prst="rect">
            <a:avLst/>
          </a:prstGeom>
          <a:noFill/>
          <a:ln w="9525">
            <a:noFill/>
          </a:ln>
        </p:spPr>
        <p:txBody>
          <a:bodyPr wrap="none" anchor="t">
            <a:spAutoFit/>
          </a:bodyPr>
          <a:p>
            <a:pPr algn="l"/>
            <a:r>
              <a:rPr lang="zh-CN" altLang="en-US" b="1" dirty="0">
                <a:solidFill>
                  <a:schemeClr val="accent1"/>
                </a:solidFill>
                <a:latin typeface="微软雅黑" panose="020B0503020204020204" pitchFamily="34" charset="-122"/>
                <a:ea typeface="微软雅黑" panose="020B0503020204020204" pitchFamily="34" charset="-122"/>
              </a:rPr>
              <a:t>面向特定人物细粒度建模</a:t>
            </a:r>
            <a:r>
              <a:rPr lang="zh-CN" altLang="en-US" b="1" dirty="0">
                <a:solidFill>
                  <a:schemeClr val="accent1"/>
                </a:solidFill>
                <a:latin typeface="微软雅黑" panose="020B0503020204020204" pitchFamily="34" charset="-122"/>
                <a:ea typeface="微软雅黑" panose="020B0503020204020204" pitchFamily="34" charset="-122"/>
              </a:rPr>
              <a:t>对深度伪造检测的意义</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 name="TextBox 19"/>
          <p:cNvSpPr txBox="1"/>
          <p:nvPr/>
        </p:nvSpPr>
        <p:spPr>
          <a:xfrm>
            <a:off x="3228924" y="5229232"/>
            <a:ext cx="7439025" cy="922020"/>
          </a:xfrm>
          <a:prstGeom prst="rect">
            <a:avLst/>
          </a:prstGeom>
          <a:noFill/>
          <a:ln w="9525">
            <a:noFill/>
          </a:ln>
        </p:spPr>
        <p:txBody>
          <a:bodyPr anchor="t">
            <a:spAutoFit/>
          </a:bodyPr>
          <a:p>
            <a:r>
              <a:rPr>
                <a:solidFill>
                  <a:schemeClr val="accent1"/>
                </a:solidFill>
                <a:latin typeface="微软雅黑" panose="020B0503020204020204" pitchFamily="34" charset="-122"/>
                <a:ea typeface="微软雅黑" panose="020B0503020204020204" pitchFamily="34" charset="-122"/>
              </a:rPr>
              <a:t>对人物的多模态细粒度建模利用更多的信息来源、更准确的特征库，可以做出更优的决策，这样在针对疑似</a:t>
            </a:r>
            <a:r>
              <a:rPr lang="zh-CN">
                <a:solidFill>
                  <a:schemeClr val="accent1"/>
                </a:solidFill>
                <a:latin typeface="微软雅黑" panose="020B0503020204020204" pitchFamily="34" charset="-122"/>
                <a:ea typeface="微软雅黑" panose="020B0503020204020204" pitchFamily="34" charset="-122"/>
              </a:rPr>
              <a:t>知名公众人物</a:t>
            </a:r>
            <a:r>
              <a:rPr>
                <a:solidFill>
                  <a:schemeClr val="accent1"/>
                </a:solidFill>
                <a:latin typeface="微软雅黑" panose="020B0503020204020204" pitchFamily="34" charset="-122"/>
                <a:ea typeface="微软雅黑" panose="020B0503020204020204" pitchFamily="34" charset="-122"/>
              </a:rPr>
              <a:t>造假视频后能够快速识别视频中的可疑点并判断视频的真伪，及时制止虚假信息的传播。</a:t>
            </a:r>
            <a:endParaRPr>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80"/>
                            </p:stCondLst>
                            <p:childTnLst>
                              <p:par>
                                <p:cTn id="20" presetID="22" presetClass="entr" presetSubtype="1" fill="hold"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p:stCondLst>
                              <p:cond delay="24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p:stCondLst>
                              <p:cond delay="2980"/>
                            </p:stCondLst>
                            <p:childTnLst>
                              <p:par>
                                <p:cTn id="41" presetID="10" presetClass="entr" presetSubtype="0" fill="hold" grpId="0" nodeType="afterEffect">
                                  <p:stCondLst>
                                    <p:cond delay="0"/>
                                  </p:stCondLst>
                                  <p:childTnLst>
                                    <p:set>
                                      <p:cBhvr>
                                        <p:cTn id="42" dur="1" fill="hold">
                                          <p:stCondLst>
                                            <p:cond delay="0"/>
                                          </p:stCondLst>
                                        </p:cTn>
                                        <p:tgtEl>
                                          <p:spTgt spid="12297"/>
                                        </p:tgtEl>
                                        <p:attrNameLst>
                                          <p:attrName>style.visibility</p:attrName>
                                        </p:attrNameLst>
                                      </p:cBhvr>
                                      <p:to>
                                        <p:strVal val="visible"/>
                                      </p:to>
                                    </p:set>
                                    <p:anim calcmode="lin" valueType="num">
                                      <p:cBhvr>
                                        <p:cTn id="43" dur="500" fill="hold"/>
                                        <p:tgtEl>
                                          <p:spTgt spid="12297"/>
                                        </p:tgtEl>
                                        <p:attrNameLst>
                                          <p:attrName>ppt_w</p:attrName>
                                        </p:attrNameLst>
                                      </p:cBhvr>
                                      <p:tavLst>
                                        <p:tav tm="0">
                                          <p:val>
                                            <p:fltVal val="0"/>
                                          </p:val>
                                        </p:tav>
                                        <p:tav tm="100000">
                                          <p:val>
                                            <p:strVal val="#ppt_w"/>
                                          </p:val>
                                        </p:tav>
                                      </p:tavLst>
                                    </p:anim>
                                    <p:anim calcmode="lin" valueType="num">
                                      <p:cBhvr>
                                        <p:cTn id="44" dur="500" fill="hold"/>
                                        <p:tgtEl>
                                          <p:spTgt spid="12297"/>
                                        </p:tgtEl>
                                        <p:attrNameLst>
                                          <p:attrName>ppt_h</p:attrName>
                                        </p:attrNameLst>
                                      </p:cBhvr>
                                      <p:tavLst>
                                        <p:tav tm="0">
                                          <p:val>
                                            <p:fltVal val="0"/>
                                          </p:val>
                                        </p:tav>
                                        <p:tav tm="100000">
                                          <p:val>
                                            <p:strVal val="#ppt_h"/>
                                          </p:val>
                                        </p:tav>
                                      </p:tavLst>
                                    </p:anim>
                                    <p:animEffect transition="in" filter="fade">
                                      <p:cBhvr>
                                        <p:cTn id="45" dur="500"/>
                                        <p:tgtEl>
                                          <p:spTgt spid="12297"/>
                                        </p:tgtEl>
                                      </p:cBhvr>
                                    </p:animEffect>
                                  </p:childTnLst>
                                </p:cTn>
                              </p:par>
                            </p:childTnLst>
                          </p:cTn>
                        </p:par>
                        <p:par>
                          <p:cTn id="46" fill="hold">
                            <p:stCondLst>
                              <p:cond delay="3480"/>
                            </p:stCondLst>
                            <p:childTnLst>
                              <p:par>
                                <p:cTn id="47" presetID="31" presetClass="entr" presetSubtype="0" fill="hold" grpId="0" nodeType="afterEffect">
                                  <p:stCondLst>
                                    <p:cond delay="0"/>
                                  </p:stCondLst>
                                  <p:childTnLst>
                                    <p:set>
                                      <p:cBhvr>
                                        <p:cTn id="48" dur="1" fill="hold">
                                          <p:stCondLst>
                                            <p:cond delay="0"/>
                                          </p:stCondLst>
                                        </p:cTn>
                                        <p:tgtEl>
                                          <p:spTgt spid="12304"/>
                                        </p:tgtEl>
                                        <p:attrNameLst>
                                          <p:attrName>style.visibility</p:attrName>
                                        </p:attrNameLst>
                                      </p:cBhvr>
                                      <p:to>
                                        <p:strVal val="visible"/>
                                      </p:to>
                                    </p:set>
                                    <p:anim calcmode="lin" valueType="num">
                                      <p:cBhvr>
                                        <p:cTn id="49" dur="400" fill="hold"/>
                                        <p:tgtEl>
                                          <p:spTgt spid="12304"/>
                                        </p:tgtEl>
                                        <p:attrNameLst>
                                          <p:attrName>ppt_w</p:attrName>
                                        </p:attrNameLst>
                                      </p:cBhvr>
                                      <p:tavLst>
                                        <p:tav tm="0">
                                          <p:val>
                                            <p:fltVal val="0"/>
                                          </p:val>
                                        </p:tav>
                                        <p:tav tm="100000">
                                          <p:val>
                                            <p:strVal val="#ppt_w"/>
                                          </p:val>
                                        </p:tav>
                                      </p:tavLst>
                                    </p:anim>
                                    <p:anim calcmode="lin" valueType="num">
                                      <p:cBhvr>
                                        <p:cTn id="50" dur="400" fill="hold"/>
                                        <p:tgtEl>
                                          <p:spTgt spid="12304"/>
                                        </p:tgtEl>
                                        <p:attrNameLst>
                                          <p:attrName>ppt_h</p:attrName>
                                        </p:attrNameLst>
                                      </p:cBhvr>
                                      <p:tavLst>
                                        <p:tav tm="0">
                                          <p:val>
                                            <p:fltVal val="0"/>
                                          </p:val>
                                        </p:tav>
                                        <p:tav tm="100000">
                                          <p:val>
                                            <p:strVal val="#ppt_h"/>
                                          </p:val>
                                        </p:tav>
                                      </p:tavLst>
                                    </p:anim>
                                    <p:anim calcmode="lin" valueType="num">
                                      <p:cBhvr>
                                        <p:cTn id="51" dur="400" fill="hold"/>
                                        <p:tgtEl>
                                          <p:spTgt spid="12304"/>
                                        </p:tgtEl>
                                        <p:attrNameLst>
                                          <p:attrName>style.rotation</p:attrName>
                                        </p:attrNameLst>
                                      </p:cBhvr>
                                      <p:tavLst>
                                        <p:tav tm="0">
                                          <p:val>
                                            <p:fltVal val="90"/>
                                          </p:val>
                                        </p:tav>
                                        <p:tav tm="100000">
                                          <p:val>
                                            <p:fltVal val="0"/>
                                          </p:val>
                                        </p:tav>
                                      </p:tavLst>
                                    </p:anim>
                                    <p:animEffect transition="in" filter="fade">
                                      <p:cBhvr>
                                        <p:cTn id="52" dur="400"/>
                                        <p:tgtEl>
                                          <p:spTgt spid="12304"/>
                                        </p:tgtEl>
                                      </p:cBhvr>
                                    </p:animEffect>
                                  </p:childTnLst>
                                </p:cTn>
                              </p:par>
                            </p:childTnLst>
                          </p:cTn>
                        </p:par>
                        <p:par>
                          <p:cTn id="53" fill="hold">
                            <p:stCondLst>
                              <p:cond delay="3980"/>
                            </p:stCondLst>
                            <p:childTnLst>
                              <p:par>
                                <p:cTn id="54" presetID="22" presetClass="entr" presetSubtype="8"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4480"/>
                            </p:stCondLst>
                            <p:childTnLst>
                              <p:par>
                                <p:cTn id="58" presetID="10" presetClass="entr" presetSubtype="0"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animEffect transition="in" filter="fade">
                                      <p:cBhvr>
                                        <p:cTn id="62" dur="500"/>
                                        <p:tgtEl>
                                          <p:spTgt spid="2"/>
                                        </p:tgtEl>
                                      </p:cBhvr>
                                    </p:animEffect>
                                  </p:childTnLst>
                                </p:cTn>
                              </p:par>
                            </p:childTnLst>
                          </p:cTn>
                        </p:par>
                        <p:par>
                          <p:cTn id="63" fill="hold">
                            <p:stCondLst>
                              <p:cond delay="4980"/>
                            </p:stCondLst>
                            <p:childTnLst>
                              <p:par>
                                <p:cTn id="64" presetID="31"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400" fill="hold"/>
                                        <p:tgtEl>
                                          <p:spTgt spid="4"/>
                                        </p:tgtEl>
                                        <p:attrNameLst>
                                          <p:attrName>ppt_w</p:attrName>
                                        </p:attrNameLst>
                                      </p:cBhvr>
                                      <p:tavLst>
                                        <p:tav tm="0">
                                          <p:val>
                                            <p:fltVal val="0"/>
                                          </p:val>
                                        </p:tav>
                                        <p:tav tm="100000">
                                          <p:val>
                                            <p:strVal val="#ppt_w"/>
                                          </p:val>
                                        </p:tav>
                                      </p:tavLst>
                                    </p:anim>
                                    <p:anim calcmode="lin" valueType="num">
                                      <p:cBhvr>
                                        <p:cTn id="67" dur="400" fill="hold"/>
                                        <p:tgtEl>
                                          <p:spTgt spid="4"/>
                                        </p:tgtEl>
                                        <p:attrNameLst>
                                          <p:attrName>ppt_h</p:attrName>
                                        </p:attrNameLst>
                                      </p:cBhvr>
                                      <p:tavLst>
                                        <p:tav tm="0">
                                          <p:val>
                                            <p:fltVal val="0"/>
                                          </p:val>
                                        </p:tav>
                                        <p:tav tm="100000">
                                          <p:val>
                                            <p:strVal val="#ppt_h"/>
                                          </p:val>
                                        </p:tav>
                                      </p:tavLst>
                                    </p:anim>
                                    <p:anim calcmode="lin" valueType="num">
                                      <p:cBhvr>
                                        <p:cTn id="68" dur="400" fill="hold"/>
                                        <p:tgtEl>
                                          <p:spTgt spid="4"/>
                                        </p:tgtEl>
                                        <p:attrNameLst>
                                          <p:attrName>style.rotation</p:attrName>
                                        </p:attrNameLst>
                                      </p:cBhvr>
                                      <p:tavLst>
                                        <p:tav tm="0">
                                          <p:val>
                                            <p:fltVal val="90"/>
                                          </p:val>
                                        </p:tav>
                                        <p:tav tm="100000">
                                          <p:val>
                                            <p:fltVal val="0"/>
                                          </p:val>
                                        </p:tav>
                                      </p:tavLst>
                                    </p:anim>
                                    <p:animEffect transition="in" filter="fade">
                                      <p:cBhvr>
                                        <p:cTn id="69" dur="400"/>
                                        <p:tgtEl>
                                          <p:spTgt spid="4"/>
                                        </p:tgtEl>
                                      </p:cBhvr>
                                    </p:animEffect>
                                  </p:childTnLst>
                                </p:cTn>
                              </p:par>
                            </p:childTnLst>
                          </p:cTn>
                        </p:par>
                        <p:par>
                          <p:cTn id="70" fill="hold">
                            <p:stCondLst>
                              <p:cond delay="548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3" grpId="0" animBg="1"/>
      <p:bldP spid="12297" grpId="0" bldLvl="0" animBg="1"/>
      <p:bldP spid="12299" grpId="0"/>
      <p:bldP spid="12300" grpId="0"/>
      <p:bldP spid="12304" grpId="0"/>
      <p:bldP spid="20" grpId="0"/>
      <p:bldP spid="2" grpId="0" bldLvl="0" animBg="1"/>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p:nvPr/>
        </p:nvSpPr>
        <p:spPr>
          <a:xfrm>
            <a:off x="1012825" y="176213"/>
            <a:ext cx="430403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1.3 </a:t>
            </a:r>
            <a:r>
              <a:rPr lang="zh-CN" altLang="en-US" sz="3000" b="1" dirty="0">
                <a:solidFill>
                  <a:schemeClr val="accent1"/>
                </a:solidFill>
                <a:latin typeface="微软雅黑" panose="020B0503020204020204" pitchFamily="34" charset="-122"/>
                <a:ea typeface="微软雅黑" panose="020B0503020204020204" pitchFamily="34" charset="-122"/>
              </a:rPr>
              <a:t>研究目标与</a:t>
            </a:r>
            <a:r>
              <a:rPr lang="zh-CN" altLang="en-US" sz="3000" b="1" dirty="0">
                <a:solidFill>
                  <a:schemeClr val="accent1"/>
                </a:solidFill>
                <a:latin typeface="微软雅黑" panose="020B0503020204020204" pitchFamily="34" charset="-122"/>
                <a:ea typeface="微软雅黑" panose="020B0503020204020204" pitchFamily="34" charset="-122"/>
              </a:rPr>
              <a:t>研究内容</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638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6388" name="Freeform 13"/>
          <p:cNvSpPr>
            <a:spLocks noEditPoints="1"/>
          </p:cNvSpPr>
          <p:nvPr/>
        </p:nvSpPr>
        <p:spPr>
          <a:xfrm>
            <a:off x="1257300" y="2535238"/>
            <a:ext cx="1174750" cy="1600200"/>
          </a:xfrm>
          <a:custGeom>
            <a:avLst/>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rgbClr val="006BBC"/>
          </a:solidFill>
          <a:ln w="9525">
            <a:noFill/>
          </a:ln>
        </p:spPr>
        <p:txBody>
          <a:bodyPr/>
          <a:lstStyle/>
          <a:p>
            <a:endParaRPr lang="zh-CN" altLang="en-US"/>
          </a:p>
        </p:txBody>
      </p:sp>
      <p:sp>
        <p:nvSpPr>
          <p:cNvPr id="16389" name="TextBox 4"/>
          <p:cNvSpPr txBox="1"/>
          <p:nvPr/>
        </p:nvSpPr>
        <p:spPr>
          <a:xfrm>
            <a:off x="1139825" y="4216400"/>
            <a:ext cx="1411288" cy="398780"/>
          </a:xfrm>
          <a:prstGeom prst="rect">
            <a:avLst/>
          </a:prstGeom>
          <a:solidFill>
            <a:srgbClr val="113E6A"/>
          </a:solid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研究内容</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6400" name="椭圆 16"/>
          <p:cNvSpPr>
            <a:spLocks noChangeAspect="1"/>
          </p:cNvSpPr>
          <p:nvPr/>
        </p:nvSpPr>
        <p:spPr>
          <a:xfrm>
            <a:off x="3071813" y="2730500"/>
            <a:ext cx="417512" cy="417513"/>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p:cNvSpPr>
          <p:nvPr/>
        </p:nvSpPr>
        <p:spPr>
          <a:xfrm>
            <a:off x="3071813" y="3865563"/>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p:nvPr/>
        </p:nvSpPr>
        <p:spPr>
          <a:xfrm>
            <a:off x="3505835" y="3612833"/>
            <a:ext cx="7294563" cy="1337945"/>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针对深度伪造视频难以同时伪造视频图像信息及其匹配的音频信息，引入音频信息进行特征提取，并进行音画情绪一致性的判断，进一步判断深度伪造</a:t>
            </a:r>
            <a:r>
              <a:rPr lang="zh-CN" altLang="en-US" dirty="0">
                <a:solidFill>
                  <a:schemeClr val="accent1"/>
                </a:solidFill>
                <a:latin typeface="微软雅黑" panose="020B0503020204020204" pitchFamily="34" charset="-122"/>
                <a:ea typeface="微软雅黑" panose="020B0503020204020204" pitchFamily="34" charset="-122"/>
              </a:rPr>
              <a:t>疑似点</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6403" name="TextBox 19"/>
          <p:cNvSpPr txBox="1"/>
          <p:nvPr/>
        </p:nvSpPr>
        <p:spPr>
          <a:xfrm>
            <a:off x="3489325" y="2420303"/>
            <a:ext cx="7294563" cy="922020"/>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针对面向特定人物的检测精度不够的问题，采用面向特定人物的细粒度建模的方法进行深度伪造的</a:t>
            </a:r>
            <a:r>
              <a:rPr lang="zh-CN" altLang="en-US" dirty="0">
                <a:solidFill>
                  <a:schemeClr val="accent1"/>
                </a:solidFill>
                <a:latin typeface="微软雅黑" panose="020B0503020204020204" pitchFamily="34" charset="-122"/>
                <a:ea typeface="微软雅黑" panose="020B0503020204020204" pitchFamily="34" charset="-122"/>
              </a:rPr>
              <a:t>检测</a:t>
            </a:r>
            <a:endParaRPr lang="zh-CN" altLang="en-US" dirty="0">
              <a:solidFill>
                <a:schemeClr val="accent1"/>
              </a:solidFill>
              <a:latin typeface="微软雅黑" panose="020B0503020204020204" pitchFamily="34" charset="-122"/>
              <a:ea typeface="微软雅黑" panose="020B0503020204020204" pitchFamily="34" charset="-122"/>
            </a:endParaRPr>
          </a:p>
        </p:txBody>
      </p:sp>
      <p:cxnSp>
        <p:nvCxnSpPr>
          <p:cNvPr id="16405" name="直接连接符 21"/>
          <p:cNvCxnSpPr/>
          <p:nvPr/>
        </p:nvCxnSpPr>
        <p:spPr>
          <a:xfrm>
            <a:off x="2803525" y="2308225"/>
            <a:ext cx="0" cy="2474913"/>
          </a:xfrm>
          <a:prstGeom prst="line">
            <a:avLst/>
          </a:prstGeom>
          <a:ln w="9525" cap="flat" cmpd="sng">
            <a:solidFill>
              <a:schemeClr val="accent1"/>
            </a:solidFill>
            <a:prstDash val="solid"/>
            <a:round/>
            <a:headEnd type="none" w="med" len="med"/>
            <a:tailEnd type="none" w="med" len="med"/>
          </a:ln>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p:stCondLst>
                              <p:cond delay="1180"/>
                            </p:stCondLst>
                            <p:childTnLst>
                              <p:par>
                                <p:cTn id="20" presetID="52" presetClass="entr" presetSubtype="0" fill="hold" nodeType="afterEffect">
                                  <p:stCondLst>
                                    <p:cond delay="0"/>
                                  </p:stCondLst>
                                  <p:childTnLst>
                                    <p:set>
                                      <p:cBhvr>
                                        <p:cTn id="21" dur="1" fill="hold">
                                          <p:stCondLst>
                                            <p:cond delay="0"/>
                                          </p:stCondLst>
                                        </p:cTn>
                                        <p:tgtEl>
                                          <p:spTgt spid="16388"/>
                                        </p:tgtEl>
                                        <p:attrNameLst>
                                          <p:attrName>style.visibility</p:attrName>
                                        </p:attrNameLst>
                                      </p:cBhvr>
                                      <p:to>
                                        <p:strVal val="visible"/>
                                      </p:to>
                                    </p:set>
                                    <p:animScale>
                                      <p:cBhvr>
                                        <p:cTn id="22"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6388"/>
                                        </p:tgtEl>
                                        <p:attrNameLst>
                                          <p:attrName>ppt_x</p:attrName>
                                          <p:attrName>ppt_y</p:attrName>
                                        </p:attrNameLst>
                                      </p:cBhvr>
                                    </p:animMotion>
                                    <p:animEffect transition="in" filter="fade">
                                      <p:cBhvr>
                                        <p:cTn id="24" dur="1000"/>
                                        <p:tgtEl>
                                          <p:spTgt spid="16388"/>
                                        </p:tgtEl>
                                      </p:cBhvr>
                                    </p:animEffect>
                                  </p:childTnLst>
                                </p:cTn>
                              </p:par>
                            </p:childTnLst>
                          </p:cTn>
                        </p:par>
                        <p:par>
                          <p:cTn id="25" fill="hold">
                            <p:stCondLst>
                              <p:cond delay="2180"/>
                            </p:stCondLst>
                            <p:childTnLst>
                              <p:par>
                                <p:cTn id="26" presetID="31" presetClass="entr" presetSubtype="0" fill="hold" grpId="0" nodeType="afterEffect">
                                  <p:stCondLst>
                                    <p:cond delay="0"/>
                                  </p:stCondLst>
                                  <p:childTnLst>
                                    <p:set>
                                      <p:cBhvr>
                                        <p:cTn id="27" dur="1" fill="hold">
                                          <p:stCondLst>
                                            <p:cond delay="0"/>
                                          </p:stCondLst>
                                        </p:cTn>
                                        <p:tgtEl>
                                          <p:spTgt spid="16389"/>
                                        </p:tgtEl>
                                        <p:attrNameLst>
                                          <p:attrName>style.visibility</p:attrName>
                                        </p:attrNameLst>
                                      </p:cBhvr>
                                      <p:to>
                                        <p:strVal val="visible"/>
                                      </p:to>
                                    </p:set>
                                    <p:anim calcmode="lin" valueType="num">
                                      <p:cBhvr>
                                        <p:cTn id="28" dur="400" fill="hold"/>
                                        <p:tgtEl>
                                          <p:spTgt spid="16389"/>
                                        </p:tgtEl>
                                        <p:attrNameLst>
                                          <p:attrName>ppt_w</p:attrName>
                                        </p:attrNameLst>
                                      </p:cBhvr>
                                      <p:tavLst>
                                        <p:tav tm="0">
                                          <p:val>
                                            <p:fltVal val="0"/>
                                          </p:val>
                                        </p:tav>
                                        <p:tav tm="100000">
                                          <p:val>
                                            <p:strVal val="#ppt_w"/>
                                          </p:val>
                                        </p:tav>
                                      </p:tavLst>
                                    </p:anim>
                                    <p:anim calcmode="lin" valueType="num">
                                      <p:cBhvr>
                                        <p:cTn id="29" dur="400" fill="hold"/>
                                        <p:tgtEl>
                                          <p:spTgt spid="16389"/>
                                        </p:tgtEl>
                                        <p:attrNameLst>
                                          <p:attrName>ppt_h</p:attrName>
                                        </p:attrNameLst>
                                      </p:cBhvr>
                                      <p:tavLst>
                                        <p:tav tm="0">
                                          <p:val>
                                            <p:fltVal val="0"/>
                                          </p:val>
                                        </p:tav>
                                        <p:tav tm="100000">
                                          <p:val>
                                            <p:strVal val="#ppt_h"/>
                                          </p:val>
                                        </p:tav>
                                      </p:tavLst>
                                    </p:anim>
                                    <p:anim calcmode="lin" valueType="num">
                                      <p:cBhvr>
                                        <p:cTn id="30" dur="400" fill="hold"/>
                                        <p:tgtEl>
                                          <p:spTgt spid="16389"/>
                                        </p:tgtEl>
                                        <p:attrNameLst>
                                          <p:attrName>style.rotation</p:attrName>
                                        </p:attrNameLst>
                                      </p:cBhvr>
                                      <p:tavLst>
                                        <p:tav tm="0">
                                          <p:val>
                                            <p:fltVal val="90"/>
                                          </p:val>
                                        </p:tav>
                                        <p:tav tm="100000">
                                          <p:val>
                                            <p:fltVal val="0"/>
                                          </p:val>
                                        </p:tav>
                                      </p:tavLst>
                                    </p:anim>
                                    <p:animEffect transition="in" filter="fade">
                                      <p:cBhvr>
                                        <p:cTn id="31" dur="400"/>
                                        <p:tgtEl>
                                          <p:spTgt spid="16389"/>
                                        </p:tgtEl>
                                      </p:cBhvr>
                                    </p:animEffect>
                                  </p:childTnLst>
                                </p:cTn>
                              </p:par>
                            </p:childTnLst>
                          </p:cTn>
                        </p:par>
                        <p:par>
                          <p:cTn id="32" fill="hold">
                            <p:stCondLst>
                              <p:cond delay="2680"/>
                            </p:stCondLst>
                            <p:childTnLst>
                              <p:par>
                                <p:cTn id="33" presetID="16" presetClass="entr" presetSubtype="42" fill="hold" nodeType="afterEffect">
                                  <p:stCondLst>
                                    <p:cond delay="0"/>
                                  </p:stCondLst>
                                  <p:childTnLst>
                                    <p:set>
                                      <p:cBhvr>
                                        <p:cTn id="34" dur="1" fill="hold">
                                          <p:stCondLst>
                                            <p:cond delay="0"/>
                                          </p:stCondLst>
                                        </p:cTn>
                                        <p:tgtEl>
                                          <p:spTgt spid="16405"/>
                                        </p:tgtEl>
                                        <p:attrNameLst>
                                          <p:attrName>style.visibility</p:attrName>
                                        </p:attrNameLst>
                                      </p:cBhvr>
                                      <p:to>
                                        <p:strVal val="visible"/>
                                      </p:to>
                                    </p:set>
                                    <p:animEffect transition="in" filter="barn(outHorizontal)">
                                      <p:cBhvr>
                                        <p:cTn id="35" dur="500"/>
                                        <p:tgtEl>
                                          <p:spTgt spid="16405"/>
                                        </p:tgtEl>
                                      </p:cBhvr>
                                    </p:animEffect>
                                  </p:childTnLst>
                                </p:cTn>
                              </p:par>
                            </p:childTnLst>
                          </p:cTn>
                        </p:par>
                        <p:par>
                          <p:cTn id="36" fill="hold">
                            <p:stCondLst>
                              <p:cond delay="3180"/>
                            </p:stCondLst>
                            <p:childTnLst>
                              <p:par>
                                <p:cTn id="37" presetID="2" presetClass="entr" presetSubtype="6" fill="hold" grpId="0" nodeType="afterEffect">
                                  <p:stCondLst>
                                    <p:cond delay="0"/>
                                  </p:stCondLst>
                                  <p:childTnLst>
                                    <p:set>
                                      <p:cBhvr>
                                        <p:cTn id="38" dur="1" fill="hold">
                                          <p:stCondLst>
                                            <p:cond delay="0"/>
                                          </p:stCondLst>
                                        </p:cTn>
                                        <p:tgtEl>
                                          <p:spTgt spid="16400"/>
                                        </p:tgtEl>
                                        <p:attrNameLst>
                                          <p:attrName>style.visibility</p:attrName>
                                        </p:attrNameLst>
                                      </p:cBhvr>
                                      <p:to>
                                        <p:strVal val="visible"/>
                                      </p:to>
                                    </p:set>
                                    <p:anim calcmode="lin" valueType="num">
                                      <p:cBhvr additive="base">
                                        <p:cTn id="39" dur="500" fill="hold"/>
                                        <p:tgtEl>
                                          <p:spTgt spid="16400"/>
                                        </p:tgtEl>
                                        <p:attrNameLst>
                                          <p:attrName>ppt_x</p:attrName>
                                        </p:attrNameLst>
                                      </p:cBhvr>
                                      <p:tavLst>
                                        <p:tav tm="0">
                                          <p:val>
                                            <p:strVal val="1+#ppt_w/2"/>
                                          </p:val>
                                        </p:tav>
                                        <p:tav tm="100000">
                                          <p:val>
                                            <p:strVal val="#ppt_x"/>
                                          </p:val>
                                        </p:tav>
                                      </p:tavLst>
                                    </p:anim>
                                    <p:anim calcmode="lin" valueType="num">
                                      <p:cBhvr additive="base">
                                        <p:cTn id="40" dur="500" fill="hold"/>
                                        <p:tgtEl>
                                          <p:spTgt spid="16400"/>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401"/>
                                        </p:tgtEl>
                                        <p:attrNameLst>
                                          <p:attrName>style.visibility</p:attrName>
                                        </p:attrNameLst>
                                      </p:cBhvr>
                                      <p:to>
                                        <p:strVal val="visible"/>
                                      </p:to>
                                    </p:set>
                                    <p:anim calcmode="lin" valueType="num">
                                      <p:cBhvr additive="base">
                                        <p:cTn id="43" dur="500" fill="hold"/>
                                        <p:tgtEl>
                                          <p:spTgt spid="16401"/>
                                        </p:tgtEl>
                                        <p:attrNameLst>
                                          <p:attrName>ppt_x</p:attrName>
                                        </p:attrNameLst>
                                      </p:cBhvr>
                                      <p:tavLst>
                                        <p:tav tm="0">
                                          <p:val>
                                            <p:strVal val="1+#ppt_w/2"/>
                                          </p:val>
                                        </p:tav>
                                        <p:tav tm="100000">
                                          <p:val>
                                            <p:strVal val="#ppt_x"/>
                                          </p:val>
                                        </p:tav>
                                      </p:tavLst>
                                    </p:anim>
                                    <p:anim calcmode="lin" valueType="num">
                                      <p:cBhvr additive="base">
                                        <p:cTn id="44" dur="500" fill="hold"/>
                                        <p:tgtEl>
                                          <p:spTgt spid="16401"/>
                                        </p:tgtEl>
                                        <p:attrNameLst>
                                          <p:attrName>ppt_y</p:attrName>
                                        </p:attrNameLst>
                                      </p:cBhvr>
                                      <p:tavLst>
                                        <p:tav tm="0">
                                          <p:val>
                                            <p:strVal val="1+#ppt_h/2"/>
                                          </p:val>
                                        </p:tav>
                                        <p:tav tm="100000">
                                          <p:val>
                                            <p:strVal val="#ppt_y"/>
                                          </p:val>
                                        </p:tav>
                                      </p:tavLst>
                                    </p:anim>
                                  </p:childTnLst>
                                </p:cTn>
                              </p:par>
                            </p:childTnLst>
                          </p:cTn>
                        </p:par>
                        <p:par>
                          <p:cTn id="45" fill="hold">
                            <p:stCondLst>
                              <p:cond delay="3680"/>
                            </p:stCondLst>
                            <p:childTnLst>
                              <p:par>
                                <p:cTn id="46" presetID="22" presetClass="entr" presetSubtype="8" fill="hold" grpId="0" nodeType="afterEffect">
                                  <p:stCondLst>
                                    <p:cond delay="0"/>
                                  </p:stCondLst>
                                  <p:childTnLst>
                                    <p:set>
                                      <p:cBhvr>
                                        <p:cTn id="47" dur="1" fill="hold">
                                          <p:stCondLst>
                                            <p:cond delay="0"/>
                                          </p:stCondLst>
                                        </p:cTn>
                                        <p:tgtEl>
                                          <p:spTgt spid="16402"/>
                                        </p:tgtEl>
                                        <p:attrNameLst>
                                          <p:attrName>style.visibility</p:attrName>
                                        </p:attrNameLst>
                                      </p:cBhvr>
                                      <p:to>
                                        <p:strVal val="visible"/>
                                      </p:to>
                                    </p:set>
                                    <p:animEffect transition="in" filter="wipe(left)">
                                      <p:cBhvr>
                                        <p:cTn id="48" dur="500"/>
                                        <p:tgtEl>
                                          <p:spTgt spid="16402"/>
                                        </p:tgtEl>
                                      </p:cBhvr>
                                    </p:animEffect>
                                  </p:childTnLst>
                                </p:cTn>
                              </p:par>
                              <p:par>
                                <p:cTn id="49" presetID="22" presetClass="entr" presetSubtype="8" fill="hold" grpId="0" nodeType="withEffect">
                                  <p:stCondLst>
                                    <p:cond delay="100"/>
                                  </p:stCondLst>
                                  <p:childTnLst>
                                    <p:set>
                                      <p:cBhvr>
                                        <p:cTn id="50" dur="1" fill="hold">
                                          <p:stCondLst>
                                            <p:cond delay="0"/>
                                          </p:stCondLst>
                                        </p:cTn>
                                        <p:tgtEl>
                                          <p:spTgt spid="16403"/>
                                        </p:tgtEl>
                                        <p:attrNameLst>
                                          <p:attrName>style.visibility</p:attrName>
                                        </p:attrNameLst>
                                      </p:cBhvr>
                                      <p:to>
                                        <p:strVal val="visible"/>
                                      </p:to>
                                    </p:set>
                                    <p:animEffect transition="in" filter="wipe(left)">
                                      <p:cBhvr>
                                        <p:cTn id="51"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9" grpId="0" bldLvl="0" animBg="1"/>
      <p:bldP spid="16400" grpId="0" animBg="1"/>
      <p:bldP spid="16401" grpId="0" animBg="1"/>
      <p:bldP spid="16402" grpId="0"/>
      <p:bldP spid="1640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cstate="print"/>
          <a:stretch>
            <a:fillRect/>
          </a:stretch>
        </a:blipFill>
        <a:effectLst/>
      </p:bgPr>
    </p:bg>
    <p:spTree>
      <p:nvGrpSpPr>
        <p:cNvPr id="1" name=""/>
        <p:cNvGrpSpPr/>
        <p:nvPr/>
      </p:nvGrpSpPr>
      <p:grpSpPr>
        <a:xfrm>
          <a:off x="0" y="0"/>
          <a:ext cx="0" cy="0"/>
          <a:chOff x="0" y="0"/>
          <a:chExt cx="0" cy="0"/>
        </a:xfrm>
      </p:grpSpPr>
      <p:sp>
        <p:nvSpPr>
          <p:cNvPr id="2253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253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2532" name="TextBox 77"/>
          <p:cNvSpPr txBox="1"/>
          <p:nvPr/>
        </p:nvSpPr>
        <p:spPr>
          <a:xfrm>
            <a:off x="4602163" y="2852738"/>
            <a:ext cx="3168650" cy="144655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研究进展与成果</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22533" name="Rectangle 14"/>
          <p:cNvSpPr/>
          <p:nvPr/>
        </p:nvSpPr>
        <p:spPr>
          <a:xfrm>
            <a:off x="5634038" y="2255838"/>
            <a:ext cx="931858" cy="40011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2</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a:xfrm>
            <a:off x="5340350" y="798513"/>
            <a:ext cx="1517650"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ln>
        </p:spPr>
        <p:txBody>
          <a:bodyPr/>
          <a:lstStyle/>
          <a:p>
            <a:endParaRPr lang="zh-CN" altLang="en-US"/>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2" grpId="0"/>
      <p:bldP spid="225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p:nvPr/>
        </p:nvSpPr>
        <p:spPr>
          <a:xfrm>
            <a:off x="1012825" y="176213"/>
            <a:ext cx="208788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已完成</a:t>
            </a:r>
            <a:r>
              <a:rPr lang="zh-CN" altLang="en-US" sz="3000" b="1" dirty="0">
                <a:solidFill>
                  <a:schemeClr val="accent1"/>
                </a:solidFill>
                <a:latin typeface="微软雅黑" panose="020B0503020204020204" pitchFamily="34" charset="-122"/>
                <a:ea typeface="微软雅黑" panose="020B0503020204020204" pitchFamily="34" charset="-122"/>
              </a:rPr>
              <a:t>工作</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graphicFrame>
        <p:nvGraphicFramePr>
          <p:cNvPr id="2" name="表格 2"/>
          <p:cNvGraphicFramePr>
            <a:graphicFrameLocks noGrp="1"/>
          </p:cNvGraphicFramePr>
          <p:nvPr>
            <p:custDataLst>
              <p:tags r:id="rId1"/>
            </p:custDataLst>
          </p:nvPr>
        </p:nvGraphicFramePr>
        <p:xfrm>
          <a:off x="1093190" y="1196752"/>
          <a:ext cx="10009112" cy="2700655"/>
        </p:xfrm>
        <a:graphic>
          <a:graphicData uri="http://schemas.openxmlformats.org/drawingml/2006/table">
            <a:tbl>
              <a:tblPr firstRow="1" bandRow="1">
                <a:tableStyleId>{5C22544A-7EE6-4342-B048-85BDC9FD1C3A}</a:tableStyleId>
              </a:tblPr>
              <a:tblGrid>
                <a:gridCol w="5004556"/>
                <a:gridCol w="5004556"/>
              </a:tblGrid>
              <a:tr h="301475">
                <a:tc>
                  <a:txBody>
                    <a:bodyPr/>
                    <a:p>
                      <a:r>
                        <a:rPr lang="zh-CN" altLang="en-US" dirty="0">
                          <a:solidFill>
                            <a:schemeClr val="accent2"/>
                          </a:solidFill>
                        </a:rPr>
                        <a:t>任务列表</a:t>
                      </a:r>
                      <a:endParaRPr lang="zh-CN" altLang="en-US" dirty="0">
                        <a:solidFill>
                          <a:schemeClr val="accent2"/>
                        </a:solidFill>
                      </a:endParaRPr>
                    </a:p>
                  </a:txBody>
                  <a:tcPr>
                    <a:solidFill>
                      <a:srgbClr val="006BBC"/>
                    </a:solidFill>
                  </a:tcPr>
                </a:tc>
                <a:tc>
                  <a:txBody>
                    <a:bodyPr/>
                    <a:p>
                      <a:r>
                        <a:rPr lang="zh-CN" altLang="en-US" dirty="0">
                          <a:solidFill>
                            <a:schemeClr val="accent2"/>
                          </a:solidFill>
                        </a:rPr>
                        <a:t>进展及完成进度</a:t>
                      </a:r>
                      <a:endParaRPr lang="zh-CN" altLang="en-US" dirty="0">
                        <a:solidFill>
                          <a:schemeClr val="accent2"/>
                        </a:solidFill>
                      </a:endParaRPr>
                    </a:p>
                  </a:txBody>
                  <a:tcPr>
                    <a:solidFill>
                      <a:srgbClr val="006BBC"/>
                    </a:solidFill>
                  </a:tcPr>
                </a:tc>
              </a:tr>
              <a:tr h="527581">
                <a:tc>
                  <a:txBody>
                    <a:bodyPr/>
                    <a:p>
                      <a:pPr>
                        <a:buNone/>
                      </a:pPr>
                      <a:r>
                        <a:rPr lang="zh-CN" altLang="en-US" dirty="0">
                          <a:solidFill>
                            <a:schemeClr val="accent1"/>
                          </a:solidFill>
                        </a:rPr>
                        <a:t>相关研究调研及问题分析</a:t>
                      </a:r>
                      <a:endParaRPr lang="zh-CN" altLang="en-US" dirty="0">
                        <a:solidFill>
                          <a:schemeClr val="accent1"/>
                        </a:solidFill>
                      </a:endParaRPr>
                    </a:p>
                  </a:txBody>
                  <a:tcPr/>
                </a:tc>
                <a:tc>
                  <a:txBody>
                    <a:bodyPr/>
                    <a:p>
                      <a:pPr>
                        <a:buNone/>
                      </a:pPr>
                      <a:r>
                        <a:rPr lang="zh-CN" altLang="en-US" dirty="0">
                          <a:solidFill>
                            <a:schemeClr val="accent1"/>
                          </a:solidFill>
                        </a:rPr>
                        <a:t>已完成</a:t>
                      </a:r>
                      <a:endParaRPr lang="zh-CN" altLang="en-US" dirty="0">
                        <a:solidFill>
                          <a:schemeClr val="accent1"/>
                        </a:solidFill>
                      </a:endParaRPr>
                    </a:p>
                  </a:txBody>
                  <a:tcPr/>
                </a:tc>
              </a:tr>
              <a:tr h="527581">
                <a:tc>
                  <a:txBody>
                    <a:bodyPr/>
                    <a:p>
                      <a:pPr>
                        <a:buNone/>
                      </a:pPr>
                      <a:r>
                        <a:rPr lang="zh-CN" altLang="en-US" dirty="0">
                          <a:solidFill>
                            <a:schemeClr val="accent1"/>
                          </a:solidFill>
                        </a:rPr>
                        <a:t>整体</a:t>
                      </a:r>
                      <a:r>
                        <a:rPr lang="zh-CN" altLang="en-US" dirty="0">
                          <a:solidFill>
                            <a:schemeClr val="accent1"/>
                          </a:solidFill>
                        </a:rPr>
                        <a:t>结构设计</a:t>
                      </a:r>
                      <a:endParaRPr lang="zh-CN" altLang="en-US" dirty="0">
                        <a:solidFill>
                          <a:schemeClr val="accent1"/>
                        </a:solidFill>
                      </a:endParaRPr>
                    </a:p>
                  </a:txBody>
                  <a:tcPr/>
                </a:tc>
                <a:tc>
                  <a:txBody>
                    <a:bodyPr/>
                    <a:p>
                      <a:pPr>
                        <a:buNone/>
                      </a:pPr>
                      <a:r>
                        <a:rPr lang="zh-CN" altLang="en-US" dirty="0">
                          <a:solidFill>
                            <a:schemeClr val="accent1"/>
                          </a:solidFill>
                        </a:rPr>
                        <a:t>已完成</a:t>
                      </a:r>
                      <a:endParaRPr lang="zh-CN" altLang="en-US" dirty="0">
                        <a:solidFill>
                          <a:schemeClr val="accent1"/>
                        </a:solidFill>
                      </a:endParaRPr>
                    </a:p>
                  </a:txBody>
                  <a:tcPr/>
                </a:tc>
              </a:tr>
              <a:tr h="527581">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latin typeface="微软雅黑" panose="020B0503020204020204" pitchFamily="34" charset="-122"/>
                          <a:ea typeface="微软雅黑" panose="020B0503020204020204" pitchFamily="34" charset="-122"/>
                        </a:rPr>
                        <a:t>基于</a:t>
                      </a:r>
                      <a:r>
                        <a:rPr lang="en-US" altLang="zh-CN" dirty="0">
                          <a:solidFill>
                            <a:schemeClr val="accent1"/>
                          </a:solidFill>
                          <a:latin typeface="微软雅黑" panose="020B0503020204020204" pitchFamily="34" charset="-122"/>
                          <a:ea typeface="微软雅黑" panose="020B0503020204020204" pitchFamily="34" charset="-122"/>
                        </a:rPr>
                        <a:t>CNN</a:t>
                      </a:r>
                      <a:r>
                        <a:rPr lang="zh-CN" altLang="en-US" dirty="0">
                          <a:solidFill>
                            <a:schemeClr val="accent1"/>
                          </a:solidFill>
                          <a:latin typeface="微软雅黑" panose="020B0503020204020204" pitchFamily="34" charset="-122"/>
                          <a:ea typeface="微软雅黑" panose="020B0503020204020204" pitchFamily="34" charset="-122"/>
                        </a:rPr>
                        <a:t>模型的音视频</a:t>
                      </a:r>
                      <a:r>
                        <a:rPr lang="zh-CN" altLang="en-US" dirty="0">
                          <a:solidFill>
                            <a:schemeClr val="accent1"/>
                          </a:solidFill>
                          <a:latin typeface="微软雅黑" panose="020B0503020204020204" pitchFamily="34" charset="-122"/>
                          <a:ea typeface="微软雅黑" panose="020B0503020204020204" pitchFamily="34" charset="-122"/>
                        </a:rPr>
                        <a:t>特征提取</a:t>
                      </a:r>
                      <a:endParaRPr lang="zh-CN" altLang="en-US" dirty="0">
                        <a:solidFill>
                          <a:schemeClr val="accent1"/>
                        </a:solidFill>
                        <a:latin typeface="微软雅黑" panose="020B0503020204020204" pitchFamily="34" charset="-122"/>
                        <a:ea typeface="微软雅黑" panose="020B0503020204020204" pitchFamily="34" charset="-122"/>
                      </a:endParaRPr>
                    </a:p>
                    <a:p>
                      <a:endParaRPr lang="zh-CN" altLang="en-US" dirty="0"/>
                    </a:p>
                  </a:txBody>
                  <a:tcPr/>
                </a:tc>
                <a:tc>
                  <a:txBody>
                    <a:bodyPr/>
                    <a:p>
                      <a:r>
                        <a:rPr lang="zh-CN" altLang="en-US" dirty="0">
                          <a:solidFill>
                            <a:schemeClr val="accent1"/>
                          </a:solidFill>
                        </a:rPr>
                        <a:t>进行中</a:t>
                      </a:r>
                      <a:endParaRPr lang="zh-CN" altLang="en-US" dirty="0">
                        <a:solidFill>
                          <a:schemeClr val="accent1"/>
                        </a:solidFill>
                      </a:endParaRPr>
                    </a:p>
                  </a:txBody>
                  <a:tcPr/>
                </a:tc>
              </a:tr>
              <a:tr h="527581">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latin typeface="微软雅黑" panose="020B0503020204020204" pitchFamily="34" charset="-122"/>
                          <a:ea typeface="微软雅黑" panose="020B0503020204020204" pitchFamily="34" charset="-122"/>
                        </a:rPr>
                        <a:t>基于密度</a:t>
                      </a:r>
                      <a:r>
                        <a:rPr lang="zh-CN" altLang="en-US" dirty="0">
                          <a:solidFill>
                            <a:schemeClr val="accent1"/>
                          </a:solidFill>
                          <a:latin typeface="微软雅黑" panose="020B0503020204020204" pitchFamily="34" charset="-122"/>
                          <a:ea typeface="微软雅黑" panose="020B0503020204020204" pitchFamily="34" charset="-122"/>
                        </a:rPr>
                        <a:t>聚集的特征域</a:t>
                      </a:r>
                      <a:r>
                        <a:rPr lang="zh-CN" altLang="en-US" dirty="0">
                          <a:solidFill>
                            <a:schemeClr val="accent1"/>
                          </a:solidFill>
                          <a:latin typeface="微软雅黑" panose="020B0503020204020204" pitchFamily="34" charset="-122"/>
                          <a:ea typeface="微软雅黑" panose="020B0503020204020204" pitchFamily="34" charset="-122"/>
                        </a:rPr>
                        <a:t>划定算法</a:t>
                      </a:r>
                      <a:endParaRPr lang="en-US" altLang="zh-CN" dirty="0">
                        <a:solidFill>
                          <a:schemeClr val="accent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olidFill>
                          <a:schemeClr val="accent1"/>
                        </a:solidFill>
                        <a:latin typeface="微软雅黑" panose="020B0503020204020204" pitchFamily="34" charset="-122"/>
                        <a:ea typeface="微软雅黑" panose="020B0503020204020204" pitchFamily="34" charset="-122"/>
                      </a:endParaRPr>
                    </a:p>
                  </a:txBody>
                  <a:tcPr/>
                </a:tc>
                <a:tc>
                  <a:txBody>
                    <a:bodyPr/>
                    <a:p>
                      <a:r>
                        <a:rPr lang="zh-CN" altLang="en-US" dirty="0">
                          <a:solidFill>
                            <a:schemeClr val="accent1"/>
                          </a:solidFill>
                        </a:rPr>
                        <a:t>已完成算法具体设计，实验测试部分</a:t>
                      </a:r>
                      <a:r>
                        <a:rPr lang="zh-CN" altLang="en-US" dirty="0">
                          <a:solidFill>
                            <a:schemeClr val="accent1"/>
                          </a:solidFill>
                        </a:rPr>
                        <a:t>未做</a:t>
                      </a:r>
                      <a:endParaRPr lang="zh-CN" altLang="en-US" dirty="0">
                        <a:solidFill>
                          <a:schemeClr val="accent1"/>
                        </a:solidFill>
                      </a:endParaRPr>
                    </a:p>
                  </a:txBody>
                  <a:tcPr/>
                </a:tc>
              </a:tr>
            </a:tbl>
          </a:graphicData>
        </a:graphic>
      </p:graphicFrame>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p:nvPr/>
        </p:nvSpPr>
        <p:spPr>
          <a:xfrm>
            <a:off x="1012825" y="176213"/>
            <a:ext cx="828040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2.1 </a:t>
            </a:r>
            <a:r>
              <a:rPr lang="zh-CN" altLang="en-US" sz="3000" b="1" dirty="0">
                <a:solidFill>
                  <a:schemeClr val="accent1"/>
                </a:solidFill>
                <a:latin typeface="微软雅黑" panose="020B0503020204020204" pitchFamily="34" charset="-122"/>
                <a:ea typeface="微软雅黑" panose="020B0503020204020204" pitchFamily="34" charset="-122"/>
              </a:rPr>
              <a:t>相关研究调研</a:t>
            </a:r>
            <a:r>
              <a:rPr lang="en-US" altLang="zh-CN" sz="3000" b="1" dirty="0">
                <a:solidFill>
                  <a:schemeClr val="accent1"/>
                </a:solidFill>
                <a:latin typeface="微软雅黑" panose="020B0503020204020204" pitchFamily="34" charset="-122"/>
                <a:ea typeface="微软雅黑" panose="020B0503020204020204" pitchFamily="34" charset="-122"/>
              </a:rPr>
              <a:t>-</a:t>
            </a:r>
            <a:r>
              <a:rPr lang="zh-CN" altLang="en-US" sz="3000" b="1" dirty="0">
                <a:solidFill>
                  <a:schemeClr val="accent1"/>
                </a:solidFill>
                <a:latin typeface="微软雅黑" panose="020B0503020204020204" pitchFamily="34" charset="-122"/>
                <a:ea typeface="微软雅黑" panose="020B0503020204020204" pitchFamily="34" charset="-122"/>
              </a:rPr>
              <a:t>深度伪造</a:t>
            </a:r>
            <a:r>
              <a:rPr lang="zh-CN" altLang="en-US" sz="3000" b="1" dirty="0">
                <a:solidFill>
                  <a:schemeClr val="accent1"/>
                </a:solidFill>
                <a:latin typeface="微软雅黑" panose="020B0503020204020204" pitchFamily="34" charset="-122"/>
                <a:ea typeface="微软雅黑" panose="020B0503020204020204" pitchFamily="34" charset="-122"/>
              </a:rPr>
              <a:t>视频检测的研究进展</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42" name="Freeform 9"/>
          <p:cNvSpPr/>
          <p:nvPr/>
        </p:nvSpPr>
        <p:spPr>
          <a:xfrm>
            <a:off x="1006897" y="1069975"/>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8"/>
                </a:moveTo>
                <a:lnTo>
                  <a:pt x="2601" y="0"/>
                </a:lnTo>
                <a:lnTo>
                  <a:pt x="2601" y="517"/>
                </a:lnTo>
                <a:lnTo>
                  <a:pt x="189" y="627"/>
                </a:lnTo>
                <a:lnTo>
                  <a:pt x="0" y="118"/>
                </a:lnTo>
                <a:close/>
              </a:path>
            </a:pathLst>
          </a:custGeom>
          <a:solidFill>
            <a:schemeClr val="accent1"/>
          </a:solidFill>
          <a:ln w="9525">
            <a:noFill/>
          </a:ln>
        </p:spPr>
        <p:txBody>
          <a:bodyPr/>
          <a:lstStyle/>
          <a:p>
            <a:endParaRPr lang="zh-CN" altLang="en-US"/>
          </a:p>
        </p:txBody>
      </p:sp>
      <p:sp>
        <p:nvSpPr>
          <p:cNvPr id="18443" name="Freeform 10"/>
          <p:cNvSpPr/>
          <p:nvPr/>
        </p:nvSpPr>
        <p:spPr>
          <a:xfrm>
            <a:off x="842010" y="1069975"/>
            <a:ext cx="7665720" cy="421005"/>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8" name="TextBox 17"/>
          <p:cNvSpPr txBox="1"/>
          <p:nvPr/>
        </p:nvSpPr>
        <p:spPr>
          <a:xfrm>
            <a:off x="1152947" y="1112838"/>
            <a:ext cx="1856740" cy="398780"/>
          </a:xfrm>
          <a:prstGeom prst="rect">
            <a:avLst/>
          </a:prstGeom>
          <a:noFill/>
          <a:ln w="9525">
            <a:noFill/>
          </a:ln>
        </p:spPr>
        <p:txBody>
          <a:bodyPr wrap="none" anchor="t">
            <a:spAutoFit/>
          </a:bodyPr>
          <a:lstStyle/>
          <a:p>
            <a:pPr algn="l"/>
            <a:r>
              <a:rPr lang="zh-CN" altLang="en-US" sz="2000" dirty="0">
                <a:solidFill>
                  <a:schemeClr val="accent2"/>
                </a:solidFill>
                <a:latin typeface="微软雅黑" panose="020B0503020204020204" pitchFamily="34" charset="-122"/>
                <a:ea typeface="微软雅黑" panose="020B0503020204020204" pitchFamily="34" charset="-122"/>
              </a:rPr>
              <a:t>一</a:t>
            </a: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数据集</a:t>
            </a:r>
            <a:r>
              <a:rPr lang="zh-CN" altLang="en-US" sz="2000" dirty="0">
                <a:solidFill>
                  <a:schemeClr val="accent2"/>
                </a:solidFill>
                <a:latin typeface="微软雅黑" panose="020B0503020204020204" pitchFamily="34" charset="-122"/>
                <a:ea typeface="微软雅黑" panose="020B0503020204020204" pitchFamily="34" charset="-122"/>
              </a:rPr>
              <a:t>发展</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8451" name="TextBox 20"/>
          <p:cNvSpPr txBox="1"/>
          <p:nvPr/>
        </p:nvSpPr>
        <p:spPr>
          <a:xfrm>
            <a:off x="842010" y="1701165"/>
            <a:ext cx="9710420" cy="1630045"/>
          </a:xfrm>
          <a:prstGeom prst="rect">
            <a:avLst/>
          </a:prstGeom>
          <a:noFill/>
          <a:ln w="9525">
            <a:noFill/>
          </a:ln>
        </p:spPr>
        <p:txBody>
          <a:bodyPr wrap="square" anchor="t">
            <a:spAutoFit/>
          </a:bodyPr>
          <a:lstStyle/>
          <a:p>
            <a:r>
              <a:rPr lang="en-US" sz="2000" dirty="0">
                <a:solidFill>
                  <a:schemeClr val="accent1"/>
                </a:solidFill>
                <a:latin typeface="宋体" panose="02010600030101010101" pitchFamily="2" charset="-122"/>
                <a:cs typeface="宋体" panose="02010600030101010101" pitchFamily="2" charset="-122"/>
              </a:rPr>
              <a:t>    </a:t>
            </a:r>
            <a:r>
              <a:rPr lang="zh-CN" altLang="en-US" sz="2000" dirty="0">
                <a:solidFill>
                  <a:schemeClr val="accent1"/>
                </a:solidFill>
                <a:latin typeface="宋体" panose="02010600030101010101" pitchFamily="2" charset="-122"/>
                <a:cs typeface="宋体" panose="02010600030101010101" pitchFamily="2" charset="-122"/>
              </a:rPr>
              <a:t>深度伪造及其检测技术的发展极度依赖</a:t>
            </a:r>
            <a:r>
              <a:rPr lang="zh-CN" sz="2000" dirty="0">
                <a:solidFill>
                  <a:schemeClr val="accent1"/>
                </a:solidFill>
                <a:latin typeface="宋体" panose="02010600030101010101" pitchFamily="2" charset="-122"/>
                <a:cs typeface="宋体" panose="02010600030101010101" pitchFamily="2" charset="-122"/>
              </a:rPr>
              <a:t>数据集的构建，规模大、覆盖广、质量好的数据集对深度伪造检测技术的发展起到积极促进作用</a:t>
            </a:r>
            <a:endParaRPr sz="2000" dirty="0">
              <a:solidFill>
                <a:schemeClr val="accent1"/>
              </a:solidFill>
              <a:latin typeface="宋体" panose="02010600030101010101" pitchFamily="2" charset="-122"/>
              <a:cs typeface="宋体" panose="02010600030101010101" pitchFamily="2" charset="-122"/>
            </a:endParaRPr>
          </a:p>
          <a:p>
            <a:r>
              <a:rPr lang="en-US" sz="2000" dirty="0">
                <a:solidFill>
                  <a:schemeClr val="accent1"/>
                </a:solidFill>
                <a:latin typeface="宋体" panose="02010600030101010101" pitchFamily="2" charset="-122"/>
                <a:cs typeface="宋体" panose="02010600030101010101" pitchFamily="2" charset="-122"/>
              </a:rPr>
              <a:t>    </a:t>
            </a:r>
            <a:r>
              <a:rPr lang="zh-CN" altLang="en-US" sz="2000" dirty="0">
                <a:solidFill>
                  <a:schemeClr val="accent1"/>
                </a:solidFill>
                <a:latin typeface="宋体" panose="02010600030101010101" pitchFamily="2" charset="-122"/>
                <a:cs typeface="宋体" panose="02010600030101010101" pitchFamily="2" charset="-122"/>
              </a:rPr>
              <a:t>除去</a:t>
            </a:r>
            <a:r>
              <a:rPr lang="en-US" altLang="zh-CN" sz="2000" dirty="0">
                <a:solidFill>
                  <a:schemeClr val="accent1"/>
                </a:solidFill>
                <a:latin typeface="Times New Roman" panose="02020603050405020304" charset="0"/>
                <a:cs typeface="Times New Roman" panose="02020603050405020304" charset="0"/>
              </a:rPr>
              <a:t>FaceForensics++</a:t>
            </a:r>
            <a:r>
              <a:rPr lang="zh-CN" altLang="en-US" sz="2000" dirty="0">
                <a:solidFill>
                  <a:schemeClr val="accent1"/>
                </a:solidFill>
                <a:latin typeface="Times New Roman" panose="02020603050405020304" charset="0"/>
                <a:cs typeface="Times New Roman" panose="02020603050405020304" charset="0"/>
              </a:rPr>
              <a:t>以及</a:t>
            </a:r>
            <a:r>
              <a:rPr lang="en-US" altLang="zh-CN" sz="2000" dirty="0">
                <a:solidFill>
                  <a:schemeClr val="accent1"/>
                </a:solidFill>
                <a:latin typeface="Times New Roman" panose="02020603050405020304" charset="0"/>
                <a:cs typeface="Times New Roman" panose="02020603050405020304" charset="0"/>
              </a:rPr>
              <a:t>DFDC</a:t>
            </a:r>
            <a:r>
              <a:rPr lang="zh-CN" altLang="en-US" sz="2000" dirty="0">
                <a:solidFill>
                  <a:schemeClr val="accent1"/>
                </a:solidFill>
                <a:latin typeface="Times New Roman" panose="02020603050405020304" charset="0"/>
                <a:cs typeface="Times New Roman" panose="02020603050405020304" charset="0"/>
              </a:rPr>
              <a:t>等经典深度伪造数据集，</a:t>
            </a:r>
            <a:r>
              <a:rPr lang="en-US" altLang="zh-CN" sz="2000" dirty="0">
                <a:solidFill>
                  <a:schemeClr val="accent1"/>
                </a:solidFill>
                <a:latin typeface="Times New Roman" panose="02020603050405020304" charset="0"/>
                <a:cs typeface="Times New Roman" panose="02020603050405020304" charset="0"/>
              </a:rPr>
              <a:t>He</a:t>
            </a:r>
            <a:r>
              <a:rPr lang="zh-CN" altLang="en-US" sz="2000" dirty="0">
                <a:solidFill>
                  <a:schemeClr val="accent1"/>
                </a:solidFill>
                <a:latin typeface="Times New Roman" panose="02020603050405020304" charset="0"/>
                <a:cs typeface="Times New Roman" panose="02020603050405020304" charset="0"/>
              </a:rPr>
              <a:t>等人构建了一个目前维度最大最丰富的深度伪造公开数据集和评测基准ForgeryNet，数据规模方面</a:t>
            </a:r>
            <a:r>
              <a:rPr lang="zh-CN" altLang="en-US" sz="2000" dirty="0">
                <a:solidFill>
                  <a:schemeClr val="accent1"/>
                </a:solidFill>
                <a:latin typeface="Times New Roman" panose="02020603050405020304" charset="0"/>
                <a:cs typeface="Times New Roman" panose="02020603050405020304" charset="0"/>
              </a:rPr>
              <a:t>拥有290万张图像</a:t>
            </a:r>
            <a:r>
              <a:rPr lang="zh-CN" altLang="en-US" sz="2000" dirty="0">
                <a:solidFill>
                  <a:schemeClr val="accent1"/>
                </a:solidFill>
                <a:latin typeface="Times New Roman" panose="02020603050405020304" charset="0"/>
                <a:cs typeface="Times New Roman" panose="02020603050405020304" charset="0"/>
              </a:rPr>
              <a:t>及221247个视频，评测方法上，提出了四种不同的图片级和视频级评测方法</a:t>
            </a:r>
            <a:endParaRPr lang="zh-CN" altLang="en-US" sz="2000" dirty="0">
              <a:solidFill>
                <a:schemeClr val="accent1"/>
              </a:solidFill>
              <a:latin typeface="Times New Roman" panose="02020603050405020304" charset="0"/>
              <a:cs typeface="Times New Roman" panose="02020603050405020304" charset="0"/>
            </a:endParaRPr>
          </a:p>
        </p:txBody>
      </p:sp>
      <p:sp>
        <p:nvSpPr>
          <p:cNvPr id="3" name="Freeform 9"/>
          <p:cNvSpPr/>
          <p:nvPr/>
        </p:nvSpPr>
        <p:spPr>
          <a:xfrm>
            <a:off x="993562" y="3728720"/>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8"/>
                </a:moveTo>
                <a:lnTo>
                  <a:pt x="2601" y="0"/>
                </a:lnTo>
                <a:lnTo>
                  <a:pt x="2601" y="517"/>
                </a:lnTo>
                <a:lnTo>
                  <a:pt x="189" y="627"/>
                </a:lnTo>
                <a:lnTo>
                  <a:pt x="0" y="118"/>
                </a:lnTo>
                <a:close/>
              </a:path>
            </a:pathLst>
          </a:custGeom>
          <a:solidFill>
            <a:schemeClr val="accent1"/>
          </a:solidFill>
          <a:ln w="9525">
            <a:noFill/>
          </a:ln>
        </p:spPr>
        <p:txBody>
          <a:bodyPr/>
          <a:p>
            <a:endParaRPr lang="zh-CN" altLang="en-US"/>
          </a:p>
        </p:txBody>
      </p:sp>
      <p:sp>
        <p:nvSpPr>
          <p:cNvPr id="4" name="Freeform 10"/>
          <p:cNvSpPr/>
          <p:nvPr/>
        </p:nvSpPr>
        <p:spPr>
          <a:xfrm>
            <a:off x="828675" y="3728720"/>
            <a:ext cx="7665720" cy="421005"/>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p>
            <a:endParaRPr lang="zh-CN" altLang="en-US"/>
          </a:p>
        </p:txBody>
      </p:sp>
      <p:sp>
        <p:nvSpPr>
          <p:cNvPr id="5" name="TextBox 17"/>
          <p:cNvSpPr txBox="1"/>
          <p:nvPr/>
        </p:nvSpPr>
        <p:spPr>
          <a:xfrm>
            <a:off x="1012612" y="3716973"/>
            <a:ext cx="4650740" cy="398780"/>
          </a:xfrm>
          <a:prstGeom prst="rect">
            <a:avLst/>
          </a:prstGeom>
          <a:noFill/>
          <a:ln w="9525">
            <a:noFill/>
          </a:ln>
        </p:spPr>
        <p:txBody>
          <a:bodyPr wrap="none" anchor="t">
            <a:spAutoFit/>
          </a:bodyPr>
          <a:p>
            <a:pPr algn="l"/>
            <a:r>
              <a:rPr lang="zh-CN" altLang="en-US" sz="2000" dirty="0">
                <a:solidFill>
                  <a:schemeClr val="accent2"/>
                </a:solidFill>
                <a:latin typeface="微软雅黑" panose="020B0503020204020204" pitchFamily="34" charset="-122"/>
                <a:ea typeface="微软雅黑" panose="020B0503020204020204" pitchFamily="34" charset="-122"/>
              </a:rPr>
              <a:t>二</a:t>
            </a:r>
            <a:r>
              <a:rPr lang="en-US" altLang="zh-CN" sz="2000" dirty="0">
                <a:solidFill>
                  <a:schemeClr val="accent2"/>
                </a:solidFill>
                <a:latin typeface="微软雅黑" panose="020B0503020204020204" pitchFamily="34" charset="-122"/>
                <a:ea typeface="微软雅黑" panose="020B0503020204020204" pitchFamily="34" charset="-122"/>
              </a:rPr>
              <a:t>  基于跨视频帧组时序特征的检测方法</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6" name="TextBox 20"/>
          <p:cNvSpPr txBox="1"/>
          <p:nvPr/>
        </p:nvSpPr>
        <p:spPr>
          <a:xfrm>
            <a:off x="697230" y="4238625"/>
            <a:ext cx="9639300" cy="1630045"/>
          </a:xfrm>
          <a:prstGeom prst="rect">
            <a:avLst/>
          </a:prstGeom>
          <a:noFill/>
          <a:ln w="9525">
            <a:noFill/>
          </a:ln>
        </p:spPr>
        <p:txBody>
          <a:bodyPr wrap="square" anchor="t">
            <a:spAutoFit/>
          </a:bodyPr>
          <a:p>
            <a:r>
              <a:rPr lang="en-US" sz="2000" dirty="0">
                <a:solidFill>
                  <a:schemeClr val="accent1"/>
                </a:solidFill>
                <a:latin typeface="宋体" panose="02010600030101010101" pitchFamily="2" charset="-122"/>
                <a:cs typeface="宋体" panose="02010600030101010101" pitchFamily="2" charset="-122"/>
              </a:rPr>
              <a:t>    </a:t>
            </a:r>
            <a:r>
              <a:rPr sz="2000" dirty="0">
                <a:solidFill>
                  <a:schemeClr val="accent1"/>
                </a:solidFill>
                <a:latin typeface="Times New Roman" panose="02020603050405020304" charset="0"/>
                <a:cs typeface="Times New Roman" panose="02020603050405020304" charset="0"/>
              </a:rPr>
              <a:t>深度伪造模型多以静态面部图像作为训练数据，难以实现对眨眼、呼吸、心跳等生理信息的伪造</a:t>
            </a:r>
            <a:endParaRPr sz="2000" dirty="0">
              <a:solidFill>
                <a:schemeClr val="accent1"/>
              </a:solidFill>
              <a:latin typeface="Times New Roman" panose="02020603050405020304" charset="0"/>
              <a:cs typeface="Times New Roman" panose="02020603050405020304" charset="0"/>
            </a:endParaRPr>
          </a:p>
          <a:p>
            <a:r>
              <a:rPr lang="en-US" sz="2000" dirty="0">
                <a:solidFill>
                  <a:schemeClr val="accent1"/>
                </a:solidFill>
                <a:latin typeface="Times New Roman" panose="02020603050405020304" charset="0"/>
                <a:cs typeface="Times New Roman" panose="02020603050405020304" charset="0"/>
              </a:rPr>
              <a:t>        </a:t>
            </a:r>
            <a:r>
              <a:rPr sz="2000" dirty="0">
                <a:solidFill>
                  <a:schemeClr val="accent1"/>
                </a:solidFill>
                <a:latin typeface="Times New Roman" panose="02020603050405020304" charset="0"/>
                <a:cs typeface="Times New Roman" panose="02020603050405020304" charset="0"/>
              </a:rPr>
              <a:t>Li等人提出一种基于眨眼检测的深度伪造视频检测方法：首先在视频帧层面提取出面部区域和眼睛区域，其次通过人脸对齐、提取和缩放眼睛区域标点的边界框等操作创建新的帧序列，并分配至长期循环卷积网络LRCN，预测眨眼行为</a:t>
            </a:r>
            <a:endParaRPr sz="2000" dirty="0">
              <a:solidFill>
                <a:schemeClr val="accent1"/>
              </a:solidFill>
              <a:latin typeface="Times New Roman" panose="02020603050405020304" charset="0"/>
              <a:cs typeface="Times New Roman" panose="02020603050405020304" charset="0"/>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1620"/>
                            </p:stCondLst>
                            <p:childTnLst>
                              <p:par>
                                <p:cTn id="20" presetID="22" presetClass="entr" presetSubtype="8" fill="hold" nodeType="after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wipe(left)">
                                      <p:cBhvr>
                                        <p:cTn id="22" dur="300"/>
                                        <p:tgtEl>
                                          <p:spTgt spid="18442"/>
                                        </p:tgtEl>
                                      </p:cBhvr>
                                    </p:animEffect>
                                  </p:childTnLst>
                                </p:cTn>
                              </p:par>
                            </p:childTnLst>
                          </p:cTn>
                        </p:par>
                        <p:par>
                          <p:cTn id="23" fill="hold">
                            <p:stCondLst>
                              <p:cond delay="2120"/>
                            </p:stCondLst>
                            <p:childTnLst>
                              <p:par>
                                <p:cTn id="24" presetID="22" presetClass="entr" presetSubtype="2" fill="hold" nodeType="afterEffect">
                                  <p:stCondLst>
                                    <p:cond delay="0"/>
                                  </p:stCondLst>
                                  <p:childTnLst>
                                    <p:set>
                                      <p:cBhvr>
                                        <p:cTn id="25" dur="1" fill="hold">
                                          <p:stCondLst>
                                            <p:cond delay="0"/>
                                          </p:stCondLst>
                                        </p:cTn>
                                        <p:tgtEl>
                                          <p:spTgt spid="18443"/>
                                        </p:tgtEl>
                                        <p:attrNameLst>
                                          <p:attrName>style.visibility</p:attrName>
                                        </p:attrNameLst>
                                      </p:cBhvr>
                                      <p:to>
                                        <p:strVal val="visible"/>
                                      </p:to>
                                    </p:set>
                                    <p:animEffect transition="in" filter="wipe(right)">
                                      <p:cBhvr>
                                        <p:cTn id="26" dur="400"/>
                                        <p:tgtEl>
                                          <p:spTgt spid="18443"/>
                                        </p:tgtEl>
                                      </p:cBhvr>
                                    </p:animEffect>
                                  </p:childTnLst>
                                </p:cTn>
                              </p:par>
                            </p:childTnLst>
                          </p:cTn>
                        </p:par>
                        <p:par>
                          <p:cTn id="27" fill="hold">
                            <p:stCondLst>
                              <p:cond delay="2620"/>
                            </p:stCondLst>
                            <p:childTnLst>
                              <p:par>
                                <p:cTn id="28" presetID="31" presetClass="entr" presetSubtype="0" fill="hold" grpId="0" nodeType="afterEffect">
                                  <p:stCondLst>
                                    <p:cond delay="0"/>
                                  </p:stCondLst>
                                  <p:childTnLst>
                                    <p:set>
                                      <p:cBhvr>
                                        <p:cTn id="29" dur="1" fill="hold">
                                          <p:stCondLst>
                                            <p:cond delay="0"/>
                                          </p:stCondLst>
                                        </p:cTn>
                                        <p:tgtEl>
                                          <p:spTgt spid="18448"/>
                                        </p:tgtEl>
                                        <p:attrNameLst>
                                          <p:attrName>style.visibility</p:attrName>
                                        </p:attrNameLst>
                                      </p:cBhvr>
                                      <p:to>
                                        <p:strVal val="visible"/>
                                      </p:to>
                                    </p:set>
                                    <p:anim calcmode="lin" valueType="num">
                                      <p:cBhvr>
                                        <p:cTn id="30" dur="300" fill="hold"/>
                                        <p:tgtEl>
                                          <p:spTgt spid="18448"/>
                                        </p:tgtEl>
                                        <p:attrNameLst>
                                          <p:attrName>ppt_w</p:attrName>
                                        </p:attrNameLst>
                                      </p:cBhvr>
                                      <p:tavLst>
                                        <p:tav tm="0">
                                          <p:val>
                                            <p:fltVal val="0"/>
                                          </p:val>
                                        </p:tav>
                                        <p:tav tm="100000">
                                          <p:val>
                                            <p:strVal val="#ppt_w"/>
                                          </p:val>
                                        </p:tav>
                                      </p:tavLst>
                                    </p:anim>
                                    <p:anim calcmode="lin" valueType="num">
                                      <p:cBhvr>
                                        <p:cTn id="31" dur="300" fill="hold"/>
                                        <p:tgtEl>
                                          <p:spTgt spid="18448"/>
                                        </p:tgtEl>
                                        <p:attrNameLst>
                                          <p:attrName>ppt_h</p:attrName>
                                        </p:attrNameLst>
                                      </p:cBhvr>
                                      <p:tavLst>
                                        <p:tav tm="0">
                                          <p:val>
                                            <p:fltVal val="0"/>
                                          </p:val>
                                        </p:tav>
                                        <p:tav tm="100000">
                                          <p:val>
                                            <p:strVal val="#ppt_h"/>
                                          </p:val>
                                        </p:tav>
                                      </p:tavLst>
                                    </p:anim>
                                    <p:anim calcmode="lin" valueType="num">
                                      <p:cBhvr>
                                        <p:cTn id="32" dur="300" fill="hold"/>
                                        <p:tgtEl>
                                          <p:spTgt spid="18448"/>
                                        </p:tgtEl>
                                        <p:attrNameLst>
                                          <p:attrName>style.rotation</p:attrName>
                                        </p:attrNameLst>
                                      </p:cBhvr>
                                      <p:tavLst>
                                        <p:tav tm="0">
                                          <p:val>
                                            <p:fltVal val="90"/>
                                          </p:val>
                                        </p:tav>
                                        <p:tav tm="100000">
                                          <p:val>
                                            <p:fltVal val="0"/>
                                          </p:val>
                                        </p:tav>
                                      </p:tavLst>
                                    </p:anim>
                                    <p:animEffect transition="in" filter="fade">
                                      <p:cBhvr>
                                        <p:cTn id="33" dur="300"/>
                                        <p:tgtEl>
                                          <p:spTgt spid="18448"/>
                                        </p:tgtEl>
                                      </p:cBhvr>
                                    </p:animEffect>
                                  </p:childTnLst>
                                </p:cTn>
                              </p:par>
                            </p:childTnLst>
                          </p:cTn>
                        </p:par>
                        <p:par>
                          <p:cTn id="34" fill="hold">
                            <p:stCondLst>
                              <p:cond delay="3120"/>
                            </p:stCondLst>
                            <p:childTnLst>
                              <p:par>
                                <p:cTn id="35" presetID="22" presetClass="entr" presetSubtype="1" fill="hold" grpId="0" nodeType="afterEffect">
                                  <p:stCondLst>
                                    <p:cond delay="0"/>
                                  </p:stCondLst>
                                  <p:childTnLst>
                                    <p:set>
                                      <p:cBhvr>
                                        <p:cTn id="36" dur="1" fill="hold">
                                          <p:stCondLst>
                                            <p:cond delay="0"/>
                                          </p:stCondLst>
                                        </p:cTn>
                                        <p:tgtEl>
                                          <p:spTgt spid="18451"/>
                                        </p:tgtEl>
                                        <p:attrNameLst>
                                          <p:attrName>style.visibility</p:attrName>
                                        </p:attrNameLst>
                                      </p:cBhvr>
                                      <p:to>
                                        <p:strVal val="visible"/>
                                      </p:to>
                                    </p:set>
                                    <p:animEffect transition="in" filter="wipe(up)">
                                      <p:cBhvr>
                                        <p:cTn id="37" dur="500"/>
                                        <p:tgtEl>
                                          <p:spTgt spid="18451"/>
                                        </p:tgtEl>
                                      </p:cBhvr>
                                    </p:animEffect>
                                  </p:childTnLst>
                                </p:cTn>
                              </p:par>
                            </p:childTnLst>
                          </p:cTn>
                        </p:par>
                        <p:par>
                          <p:cTn id="38" fill="hold">
                            <p:stCondLst>
                              <p:cond delay="3620"/>
                            </p:stCondLst>
                            <p:childTnLst>
                              <p:par>
                                <p:cTn id="39" presetID="22" presetClass="entr" presetSubtype="8"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300"/>
                                        <p:tgtEl>
                                          <p:spTgt spid="3"/>
                                        </p:tgtEl>
                                      </p:cBhvr>
                                    </p:animEffect>
                                  </p:childTnLst>
                                </p:cTn>
                              </p:par>
                            </p:childTnLst>
                          </p:cTn>
                        </p:par>
                        <p:par>
                          <p:cTn id="42" fill="hold">
                            <p:stCondLst>
                              <p:cond delay="4120"/>
                            </p:stCondLst>
                            <p:childTnLst>
                              <p:par>
                                <p:cTn id="43" presetID="22" presetClass="entr" presetSubtype="2"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right)">
                                      <p:cBhvr>
                                        <p:cTn id="45" dur="400"/>
                                        <p:tgtEl>
                                          <p:spTgt spid="4"/>
                                        </p:tgtEl>
                                      </p:cBhvr>
                                    </p:animEffect>
                                  </p:childTnLst>
                                </p:cTn>
                              </p:par>
                            </p:childTnLst>
                          </p:cTn>
                        </p:par>
                        <p:par>
                          <p:cTn id="46" fill="hold">
                            <p:stCondLst>
                              <p:cond delay="4620"/>
                            </p:stCondLst>
                            <p:childTnLst>
                              <p:par>
                                <p:cTn id="47" presetID="31" presetClass="entr" presetSubtype="0"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300" fill="hold"/>
                                        <p:tgtEl>
                                          <p:spTgt spid="5"/>
                                        </p:tgtEl>
                                        <p:attrNameLst>
                                          <p:attrName>ppt_w</p:attrName>
                                        </p:attrNameLst>
                                      </p:cBhvr>
                                      <p:tavLst>
                                        <p:tav tm="0">
                                          <p:val>
                                            <p:fltVal val="0"/>
                                          </p:val>
                                        </p:tav>
                                        <p:tav tm="100000">
                                          <p:val>
                                            <p:strVal val="#ppt_w"/>
                                          </p:val>
                                        </p:tav>
                                      </p:tavLst>
                                    </p:anim>
                                    <p:anim calcmode="lin" valueType="num">
                                      <p:cBhvr>
                                        <p:cTn id="50" dur="300" fill="hold"/>
                                        <p:tgtEl>
                                          <p:spTgt spid="5"/>
                                        </p:tgtEl>
                                        <p:attrNameLst>
                                          <p:attrName>ppt_h</p:attrName>
                                        </p:attrNameLst>
                                      </p:cBhvr>
                                      <p:tavLst>
                                        <p:tav tm="0">
                                          <p:val>
                                            <p:fltVal val="0"/>
                                          </p:val>
                                        </p:tav>
                                        <p:tav tm="100000">
                                          <p:val>
                                            <p:strVal val="#ppt_h"/>
                                          </p:val>
                                        </p:tav>
                                      </p:tavLst>
                                    </p:anim>
                                    <p:anim calcmode="lin" valueType="num">
                                      <p:cBhvr>
                                        <p:cTn id="51" dur="300" fill="hold"/>
                                        <p:tgtEl>
                                          <p:spTgt spid="5"/>
                                        </p:tgtEl>
                                        <p:attrNameLst>
                                          <p:attrName>style.rotation</p:attrName>
                                        </p:attrNameLst>
                                      </p:cBhvr>
                                      <p:tavLst>
                                        <p:tav tm="0">
                                          <p:val>
                                            <p:fltVal val="90"/>
                                          </p:val>
                                        </p:tav>
                                        <p:tav tm="100000">
                                          <p:val>
                                            <p:fltVal val="0"/>
                                          </p:val>
                                        </p:tav>
                                      </p:tavLst>
                                    </p:anim>
                                    <p:animEffect transition="in" filter="fade">
                                      <p:cBhvr>
                                        <p:cTn id="52" dur="300"/>
                                        <p:tgtEl>
                                          <p:spTgt spid="5"/>
                                        </p:tgtEl>
                                      </p:cBhvr>
                                    </p:animEffect>
                                  </p:childTnLst>
                                </p:cTn>
                              </p:par>
                            </p:childTnLst>
                          </p:cTn>
                        </p:par>
                        <p:par>
                          <p:cTn id="53" fill="hold">
                            <p:stCondLst>
                              <p:cond delay="5120"/>
                            </p:stCondLst>
                            <p:childTnLst>
                              <p:par>
                                <p:cTn id="54" presetID="22" presetClass="entr" presetSubtype="1"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up)">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48" grpId="0"/>
      <p:bldP spid="18451"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p:nvPr/>
        </p:nvSpPr>
        <p:spPr>
          <a:xfrm>
            <a:off x="1012825" y="176213"/>
            <a:ext cx="8280400" cy="553085"/>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2.1 </a:t>
            </a:r>
            <a:r>
              <a:rPr lang="zh-CN" altLang="en-US" sz="3000" b="1" dirty="0">
                <a:solidFill>
                  <a:schemeClr val="accent1"/>
                </a:solidFill>
                <a:latin typeface="微软雅黑" panose="020B0503020204020204" pitchFamily="34" charset="-122"/>
                <a:ea typeface="微软雅黑" panose="020B0503020204020204" pitchFamily="34" charset="-122"/>
              </a:rPr>
              <a:t>相关研究调研</a:t>
            </a:r>
            <a:r>
              <a:rPr lang="en-US" altLang="zh-CN" sz="3000" b="1" dirty="0">
                <a:solidFill>
                  <a:schemeClr val="accent1"/>
                </a:solidFill>
                <a:latin typeface="微软雅黑" panose="020B0503020204020204" pitchFamily="34" charset="-122"/>
                <a:ea typeface="微软雅黑" panose="020B0503020204020204" pitchFamily="34" charset="-122"/>
              </a:rPr>
              <a:t>-</a:t>
            </a:r>
            <a:r>
              <a:rPr lang="zh-CN" altLang="en-US" sz="3000" b="1" dirty="0">
                <a:solidFill>
                  <a:schemeClr val="accent1"/>
                </a:solidFill>
                <a:latin typeface="微软雅黑" panose="020B0503020204020204" pitchFamily="34" charset="-122"/>
                <a:ea typeface="微软雅黑" panose="020B0503020204020204" pitchFamily="34" charset="-122"/>
              </a:rPr>
              <a:t>深度伪造</a:t>
            </a:r>
            <a:r>
              <a:rPr lang="zh-CN" altLang="en-US" sz="3000" b="1" dirty="0">
                <a:solidFill>
                  <a:schemeClr val="accent1"/>
                </a:solidFill>
                <a:latin typeface="微软雅黑" panose="020B0503020204020204" pitchFamily="34" charset="-122"/>
                <a:ea typeface="微软雅黑" panose="020B0503020204020204" pitchFamily="34" charset="-122"/>
              </a:rPr>
              <a:t>视频检测的研究进展</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42" name="Freeform 9"/>
          <p:cNvSpPr/>
          <p:nvPr/>
        </p:nvSpPr>
        <p:spPr>
          <a:xfrm>
            <a:off x="1006897" y="1069975"/>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8"/>
                </a:moveTo>
                <a:lnTo>
                  <a:pt x="2601" y="0"/>
                </a:lnTo>
                <a:lnTo>
                  <a:pt x="2601" y="517"/>
                </a:lnTo>
                <a:lnTo>
                  <a:pt x="189" y="627"/>
                </a:lnTo>
                <a:lnTo>
                  <a:pt x="0" y="118"/>
                </a:lnTo>
                <a:close/>
              </a:path>
            </a:pathLst>
          </a:custGeom>
          <a:solidFill>
            <a:schemeClr val="accent1"/>
          </a:solidFill>
          <a:ln w="9525">
            <a:noFill/>
          </a:ln>
        </p:spPr>
        <p:txBody>
          <a:bodyPr/>
          <a:lstStyle/>
          <a:p>
            <a:endParaRPr lang="zh-CN" altLang="en-US"/>
          </a:p>
        </p:txBody>
      </p:sp>
      <p:sp>
        <p:nvSpPr>
          <p:cNvPr id="18443" name="Freeform 10"/>
          <p:cNvSpPr/>
          <p:nvPr/>
        </p:nvSpPr>
        <p:spPr>
          <a:xfrm>
            <a:off x="842010" y="1069975"/>
            <a:ext cx="7665720" cy="421005"/>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9" name="TextBox 18"/>
          <p:cNvSpPr txBox="1"/>
          <p:nvPr/>
        </p:nvSpPr>
        <p:spPr>
          <a:xfrm>
            <a:off x="1129452" y="1091883"/>
            <a:ext cx="3888740" cy="398780"/>
          </a:xfrm>
          <a:prstGeom prst="rect">
            <a:avLst/>
          </a:prstGeom>
          <a:noFill/>
          <a:ln w="9525">
            <a:noFill/>
          </a:ln>
        </p:spPr>
        <p:txBody>
          <a:bodyPr wrap="none" anchor="t">
            <a:spAutoFit/>
          </a:bodyPr>
          <a:lstStyle/>
          <a:p>
            <a:pPr algn="l"/>
            <a:r>
              <a:rPr lang="zh-CN" altLang="en-US" sz="2000" dirty="0">
                <a:solidFill>
                  <a:schemeClr val="accent2"/>
                </a:solidFill>
                <a:latin typeface="微软雅黑" panose="020B0503020204020204" pitchFamily="34" charset="-122"/>
                <a:ea typeface="微软雅黑" panose="020B0503020204020204" pitchFamily="34" charset="-122"/>
              </a:rPr>
              <a:t>三</a:t>
            </a:r>
            <a:r>
              <a:rPr lang="en-US" altLang="zh-CN" sz="2000" dirty="0">
                <a:solidFill>
                  <a:schemeClr val="accent2"/>
                </a:solidFill>
                <a:latin typeface="微软雅黑" panose="020B0503020204020204" pitchFamily="34" charset="-122"/>
                <a:ea typeface="微软雅黑" panose="020B0503020204020204" pitchFamily="34" charset="-122"/>
              </a:rPr>
              <a:t>  基于视频帧内视觉伪像的检测</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8452" name="TextBox 21"/>
          <p:cNvSpPr txBox="1"/>
          <p:nvPr/>
        </p:nvSpPr>
        <p:spPr>
          <a:xfrm>
            <a:off x="841480" y="1700848"/>
            <a:ext cx="9597701" cy="1938020"/>
          </a:xfrm>
          <a:prstGeom prst="rect">
            <a:avLst/>
          </a:prstGeom>
          <a:noFill/>
          <a:ln w="9525">
            <a:noFill/>
          </a:ln>
        </p:spPr>
        <p:txBody>
          <a:bodyPr wrap="square" anchor="t">
            <a:spAutoFit/>
          </a:bodyPr>
          <a:lstStyle/>
          <a:p>
            <a:r>
              <a:rPr lang="en-US" sz="2000" dirty="0">
                <a:solidFill>
                  <a:schemeClr val="accent1"/>
                </a:solidFill>
                <a:latin typeface="宋体" panose="02010600030101010101" pitchFamily="2" charset="-122"/>
                <a:cs typeface="宋体" panose="02010600030101010101" pitchFamily="2" charset="-122"/>
              </a:rPr>
              <a:t>    </a:t>
            </a:r>
            <a:r>
              <a:rPr sz="2000" dirty="0">
                <a:solidFill>
                  <a:schemeClr val="accent1"/>
                </a:solidFill>
                <a:uFillTx/>
                <a:latin typeface="Times New Roman" panose="02020603050405020304" charset="0"/>
                <a:cs typeface="宋体" panose="02010600030101010101" pitchFamily="2" charset="-122"/>
              </a:rPr>
              <a:t>通过探索视频帧内视觉伪像并提取判别特征，将特征分配至分类器中进行训练，最终实现对视频真伪性的判断</a:t>
            </a:r>
            <a:endParaRPr sz="2000" dirty="0">
              <a:solidFill>
                <a:schemeClr val="accent1"/>
              </a:solidFill>
              <a:uFillTx/>
              <a:latin typeface="Times New Roman" panose="02020603050405020304" charset="0"/>
              <a:cs typeface="宋体" panose="02010600030101010101" pitchFamily="2" charset="-122"/>
            </a:endParaRPr>
          </a:p>
          <a:p>
            <a:r>
              <a:rPr lang="en-US" sz="2000" dirty="0">
                <a:solidFill>
                  <a:schemeClr val="accent1"/>
                </a:solidFill>
                <a:uFillTx/>
                <a:latin typeface="Times New Roman" panose="02020603050405020304" charset="0"/>
                <a:cs typeface="宋体" panose="02010600030101010101" pitchFamily="2" charset="-122"/>
              </a:rPr>
              <a:t>        </a:t>
            </a:r>
            <a:r>
              <a:rPr sz="2000" dirty="0">
                <a:solidFill>
                  <a:schemeClr val="accent1"/>
                </a:solidFill>
                <a:uFillTx/>
                <a:latin typeface="Times New Roman" panose="02020603050405020304" charset="0"/>
                <a:cs typeface="宋体" panose="02010600030101010101" pitchFamily="2" charset="-122"/>
              </a:rPr>
              <a:t>Nguyen等人提出了一种基于胶囊网络的视觉伪造检测方法，Sabour等人证明了胶囊网络能够准确描述对象部件之间的层次关系，胶囊网络通过动态路由算法, 以胶囊作为基本的训练单元, 在多次迭代后将三个胶囊的输出路由到对应的输出胶囊, 进而分离伪造图像和真实图像</a:t>
            </a:r>
            <a:endParaRPr sz="2000" dirty="0">
              <a:solidFill>
                <a:schemeClr val="accent1"/>
              </a:solidFill>
              <a:uFillTx/>
              <a:latin typeface="Times New Roman" panose="02020603050405020304" charset="0"/>
              <a:cs typeface="宋体" panose="02010600030101010101" pitchFamily="2" charset="-122"/>
            </a:endParaRPr>
          </a:p>
        </p:txBody>
      </p:sp>
      <p:sp>
        <p:nvSpPr>
          <p:cNvPr id="2" name="文本框 1"/>
          <p:cNvSpPr txBox="1"/>
          <p:nvPr/>
        </p:nvSpPr>
        <p:spPr>
          <a:xfrm>
            <a:off x="1201420" y="4004945"/>
            <a:ext cx="9215120" cy="1845310"/>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问题</a:t>
            </a:r>
            <a:r>
              <a:rPr lang="zh-CN" altLang="en-US" sz="2400" b="1" dirty="0">
                <a:solidFill>
                  <a:schemeClr val="accent1"/>
                </a:solidFill>
                <a:latin typeface="微软雅黑" panose="020B0503020204020204" pitchFamily="34" charset="-122"/>
                <a:ea typeface="微软雅黑" panose="020B0503020204020204" pitchFamily="34" charset="-122"/>
              </a:rPr>
              <a:t>分析：</a:t>
            </a:r>
            <a:endParaRPr lang="zh-CN" altLang="en-US" sz="2400" b="1" dirty="0">
              <a:solidFill>
                <a:schemeClr val="accent1"/>
              </a:solidFill>
              <a:latin typeface="微软雅黑" panose="020B0503020204020204" pitchFamily="34" charset="-122"/>
              <a:ea typeface="微软雅黑" panose="020B0503020204020204" pitchFamily="34" charset="-122"/>
            </a:endParaRPr>
          </a:p>
          <a:p>
            <a:r>
              <a:rPr lang="en-US" altLang="zh-CN" b="1" dirty="0">
                <a:solidFill>
                  <a:schemeClr val="accent1"/>
                </a:solidFill>
                <a:latin typeface="微软雅黑" panose="020B0503020204020204" pitchFamily="34" charset="-122"/>
                <a:ea typeface="微软雅黑" panose="020B0503020204020204" pitchFamily="34" charset="-122"/>
              </a:rPr>
              <a:t>1.</a:t>
            </a:r>
            <a:r>
              <a:rPr lang="zh-CN" altLang="en-US" b="1" dirty="0">
                <a:solidFill>
                  <a:schemeClr val="accent1"/>
                </a:solidFill>
                <a:latin typeface="微软雅黑" panose="020B0503020204020204" pitchFamily="34" charset="-122"/>
                <a:ea typeface="微软雅黑" panose="020B0503020204020204" pitchFamily="34" charset="-122"/>
              </a:rPr>
              <a:t>虽然</a:t>
            </a:r>
            <a:r>
              <a:rPr lang="en-US" altLang="zh-CN" b="1" dirty="0">
                <a:solidFill>
                  <a:schemeClr val="accent1"/>
                </a:solidFill>
                <a:latin typeface="微软雅黑" panose="020B0503020204020204" pitchFamily="34" charset="-122"/>
                <a:ea typeface="微软雅黑" panose="020B0503020204020204" pitchFamily="34" charset="-122"/>
              </a:rPr>
              <a:t>研究所使用的训练数据集一般为</a:t>
            </a:r>
            <a:r>
              <a:rPr lang="zh-CN" altLang="en-US" b="1" dirty="0">
                <a:solidFill>
                  <a:schemeClr val="accent1"/>
                </a:solidFill>
                <a:latin typeface="微软雅黑" panose="020B0503020204020204" pitchFamily="34" charset="-122"/>
                <a:ea typeface="微软雅黑" panose="020B0503020204020204" pitchFamily="34" charset="-122"/>
              </a:rPr>
              <a:t>具有多样性的数据集</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但</a:t>
            </a:r>
            <a:r>
              <a:rPr lang="en-US" altLang="zh-CN" b="1" dirty="0">
                <a:solidFill>
                  <a:schemeClr val="accent1"/>
                </a:solidFill>
                <a:latin typeface="微软雅黑" panose="020B0503020204020204" pitchFamily="34" charset="-122"/>
                <a:ea typeface="微软雅黑" panose="020B0503020204020204" pitchFamily="34" charset="-122"/>
              </a:rPr>
              <a:t>在有一定泛化性的情况下，在对于特定人物的检测上精度不够</a:t>
            </a:r>
            <a:endParaRPr lang="en-US" altLang="zh-CN" b="1" dirty="0">
              <a:solidFill>
                <a:schemeClr val="accent1"/>
              </a:solidFill>
              <a:latin typeface="微软雅黑" panose="020B0503020204020204" pitchFamily="34" charset="-122"/>
              <a:ea typeface="微软雅黑" panose="020B0503020204020204" pitchFamily="34" charset="-122"/>
            </a:endParaRPr>
          </a:p>
          <a:p>
            <a:endParaRPr b="1" dirty="0">
              <a:solidFill>
                <a:schemeClr val="accent1"/>
              </a:solidFill>
              <a:latin typeface="微软雅黑" panose="020B0503020204020204" pitchFamily="34" charset="-122"/>
              <a:ea typeface="微软雅黑" panose="020B0503020204020204" pitchFamily="34" charset="-122"/>
            </a:endParaRPr>
          </a:p>
          <a:p>
            <a:r>
              <a:rPr lang="en-US" b="1" dirty="0">
                <a:solidFill>
                  <a:schemeClr val="accent1"/>
                </a:solidFill>
                <a:latin typeface="微软雅黑" panose="020B0503020204020204" pitchFamily="34" charset="-122"/>
                <a:ea typeface="微软雅黑" panose="020B0503020204020204" pitchFamily="34" charset="-122"/>
              </a:rPr>
              <a:t>2.</a:t>
            </a:r>
            <a:r>
              <a:rPr lang="zh-CN" altLang="en-US" b="1" dirty="0">
                <a:solidFill>
                  <a:schemeClr val="accent1"/>
                </a:solidFill>
                <a:latin typeface="微软雅黑" panose="020B0503020204020204" pitchFamily="34" charset="-122"/>
                <a:ea typeface="微软雅黑" panose="020B0503020204020204" pitchFamily="34" charset="-122"/>
              </a:rPr>
              <a:t>现有研究对于音频特征的利用不足，通过在音频及视频所表现出的特征一致性上的不足</a:t>
            </a:r>
            <a:r>
              <a:rPr lang="zh-CN" altLang="en-US" b="1" dirty="0">
                <a:solidFill>
                  <a:schemeClr val="accent1"/>
                </a:solidFill>
                <a:latin typeface="微软雅黑" panose="020B0503020204020204" pitchFamily="34" charset="-122"/>
                <a:ea typeface="微软雅黑" panose="020B0503020204020204" pitchFamily="34" charset="-122"/>
              </a:rPr>
              <a:t>判断疑似伪造点的</a:t>
            </a:r>
            <a:r>
              <a:rPr lang="zh-CN" altLang="en-US" b="1" dirty="0">
                <a:solidFill>
                  <a:schemeClr val="accent1"/>
                </a:solidFill>
                <a:latin typeface="微软雅黑" panose="020B0503020204020204" pitchFamily="34" charset="-122"/>
                <a:ea typeface="微软雅黑" panose="020B0503020204020204" pitchFamily="34" charset="-122"/>
              </a:rPr>
              <a:t>研究较少</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1620"/>
                            </p:stCondLst>
                            <p:childTnLst>
                              <p:par>
                                <p:cTn id="20" presetID="22" presetClass="entr" presetSubtype="8" fill="hold" nodeType="after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wipe(left)">
                                      <p:cBhvr>
                                        <p:cTn id="22" dur="300"/>
                                        <p:tgtEl>
                                          <p:spTgt spid="18442"/>
                                        </p:tgtEl>
                                      </p:cBhvr>
                                    </p:animEffect>
                                  </p:childTnLst>
                                </p:cTn>
                              </p:par>
                            </p:childTnLst>
                          </p:cTn>
                        </p:par>
                        <p:par>
                          <p:cTn id="23" fill="hold">
                            <p:stCondLst>
                              <p:cond delay="2120"/>
                            </p:stCondLst>
                            <p:childTnLst>
                              <p:par>
                                <p:cTn id="24" presetID="22" presetClass="entr" presetSubtype="2" fill="hold" nodeType="afterEffect">
                                  <p:stCondLst>
                                    <p:cond delay="0"/>
                                  </p:stCondLst>
                                  <p:childTnLst>
                                    <p:set>
                                      <p:cBhvr>
                                        <p:cTn id="25" dur="1" fill="hold">
                                          <p:stCondLst>
                                            <p:cond delay="0"/>
                                          </p:stCondLst>
                                        </p:cTn>
                                        <p:tgtEl>
                                          <p:spTgt spid="18443"/>
                                        </p:tgtEl>
                                        <p:attrNameLst>
                                          <p:attrName>style.visibility</p:attrName>
                                        </p:attrNameLst>
                                      </p:cBhvr>
                                      <p:to>
                                        <p:strVal val="visible"/>
                                      </p:to>
                                    </p:set>
                                    <p:animEffect transition="in" filter="wipe(right)">
                                      <p:cBhvr>
                                        <p:cTn id="26" dur="400"/>
                                        <p:tgtEl>
                                          <p:spTgt spid="18443"/>
                                        </p:tgtEl>
                                      </p:cBhvr>
                                    </p:animEffect>
                                  </p:childTnLst>
                                </p:cTn>
                              </p:par>
                            </p:childTnLst>
                          </p:cTn>
                        </p:par>
                        <p:par>
                          <p:cTn id="27" fill="hold">
                            <p:stCondLst>
                              <p:cond delay="2620"/>
                            </p:stCondLst>
                            <p:childTnLst>
                              <p:par>
                                <p:cTn id="28" presetID="31" presetClass="entr" presetSubtype="0" fill="hold" grpId="0" nodeType="afterEffect">
                                  <p:stCondLst>
                                    <p:cond delay="0"/>
                                  </p:stCondLst>
                                  <p:childTnLst>
                                    <p:set>
                                      <p:cBhvr>
                                        <p:cTn id="29" dur="1" fill="hold">
                                          <p:stCondLst>
                                            <p:cond delay="0"/>
                                          </p:stCondLst>
                                        </p:cTn>
                                        <p:tgtEl>
                                          <p:spTgt spid="18449"/>
                                        </p:tgtEl>
                                        <p:attrNameLst>
                                          <p:attrName>style.visibility</p:attrName>
                                        </p:attrNameLst>
                                      </p:cBhvr>
                                      <p:to>
                                        <p:strVal val="visible"/>
                                      </p:to>
                                    </p:set>
                                    <p:anim calcmode="lin" valueType="num">
                                      <p:cBhvr>
                                        <p:cTn id="30" dur="300" fill="hold"/>
                                        <p:tgtEl>
                                          <p:spTgt spid="18449"/>
                                        </p:tgtEl>
                                        <p:attrNameLst>
                                          <p:attrName>ppt_w</p:attrName>
                                        </p:attrNameLst>
                                      </p:cBhvr>
                                      <p:tavLst>
                                        <p:tav tm="0">
                                          <p:val>
                                            <p:fltVal val="0"/>
                                          </p:val>
                                        </p:tav>
                                        <p:tav tm="100000">
                                          <p:val>
                                            <p:strVal val="#ppt_w"/>
                                          </p:val>
                                        </p:tav>
                                      </p:tavLst>
                                    </p:anim>
                                    <p:anim calcmode="lin" valueType="num">
                                      <p:cBhvr>
                                        <p:cTn id="31" dur="300" fill="hold"/>
                                        <p:tgtEl>
                                          <p:spTgt spid="18449"/>
                                        </p:tgtEl>
                                        <p:attrNameLst>
                                          <p:attrName>ppt_h</p:attrName>
                                        </p:attrNameLst>
                                      </p:cBhvr>
                                      <p:tavLst>
                                        <p:tav tm="0">
                                          <p:val>
                                            <p:fltVal val="0"/>
                                          </p:val>
                                        </p:tav>
                                        <p:tav tm="100000">
                                          <p:val>
                                            <p:strVal val="#ppt_h"/>
                                          </p:val>
                                        </p:tav>
                                      </p:tavLst>
                                    </p:anim>
                                    <p:anim calcmode="lin" valueType="num">
                                      <p:cBhvr>
                                        <p:cTn id="32" dur="300" fill="hold"/>
                                        <p:tgtEl>
                                          <p:spTgt spid="18449"/>
                                        </p:tgtEl>
                                        <p:attrNameLst>
                                          <p:attrName>style.rotation</p:attrName>
                                        </p:attrNameLst>
                                      </p:cBhvr>
                                      <p:tavLst>
                                        <p:tav tm="0">
                                          <p:val>
                                            <p:fltVal val="90"/>
                                          </p:val>
                                        </p:tav>
                                        <p:tav tm="100000">
                                          <p:val>
                                            <p:fltVal val="0"/>
                                          </p:val>
                                        </p:tav>
                                      </p:tavLst>
                                    </p:anim>
                                    <p:animEffect transition="in" filter="fade">
                                      <p:cBhvr>
                                        <p:cTn id="33" dur="300"/>
                                        <p:tgtEl>
                                          <p:spTgt spid="18449"/>
                                        </p:tgtEl>
                                      </p:cBhvr>
                                    </p:animEffect>
                                  </p:childTnLst>
                                </p:cTn>
                              </p:par>
                            </p:childTnLst>
                          </p:cTn>
                        </p:par>
                        <p:par>
                          <p:cTn id="34" fill="hold">
                            <p:stCondLst>
                              <p:cond delay="3120"/>
                            </p:stCondLst>
                            <p:childTnLst>
                              <p:par>
                                <p:cTn id="35" presetID="22" presetClass="entr" presetSubtype="1" fill="hold" grpId="0" nodeType="afterEffect">
                                  <p:stCondLst>
                                    <p:cond delay="0"/>
                                  </p:stCondLst>
                                  <p:childTnLst>
                                    <p:set>
                                      <p:cBhvr>
                                        <p:cTn id="36" dur="1" fill="hold">
                                          <p:stCondLst>
                                            <p:cond delay="0"/>
                                          </p:stCondLst>
                                        </p:cTn>
                                        <p:tgtEl>
                                          <p:spTgt spid="18452"/>
                                        </p:tgtEl>
                                        <p:attrNameLst>
                                          <p:attrName>style.visibility</p:attrName>
                                        </p:attrNameLst>
                                      </p:cBhvr>
                                      <p:to>
                                        <p:strVal val="visible"/>
                                      </p:to>
                                    </p:set>
                                    <p:animEffect transition="in" filter="wipe(up)">
                                      <p:cBhvr>
                                        <p:cTn id="37" dur="500"/>
                                        <p:tgtEl>
                                          <p:spTgt spid="1845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49" grpId="0"/>
      <p:bldP spid="18452" grpId="0"/>
      <p:bldP spid="2" grpId="0"/>
    </p:bldLst>
  </p:timing>
</p:sld>
</file>

<file path=ppt/tags/tag1.xml><?xml version="1.0" encoding="utf-8"?>
<p:tagLst xmlns:p="http://schemas.openxmlformats.org/presentationml/2006/main">
  <p:tag name="KSO_WM_UNIT_TABLE_BEAUTIFY" val="smartTable{4e536b89-49ee-4216-8f3e-faf9b231a621}"/>
</p:tagLst>
</file>

<file path=ppt/tags/tag2.xml><?xml version="1.0" encoding="utf-8"?>
<p:tagLst xmlns:p="http://schemas.openxmlformats.org/presentationml/2006/main">
  <p:tag name="KSO_WM_UNIT_TABLE_BEAUTIFY" val="smartTable{4e536b89-49ee-4216-8f3e-faf9b231a621}"/>
</p:tagLst>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2345</Words>
  <Application>WPS 演示</Application>
  <PresentationFormat>自定义</PresentationFormat>
  <Paragraphs>263</Paragraphs>
  <Slides>16</Slides>
  <Notes>14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仿宋_GB2312</vt:lpstr>
      <vt:lpstr>仿宋</vt:lpstr>
      <vt:lpstr>Calibri</vt:lpstr>
      <vt:lpstr>Times New Roman</vt:lpstr>
      <vt:lpstr>Wingdings</vt:lpstr>
      <vt:lpstr>Cambria Math</vt:lpstr>
      <vt:lpstr>Arial Unicode MS</vt:lpstr>
      <vt:lpstr>1</vt:lpstr>
      <vt:lpstr>2</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钟文豪</dc:creator>
  <dc:description>1</dc:description>
  <dc:subject>1</dc:subject>
  <cp:lastModifiedBy>Zzy</cp:lastModifiedBy>
  <cp:revision>198</cp:revision>
  <dcterms:created xsi:type="dcterms:W3CDTF">2013-01-25T01:44:00Z</dcterms:created>
  <dcterms:modified xsi:type="dcterms:W3CDTF">2022-04-12T14:27:14Z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ICV">
    <vt:lpwstr>132635CD7FF84CE5AF0D3B676948A305</vt:lpwstr>
  </property>
</Properties>
</file>