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2022. 02. 04.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2022. 02. 04.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2022. 02. 04.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2022. 02. 04.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2022. 02. 04.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2022. 02. 04.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2022. 02. 04.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2022. 02. 04.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2022. 02. 04.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2022. 02. 04.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2022. 02. 04.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2022. 02. 04.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2022. 02. 04.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Huszonegy#Bust" TargetMode="External"/><Relationship Id="rId2" Type="http://schemas.openxmlformats.org/officeDocument/2006/relationships/hyperlink" Target="https://hu.wikipedia.org/wiki/Huszonegy#Pu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Huszonegy#Blackjac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>
                <a:solidFill>
                  <a:schemeClr val="tx1"/>
                </a:solidFill>
              </a:rPr>
              <a:t>BlackJack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62500" lnSpcReduction="20000"/>
          </a:bodyPr>
          <a:lstStyle/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Csapattagok: Tóth Ákos, Tóth László, Tóth Tamás, Seres Albert, Nádházi Nándor, Cselei Péter, Hadházi Dániel.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DB11A-F1A2-4EA7-A141-3236B6D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10ABB0-82D7-46A1-AD26-C7D62B049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programkód megtervezése</a:t>
            </a:r>
          </a:p>
          <a:p>
            <a:r>
              <a:rPr lang="hu-HU" dirty="0"/>
              <a:t>A programkódhoz szükséges kutatómunka elvégzése</a:t>
            </a:r>
          </a:p>
          <a:p>
            <a:r>
              <a:rPr lang="hu-HU" dirty="0"/>
              <a:t>A programdokumentáció megírása</a:t>
            </a:r>
          </a:p>
          <a:p>
            <a:r>
              <a:rPr lang="hu-HU" dirty="0"/>
              <a:t>A programkód megírása</a:t>
            </a:r>
          </a:p>
          <a:p>
            <a:r>
              <a:rPr lang="hu-HU" dirty="0"/>
              <a:t>A bemutató prezentáció elkészítése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E5D37A-AB2D-44E5-A292-C185B347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2093C2-49A8-4751-90BE-393F2D6E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3E178-4AEF-492D-A176-4DB32539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individuális tudás csapatmunkában való felhasználása.</a:t>
            </a:r>
          </a:p>
          <a:p>
            <a:r>
              <a:rPr lang="hu-HU" dirty="0"/>
              <a:t>A problémák közös megoldása a csapattagokkal, tanáraink segítségével.</a:t>
            </a:r>
          </a:p>
          <a:p>
            <a:r>
              <a:rPr lang="hu-HU" dirty="0"/>
              <a:t>Különböző nézőpontok mérlegelése és beépítése a programkódba.</a:t>
            </a:r>
          </a:p>
          <a:p>
            <a:r>
              <a:rPr lang="hu-HU" dirty="0"/>
              <a:t>A tudásunk kiegészült a problémák megoldásához szükséges ismeretek elsajátításával.</a:t>
            </a:r>
          </a:p>
          <a:p>
            <a:r>
              <a:rPr lang="hu-HU" dirty="0"/>
              <a:t>Nagyon jó volt minden </a:t>
            </a:r>
            <a:r>
              <a:rPr lang="hu-HU" sz="1200" dirty="0"/>
              <a:t>„Cselei Péter”</a:t>
            </a:r>
          </a:p>
          <a:p>
            <a:endParaRPr lang="hu-HU" sz="1200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CEBA1A-3981-49B1-A02B-8F72ACA2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767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Black Jack Története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AFDA66-945A-406F-938D-901E700CE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15" y="3789864"/>
            <a:ext cx="10796085" cy="2735751"/>
          </a:xfrm>
        </p:spPr>
        <p:txBody>
          <a:bodyPr>
            <a:normAutofit lnSpcReduction="10000"/>
          </a:bodyPr>
          <a:lstStyle/>
          <a:p>
            <a:r>
              <a:rPr lang="hu-HU" dirty="0"/>
              <a:t>Köznyelvben 21 ként is ismert.</a:t>
            </a:r>
          </a:p>
          <a:p>
            <a:r>
              <a:rPr lang="hu-HU" dirty="0"/>
              <a:t>A római korból is </a:t>
            </a:r>
            <a:r>
              <a:rPr lang="hu-HU" dirty="0" err="1"/>
              <a:t>eredetzethető</a:t>
            </a:r>
            <a:r>
              <a:rPr lang="hu-HU" dirty="0"/>
              <a:t>.</a:t>
            </a:r>
          </a:p>
          <a:p>
            <a:r>
              <a:rPr lang="hu-HU" dirty="0"/>
              <a:t>Spanyol és Francia gyökerei is vannak.</a:t>
            </a:r>
          </a:p>
          <a:p>
            <a:r>
              <a:rPr lang="hu-HU" dirty="0"/>
              <a:t>Chemin de </a:t>
            </a:r>
            <a:r>
              <a:rPr lang="hu-HU" dirty="0" err="1"/>
              <a:t>fer</a:t>
            </a:r>
            <a:r>
              <a:rPr lang="hu-HU" dirty="0"/>
              <a:t>, </a:t>
            </a:r>
            <a:r>
              <a:rPr lang="hu-HU" dirty="0" err="1"/>
              <a:t>ving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un (hivatalos kaszinójáték)</a:t>
            </a:r>
          </a:p>
          <a:p>
            <a:r>
              <a:rPr lang="hu-HU" dirty="0"/>
              <a:t>Első írásos emlék Spanyolországból, Cervantes novellája alapján.(31-es ponthatár)</a:t>
            </a:r>
          </a:p>
          <a:p>
            <a:r>
              <a:rPr lang="hu-HU" dirty="0"/>
              <a:t>BlackJack elnevezését Amerikában kapta az extra nyeremény miatt (pikk ász&lt;&gt;treff bubi párosnál 1:10 kifizetés)</a:t>
            </a:r>
          </a:p>
          <a:p>
            <a:r>
              <a:rPr lang="hu-HU" dirty="0"/>
              <a:t>1917-től már BlackJack felirattal gyártották a játékasztalokat.</a:t>
            </a:r>
          </a:p>
          <a:p>
            <a:pPr marL="0" indent="0">
              <a:buNone/>
            </a:pPr>
            <a:r>
              <a:rPr lang="hu-HU" dirty="0"/>
              <a:t> </a:t>
            </a:r>
          </a:p>
        </p:txBody>
      </p:sp>
      <p:pic>
        <p:nvPicPr>
          <p:cNvPr id="2052" name="Picture 4" descr="Black Jack asztal bérlés, bérbeadás">
            <a:extLst>
              <a:ext uri="{FF2B5EF4-FFF2-40B4-BE49-F238E27FC236}">
                <a16:creationId xmlns:a16="http://schemas.microsoft.com/office/drawing/2014/main" id="{7C91A9FA-2263-4C3C-B2DE-3142041A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89" y="1531944"/>
            <a:ext cx="6861657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283DC-B522-4DD8-A840-A905E205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népszerűsége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7704B-5223-42DC-A6D0-A733394F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1931-ben betört a nevadai kaszinókba</a:t>
            </a:r>
          </a:p>
          <a:p>
            <a:r>
              <a:rPr lang="hu-H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szabályzat szerint a játékosok csak a </a:t>
            </a:r>
            <a:r>
              <a:rPr lang="hu-HU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dealer</a:t>
            </a:r>
            <a:r>
              <a:rPr lang="hu-H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ellen játszanak, nem pedig egymás ellen.</a:t>
            </a:r>
          </a:p>
          <a:p>
            <a:r>
              <a:rPr lang="hu-HU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z egész játékot a játékosok maguk irányítják. </a:t>
            </a:r>
          </a:p>
          <a:p>
            <a:r>
              <a:rPr lang="hu-HU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Ezek a szabályok azt az érzést váltották ki az emberekből, hogy teljes irányításuk alatt tartják a játékmenetet ezért a nagyobb esély van a nyerésre.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B101FC-335B-44E4-B76C-4EDCF92F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3AB66-F983-4BEC-BE77-FB0647AC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Szabályváltozások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1B321D-A5B1-4B48-8AD0-6F5150BD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8239"/>
            <a:ext cx="5029200" cy="384962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20. század közepén a kaszinók kénytelenek voltak új szabályokat bevezetni, ezeknek értelmében bevezették a keverőgépet, tilos lett a számológéphasználat, bevezették a több pakli használatát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1962-ben Edward O.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Trop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kidolgozott egy módszert, amivel képes volt megszámolni a lapokat gépek segítsége nélkül. Ebből egy nagysikerű könyvet is írt, ami a kaszinókat újabb szabályváltoztatásra kényszerítette, de ez a tömeges felháborodás miatt végül visszaállításra került.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AD590F-B791-4678-BA52-305D3A3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  <p:pic>
        <p:nvPicPr>
          <p:cNvPr id="1026" name="Picture 2" descr="images.gr-assets.com/authors/1439363950p5/36687...">
            <a:extLst>
              <a:ext uri="{FF2B5EF4-FFF2-40B4-BE49-F238E27FC236}">
                <a16:creationId xmlns:a16="http://schemas.microsoft.com/office/drawing/2014/main" id="{CF9859F2-B982-4562-B4FF-AC409E7B2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38" y="1647770"/>
            <a:ext cx="3465662" cy="428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63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FE517-10AF-4AD6-9379-3B9C53AC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Szabályok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B0DB34-A81D-4DD4-888D-813EB387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4962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lapok értékei: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lapok pontértékei 1 és 11 között lehetnek, a színnek nincs jelentősége.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Ász: 1/11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Király, Dáma, Bubi: 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Számozott lapok: 2-10 (A lapon lévő számérték szerint)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173937-48C7-434A-B7C2-94980307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  <p:pic>
        <p:nvPicPr>
          <p:cNvPr id="5" name="Kép 4" descr="BlackJack Free Casino Game beszerzése – Microsoft Store hu-HU">
            <a:extLst>
              <a:ext uri="{FF2B5EF4-FFF2-40B4-BE49-F238E27FC236}">
                <a16:creationId xmlns:a16="http://schemas.microsoft.com/office/drawing/2014/main" id="{6A4EFCC2-2700-447E-9634-63A07B0A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24" y="3141150"/>
            <a:ext cx="6050850" cy="34053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1160B-79C3-4C12-AA54-C6E25B5F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Játékmenet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AC60A9-CB41-4239-8651-753E9297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5668"/>
            <a:ext cx="10058400" cy="4615132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Tétrakás: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játékosnak az osztás előtt meg kell raknia a tétet. 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 a játékos elveszti a menetet akkor elveszti a felrakott tétet. 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 a játékos nyer akkor 2:1 arányban kerül kifizetésre a nyeremény.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Osztás: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játékosnak oszt egy lapot színével felfelé…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saját magának oszt egy lapot színével felfelé.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játékosnak oszt egy lapot színével felfelé…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saját magának oszt egy lapot színével lefelé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Lapkérés: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 osztást követően a játékos lapot kérhet (Hit)*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Megállhat (Stand)*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Speciális döntéseket hozhat: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Double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Split,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Surrender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***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 a játékos/ok befejezte a játékot a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Dealer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kérheti a saját lapjait.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Több játékos esetén csak akkor következik a sorban következő játékos, ha az előző már befejezte azt.</a:t>
            </a:r>
          </a:p>
          <a:p>
            <a:pPr marL="457200">
              <a:lnSpc>
                <a:spcPct val="107000"/>
              </a:lnSpc>
            </a:pP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 osztónak 16-nál kötelezően lapot kell kérnie, és 17-nél már kötelezően meg kell állnia. Az osztó az </a:t>
            </a:r>
            <a:r>
              <a:rPr lang="hu-H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Ász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értékét nem tekintheti 1-nek, ha a lapok összértéke az </a:t>
            </a:r>
            <a:r>
              <a:rPr lang="hu-H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Ász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11-es értékével számolva 17 és 21 közötti. Csak akkor tekintheti 1-nek, ha a lapok összértéke az </a:t>
            </a:r>
            <a:r>
              <a:rPr lang="hu-HU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Ász</a:t>
            </a:r>
            <a:r>
              <a:rPr lang="hu-H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11-es értékével számolva meghaladná a 21-et. 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95B095-EF05-4D52-B775-14C99D28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A75B6-E410-4075-838A-AFED621F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Játékmenet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6EC16F-43E6-4220-87C2-3F3CBBA8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Végeredmény:</a:t>
            </a: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lapjainak összértéke közelebb van a 21-hez, mint az osztóé, akkor a játékos a tétet 2:1 arányban kapja meg.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az osztó lapjainak összértéke közelebb van a 21-hez, mint a játékosé, akkor a játékos elvesztette a tétet.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és az osztó lapjainak összértéke egyforma, akkor az állás döntetlen (</a:t>
            </a:r>
            <a:r>
              <a:rPr lang="hu-HU" sz="16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Push</a:t>
            </a: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a megtett tétet visszakapja a játékos.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lapjainak összértéke a játék során a 21-et meghaladja (</a:t>
            </a:r>
            <a:r>
              <a:rPr lang="hu-HU" sz="16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Bust</a:t>
            </a: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akkor a játékos elvesztette a tétet, az osztó későbbi eredményétől függetlenül.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az osztó lapjainak összértéke a játék során a 21-et meghaladja (</a:t>
            </a:r>
            <a:r>
              <a:rPr lang="hu-HU" sz="16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Bust</a:t>
            </a: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akkor a játékos a tétet 2:1 arányban kapja meg.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120"/>
              </a:spcAft>
            </a:pP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az első két lapjának összértéke pontosan 21 (</a:t>
            </a:r>
            <a:r>
              <a:rPr lang="hu-HU" sz="16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Blackjack</a:t>
            </a: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és az osztó nem </a:t>
            </a:r>
            <a:r>
              <a:rPr lang="hu-HU" sz="1600" u="sng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Blackjack-et</a:t>
            </a:r>
            <a:r>
              <a:rPr lang="hu-HU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ért el, akkor a játékos a megtett tétet 3:2 vagy 1: 10 arányban kapja meg.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C41A6-072C-4D23-B93F-92ABD0DC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22A38F-0B93-4802-B6B0-6443B402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Kifejezések 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0140B3-286F-406C-827D-7C9C132E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Hit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Ez a lapkérésre használt kifejezés. A játékos tetszőleges számú lapot kérhet mindaddig, amíg a lapjainak összértéke meg nem haladja a 21-et.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Stand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megállásra használt kifejezés. A játékos ekkor nem kér több lapot, mert úgy ítéli meg, hogy megfelelő lapjai vannak a játék megnyerésére.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úgy ítéli meg, hogy az első két lapja elég erős ahhoz, hogy egy harmadik lappal megnyerje a játékot, akkor a </a:t>
            </a:r>
            <a:r>
              <a:rPr lang="hu-HU" sz="180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bemondásával a tétet duplázza. A játékos a </a:t>
            </a:r>
            <a:r>
              <a:rPr lang="hu-HU" sz="180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bemondása után már csak egy lapot kap, további lapot nem kérhet.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Split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első két lapja egy párt alkot (például 5–5 vagy Q–Q), akkor ezt kettéoszthatja, ezzel két „kezet” hoz létre, valamint mindkettőre azonos tétet tehet meg, azaz a tét </a:t>
            </a:r>
            <a:r>
              <a:rPr lang="hu-HU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duplázódik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Mindkét lapra külön leosztás szerint kérhet lapot.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EC5D01-FE33-4D05-A6F9-52A4DD66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3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63ED07-FD75-49D8-A999-D35CA10E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Kifejezések II.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62D054-90F7-4B08-BCC7-33B91D9E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7811"/>
            <a:ext cx="10058400" cy="450298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Insurance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az osztó színével felfelé látszó lapja </a:t>
            </a:r>
            <a:r>
              <a:rPr lang="hu-HU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Ász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akkor a játékos ezzel a bemondással „biztosítást” köthet. A tét legfeljebb az eredeti tét másfélszerese lehet. Ha az osztó másik kártyájának értéke 10 (10-es, Bubi, Dáma vagy Király), akkor a játékos a tétet 2:1 arányban kapja vissza. Ha az osztó másik kártyájának értéke a 10-estől eltérő, akkor az osztó nyer.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Surrender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játékos által, a játék feladására használt kifejezés. Ha a játékosnak csak az osztás utáni két lapja van még meg és úgy ítéli meg, hogy a játékot nem tudja megnyerni, akkor ezzel a bemondással feladhatja a játékot, és a tétje felét elveszti, a másik felét visszakapja.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Bust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lapjainak összértéke a 21-et meghaladja, akkor „besokall” és elveszíti a tétjét.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Push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 és az osztó lapjainak összértéke egyforma, akkor a </a:t>
            </a:r>
            <a:r>
              <a:rPr lang="hu-HU" sz="1800" i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Push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kifejezés a használatos az eredmény közlésére. Ez alól kivétel a </a:t>
            </a:r>
            <a:r>
              <a:rPr lang="hu-HU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Blackjack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és a több lapból álló 21 közötti különbség.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360"/>
              </a:spcBef>
              <a:spcAft>
                <a:spcPts val="800"/>
              </a:spcAft>
            </a:pPr>
            <a:r>
              <a:rPr lang="hu-HU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Blackjack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 a játékos, vagy az osztó első két lapjának összértéke pontosan 21, akkor azt </a:t>
            </a:r>
            <a:r>
              <a:rPr lang="hu-HU" sz="1800" b="1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Blackjack</a:t>
            </a:r>
            <a:r>
              <a:rPr lang="hu-HU" sz="180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-nek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nevezzük. Ez csak úgy lehetséges, ha az egyik lap </a:t>
            </a:r>
            <a:r>
              <a:rPr lang="hu-HU" sz="1800" i="1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Ász</a:t>
            </a:r>
            <a:r>
              <a:rPr lang="hu-HU" sz="1800" dirty="0">
                <a:solidFill>
                  <a:srgbClr val="2021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 másik lap értéke pedig 10 (Király, Dáma, Bubi, vagy 10-es).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D3E0A00-43FB-4DCA-87AE-B23B27699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B7A52B9-A8AB-438E-B534-4C40C3A9E74F}" type="datetime1">
              <a:rPr lang="hu-HU" smtClean="0"/>
              <a:t>2022. 02. 04.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7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{54CAE284-B172-47F6-8D28-0FEA42E6EFF0}tf78438558_win32</Template>
  <TotalTime>30</TotalTime>
  <Words>1083</Words>
  <Application>Microsoft Office PowerPoint</Application>
  <PresentationFormat>Szélesvásznú</PresentationFormat>
  <Paragraphs>91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Garamond</vt:lpstr>
      <vt:lpstr>SavonVTI</vt:lpstr>
      <vt:lpstr>BlackJack</vt:lpstr>
      <vt:lpstr>Black Jack Története</vt:lpstr>
      <vt:lpstr>A játék népszerűsége</vt:lpstr>
      <vt:lpstr>Szabályváltozások</vt:lpstr>
      <vt:lpstr>Szabályok</vt:lpstr>
      <vt:lpstr>Játékmenet I.</vt:lpstr>
      <vt:lpstr>Játékmenet II.</vt:lpstr>
      <vt:lpstr>Kifejezések I.</vt:lpstr>
      <vt:lpstr>Kifejezések II.</vt:lpstr>
      <vt:lpstr>A projekt menete</vt:lpstr>
      <vt:lpstr>Tapasztalatok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Nándor Nádházi</dc:creator>
  <cp:lastModifiedBy>Nándor Nádházi</cp:lastModifiedBy>
  <cp:revision>1</cp:revision>
  <dcterms:created xsi:type="dcterms:W3CDTF">2022-02-04T08:33:29Z</dcterms:created>
  <dcterms:modified xsi:type="dcterms:W3CDTF">2022-02-04T09:03:32Z</dcterms:modified>
</cp:coreProperties>
</file>