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ozhu Mei" initials="Q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D"/>
    <a:srgbClr val="F7F7F7"/>
    <a:srgbClr val="008FD5"/>
    <a:srgbClr val="558FD5"/>
    <a:srgbClr val="0079B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86176" autoAdjust="0"/>
  </p:normalViewPr>
  <p:slideViewPr>
    <p:cSldViewPr>
      <p:cViewPr varScale="1">
        <p:scale>
          <a:sx n="74" d="100"/>
          <a:sy n="74" d="100"/>
        </p:scale>
        <p:origin x="172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E66A-97EA-4CDF-8F11-93C4B1B5F47F}" type="datetimeFigureOut">
              <a:rPr lang="id-ID" smtClean="0"/>
              <a:t>27/11/2018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56BA0-770D-41F2-A79C-42F501EE1E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34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56BA0-770D-41F2-A79C-42F501EE1EDC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724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6BE3722-40DB-4B8F-9EBC-EE56C5700CDF}" type="slidenum">
              <a:rPr lang="en-US" altLang="id-ID">
                <a:latin typeface="Times New Roman" panose="02020603050405020304" pitchFamily="18" charset="0"/>
              </a:rPr>
              <a:pPr/>
              <a:t>2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9230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C86DCED-1B25-41B8-91F2-1BCAC46304B5}" type="slidenum">
              <a:rPr lang="en-US" altLang="id-ID">
                <a:latin typeface="Times New Roman" panose="02020603050405020304" pitchFamily="18" charset="0"/>
              </a:rPr>
              <a:pPr/>
              <a:t>3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75189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3E33F5-3414-45F9-9BB6-D036D79326E6}" type="slidenum">
              <a:rPr lang="en-US" altLang="id-ID">
                <a:latin typeface="Times New Roman" panose="02020603050405020304" pitchFamily="18" charset="0"/>
              </a:rPr>
              <a:pPr/>
              <a:t>4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49864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647BD8-6E94-45F0-93E9-589AFC083AD4}" type="slidenum">
              <a:rPr lang="en-US" altLang="id-ID">
                <a:latin typeface="Times New Roman" panose="02020603050405020304" pitchFamily="18" charset="0"/>
              </a:rPr>
              <a:pPr/>
              <a:t>5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134989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52AAF9-E68E-4AD8-ABD4-A571B90636A8}" type="slidenum">
              <a:rPr lang="en-US" altLang="id-ID">
                <a:latin typeface="Times New Roman" panose="02020603050405020304" pitchFamily="18" charset="0"/>
              </a:rPr>
              <a:pPr/>
              <a:t>6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379565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1303CC-A829-4FF4-8A72-BD0354412754}" type="slidenum">
              <a:rPr lang="en-US" altLang="id-ID">
                <a:latin typeface="Times New Roman" panose="02020603050405020304" pitchFamily="18" charset="0"/>
              </a:rPr>
              <a:pPr/>
              <a:t>7</a:t>
            </a:fld>
            <a:endParaRPr lang="en-US" alt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B5ACA6-5AE1-46A5-9210-AAC102087B44}" type="slidenum">
              <a:rPr lang="en-US" altLang="id-ID">
                <a:latin typeface="Times New Roman" panose="02020603050405020304" pitchFamily="18" charset="0"/>
              </a:rPr>
              <a:pPr/>
              <a:t>8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d-ID"/>
              <a:t>I : the expected information needed to classify a given sample</a:t>
            </a:r>
          </a:p>
          <a:p>
            <a:r>
              <a:rPr lang="en-US" altLang="id-ID"/>
              <a:t>E (entropy) : expected information based on the partitioning into subsets by A</a:t>
            </a:r>
          </a:p>
          <a:p>
            <a:r>
              <a:rPr lang="en-US" altLang="id-ID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430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17A6FB-54B3-492C-8AB5-34CAC7EDDB15}" type="slidenum">
              <a:rPr lang="en-US" altLang="id-ID">
                <a:latin typeface="Times New Roman" panose="02020603050405020304" pitchFamily="18" charset="0"/>
              </a:rPr>
              <a:pPr/>
              <a:t>9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93441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0FE075-A299-42F9-ADDD-565FE91B5D0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6557620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53F7B-3953-438D-9795-C72237D1834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7633031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2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1.wmf"/><Relationship Id="rId5" Type="http://schemas.openxmlformats.org/officeDocument/2006/relationships/image" Target="../media/image18.e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altLang="id-ID" sz="4000" dirty="0"/>
              <a:t>Decision Tree</a:t>
            </a:r>
            <a:br>
              <a:rPr lang="en-AU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762000"/>
            <a:ext cx="5105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d-ID" sz="2200" dirty="0"/>
              <a:t>Classification—A Two-Step Process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266" y="1600200"/>
            <a:ext cx="83820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id-ID" sz="2000" dirty="0">
                <a:solidFill>
                  <a:schemeClr val="hlink"/>
                </a:solidFill>
              </a:rPr>
              <a:t>Model construction</a:t>
            </a:r>
            <a:r>
              <a:rPr lang="en-US" altLang="id-ID" sz="2000" dirty="0"/>
              <a:t>: describing a set of predetermined classes</a:t>
            </a:r>
          </a:p>
          <a:p>
            <a:pPr lvl="1" eaLnBrk="1" hangingPunct="1"/>
            <a:r>
              <a:rPr lang="en-US" altLang="id-ID" sz="2000" dirty="0"/>
              <a:t>Each tuple/sample is assumed to belong to a predefined class, as determined by the </a:t>
            </a:r>
            <a:r>
              <a:rPr lang="en-US" altLang="id-ID" sz="2000" dirty="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/>
            <a:r>
              <a:rPr lang="en-US" altLang="id-ID" sz="2000" dirty="0"/>
              <a:t>The set of tuples used for model construction is </a:t>
            </a:r>
            <a:r>
              <a:rPr lang="en-US" altLang="id-ID" sz="2000" dirty="0">
                <a:solidFill>
                  <a:schemeClr val="hlink"/>
                </a:solidFill>
              </a:rPr>
              <a:t>training set</a:t>
            </a:r>
          </a:p>
          <a:p>
            <a:pPr lvl="1" eaLnBrk="1" hangingPunct="1"/>
            <a:r>
              <a:rPr lang="en-US" altLang="id-ID" sz="2000" dirty="0"/>
              <a:t>The model is represented as classification rules, decision trees, or mathematical formulae</a:t>
            </a:r>
          </a:p>
          <a:p>
            <a:pPr eaLnBrk="1" hangingPunct="1"/>
            <a:r>
              <a:rPr lang="en-US" altLang="id-ID" sz="2000" dirty="0">
                <a:solidFill>
                  <a:schemeClr val="hlink"/>
                </a:solidFill>
              </a:rPr>
              <a:t>Model usage</a:t>
            </a:r>
            <a:r>
              <a:rPr lang="en-US" altLang="id-ID" sz="2000" dirty="0"/>
              <a:t>: for classifying future or unknown objects</a:t>
            </a:r>
          </a:p>
          <a:p>
            <a:pPr lvl="1" eaLnBrk="1" hangingPunct="1"/>
            <a:r>
              <a:rPr lang="en-US" altLang="id-ID" sz="2000" dirty="0">
                <a:solidFill>
                  <a:schemeClr val="hlink"/>
                </a:solidFill>
              </a:rPr>
              <a:t>Estimate accuracy</a:t>
            </a:r>
            <a:r>
              <a:rPr lang="en-US" altLang="id-ID" sz="2000" dirty="0"/>
              <a:t> of the model</a:t>
            </a:r>
          </a:p>
          <a:p>
            <a:pPr lvl="2" eaLnBrk="1" hangingPunct="1"/>
            <a:r>
              <a:rPr lang="en-US" altLang="id-ID" sz="2000" dirty="0"/>
              <a:t>The known label of test sample is compared with the classified result from the model</a:t>
            </a:r>
          </a:p>
          <a:p>
            <a:pPr lvl="2" eaLnBrk="1" hangingPunct="1"/>
            <a:r>
              <a:rPr lang="en-US" altLang="id-ID" sz="2000" dirty="0">
                <a:solidFill>
                  <a:schemeClr val="hlink"/>
                </a:solidFill>
              </a:rPr>
              <a:t>Accuracy</a:t>
            </a:r>
            <a:r>
              <a:rPr lang="en-US" altLang="id-ID" sz="2000" dirty="0"/>
              <a:t> rate is the percentage of test set samples that are correctly classified by the model</a:t>
            </a:r>
          </a:p>
          <a:p>
            <a:pPr lvl="2" eaLnBrk="1" hangingPunct="1"/>
            <a:r>
              <a:rPr lang="en-US" altLang="id-ID" sz="2000" dirty="0">
                <a:solidFill>
                  <a:schemeClr val="hlink"/>
                </a:solidFill>
              </a:rPr>
              <a:t>Test set</a:t>
            </a:r>
            <a:r>
              <a:rPr lang="en-US" altLang="id-ID" sz="2000" dirty="0"/>
              <a:t> is independent of training set (otherwise overfitting) </a:t>
            </a:r>
          </a:p>
          <a:p>
            <a:pPr lvl="1" eaLnBrk="1" hangingPunct="1"/>
            <a:r>
              <a:rPr lang="en-US" altLang="id-ID" sz="2000" dirty="0"/>
              <a:t>If the accuracy is acceptable, use the model to </a:t>
            </a:r>
            <a:r>
              <a:rPr lang="en-US" altLang="id-ID" sz="2000" dirty="0">
                <a:solidFill>
                  <a:schemeClr val="hlink"/>
                </a:solidFill>
              </a:rPr>
              <a:t>classify new data</a:t>
            </a:r>
          </a:p>
          <a:p>
            <a:pPr eaLnBrk="1" hangingPunct="1"/>
            <a:r>
              <a:rPr lang="en-US" altLang="id-ID" sz="2000" dirty="0"/>
              <a:t>Note: If </a:t>
            </a:r>
            <a:r>
              <a:rPr lang="en-US" altLang="id-ID" sz="2000" i="1" dirty="0"/>
              <a:t>the test set </a:t>
            </a:r>
            <a:r>
              <a:rPr lang="en-US" altLang="id-ID" sz="2000" dirty="0"/>
              <a:t>is used to select models, it is called </a:t>
            </a:r>
            <a:r>
              <a:rPr lang="en-US" altLang="id-ID" sz="2000" dirty="0">
                <a:solidFill>
                  <a:srgbClr val="C00000"/>
                </a:solidFill>
              </a:rPr>
              <a:t>validation (test) set</a:t>
            </a:r>
          </a:p>
        </p:txBody>
      </p:sp>
    </p:spTree>
    <p:extLst>
      <p:ext uri="{BB962C8B-B14F-4D97-AF65-F5344CB8AC3E}">
        <p14:creationId xmlns:p14="http://schemas.microsoft.com/office/powerpoint/2010/main" val="202669461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EFF1606-05C1-4E11-8249-0C9B77627E95}" type="slidenum">
              <a:rPr lang="en-US" altLang="id-ID"/>
              <a:pPr eaLnBrk="1" hangingPunct="1"/>
              <a:t>3</a:t>
            </a:fld>
            <a:endParaRPr lang="en-US" altLang="id-ID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335671" y="667544"/>
            <a:ext cx="5181600" cy="7620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id-ID" sz="2200" dirty="0"/>
              <a:t>Process (1): Model Construction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9233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Training</a:t>
              </a:r>
            </a:p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9221" name="Object 0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400">
                <a:latin typeface="Times New Roman" panose="02020603050405020304" pitchFamily="18" charset="0"/>
              </a:rPr>
              <a:t>IF rank = ‘professor’</a:t>
            </a:r>
          </a:p>
          <a:p>
            <a:r>
              <a:rPr lang="en-US" altLang="id-ID" sz="2400">
                <a:latin typeface="Times New Roman" panose="02020603050405020304" pitchFamily="18" charset="0"/>
              </a:rPr>
              <a:t>OR years &gt; 6</a:t>
            </a:r>
          </a:p>
          <a:p>
            <a:r>
              <a:rPr lang="en-US" altLang="id-ID" sz="240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922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9231" name="Picture 1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922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23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78199005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1502B8E-BDDC-4B2A-AF06-3B757B86C634}" type="slidenum">
              <a:rPr lang="en-US" altLang="id-ID"/>
              <a:pPr eaLnBrk="1" hangingPunct="1"/>
              <a:t>4</a:t>
            </a:fld>
            <a:endParaRPr lang="en-US" altLang="id-ID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170784" y="649471"/>
            <a:ext cx="6019800" cy="7620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id-ID" sz="2200"/>
              <a:t>Process (2): Using the Model in Prediction 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10262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10260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0246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4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025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grpSp>
        <p:nvGrpSpPr>
          <p:cNvPr id="1025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10258" name="Picture 15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5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pic>
        <p:nvPicPr>
          <p:cNvPr id="10256" name="Picture 2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id-ID" sz="2800">
                <a:latin typeface="Times New Roman" panose="02020603050405020304" pitchFamily="18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221498298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0FDA32D-B6C3-4AA3-BD00-C90E03068D7E}" type="slidenum">
              <a:rPr lang="en-US" altLang="id-ID"/>
              <a:pPr eaLnBrk="1" hangingPunct="1"/>
              <a:t>5</a:t>
            </a:fld>
            <a:endParaRPr lang="en-US" altLang="id-ID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665412" y="152400"/>
            <a:ext cx="6478587" cy="8382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id-ID" sz="2800" dirty="0">
                <a:solidFill>
                  <a:srgbClr val="0081BD"/>
                </a:solidFill>
              </a:rPr>
              <a:t>Decision Tree Induction: An Example</a:t>
            </a:r>
            <a:endParaRPr lang="en-US" altLang="id-ID" sz="2800" i="1" dirty="0">
              <a:solidFill>
                <a:srgbClr val="0081BD"/>
              </a:solidFill>
            </a:endParaRPr>
          </a:p>
        </p:txBody>
      </p:sp>
      <p:grpSp>
        <p:nvGrpSpPr>
          <p:cNvPr id="12292" name="Group 63"/>
          <p:cNvGrpSpPr>
            <a:grpSpLocks/>
          </p:cNvGrpSpPr>
          <p:nvPr/>
        </p:nvGrpSpPr>
        <p:grpSpPr bwMode="auto"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122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12296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 b="1">
                  <a:latin typeface="Times New Roman" panose="02020603050405020304" pitchFamily="18" charset="0"/>
                </a:rPr>
                <a:t>&lt;=30</a:t>
              </a:r>
              <a:endParaRPr lang="en-US" alt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 b="1">
                  <a:latin typeface="Times New Roman" panose="02020603050405020304" pitchFamily="18" charset="0"/>
                </a:rPr>
                <a:t>&gt;40</a:t>
              </a:r>
              <a:endParaRPr lang="en-US" altLang="id-ID" sz="2400">
                <a:latin typeface="Times New Roman" panose="02020603050405020304" pitchFamily="18" charset="0"/>
              </a:endParaRP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0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310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1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2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3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000" b="1">
                  <a:latin typeface="Times New Roman" panose="02020603050405020304" pitchFamily="18" charset="0"/>
                </a:rPr>
                <a:t>31..40</a:t>
              </a:r>
              <a:endParaRPr lang="en-US" altLang="id-ID">
                <a:latin typeface="Times New Roman" panose="02020603050405020304" pitchFamily="18" charset="0"/>
              </a:endParaRPr>
            </a:p>
          </p:txBody>
        </p:sp>
        <p:sp>
          <p:nvSpPr>
            <p:cNvPr id="12314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315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12316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12317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id-ID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  <p:graphicFrame>
        <p:nvGraphicFramePr>
          <p:cNvPr id="12293" name="Object 1024"/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id-ID" sz="2400">
                <a:latin typeface="Calibri" panose="020F0502020204030204" pitchFamily="34" charset="0"/>
              </a:rPr>
              <a:t>Training data set: Buys_computer</a:t>
            </a:r>
          </a:p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id-ID" sz="2400">
                <a:latin typeface="Calibri" panose="020F0502020204030204" pitchFamily="34" charset="0"/>
              </a:rPr>
              <a:t>The data set follows an example of Quinlan’s ID3 (Playing Tennis)</a:t>
            </a:r>
          </a:p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id-ID" sz="2400">
                <a:latin typeface="Calibri" panose="020F0502020204030204" pitchFamily="34" charset="0"/>
              </a:rPr>
              <a:t>Resulting tree:</a:t>
            </a:r>
          </a:p>
        </p:txBody>
      </p:sp>
    </p:spTree>
    <p:extLst>
      <p:ext uri="{BB962C8B-B14F-4D97-AF65-F5344CB8AC3E}">
        <p14:creationId xmlns:p14="http://schemas.microsoft.com/office/powerpoint/2010/main" val="413584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00400" y="838200"/>
            <a:ext cx="5715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d-ID" sz="2200" dirty="0"/>
              <a:t>Algorithm for Decision Tree Induction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8121" y="1600200"/>
            <a:ext cx="8185879" cy="52578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id-ID" sz="2200" dirty="0"/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id-ID" sz="2200" dirty="0"/>
              <a:t>Tree is constructed in a </a:t>
            </a:r>
            <a:r>
              <a:rPr lang="en-US" altLang="id-ID" sz="2200" dirty="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id-ID" sz="2200" dirty="0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id-ID" sz="2200" dirty="0"/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id-ID" sz="2200" dirty="0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id-ID" sz="2200" dirty="0"/>
              <a:t>Test attributes are selected on the basis of a heuristic or statistical measure (e.g., </a:t>
            </a:r>
            <a:r>
              <a:rPr lang="en-US" altLang="id-ID" sz="2200" dirty="0">
                <a:solidFill>
                  <a:schemeClr val="hlink"/>
                </a:solidFill>
              </a:rPr>
              <a:t>information gain</a:t>
            </a:r>
            <a:r>
              <a:rPr lang="en-US" altLang="id-ID" sz="2200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id-ID" sz="2200" dirty="0"/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id-ID" sz="2200" dirty="0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id-ID" sz="2200" dirty="0"/>
              <a:t>There are no remaining attributes for further partitioning – </a:t>
            </a:r>
            <a:r>
              <a:rPr lang="en-US" altLang="id-ID" sz="2200" dirty="0">
                <a:solidFill>
                  <a:schemeClr val="hlink"/>
                </a:solidFill>
              </a:rPr>
              <a:t>majority voting</a:t>
            </a:r>
            <a:r>
              <a:rPr lang="en-US" altLang="id-ID" sz="2200" dirty="0"/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id-ID" sz="2200" dirty="0"/>
              <a:t>There are no samples left</a:t>
            </a:r>
          </a:p>
        </p:txBody>
      </p:sp>
    </p:spTree>
    <p:extLst>
      <p:ext uri="{BB962C8B-B14F-4D97-AF65-F5344CB8AC3E}">
        <p14:creationId xmlns:p14="http://schemas.microsoft.com/office/powerpoint/2010/main" val="329205051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824955"/>
          </a:xfrm>
        </p:spPr>
        <p:txBody>
          <a:bodyPr>
            <a:normAutofit/>
          </a:bodyPr>
          <a:lstStyle/>
          <a:p>
            <a:r>
              <a:rPr lang="en-US" altLang="id-ID" sz="2200" dirty="0"/>
              <a:t>Brief Review of Entropy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86A6E0-E792-416D-A976-AA780D34B185}" type="slidenum">
              <a:rPr lang="en-US" altLang="id-ID"/>
              <a:pPr eaLnBrk="1" hangingPunct="1"/>
              <a:t>7</a:t>
            </a:fld>
            <a:endParaRPr lang="en-US" altLang="id-ID"/>
          </a:p>
        </p:txBody>
      </p:sp>
      <p:pic>
        <p:nvPicPr>
          <p:cNvPr id="14341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191000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7162800" y="6096000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600" b="1" dirty="0"/>
              <a:t>m = 2</a:t>
            </a:r>
          </a:p>
        </p:txBody>
      </p:sp>
    </p:spTree>
    <p:extLst>
      <p:ext uri="{BB962C8B-B14F-4D97-AF65-F5344CB8AC3E}">
        <p14:creationId xmlns:p14="http://schemas.microsoft.com/office/powerpoint/2010/main" val="44526687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124201" y="392243"/>
            <a:ext cx="5791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id-ID" sz="2200" b="1" dirty="0">
                <a:solidFill>
                  <a:srgbClr val="0081BD"/>
                </a:solidFill>
                <a:latin typeface="Berlin Sans FB Demi" panose="020E0802020502020306" pitchFamily="34" charset="0"/>
              </a:rPr>
              <a:t>Attribute Selection Measure: Information Gain (ID3/C4.5)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066800" y="1524000"/>
            <a:ext cx="7696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2400" dirty="0">
                <a:latin typeface="Calibri" panose="020F0502020204030204" pitchFamily="34" charset="0"/>
              </a:rPr>
              <a:t>Select the attribute with the highest information gain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2400" dirty="0">
                <a:latin typeface="Calibri" panose="020F0502020204030204" pitchFamily="34" charset="0"/>
              </a:rPr>
              <a:t>Let </a:t>
            </a:r>
            <a:r>
              <a:rPr lang="en-US" altLang="id-ID" sz="2400" i="1" dirty="0">
                <a:latin typeface="Calibri" panose="020F0502020204030204" pitchFamily="34" charset="0"/>
              </a:rPr>
              <a:t>p</a:t>
            </a:r>
            <a:r>
              <a:rPr lang="en-US" altLang="id-ID" sz="2400" i="1" baseline="-25000" dirty="0">
                <a:latin typeface="Calibri" panose="020F0502020204030204" pitchFamily="34" charset="0"/>
              </a:rPr>
              <a:t>i</a:t>
            </a:r>
            <a:r>
              <a:rPr lang="en-US" altLang="id-ID" sz="2400" dirty="0">
                <a:latin typeface="Calibri" panose="020F0502020204030204" pitchFamily="34" charset="0"/>
              </a:rPr>
              <a:t> be the probability that an arbitrary tuple in D belongs to class C</a:t>
            </a:r>
            <a:r>
              <a:rPr lang="en-US" altLang="id-ID" sz="2400" baseline="-25000" dirty="0">
                <a:latin typeface="Calibri" panose="020F0502020204030204" pitchFamily="34" charset="0"/>
              </a:rPr>
              <a:t>i</a:t>
            </a:r>
            <a:r>
              <a:rPr lang="en-US" altLang="id-ID" sz="2400" dirty="0">
                <a:latin typeface="Calibri" panose="020F0502020204030204" pitchFamily="34" charset="0"/>
              </a:rPr>
              <a:t>, estimated by |C</a:t>
            </a:r>
            <a:r>
              <a:rPr lang="en-US" altLang="id-ID" sz="2400" i="1" baseline="-25000" dirty="0">
                <a:latin typeface="Calibri" panose="020F0502020204030204" pitchFamily="34" charset="0"/>
              </a:rPr>
              <a:t>i</a:t>
            </a:r>
            <a:r>
              <a:rPr lang="en-US" altLang="id-ID" sz="2400" baseline="-25000" dirty="0">
                <a:latin typeface="Calibri" panose="020F0502020204030204" pitchFamily="34" charset="0"/>
              </a:rPr>
              <a:t>, D</a:t>
            </a:r>
            <a:r>
              <a:rPr lang="en-US" altLang="id-ID" sz="2400" dirty="0">
                <a:latin typeface="Calibri" panose="020F0502020204030204" pitchFamily="34" charset="0"/>
              </a:rPr>
              <a:t>|/|D|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2400" dirty="0">
                <a:solidFill>
                  <a:schemeClr val="hlink"/>
                </a:solidFill>
                <a:latin typeface="Calibri" panose="020F0502020204030204" pitchFamily="34" charset="0"/>
              </a:rPr>
              <a:t>Expected information</a:t>
            </a:r>
            <a:r>
              <a:rPr lang="en-US" altLang="id-ID" sz="2400" dirty="0">
                <a:latin typeface="Calibri" panose="020F0502020204030204" pitchFamily="34" charset="0"/>
              </a:rPr>
              <a:t> (entropy) needed to classify a tuple in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id-ID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2400" dirty="0">
                <a:solidFill>
                  <a:schemeClr val="hlink"/>
                </a:solidFill>
                <a:latin typeface="Calibri" panose="020F0502020204030204" pitchFamily="34" charset="0"/>
              </a:rPr>
              <a:t>Information</a:t>
            </a:r>
            <a:r>
              <a:rPr lang="en-US" altLang="id-ID" sz="2400" dirty="0">
                <a:latin typeface="Calibri" panose="020F0502020204030204" pitchFamily="34" charset="0"/>
              </a:rPr>
              <a:t> needed (after using A to split D into v partitions) to classify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id-ID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2400" dirty="0">
                <a:solidFill>
                  <a:schemeClr val="hlink"/>
                </a:solidFill>
                <a:latin typeface="Calibri" panose="020F0502020204030204" pitchFamily="34" charset="0"/>
              </a:rPr>
              <a:t>Information gained</a:t>
            </a:r>
            <a:r>
              <a:rPr lang="en-US" altLang="id-ID" sz="2400" dirty="0">
                <a:latin typeface="Calibri" panose="020F0502020204030204" pitchFamily="34" charset="0"/>
              </a:rPr>
              <a:t> by branching on attribute A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id-ID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5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32004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076798"/>
              </p:ext>
            </p:extLst>
          </p:nvPr>
        </p:nvGraphicFramePr>
        <p:xfrm>
          <a:off x="4447082" y="4648200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6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082" y="4648200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19049"/>
              </p:ext>
            </p:extLst>
          </p:nvPr>
        </p:nvGraphicFramePr>
        <p:xfrm>
          <a:off x="3894931" y="6019123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7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931" y="6019123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77883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ED630A-A78B-4039-919E-294755095499}" type="slidenum">
              <a:rPr lang="en-US" altLang="id-ID"/>
              <a:pPr eaLnBrk="1" hangingPunct="1"/>
              <a:t>9</a:t>
            </a:fld>
            <a:endParaRPr lang="en-US" altLang="id-ID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0900" y="571500"/>
            <a:ext cx="5486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d-ID" sz="2200" dirty="0"/>
              <a:t>Attribute Selection: Information Gain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id-ID" sz="2000">
                <a:solidFill>
                  <a:srgbClr val="121328"/>
                </a:solidFill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id-ID" sz="2000">
                <a:solidFill>
                  <a:srgbClr val="121328"/>
                </a:solidFill>
              </a:rPr>
              <a:t>Class N: buys_computer = “no”</a:t>
            </a:r>
            <a:endParaRPr lang="en-US" altLang="id-ID" sz="200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id-ID" sz="200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altLang="id-ID" sz="200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id-ID" sz="200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id-ID" sz="20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id-ID" sz="200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1" name="Worksheet" r:id="rId4" imgW="3352800" imgH="1438250" progId="Excel.Sheet.8">
                  <p:embed/>
                </p:oleObj>
              </mc:Choice>
              <mc:Fallback>
                <p:oleObj name="Worksheet" r:id="rId4" imgW="3352800" imgH="14382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2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3" name="Equation" r:id="rId8" imgW="3594100" imgH="1193800" progId="Equation.3">
                  <p:embed/>
                </p:oleObj>
              </mc:Choice>
              <mc:Fallback>
                <p:oleObj name="Equation" r:id="rId8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4" name="Equation" r:id="rId10" imgW="2552700" imgH="241300" progId="Equation.3">
                  <p:embed/>
                </p:oleObj>
              </mc:Choice>
              <mc:Fallback>
                <p:oleObj name="Equation" r:id="rId10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5" name="Worksheet" r:id="rId12" imgW="6115431" imgH="4458208" progId="Excel.Sheet.8">
                  <p:embed/>
                </p:oleObj>
              </mc:Choice>
              <mc:Fallback>
                <p:oleObj name="Worksheet" r:id="rId12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6" name="Equation" r:id="rId14" imgW="583947" imgH="393529" progId="Equation.3">
                  <p:embed/>
                </p:oleObj>
              </mc:Choice>
              <mc:Fallback>
                <p:oleObj name="Equation" r:id="rId14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7" name="Equation" r:id="rId16" imgW="3314700" imgH="393700" progId="Equation.3">
                  <p:embed/>
                </p:oleObj>
              </mc:Choice>
              <mc:Fallback>
                <p:oleObj name="Equation" r:id="rId16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038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606</TotalTime>
  <Words>545</Words>
  <Application>Microsoft Office PowerPoint</Application>
  <PresentationFormat>On-screen Show (4:3)</PresentationFormat>
  <Paragraphs>96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ＭＳ Ｐゴシック</vt:lpstr>
      <vt:lpstr>Arial</vt:lpstr>
      <vt:lpstr>Berlin Sans FB Demi</vt:lpstr>
      <vt:lpstr>Calibri</vt:lpstr>
      <vt:lpstr>Marlett</vt:lpstr>
      <vt:lpstr>Open Sans</vt:lpstr>
      <vt:lpstr>Tahoma</vt:lpstr>
      <vt:lpstr>Times New Roman</vt:lpstr>
      <vt:lpstr>Wingdings</vt:lpstr>
      <vt:lpstr>Wingdings 2</vt:lpstr>
      <vt:lpstr>Template PPT 2015</vt:lpstr>
      <vt:lpstr>Worksheet</vt:lpstr>
      <vt:lpstr>Equation</vt:lpstr>
      <vt:lpstr>Decision Tree </vt:lpstr>
      <vt:lpstr>Classification—A Two-Step Process </vt:lpstr>
      <vt:lpstr>Process (1): Model Construction</vt:lpstr>
      <vt:lpstr>Process (2): Using the Model in Prediction </vt:lpstr>
      <vt:lpstr>Decision Tree Induction: An Example</vt:lpstr>
      <vt:lpstr>Algorithm for Decision Tree Induction</vt:lpstr>
      <vt:lpstr>Brief Review of Entropy</vt:lpstr>
      <vt:lpstr>PowerPoint Presentation</vt:lpstr>
      <vt:lpstr>Attribute Selection: Information 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alexander agung</cp:lastModifiedBy>
  <cp:revision>499</cp:revision>
  <dcterms:created xsi:type="dcterms:W3CDTF">2015-05-04T03:33:03Z</dcterms:created>
  <dcterms:modified xsi:type="dcterms:W3CDTF">2018-11-27T04:02:46Z</dcterms:modified>
</cp:coreProperties>
</file>