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61" r:id="rId2"/>
    <p:sldId id="350" r:id="rId3"/>
    <p:sldId id="351" r:id="rId4"/>
    <p:sldId id="352" r:id="rId5"/>
    <p:sldId id="353" r:id="rId6"/>
    <p:sldId id="354" r:id="rId7"/>
    <p:sldId id="355" r:id="rId8"/>
    <p:sldId id="356" r:id="rId9"/>
    <p:sldId id="329" r:id="rId10"/>
    <p:sldId id="330" r:id="rId11"/>
    <p:sldId id="331" r:id="rId12"/>
    <p:sldId id="332" r:id="rId13"/>
    <p:sldId id="333" r:id="rId14"/>
    <p:sldId id="334" r:id="rId15"/>
    <p:sldId id="335" r:id="rId16"/>
    <p:sldId id="336" r:id="rId17"/>
    <p:sldId id="337" r:id="rId18"/>
    <p:sldId id="370" r:id="rId19"/>
    <p:sldId id="371" r:id="rId20"/>
    <p:sldId id="372" r:id="rId21"/>
    <p:sldId id="374" r:id="rId22"/>
    <p:sldId id="375" r:id="rId23"/>
    <p:sldId id="376" r:id="rId24"/>
    <p:sldId id="377" r:id="rId25"/>
    <p:sldId id="378" r:id="rId26"/>
    <p:sldId id="373" r:id="rId27"/>
    <p:sldId id="368" r:id="rId28"/>
    <p:sldId id="369" r:id="rId29"/>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4660"/>
  </p:normalViewPr>
  <p:slideViewPr>
    <p:cSldViewPr>
      <p:cViewPr varScale="1">
        <p:scale>
          <a:sx n="81" d="100"/>
          <a:sy n="81" d="100"/>
        </p:scale>
        <p:origin x="1344"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9FD0DEF9-B739-421D-B5B7-182E45DD0F32}" type="slidenum">
              <a:rPr lang="en-US"/>
              <a:pPr>
                <a:defRPr/>
              </a:pPr>
              <a:t>‹#›</a:t>
            </a:fld>
            <a:endParaRPr lang="en-US"/>
          </a:p>
        </p:txBody>
      </p:sp>
    </p:spTree>
    <p:extLst>
      <p:ext uri="{BB962C8B-B14F-4D97-AF65-F5344CB8AC3E}">
        <p14:creationId xmlns:p14="http://schemas.microsoft.com/office/powerpoint/2010/main" val="113293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2245BB5F-76FA-4D9E-93EF-56938799204F}" type="slidenum">
              <a:rPr lang="en-US"/>
              <a:pPr>
                <a:defRPr/>
              </a:pPr>
              <a:t>‹#›</a:t>
            </a:fld>
            <a:endParaRPr lang="en-US"/>
          </a:p>
        </p:txBody>
      </p:sp>
    </p:spTree>
    <p:extLst>
      <p:ext uri="{BB962C8B-B14F-4D97-AF65-F5344CB8AC3E}">
        <p14:creationId xmlns:p14="http://schemas.microsoft.com/office/powerpoint/2010/main" val="3817321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sz="1200"/>
            </a:lvl1pPr>
          </a:lstStyle>
          <a:p>
            <a:pPr>
              <a:defRPr/>
            </a:pPr>
            <a:fld id="{6111763F-0FC3-4CFD-9E99-691B2C7587A2}" type="datetime1">
              <a:rPr lang="en-US" smtClean="0"/>
              <a:pPr>
                <a:defRPr/>
              </a:pPr>
              <a:t>11/27/2018</a:t>
            </a:fld>
            <a:r>
              <a:rPr lang="en-US"/>
              <a:t>Bina Nusantara University</a:t>
            </a:r>
          </a:p>
        </p:txBody>
      </p:sp>
      <p:sp>
        <p:nvSpPr>
          <p:cNvPr id="5" name="Rectangle 5"/>
          <p:cNvSpPr>
            <a:spLocks noGrp="1" noChangeArrowheads="1"/>
          </p:cNvSpPr>
          <p:nvPr>
            <p:ph type="ftr" sz="quarter" idx="11"/>
          </p:nvPr>
        </p:nvSpPr>
        <p:spPr/>
        <p:txBody>
          <a:bodyPr/>
          <a:lstStyle>
            <a:lvl1pPr>
              <a:defRPr/>
            </a:lvl1pPr>
          </a:lstStyle>
          <a:p>
            <a:pPr>
              <a:defRPr/>
            </a:pPr>
            <a:r>
              <a:rPr lang="en-US"/>
              <a:t>T0264 - Artificial Intelligence</a:t>
            </a:r>
          </a:p>
        </p:txBody>
      </p:sp>
      <p:sp>
        <p:nvSpPr>
          <p:cNvPr id="6" name="Rectangle 6"/>
          <p:cNvSpPr>
            <a:spLocks noGrp="1" noChangeArrowheads="1"/>
          </p:cNvSpPr>
          <p:nvPr>
            <p:ph type="sldNum" sz="quarter" idx="12"/>
          </p:nvPr>
        </p:nvSpPr>
        <p:spPr/>
        <p:txBody>
          <a:bodyPr/>
          <a:lstStyle>
            <a:lvl1pPr>
              <a:defRPr/>
            </a:lvl1pPr>
          </a:lstStyle>
          <a:p>
            <a:pPr>
              <a:defRPr/>
            </a:pPr>
            <a:fld id="{B09B8CA6-990A-4F3A-B1AB-B5C5AC0B4BD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813140F-DADB-4772-94F9-641686C3F834}" type="datetime1">
              <a:rPr lang="en-US" smtClean="0"/>
              <a:pPr>
                <a:defRPr/>
              </a:pPr>
              <a:t>11/27/2018</a:t>
            </a:fld>
            <a:r>
              <a:rPr lang="en-US"/>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6" name="Rectangle 6"/>
          <p:cNvSpPr>
            <a:spLocks noGrp="1" noChangeArrowheads="1"/>
          </p:cNvSpPr>
          <p:nvPr>
            <p:ph type="sldNum" sz="quarter" idx="12"/>
          </p:nvPr>
        </p:nvSpPr>
        <p:spPr>
          <a:ln/>
        </p:spPr>
        <p:txBody>
          <a:bodyPr/>
          <a:lstStyle>
            <a:lvl1pPr>
              <a:defRPr/>
            </a:lvl1pPr>
          </a:lstStyle>
          <a:p>
            <a:pPr>
              <a:defRPr/>
            </a:pPr>
            <a:fld id="{942C0E1B-E585-4117-A427-95FD861A9B8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1675"/>
            <a:ext cx="2057400" cy="444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01675"/>
            <a:ext cx="6019800" cy="444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08BF830-70C3-4A9D-ACAA-82D3AF03CB6A}" type="datetime1">
              <a:rPr lang="en-US" smtClean="0"/>
              <a:pPr>
                <a:defRPr/>
              </a:pPr>
              <a:t>11/27/2018</a:t>
            </a:fld>
            <a:r>
              <a:rPr lang="en-US"/>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6" name="Rectangle 6"/>
          <p:cNvSpPr>
            <a:spLocks noGrp="1" noChangeArrowheads="1"/>
          </p:cNvSpPr>
          <p:nvPr>
            <p:ph type="sldNum" sz="quarter" idx="12"/>
          </p:nvPr>
        </p:nvSpPr>
        <p:spPr>
          <a:ln/>
        </p:spPr>
        <p:txBody>
          <a:bodyPr/>
          <a:lstStyle>
            <a:lvl1pPr>
              <a:defRPr/>
            </a:lvl1pPr>
          </a:lstStyle>
          <a:p>
            <a:pPr>
              <a:defRPr/>
            </a:pPr>
            <a:fld id="{336240B6-5FC6-47AE-A2E7-C4880824E38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7E93590-AC67-4057-BDDB-5BB0DAC7F0A8}" type="datetime1">
              <a:rPr lang="en-US" smtClean="0"/>
              <a:pPr>
                <a:defRPr/>
              </a:pPr>
              <a:t>11/27/2018</a:t>
            </a:fld>
            <a:r>
              <a:rPr lang="en-US"/>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6" name="Rectangle 6"/>
          <p:cNvSpPr>
            <a:spLocks noGrp="1" noChangeArrowheads="1"/>
          </p:cNvSpPr>
          <p:nvPr>
            <p:ph type="sldNum" sz="quarter" idx="12"/>
          </p:nvPr>
        </p:nvSpPr>
        <p:spPr>
          <a:ln/>
        </p:spPr>
        <p:txBody>
          <a:bodyPr/>
          <a:lstStyle>
            <a:lvl1pPr>
              <a:defRPr/>
            </a:lvl1pPr>
          </a:lstStyle>
          <a:p>
            <a:pPr>
              <a:defRPr/>
            </a:pPr>
            <a:fld id="{0D326C67-3089-4C92-8DA4-035E8DF4C82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238A2FA-0247-4443-9C34-4880A5CA7763}" type="datetime1">
              <a:rPr lang="en-US" smtClean="0"/>
              <a:pPr>
                <a:defRPr/>
              </a:pPr>
              <a:t>11/27/2018</a:t>
            </a:fld>
            <a:r>
              <a:rPr lang="en-US"/>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6" name="Rectangle 6"/>
          <p:cNvSpPr>
            <a:spLocks noGrp="1" noChangeArrowheads="1"/>
          </p:cNvSpPr>
          <p:nvPr>
            <p:ph type="sldNum" sz="quarter" idx="12"/>
          </p:nvPr>
        </p:nvSpPr>
        <p:spPr>
          <a:ln/>
        </p:spPr>
        <p:txBody>
          <a:bodyPr/>
          <a:lstStyle>
            <a:lvl1pPr>
              <a:defRPr/>
            </a:lvl1pPr>
          </a:lstStyle>
          <a:p>
            <a:pPr>
              <a:defRPr/>
            </a:pPr>
            <a:fld id="{2EE8349B-9952-4A47-BAB2-230DACFB9A0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28775"/>
            <a:ext cx="4038600" cy="351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28775"/>
            <a:ext cx="4038600" cy="351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61659226-4C38-4364-988C-D9BC2B3F1E90}" type="datetime1">
              <a:rPr lang="en-US" smtClean="0"/>
              <a:pPr>
                <a:defRPr/>
              </a:pPr>
              <a:t>11/27/2018</a:t>
            </a:fld>
            <a:r>
              <a:rPr lang="en-US"/>
              <a:t>Bina Nusantara University</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7" name="Rectangle 6"/>
          <p:cNvSpPr>
            <a:spLocks noGrp="1" noChangeArrowheads="1"/>
          </p:cNvSpPr>
          <p:nvPr>
            <p:ph type="sldNum" sz="quarter" idx="12"/>
          </p:nvPr>
        </p:nvSpPr>
        <p:spPr>
          <a:ln/>
        </p:spPr>
        <p:txBody>
          <a:bodyPr/>
          <a:lstStyle>
            <a:lvl1pPr>
              <a:defRPr/>
            </a:lvl1pPr>
          </a:lstStyle>
          <a:p>
            <a:pPr>
              <a:defRPr/>
            </a:pPr>
            <a:fld id="{0ECF8A77-A19A-42B3-B05B-8A1DCC82461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6662EBD3-75FD-48AE-8207-038C2700BF08}" type="datetime1">
              <a:rPr lang="en-US" smtClean="0"/>
              <a:pPr>
                <a:defRPr/>
              </a:pPr>
              <a:t>11/27/2018</a:t>
            </a:fld>
            <a:r>
              <a:rPr lang="en-US"/>
              <a:t>Bina Nusantara University</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9" name="Rectangle 6"/>
          <p:cNvSpPr>
            <a:spLocks noGrp="1" noChangeArrowheads="1"/>
          </p:cNvSpPr>
          <p:nvPr>
            <p:ph type="sldNum" sz="quarter" idx="12"/>
          </p:nvPr>
        </p:nvSpPr>
        <p:spPr>
          <a:ln/>
        </p:spPr>
        <p:txBody>
          <a:bodyPr/>
          <a:lstStyle>
            <a:lvl1pPr>
              <a:defRPr/>
            </a:lvl1pPr>
          </a:lstStyle>
          <a:p>
            <a:pPr>
              <a:defRPr/>
            </a:pPr>
            <a:fld id="{2F7F5F92-0F7A-4335-B557-AE2ED3C3E1E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3DF79FF-8E1D-4CA9-A317-16EDE2001B9F}" type="datetime1">
              <a:rPr lang="en-US" smtClean="0"/>
              <a:pPr>
                <a:defRPr/>
              </a:pPr>
              <a:t>11/27/2018</a:t>
            </a:fld>
            <a:r>
              <a:rPr lang="en-US"/>
              <a:t>Bina Nusantara University</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5" name="Rectangle 6"/>
          <p:cNvSpPr>
            <a:spLocks noGrp="1" noChangeArrowheads="1"/>
          </p:cNvSpPr>
          <p:nvPr>
            <p:ph type="sldNum" sz="quarter" idx="12"/>
          </p:nvPr>
        </p:nvSpPr>
        <p:spPr>
          <a:ln/>
        </p:spPr>
        <p:txBody>
          <a:bodyPr/>
          <a:lstStyle>
            <a:lvl1pPr>
              <a:defRPr/>
            </a:lvl1pPr>
          </a:lstStyle>
          <a:p>
            <a:pPr>
              <a:defRPr/>
            </a:pPr>
            <a:fld id="{883EA4DC-67C7-4B5A-A90E-E6B2983D1B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D323127-5A4E-4DD3-9243-4547BB2ECAA5}" type="datetime1">
              <a:rPr lang="en-US" smtClean="0"/>
              <a:pPr>
                <a:defRPr/>
              </a:pPr>
              <a:t>11/27/2018</a:t>
            </a:fld>
            <a:r>
              <a:rPr lang="en-US"/>
              <a:t>Bina Nusantara University</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4" name="Rectangle 6"/>
          <p:cNvSpPr>
            <a:spLocks noGrp="1" noChangeArrowheads="1"/>
          </p:cNvSpPr>
          <p:nvPr>
            <p:ph type="sldNum" sz="quarter" idx="12"/>
          </p:nvPr>
        </p:nvSpPr>
        <p:spPr>
          <a:ln/>
        </p:spPr>
        <p:txBody>
          <a:bodyPr/>
          <a:lstStyle>
            <a:lvl1pPr>
              <a:defRPr/>
            </a:lvl1pPr>
          </a:lstStyle>
          <a:p>
            <a:pPr>
              <a:defRPr/>
            </a:pPr>
            <a:fld id="{565EEE84-21E2-45AD-AB57-9143DDDE2D5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7F6885F-BDE4-443E-B9C9-18DB89124B48}" type="datetime1">
              <a:rPr lang="en-US" smtClean="0"/>
              <a:pPr>
                <a:defRPr/>
              </a:pPr>
              <a:t>11/27/2018</a:t>
            </a:fld>
            <a:r>
              <a:rPr lang="en-US"/>
              <a:t>Bina Nusantara University</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7" name="Rectangle 6"/>
          <p:cNvSpPr>
            <a:spLocks noGrp="1" noChangeArrowheads="1"/>
          </p:cNvSpPr>
          <p:nvPr>
            <p:ph type="sldNum" sz="quarter" idx="12"/>
          </p:nvPr>
        </p:nvSpPr>
        <p:spPr>
          <a:ln/>
        </p:spPr>
        <p:txBody>
          <a:bodyPr/>
          <a:lstStyle>
            <a:lvl1pPr>
              <a:defRPr/>
            </a:lvl1pPr>
          </a:lstStyle>
          <a:p>
            <a:pPr>
              <a:defRPr/>
            </a:pPr>
            <a:fld id="{50E76C7B-C4BF-47F7-963C-24629458D11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FDAFDBE-271A-4BBD-AD54-2F7F09C57552}" type="datetime1">
              <a:rPr lang="en-US" smtClean="0"/>
              <a:pPr>
                <a:defRPr/>
              </a:pPr>
              <a:t>11/27/2018</a:t>
            </a:fld>
            <a:r>
              <a:rPr lang="en-US"/>
              <a:t>Bina Nusantara University</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T0264 - Artificial Intelligence</a:t>
            </a:r>
          </a:p>
        </p:txBody>
      </p:sp>
      <p:sp>
        <p:nvSpPr>
          <p:cNvPr id="7" name="Rectangle 6"/>
          <p:cNvSpPr>
            <a:spLocks noGrp="1" noChangeArrowheads="1"/>
          </p:cNvSpPr>
          <p:nvPr>
            <p:ph type="sldNum" sz="quarter" idx="12"/>
          </p:nvPr>
        </p:nvSpPr>
        <p:spPr>
          <a:ln/>
        </p:spPr>
        <p:txBody>
          <a:bodyPr/>
          <a:lstStyle>
            <a:lvl1pPr>
              <a:defRPr/>
            </a:lvl1pPr>
          </a:lstStyle>
          <a:p>
            <a:pPr>
              <a:defRPr/>
            </a:pPr>
            <a:fld id="{43A9ABEF-BB2E-4C26-B22F-8B0AFDBC918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016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28775"/>
            <a:ext cx="8229600" cy="3517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12738" y="62372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Interstate"/>
              </a:defRPr>
            </a:lvl1pPr>
          </a:lstStyle>
          <a:p>
            <a:pPr>
              <a:defRPr/>
            </a:pPr>
            <a:fld id="{10576BD1-B662-4C72-8F95-48868F5E9F3C}" type="datetime1">
              <a:rPr lang="en-US" smtClean="0"/>
              <a:pPr>
                <a:defRPr/>
              </a:pPr>
              <a:t>11/27/2018</a:t>
            </a:fld>
            <a:r>
              <a:rPr lang="en-US"/>
              <a:t>Bina Nusantara University</a:t>
            </a:r>
          </a:p>
        </p:txBody>
      </p:sp>
      <p:sp>
        <p:nvSpPr>
          <p:cNvPr id="1029" name="Rectangle 5"/>
          <p:cNvSpPr>
            <a:spLocks noGrp="1" noChangeArrowheads="1"/>
          </p:cNvSpPr>
          <p:nvPr>
            <p:ph type="ftr" sz="quarter" idx="3"/>
          </p:nvPr>
        </p:nvSpPr>
        <p:spPr bwMode="auto">
          <a:xfrm>
            <a:off x="3257550" y="62372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Interstate"/>
              </a:defRPr>
            </a:lvl1pPr>
          </a:lstStyle>
          <a:p>
            <a:pPr>
              <a:defRPr/>
            </a:pPr>
            <a:r>
              <a:rPr lang="en-US"/>
              <a:t>T0264 - Artificial Intelligence</a:t>
            </a:r>
          </a:p>
        </p:txBody>
      </p:sp>
      <p:sp>
        <p:nvSpPr>
          <p:cNvPr id="1030" name="Rectangle 6"/>
          <p:cNvSpPr>
            <a:spLocks noGrp="1" noChangeArrowheads="1"/>
          </p:cNvSpPr>
          <p:nvPr>
            <p:ph type="sldNum" sz="quarter" idx="4"/>
          </p:nvPr>
        </p:nvSpPr>
        <p:spPr bwMode="auto">
          <a:xfrm>
            <a:off x="6686550" y="62372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A382271F-CF02-4CB0-9236-961943AE939C}" type="slidenum">
              <a:rPr lang="en-US"/>
              <a:pPr>
                <a:defRPr/>
              </a:pPr>
              <a:t>‹#›</a:t>
            </a:fld>
            <a:endParaRPr lang="en-US"/>
          </a:p>
        </p:txBody>
      </p:sp>
      <p:pic>
        <p:nvPicPr>
          <p:cNvPr id="1031" name="Picture 14" descr="header"/>
          <p:cNvPicPr>
            <a:picLocks noChangeAspect="1" noChangeArrowheads="1"/>
          </p:cNvPicPr>
          <p:nvPr/>
        </p:nvPicPr>
        <p:blipFill>
          <a:blip r:embed="rId13" cstate="print"/>
          <a:srcRect/>
          <a:stretch>
            <a:fillRect/>
          </a:stretch>
        </p:blipFill>
        <p:spPr bwMode="auto">
          <a:xfrm>
            <a:off x="0" y="0"/>
            <a:ext cx="9144000" cy="1044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Interstate" pitchFamily="2" charset="0"/>
        </a:defRPr>
      </a:lvl2pPr>
      <a:lvl3pPr algn="ctr" rtl="0" eaLnBrk="0" fontAlgn="base" hangingPunct="0">
        <a:spcBef>
          <a:spcPct val="0"/>
        </a:spcBef>
        <a:spcAft>
          <a:spcPct val="0"/>
        </a:spcAft>
        <a:defRPr sz="3200">
          <a:solidFill>
            <a:schemeClr val="tx2"/>
          </a:solidFill>
          <a:latin typeface="Interstate" pitchFamily="2" charset="0"/>
        </a:defRPr>
      </a:lvl3pPr>
      <a:lvl4pPr algn="ctr" rtl="0" eaLnBrk="0" fontAlgn="base" hangingPunct="0">
        <a:spcBef>
          <a:spcPct val="0"/>
        </a:spcBef>
        <a:spcAft>
          <a:spcPct val="0"/>
        </a:spcAft>
        <a:defRPr sz="3200">
          <a:solidFill>
            <a:schemeClr val="tx2"/>
          </a:solidFill>
          <a:latin typeface="Interstate" pitchFamily="2" charset="0"/>
        </a:defRPr>
      </a:lvl4pPr>
      <a:lvl5pPr algn="ctr" rtl="0" eaLnBrk="0" fontAlgn="base" hangingPunct="0">
        <a:spcBef>
          <a:spcPct val="0"/>
        </a:spcBef>
        <a:spcAft>
          <a:spcPct val="0"/>
        </a:spcAft>
        <a:defRPr sz="3200">
          <a:solidFill>
            <a:schemeClr val="tx2"/>
          </a:solidFill>
          <a:latin typeface="Interstate" pitchFamily="2" charset="0"/>
        </a:defRPr>
      </a:lvl5pPr>
      <a:lvl6pPr marL="457200" algn="ctr" rtl="0" eaLnBrk="1" fontAlgn="base" hangingPunct="1">
        <a:spcBef>
          <a:spcPct val="0"/>
        </a:spcBef>
        <a:spcAft>
          <a:spcPct val="0"/>
        </a:spcAft>
        <a:defRPr sz="3200">
          <a:solidFill>
            <a:schemeClr val="tx2"/>
          </a:solidFill>
          <a:latin typeface="Interstate" pitchFamily="2" charset="0"/>
        </a:defRPr>
      </a:lvl6pPr>
      <a:lvl7pPr marL="914400" algn="ctr" rtl="0" eaLnBrk="1" fontAlgn="base" hangingPunct="1">
        <a:spcBef>
          <a:spcPct val="0"/>
        </a:spcBef>
        <a:spcAft>
          <a:spcPct val="0"/>
        </a:spcAft>
        <a:defRPr sz="3200">
          <a:solidFill>
            <a:schemeClr val="tx2"/>
          </a:solidFill>
          <a:latin typeface="Interstate" pitchFamily="2" charset="0"/>
        </a:defRPr>
      </a:lvl7pPr>
      <a:lvl8pPr marL="1371600" algn="ctr" rtl="0" eaLnBrk="1" fontAlgn="base" hangingPunct="1">
        <a:spcBef>
          <a:spcPct val="0"/>
        </a:spcBef>
        <a:spcAft>
          <a:spcPct val="0"/>
        </a:spcAft>
        <a:defRPr sz="3200">
          <a:solidFill>
            <a:schemeClr val="tx2"/>
          </a:solidFill>
          <a:latin typeface="Interstate" pitchFamily="2" charset="0"/>
        </a:defRPr>
      </a:lvl8pPr>
      <a:lvl9pPr marL="1828800" algn="ctr" rtl="0" eaLnBrk="1" fontAlgn="base" hangingPunct="1">
        <a:spcBef>
          <a:spcPct val="0"/>
        </a:spcBef>
        <a:spcAft>
          <a:spcPct val="0"/>
        </a:spcAft>
        <a:defRPr sz="3200">
          <a:solidFill>
            <a:schemeClr val="tx2"/>
          </a:solidFill>
          <a:latin typeface="Interstate" pitchFamily="2"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Rectangle 6"/>
          <p:cNvSpPr txBox="1">
            <a:spLocks noChangeArrowheads="1"/>
          </p:cNvSpPr>
          <p:nvPr/>
        </p:nvSpPr>
        <p:spPr bwMode="auto">
          <a:xfrm>
            <a:off x="533400" y="3759200"/>
            <a:ext cx="80772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mj-ea"/>
                <a:cs typeface="Tahoma" pitchFamily="34" charset="0"/>
              </a:rPr>
              <a:t>Vector Space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838200" y="1152525"/>
            <a:ext cx="7620000" cy="387798"/>
          </a:xfrm>
          <a:prstGeom prst="rect">
            <a:avLst/>
          </a:prstGeom>
          <a:noFill/>
          <a:ln w="9525">
            <a:noFill/>
            <a:miter lim="800000"/>
            <a:headEnd/>
            <a:tailEnd/>
          </a:ln>
        </p:spPr>
        <p:txBody>
          <a:bodyPr wrap="square">
            <a:spAutoFit/>
          </a:bodyPr>
          <a:lstStyle/>
          <a:p>
            <a:pPr>
              <a:lnSpc>
                <a:spcPct val="80000"/>
              </a:lnSpc>
              <a:spcBef>
                <a:spcPct val="50000"/>
              </a:spcBef>
            </a:pPr>
            <a:r>
              <a:rPr lang="en-US" sz="2400" dirty="0">
                <a:solidFill>
                  <a:srgbClr val="00B0F0"/>
                </a:solidFill>
                <a:latin typeface="Tahoma" pitchFamily="34" charset="0"/>
              </a:rPr>
              <a:t>Version spaces search (S to G) for concept “Ball”</a:t>
            </a:r>
          </a:p>
        </p:txBody>
      </p:sp>
      <p:sp>
        <p:nvSpPr>
          <p:cNvPr id="12291" name="Text Box 3"/>
          <p:cNvSpPr txBox="1">
            <a:spLocks noChangeArrowheads="1"/>
          </p:cNvSpPr>
          <p:nvPr/>
        </p:nvSpPr>
        <p:spPr bwMode="auto">
          <a:xfrm>
            <a:off x="1322387" y="1681162"/>
            <a:ext cx="13716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S </a:t>
            </a:r>
            <a:r>
              <a:rPr lang="en-US" b="1">
                <a:solidFill>
                  <a:schemeClr val="accent2"/>
                </a:solidFill>
                <a:latin typeface="Tahoma" pitchFamily="34" charset="0"/>
                <a:sym typeface="Wingdings" pitchFamily="2" charset="2"/>
              </a:rPr>
              <a:t>: {  }</a:t>
            </a:r>
            <a:endParaRPr lang="en-US" b="1">
              <a:solidFill>
                <a:schemeClr val="accent2"/>
              </a:solidFill>
              <a:latin typeface="Tahoma" pitchFamily="34" charset="0"/>
            </a:endParaRPr>
          </a:p>
        </p:txBody>
      </p:sp>
      <p:sp>
        <p:nvSpPr>
          <p:cNvPr id="12292" name="Text Box 4"/>
          <p:cNvSpPr txBox="1">
            <a:spLocks noChangeArrowheads="1"/>
          </p:cNvSpPr>
          <p:nvPr/>
        </p:nvSpPr>
        <p:spPr bwMode="auto">
          <a:xfrm>
            <a:off x="5334000" y="1676400"/>
            <a:ext cx="3124200" cy="276999"/>
          </a:xfrm>
          <a:prstGeom prst="rect">
            <a:avLst/>
          </a:prstGeom>
          <a:noFill/>
          <a:ln w="9525">
            <a:noFill/>
            <a:miter lim="800000"/>
            <a:headEnd/>
            <a:tailEnd/>
          </a:ln>
        </p:spPr>
        <p:txBody>
          <a:bodyPr>
            <a:spAutoFit/>
          </a:bodyPr>
          <a:lstStyle/>
          <a:p>
            <a:pPr>
              <a:spcBef>
                <a:spcPct val="50000"/>
              </a:spcBef>
            </a:pPr>
            <a:r>
              <a:rPr lang="id-ID" b="1" dirty="0">
                <a:solidFill>
                  <a:schemeClr val="accent2"/>
                </a:solidFill>
                <a:latin typeface="Tahoma" pitchFamily="34" charset="0"/>
              </a:rPr>
              <a:t>Pos : obj(small,red,ball)</a:t>
            </a:r>
          </a:p>
        </p:txBody>
      </p:sp>
      <p:sp>
        <p:nvSpPr>
          <p:cNvPr id="12293" name="Line 5"/>
          <p:cNvSpPr>
            <a:spLocks noChangeShapeType="1"/>
          </p:cNvSpPr>
          <p:nvPr/>
        </p:nvSpPr>
        <p:spPr bwMode="auto">
          <a:xfrm>
            <a:off x="1779587" y="2062162"/>
            <a:ext cx="0" cy="914400"/>
          </a:xfrm>
          <a:prstGeom prst="line">
            <a:avLst/>
          </a:prstGeom>
          <a:noFill/>
          <a:ln w="9525">
            <a:solidFill>
              <a:schemeClr val="tx1"/>
            </a:solidFill>
            <a:round/>
            <a:headEnd/>
            <a:tailEnd type="triangle" w="med" len="med"/>
          </a:ln>
        </p:spPr>
        <p:txBody>
          <a:bodyPr/>
          <a:lstStyle/>
          <a:p>
            <a:endParaRPr lang="en-US"/>
          </a:p>
        </p:txBody>
      </p:sp>
      <p:sp>
        <p:nvSpPr>
          <p:cNvPr id="12294" name="Line 6"/>
          <p:cNvSpPr>
            <a:spLocks noChangeShapeType="1"/>
          </p:cNvSpPr>
          <p:nvPr/>
        </p:nvSpPr>
        <p:spPr bwMode="auto">
          <a:xfrm>
            <a:off x="1779587" y="2443162"/>
            <a:ext cx="5410200" cy="0"/>
          </a:xfrm>
          <a:prstGeom prst="line">
            <a:avLst/>
          </a:prstGeom>
          <a:noFill/>
          <a:ln w="9525">
            <a:solidFill>
              <a:schemeClr val="tx1"/>
            </a:solidFill>
            <a:round/>
            <a:headEnd/>
            <a:tailEnd/>
          </a:ln>
        </p:spPr>
        <p:txBody>
          <a:bodyPr/>
          <a:lstStyle/>
          <a:p>
            <a:endParaRPr lang="en-US"/>
          </a:p>
        </p:txBody>
      </p:sp>
      <p:sp>
        <p:nvSpPr>
          <p:cNvPr id="12295" name="Line 7"/>
          <p:cNvSpPr>
            <a:spLocks noChangeShapeType="1"/>
          </p:cNvSpPr>
          <p:nvPr/>
        </p:nvSpPr>
        <p:spPr bwMode="auto">
          <a:xfrm>
            <a:off x="7189787" y="2062162"/>
            <a:ext cx="0" cy="381000"/>
          </a:xfrm>
          <a:prstGeom prst="line">
            <a:avLst/>
          </a:prstGeom>
          <a:noFill/>
          <a:ln w="9525">
            <a:solidFill>
              <a:schemeClr val="tx1"/>
            </a:solidFill>
            <a:round/>
            <a:headEnd/>
            <a:tailEnd/>
          </a:ln>
        </p:spPr>
        <p:txBody>
          <a:bodyPr/>
          <a:lstStyle/>
          <a:p>
            <a:endParaRPr lang="en-US"/>
          </a:p>
        </p:txBody>
      </p:sp>
      <p:sp>
        <p:nvSpPr>
          <p:cNvPr id="12296" name="Text Box 8"/>
          <p:cNvSpPr txBox="1">
            <a:spLocks noChangeArrowheads="1"/>
          </p:cNvSpPr>
          <p:nvPr/>
        </p:nvSpPr>
        <p:spPr bwMode="auto">
          <a:xfrm>
            <a:off x="560387" y="3052762"/>
            <a:ext cx="31242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S </a:t>
            </a:r>
            <a:r>
              <a:rPr lang="en-US" b="1">
                <a:solidFill>
                  <a:schemeClr val="accent2"/>
                </a:solidFill>
                <a:latin typeface="Tahoma" pitchFamily="34" charset="0"/>
                <a:sym typeface="Wingdings" pitchFamily="2" charset="2"/>
              </a:rPr>
              <a:t>: {</a:t>
            </a:r>
            <a:r>
              <a:rPr lang="en-US" b="1">
                <a:solidFill>
                  <a:schemeClr val="accent2"/>
                </a:solidFill>
                <a:latin typeface="Tahoma" pitchFamily="34" charset="0"/>
              </a:rPr>
              <a:t>obj(small,red,ball)</a:t>
            </a:r>
            <a:r>
              <a:rPr lang="en-US" b="1">
                <a:solidFill>
                  <a:schemeClr val="accent2"/>
                </a:solidFill>
                <a:latin typeface="Tahoma" pitchFamily="34" charset="0"/>
                <a:sym typeface="Wingdings" pitchFamily="2" charset="2"/>
              </a:rPr>
              <a:t> }   </a:t>
            </a:r>
          </a:p>
        </p:txBody>
      </p:sp>
      <p:sp>
        <p:nvSpPr>
          <p:cNvPr id="12297" name="Text Box 19"/>
          <p:cNvSpPr txBox="1">
            <a:spLocks noChangeArrowheads="1"/>
          </p:cNvSpPr>
          <p:nvPr/>
        </p:nvSpPr>
        <p:spPr bwMode="auto">
          <a:xfrm>
            <a:off x="1828800" y="2514600"/>
            <a:ext cx="4137025" cy="304800"/>
          </a:xfrm>
          <a:prstGeom prst="rect">
            <a:avLst/>
          </a:prstGeom>
          <a:noFill/>
          <a:ln w="9525">
            <a:noFill/>
            <a:miter lim="800000"/>
            <a:headEnd/>
            <a:tailEnd/>
          </a:ln>
        </p:spPr>
        <p:txBody>
          <a:bodyPr wrap="none">
            <a:spAutoFit/>
          </a:bodyPr>
          <a:lstStyle/>
          <a:p>
            <a:r>
              <a:rPr lang="en-US" sz="1400" b="1">
                <a:latin typeface="Tahoma" pitchFamily="34" charset="0"/>
              </a:rPr>
              <a:t>Initialize S to the first pos. training instance</a:t>
            </a:r>
          </a:p>
        </p:txBody>
      </p:sp>
      <p:sp>
        <p:nvSpPr>
          <p:cNvPr id="11" name="Slide Number Placeholder 10"/>
          <p:cNvSpPr>
            <a:spLocks noGrp="1"/>
          </p:cNvSpPr>
          <p:nvPr>
            <p:ph type="sldNum" sz="quarter" idx="12"/>
          </p:nvPr>
        </p:nvSpPr>
        <p:spPr/>
        <p:txBody>
          <a:bodyPr/>
          <a:lstStyle/>
          <a:p>
            <a:pPr>
              <a:defRPr/>
            </a:pPr>
            <a:fld id="{B09B8CA6-990A-4F3A-B1AB-B5C5AC0B4BD0}" type="slidenum">
              <a:rPr lang="en-US" smtClean="0"/>
              <a:pPr>
                <a:defRPr/>
              </a:pPr>
              <a:t>10</a:t>
            </a:fld>
            <a:endParaRPr lang="en-US"/>
          </a:p>
        </p:txBody>
      </p:sp>
      <p:sp>
        <p:nvSpPr>
          <p:cNvPr id="12" name="Footer Placeholder 11"/>
          <p:cNvSpPr>
            <a:spLocks noGrp="1"/>
          </p:cNvSpPr>
          <p:nvPr>
            <p:ph type="ftr" sz="quarter" idx="11"/>
          </p:nvPr>
        </p:nvSpPr>
        <p:spPr/>
        <p:txBody>
          <a:bodyPr/>
          <a:lstStyle/>
          <a:p>
            <a:pPr>
              <a:defRPr/>
            </a:pPr>
            <a:r>
              <a:rPr lang="en-US"/>
              <a:t>T0264 - Artificial Intelligence</a:t>
            </a:r>
          </a:p>
        </p:txBody>
      </p:sp>
      <p:sp>
        <p:nvSpPr>
          <p:cNvPr id="13" name="Title 1"/>
          <p:cNvSpPr txBox="1">
            <a:spLocks/>
          </p:cNvSpPr>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mj-ea"/>
                <a:cs typeface="Tahoma" pitchFamily="34" charset="0"/>
              </a:rPr>
              <a:t>Specific to General</a:t>
            </a:r>
            <a:endParaRPr lang="en-US" sz="3200" b="1" kern="0" dirty="0">
              <a:solidFill>
                <a:schemeClr val="bg1"/>
              </a:solidFill>
              <a:effectLst>
                <a:outerShdw blurRad="38100" dist="38100" dir="2700000" algn="tl">
                  <a:srgbClr val="000000">
                    <a:alpha val="43137"/>
                  </a:srgbClr>
                </a:outerShdw>
              </a:effectLst>
              <a:latin typeface="Tahoma" pitchFamily="34" charset="0"/>
              <a:ea typeface="+mj-ea"/>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mj-ea"/>
                <a:cs typeface="Tahoma" pitchFamily="34" charset="0"/>
              </a:rPr>
              <a:t>Search 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1295400" y="1676400"/>
            <a:ext cx="13716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S </a:t>
            </a:r>
            <a:r>
              <a:rPr lang="en-US" b="1">
                <a:solidFill>
                  <a:schemeClr val="accent2"/>
                </a:solidFill>
                <a:latin typeface="Tahoma" pitchFamily="34" charset="0"/>
                <a:sym typeface="Wingdings" pitchFamily="2" charset="2"/>
              </a:rPr>
              <a:t>: {  }</a:t>
            </a:r>
            <a:endParaRPr lang="en-US" b="1">
              <a:solidFill>
                <a:schemeClr val="accent2"/>
              </a:solidFill>
              <a:latin typeface="Tahoma" pitchFamily="34" charset="0"/>
            </a:endParaRPr>
          </a:p>
        </p:txBody>
      </p:sp>
      <p:sp>
        <p:nvSpPr>
          <p:cNvPr id="13316" name="Text Box 4"/>
          <p:cNvSpPr txBox="1">
            <a:spLocks noChangeArrowheads="1"/>
          </p:cNvSpPr>
          <p:nvPr/>
        </p:nvSpPr>
        <p:spPr bwMode="auto">
          <a:xfrm>
            <a:off x="5334000" y="1676400"/>
            <a:ext cx="31242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Pos : obj(small,red,ball)</a:t>
            </a:r>
          </a:p>
        </p:txBody>
      </p:sp>
      <p:sp>
        <p:nvSpPr>
          <p:cNvPr id="13317" name="Line 5"/>
          <p:cNvSpPr>
            <a:spLocks noChangeShapeType="1"/>
          </p:cNvSpPr>
          <p:nvPr/>
        </p:nvSpPr>
        <p:spPr bwMode="auto">
          <a:xfrm>
            <a:off x="1752600" y="2057400"/>
            <a:ext cx="0" cy="914400"/>
          </a:xfrm>
          <a:prstGeom prst="line">
            <a:avLst/>
          </a:prstGeom>
          <a:noFill/>
          <a:ln w="9525">
            <a:solidFill>
              <a:schemeClr val="tx1"/>
            </a:solidFill>
            <a:round/>
            <a:headEnd/>
            <a:tailEnd type="triangle" w="med" len="med"/>
          </a:ln>
        </p:spPr>
        <p:txBody>
          <a:bodyPr/>
          <a:lstStyle/>
          <a:p>
            <a:endParaRPr lang="en-US"/>
          </a:p>
        </p:txBody>
      </p:sp>
      <p:sp>
        <p:nvSpPr>
          <p:cNvPr id="13318" name="Line 6"/>
          <p:cNvSpPr>
            <a:spLocks noChangeShapeType="1"/>
          </p:cNvSpPr>
          <p:nvPr/>
        </p:nvSpPr>
        <p:spPr bwMode="auto">
          <a:xfrm>
            <a:off x="1752600" y="2438400"/>
            <a:ext cx="5410200" cy="0"/>
          </a:xfrm>
          <a:prstGeom prst="line">
            <a:avLst/>
          </a:prstGeom>
          <a:noFill/>
          <a:ln w="9525">
            <a:solidFill>
              <a:schemeClr val="tx1"/>
            </a:solidFill>
            <a:round/>
            <a:headEnd/>
            <a:tailEnd/>
          </a:ln>
        </p:spPr>
        <p:txBody>
          <a:bodyPr/>
          <a:lstStyle/>
          <a:p>
            <a:endParaRPr lang="en-US"/>
          </a:p>
        </p:txBody>
      </p:sp>
      <p:sp>
        <p:nvSpPr>
          <p:cNvPr id="13319" name="Line 7"/>
          <p:cNvSpPr>
            <a:spLocks noChangeShapeType="1"/>
          </p:cNvSpPr>
          <p:nvPr/>
        </p:nvSpPr>
        <p:spPr bwMode="auto">
          <a:xfrm>
            <a:off x="7162800" y="2057400"/>
            <a:ext cx="0" cy="381000"/>
          </a:xfrm>
          <a:prstGeom prst="line">
            <a:avLst/>
          </a:prstGeom>
          <a:noFill/>
          <a:ln w="9525">
            <a:solidFill>
              <a:schemeClr val="tx1"/>
            </a:solidFill>
            <a:round/>
            <a:headEnd/>
            <a:tailEnd/>
          </a:ln>
        </p:spPr>
        <p:txBody>
          <a:bodyPr/>
          <a:lstStyle/>
          <a:p>
            <a:endParaRPr lang="en-US"/>
          </a:p>
        </p:txBody>
      </p:sp>
      <p:sp>
        <p:nvSpPr>
          <p:cNvPr id="13320" name="Text Box 8"/>
          <p:cNvSpPr txBox="1">
            <a:spLocks noChangeArrowheads="1"/>
          </p:cNvSpPr>
          <p:nvPr/>
        </p:nvSpPr>
        <p:spPr bwMode="auto">
          <a:xfrm>
            <a:off x="533400" y="3048000"/>
            <a:ext cx="31242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S </a:t>
            </a:r>
            <a:r>
              <a:rPr lang="en-US" b="1">
                <a:solidFill>
                  <a:schemeClr val="accent2"/>
                </a:solidFill>
                <a:latin typeface="Tahoma" pitchFamily="34" charset="0"/>
                <a:sym typeface="Wingdings" pitchFamily="2" charset="2"/>
              </a:rPr>
              <a:t>: {</a:t>
            </a:r>
            <a:r>
              <a:rPr lang="en-US" b="1">
                <a:solidFill>
                  <a:schemeClr val="accent2"/>
                </a:solidFill>
                <a:latin typeface="Tahoma" pitchFamily="34" charset="0"/>
              </a:rPr>
              <a:t>obj(small,red,ball)</a:t>
            </a:r>
            <a:r>
              <a:rPr lang="en-US" b="1">
                <a:solidFill>
                  <a:schemeClr val="accent2"/>
                </a:solidFill>
                <a:latin typeface="Tahoma" pitchFamily="34" charset="0"/>
                <a:sym typeface="Wingdings" pitchFamily="2" charset="2"/>
              </a:rPr>
              <a:t> }   </a:t>
            </a:r>
          </a:p>
        </p:txBody>
      </p:sp>
      <p:sp>
        <p:nvSpPr>
          <p:cNvPr id="13321" name="Text Box 9"/>
          <p:cNvSpPr txBox="1">
            <a:spLocks noChangeArrowheads="1"/>
          </p:cNvSpPr>
          <p:nvPr/>
        </p:nvSpPr>
        <p:spPr bwMode="auto">
          <a:xfrm>
            <a:off x="5181600" y="2971800"/>
            <a:ext cx="3429000" cy="276999"/>
          </a:xfrm>
          <a:prstGeom prst="rect">
            <a:avLst/>
          </a:prstGeom>
          <a:noFill/>
          <a:ln w="9525">
            <a:noFill/>
            <a:miter lim="800000"/>
            <a:headEnd/>
            <a:tailEnd/>
          </a:ln>
        </p:spPr>
        <p:txBody>
          <a:bodyPr>
            <a:spAutoFit/>
          </a:bodyPr>
          <a:lstStyle/>
          <a:p>
            <a:pPr>
              <a:spcBef>
                <a:spcPct val="50000"/>
              </a:spcBef>
            </a:pPr>
            <a:r>
              <a:rPr lang="id-ID" b="1" dirty="0">
                <a:solidFill>
                  <a:schemeClr val="accent2"/>
                </a:solidFill>
                <a:latin typeface="Tahoma" pitchFamily="34" charset="0"/>
              </a:rPr>
              <a:t>Pos : obj(small,white,ball)</a:t>
            </a:r>
          </a:p>
        </p:txBody>
      </p:sp>
      <p:sp>
        <p:nvSpPr>
          <p:cNvPr id="13322" name="Line 10"/>
          <p:cNvSpPr>
            <a:spLocks noChangeShapeType="1"/>
          </p:cNvSpPr>
          <p:nvPr/>
        </p:nvSpPr>
        <p:spPr bwMode="auto">
          <a:xfrm>
            <a:off x="1752600" y="3581400"/>
            <a:ext cx="0" cy="914400"/>
          </a:xfrm>
          <a:prstGeom prst="line">
            <a:avLst/>
          </a:prstGeom>
          <a:noFill/>
          <a:ln w="9525">
            <a:solidFill>
              <a:schemeClr val="tx1"/>
            </a:solidFill>
            <a:round/>
            <a:headEnd/>
            <a:tailEnd type="triangle" w="med" len="med"/>
          </a:ln>
        </p:spPr>
        <p:txBody>
          <a:bodyPr/>
          <a:lstStyle/>
          <a:p>
            <a:endParaRPr lang="en-US"/>
          </a:p>
        </p:txBody>
      </p:sp>
      <p:sp>
        <p:nvSpPr>
          <p:cNvPr id="13323" name="Line 11"/>
          <p:cNvSpPr>
            <a:spLocks noChangeShapeType="1"/>
          </p:cNvSpPr>
          <p:nvPr/>
        </p:nvSpPr>
        <p:spPr bwMode="auto">
          <a:xfrm>
            <a:off x="1752600" y="3962400"/>
            <a:ext cx="5410200" cy="0"/>
          </a:xfrm>
          <a:prstGeom prst="line">
            <a:avLst/>
          </a:prstGeom>
          <a:noFill/>
          <a:ln w="9525">
            <a:solidFill>
              <a:schemeClr val="tx1"/>
            </a:solidFill>
            <a:round/>
            <a:headEnd/>
            <a:tailEnd/>
          </a:ln>
        </p:spPr>
        <p:txBody>
          <a:bodyPr/>
          <a:lstStyle/>
          <a:p>
            <a:endParaRPr lang="en-US"/>
          </a:p>
        </p:txBody>
      </p:sp>
      <p:sp>
        <p:nvSpPr>
          <p:cNvPr id="13324" name="Line 12"/>
          <p:cNvSpPr>
            <a:spLocks noChangeShapeType="1"/>
          </p:cNvSpPr>
          <p:nvPr/>
        </p:nvSpPr>
        <p:spPr bwMode="auto">
          <a:xfrm>
            <a:off x="7162800" y="3581400"/>
            <a:ext cx="0" cy="381000"/>
          </a:xfrm>
          <a:prstGeom prst="line">
            <a:avLst/>
          </a:prstGeom>
          <a:noFill/>
          <a:ln w="9525">
            <a:solidFill>
              <a:schemeClr val="tx1"/>
            </a:solidFill>
            <a:round/>
            <a:headEnd/>
            <a:tailEnd/>
          </a:ln>
        </p:spPr>
        <p:txBody>
          <a:bodyPr/>
          <a:lstStyle/>
          <a:p>
            <a:endParaRPr lang="en-US"/>
          </a:p>
        </p:txBody>
      </p:sp>
      <p:sp>
        <p:nvSpPr>
          <p:cNvPr id="13325" name="Text Box 18"/>
          <p:cNvSpPr txBox="1">
            <a:spLocks noChangeArrowheads="1"/>
          </p:cNvSpPr>
          <p:nvPr/>
        </p:nvSpPr>
        <p:spPr bwMode="auto">
          <a:xfrm>
            <a:off x="609600" y="4738688"/>
            <a:ext cx="3124200" cy="366712"/>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S </a:t>
            </a:r>
            <a:r>
              <a:rPr lang="en-US" b="1">
                <a:solidFill>
                  <a:schemeClr val="accent2"/>
                </a:solidFill>
                <a:latin typeface="Tahoma" pitchFamily="34" charset="0"/>
                <a:sym typeface="Wingdings" pitchFamily="2" charset="2"/>
              </a:rPr>
              <a:t>: {</a:t>
            </a:r>
            <a:r>
              <a:rPr lang="en-US" b="1">
                <a:solidFill>
                  <a:schemeClr val="accent2"/>
                </a:solidFill>
                <a:latin typeface="Tahoma" pitchFamily="34" charset="0"/>
              </a:rPr>
              <a:t>obj(small,X,ball)</a:t>
            </a:r>
            <a:r>
              <a:rPr lang="en-US" b="1">
                <a:solidFill>
                  <a:schemeClr val="accent2"/>
                </a:solidFill>
                <a:latin typeface="Tahoma" pitchFamily="34" charset="0"/>
                <a:sym typeface="Wingdings" pitchFamily="2" charset="2"/>
              </a:rPr>
              <a:t> }</a:t>
            </a:r>
          </a:p>
        </p:txBody>
      </p:sp>
      <p:sp>
        <p:nvSpPr>
          <p:cNvPr id="13326" name="Text Box 19"/>
          <p:cNvSpPr txBox="1">
            <a:spLocks noChangeArrowheads="1"/>
          </p:cNvSpPr>
          <p:nvPr/>
        </p:nvSpPr>
        <p:spPr bwMode="auto">
          <a:xfrm>
            <a:off x="1801813" y="2509838"/>
            <a:ext cx="4137025" cy="304800"/>
          </a:xfrm>
          <a:prstGeom prst="rect">
            <a:avLst/>
          </a:prstGeom>
          <a:noFill/>
          <a:ln w="9525">
            <a:noFill/>
            <a:miter lim="800000"/>
            <a:headEnd/>
            <a:tailEnd/>
          </a:ln>
        </p:spPr>
        <p:txBody>
          <a:bodyPr wrap="none">
            <a:spAutoFit/>
          </a:bodyPr>
          <a:lstStyle/>
          <a:p>
            <a:r>
              <a:rPr lang="en-US" sz="1400" b="1">
                <a:latin typeface="Tahoma" pitchFamily="34" charset="0"/>
              </a:rPr>
              <a:t>Initialize S to the first pos. training instance</a:t>
            </a:r>
          </a:p>
        </p:txBody>
      </p:sp>
      <p:sp>
        <p:nvSpPr>
          <p:cNvPr id="13327" name="Text Box 20"/>
          <p:cNvSpPr txBox="1">
            <a:spLocks noChangeArrowheads="1"/>
          </p:cNvSpPr>
          <p:nvPr/>
        </p:nvSpPr>
        <p:spPr bwMode="auto">
          <a:xfrm>
            <a:off x="1752600" y="4033838"/>
            <a:ext cx="5065713" cy="517525"/>
          </a:xfrm>
          <a:prstGeom prst="rect">
            <a:avLst/>
          </a:prstGeom>
          <a:noFill/>
          <a:ln w="9525">
            <a:noFill/>
            <a:miter lim="800000"/>
            <a:headEnd/>
            <a:tailEnd/>
          </a:ln>
        </p:spPr>
        <p:txBody>
          <a:bodyPr wrap="none">
            <a:spAutoFit/>
          </a:bodyPr>
          <a:lstStyle/>
          <a:p>
            <a:r>
              <a:rPr lang="en-US" sz="1400" b="1">
                <a:latin typeface="Tahoma" pitchFamily="34" charset="0"/>
              </a:rPr>
              <a:t>If s doest not match p, replace s with its most specific </a:t>
            </a:r>
          </a:p>
          <a:p>
            <a:r>
              <a:rPr lang="en-US" sz="1400" b="1">
                <a:latin typeface="Tahoma" pitchFamily="34" charset="0"/>
              </a:rPr>
              <a:t>generalization that match p</a:t>
            </a:r>
          </a:p>
        </p:txBody>
      </p:sp>
      <p:sp>
        <p:nvSpPr>
          <p:cNvPr id="17" name="Slide Number Placeholder 16"/>
          <p:cNvSpPr>
            <a:spLocks noGrp="1"/>
          </p:cNvSpPr>
          <p:nvPr>
            <p:ph type="sldNum" sz="quarter" idx="12"/>
          </p:nvPr>
        </p:nvSpPr>
        <p:spPr/>
        <p:txBody>
          <a:bodyPr/>
          <a:lstStyle/>
          <a:p>
            <a:pPr>
              <a:defRPr/>
            </a:pPr>
            <a:fld id="{B09B8CA6-990A-4F3A-B1AB-B5C5AC0B4BD0}" type="slidenum">
              <a:rPr lang="en-US" smtClean="0"/>
              <a:pPr>
                <a:defRPr/>
              </a:pPr>
              <a:t>11</a:t>
            </a:fld>
            <a:endParaRPr lang="en-US"/>
          </a:p>
        </p:txBody>
      </p:sp>
      <p:sp>
        <p:nvSpPr>
          <p:cNvPr id="18" name="Footer Placeholder 17"/>
          <p:cNvSpPr>
            <a:spLocks noGrp="1"/>
          </p:cNvSpPr>
          <p:nvPr>
            <p:ph type="ftr" sz="quarter" idx="11"/>
          </p:nvPr>
        </p:nvSpPr>
        <p:spPr/>
        <p:txBody>
          <a:bodyPr/>
          <a:lstStyle/>
          <a:p>
            <a:pPr>
              <a:defRPr/>
            </a:pPr>
            <a:r>
              <a:rPr lang="en-US"/>
              <a:t>T0264 - Artificial Intelligence</a:t>
            </a:r>
          </a:p>
        </p:txBody>
      </p:sp>
      <p:sp>
        <p:nvSpPr>
          <p:cNvPr id="19" name="Text Box 2"/>
          <p:cNvSpPr txBox="1">
            <a:spLocks noChangeArrowheads="1"/>
          </p:cNvSpPr>
          <p:nvPr/>
        </p:nvSpPr>
        <p:spPr bwMode="auto">
          <a:xfrm>
            <a:off x="838200" y="1152525"/>
            <a:ext cx="7620000" cy="387798"/>
          </a:xfrm>
          <a:prstGeom prst="rect">
            <a:avLst/>
          </a:prstGeom>
          <a:noFill/>
          <a:ln w="9525">
            <a:noFill/>
            <a:miter lim="800000"/>
            <a:headEnd/>
            <a:tailEnd/>
          </a:ln>
        </p:spPr>
        <p:txBody>
          <a:bodyPr wrap="square">
            <a:spAutoFit/>
          </a:bodyPr>
          <a:lstStyle/>
          <a:p>
            <a:pPr>
              <a:lnSpc>
                <a:spcPct val="80000"/>
              </a:lnSpc>
              <a:spcBef>
                <a:spcPct val="50000"/>
              </a:spcBef>
            </a:pPr>
            <a:r>
              <a:rPr lang="en-US" sz="2400" dirty="0">
                <a:solidFill>
                  <a:srgbClr val="00B0F0"/>
                </a:solidFill>
                <a:latin typeface="Tahoma" pitchFamily="34" charset="0"/>
              </a:rPr>
              <a:t>Version spaces search (S to G) for concept “Ball”</a:t>
            </a:r>
          </a:p>
        </p:txBody>
      </p:sp>
      <p:sp>
        <p:nvSpPr>
          <p:cNvPr id="20" name="Title 1"/>
          <p:cNvSpPr txBox="1">
            <a:spLocks/>
          </p:cNvSpPr>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mj-ea"/>
                <a:cs typeface="Tahoma" pitchFamily="34" charset="0"/>
              </a:rPr>
              <a:t>Specific to General</a:t>
            </a:r>
            <a:endParaRPr lang="en-US" sz="3200" b="1" kern="0" dirty="0">
              <a:solidFill>
                <a:schemeClr val="bg1"/>
              </a:solidFill>
              <a:effectLst>
                <a:outerShdw blurRad="38100" dist="38100" dir="2700000" algn="tl">
                  <a:srgbClr val="000000">
                    <a:alpha val="43137"/>
                  </a:srgbClr>
                </a:outerShdw>
              </a:effectLst>
              <a:latin typeface="Tahoma" pitchFamily="34" charset="0"/>
              <a:ea typeface="+mj-ea"/>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mj-ea"/>
                <a:cs typeface="Tahoma" pitchFamily="34" charset="0"/>
              </a:rPr>
              <a:t>Search 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1143000" y="1706562"/>
            <a:ext cx="13716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S </a:t>
            </a:r>
            <a:r>
              <a:rPr lang="en-US" b="1">
                <a:solidFill>
                  <a:schemeClr val="accent2"/>
                </a:solidFill>
                <a:latin typeface="Tahoma" pitchFamily="34" charset="0"/>
                <a:sym typeface="Wingdings" pitchFamily="2" charset="2"/>
              </a:rPr>
              <a:t>: {  }</a:t>
            </a:r>
            <a:endParaRPr lang="en-US" b="1">
              <a:solidFill>
                <a:schemeClr val="accent2"/>
              </a:solidFill>
              <a:latin typeface="Tahoma" pitchFamily="34" charset="0"/>
            </a:endParaRPr>
          </a:p>
        </p:txBody>
      </p:sp>
      <p:sp>
        <p:nvSpPr>
          <p:cNvPr id="14340" name="Text Box 4"/>
          <p:cNvSpPr txBox="1">
            <a:spLocks noChangeArrowheads="1"/>
          </p:cNvSpPr>
          <p:nvPr/>
        </p:nvSpPr>
        <p:spPr bwMode="auto">
          <a:xfrm>
            <a:off x="5181600" y="1706562"/>
            <a:ext cx="31242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Pos : obj(small,red,ball)</a:t>
            </a:r>
          </a:p>
        </p:txBody>
      </p:sp>
      <p:sp>
        <p:nvSpPr>
          <p:cNvPr id="14341" name="Line 5"/>
          <p:cNvSpPr>
            <a:spLocks noChangeShapeType="1"/>
          </p:cNvSpPr>
          <p:nvPr/>
        </p:nvSpPr>
        <p:spPr bwMode="auto">
          <a:xfrm>
            <a:off x="1600200" y="2087562"/>
            <a:ext cx="0" cy="914400"/>
          </a:xfrm>
          <a:prstGeom prst="line">
            <a:avLst/>
          </a:prstGeom>
          <a:noFill/>
          <a:ln w="9525">
            <a:solidFill>
              <a:schemeClr val="tx1"/>
            </a:solidFill>
            <a:round/>
            <a:headEnd/>
            <a:tailEnd type="triangle" w="med" len="med"/>
          </a:ln>
        </p:spPr>
        <p:txBody>
          <a:bodyPr/>
          <a:lstStyle/>
          <a:p>
            <a:endParaRPr lang="en-US"/>
          </a:p>
        </p:txBody>
      </p:sp>
      <p:sp>
        <p:nvSpPr>
          <p:cNvPr id="14342" name="Line 6"/>
          <p:cNvSpPr>
            <a:spLocks noChangeShapeType="1"/>
          </p:cNvSpPr>
          <p:nvPr/>
        </p:nvSpPr>
        <p:spPr bwMode="auto">
          <a:xfrm>
            <a:off x="1600200" y="2468562"/>
            <a:ext cx="5410200" cy="0"/>
          </a:xfrm>
          <a:prstGeom prst="line">
            <a:avLst/>
          </a:prstGeom>
          <a:noFill/>
          <a:ln w="9525">
            <a:solidFill>
              <a:schemeClr val="tx1"/>
            </a:solidFill>
            <a:round/>
            <a:headEnd/>
            <a:tailEnd/>
          </a:ln>
        </p:spPr>
        <p:txBody>
          <a:bodyPr/>
          <a:lstStyle/>
          <a:p>
            <a:endParaRPr lang="en-US"/>
          </a:p>
        </p:txBody>
      </p:sp>
      <p:sp>
        <p:nvSpPr>
          <p:cNvPr id="14343" name="Line 7"/>
          <p:cNvSpPr>
            <a:spLocks noChangeShapeType="1"/>
          </p:cNvSpPr>
          <p:nvPr/>
        </p:nvSpPr>
        <p:spPr bwMode="auto">
          <a:xfrm>
            <a:off x="7010400" y="2087562"/>
            <a:ext cx="0" cy="381000"/>
          </a:xfrm>
          <a:prstGeom prst="line">
            <a:avLst/>
          </a:prstGeom>
          <a:noFill/>
          <a:ln w="9525">
            <a:solidFill>
              <a:schemeClr val="tx1"/>
            </a:solidFill>
            <a:round/>
            <a:headEnd/>
            <a:tailEnd/>
          </a:ln>
        </p:spPr>
        <p:txBody>
          <a:bodyPr/>
          <a:lstStyle/>
          <a:p>
            <a:endParaRPr lang="en-US"/>
          </a:p>
        </p:txBody>
      </p:sp>
      <p:sp>
        <p:nvSpPr>
          <p:cNvPr id="14344" name="Text Box 8"/>
          <p:cNvSpPr txBox="1">
            <a:spLocks noChangeArrowheads="1"/>
          </p:cNvSpPr>
          <p:nvPr/>
        </p:nvSpPr>
        <p:spPr bwMode="auto">
          <a:xfrm>
            <a:off x="381000" y="3078162"/>
            <a:ext cx="31242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S </a:t>
            </a:r>
            <a:r>
              <a:rPr lang="en-US" b="1">
                <a:solidFill>
                  <a:schemeClr val="accent2"/>
                </a:solidFill>
                <a:latin typeface="Tahoma" pitchFamily="34" charset="0"/>
                <a:sym typeface="Wingdings" pitchFamily="2" charset="2"/>
              </a:rPr>
              <a:t>: {</a:t>
            </a:r>
            <a:r>
              <a:rPr lang="en-US" b="1">
                <a:solidFill>
                  <a:schemeClr val="accent2"/>
                </a:solidFill>
                <a:latin typeface="Tahoma" pitchFamily="34" charset="0"/>
              </a:rPr>
              <a:t>obj(small,red,ball)</a:t>
            </a:r>
            <a:r>
              <a:rPr lang="en-US" b="1">
                <a:solidFill>
                  <a:schemeClr val="accent2"/>
                </a:solidFill>
                <a:latin typeface="Tahoma" pitchFamily="34" charset="0"/>
                <a:sym typeface="Wingdings" pitchFamily="2" charset="2"/>
              </a:rPr>
              <a:t> }   </a:t>
            </a:r>
          </a:p>
        </p:txBody>
      </p:sp>
      <p:sp>
        <p:nvSpPr>
          <p:cNvPr id="14345" name="Text Box 9"/>
          <p:cNvSpPr txBox="1">
            <a:spLocks noChangeArrowheads="1"/>
          </p:cNvSpPr>
          <p:nvPr/>
        </p:nvSpPr>
        <p:spPr bwMode="auto">
          <a:xfrm>
            <a:off x="5181600" y="3214687"/>
            <a:ext cx="3429000" cy="276999"/>
          </a:xfrm>
          <a:prstGeom prst="rect">
            <a:avLst/>
          </a:prstGeom>
          <a:noFill/>
          <a:ln w="9525">
            <a:noFill/>
            <a:miter lim="800000"/>
            <a:headEnd/>
            <a:tailEnd/>
          </a:ln>
        </p:spPr>
        <p:txBody>
          <a:bodyPr>
            <a:spAutoFit/>
          </a:bodyPr>
          <a:lstStyle/>
          <a:p>
            <a:pPr>
              <a:spcBef>
                <a:spcPct val="50000"/>
              </a:spcBef>
            </a:pPr>
            <a:r>
              <a:rPr lang="id-ID" b="1" dirty="0">
                <a:solidFill>
                  <a:schemeClr val="accent2"/>
                </a:solidFill>
                <a:latin typeface="Tahoma" pitchFamily="34" charset="0"/>
              </a:rPr>
              <a:t>Pos : obj(small,white,ball)</a:t>
            </a:r>
          </a:p>
        </p:txBody>
      </p:sp>
      <p:sp>
        <p:nvSpPr>
          <p:cNvPr id="14346" name="Line 10"/>
          <p:cNvSpPr>
            <a:spLocks noChangeShapeType="1"/>
          </p:cNvSpPr>
          <p:nvPr/>
        </p:nvSpPr>
        <p:spPr bwMode="auto">
          <a:xfrm>
            <a:off x="1600200" y="3611562"/>
            <a:ext cx="0" cy="914400"/>
          </a:xfrm>
          <a:prstGeom prst="line">
            <a:avLst/>
          </a:prstGeom>
          <a:noFill/>
          <a:ln w="9525">
            <a:solidFill>
              <a:schemeClr val="tx1"/>
            </a:solidFill>
            <a:round/>
            <a:headEnd/>
            <a:tailEnd type="triangle" w="med" len="med"/>
          </a:ln>
        </p:spPr>
        <p:txBody>
          <a:bodyPr/>
          <a:lstStyle/>
          <a:p>
            <a:endParaRPr lang="en-US"/>
          </a:p>
        </p:txBody>
      </p:sp>
      <p:sp>
        <p:nvSpPr>
          <p:cNvPr id="14347" name="Line 11"/>
          <p:cNvSpPr>
            <a:spLocks noChangeShapeType="1"/>
          </p:cNvSpPr>
          <p:nvPr/>
        </p:nvSpPr>
        <p:spPr bwMode="auto">
          <a:xfrm>
            <a:off x="1600200" y="3992562"/>
            <a:ext cx="5410200" cy="0"/>
          </a:xfrm>
          <a:prstGeom prst="line">
            <a:avLst/>
          </a:prstGeom>
          <a:noFill/>
          <a:ln w="9525">
            <a:solidFill>
              <a:schemeClr val="tx1"/>
            </a:solidFill>
            <a:round/>
            <a:headEnd/>
            <a:tailEnd/>
          </a:ln>
        </p:spPr>
        <p:txBody>
          <a:bodyPr/>
          <a:lstStyle/>
          <a:p>
            <a:endParaRPr lang="en-US"/>
          </a:p>
        </p:txBody>
      </p:sp>
      <p:sp>
        <p:nvSpPr>
          <p:cNvPr id="14348" name="Line 12"/>
          <p:cNvSpPr>
            <a:spLocks noChangeShapeType="1"/>
          </p:cNvSpPr>
          <p:nvPr/>
        </p:nvSpPr>
        <p:spPr bwMode="auto">
          <a:xfrm>
            <a:off x="7010400" y="3611562"/>
            <a:ext cx="0" cy="381000"/>
          </a:xfrm>
          <a:prstGeom prst="line">
            <a:avLst/>
          </a:prstGeom>
          <a:noFill/>
          <a:ln w="9525">
            <a:solidFill>
              <a:schemeClr val="tx1"/>
            </a:solidFill>
            <a:round/>
            <a:headEnd/>
            <a:tailEnd/>
          </a:ln>
        </p:spPr>
        <p:txBody>
          <a:bodyPr/>
          <a:lstStyle/>
          <a:p>
            <a:endParaRPr lang="en-US"/>
          </a:p>
        </p:txBody>
      </p:sp>
      <p:sp>
        <p:nvSpPr>
          <p:cNvPr id="14349" name="Text Box 13"/>
          <p:cNvSpPr txBox="1">
            <a:spLocks noChangeArrowheads="1"/>
          </p:cNvSpPr>
          <p:nvPr/>
        </p:nvSpPr>
        <p:spPr bwMode="auto">
          <a:xfrm>
            <a:off x="5181600" y="4830762"/>
            <a:ext cx="31242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Pos : obj(large,red,ball)</a:t>
            </a:r>
          </a:p>
        </p:txBody>
      </p:sp>
      <p:sp>
        <p:nvSpPr>
          <p:cNvPr id="14350" name="Line 14"/>
          <p:cNvSpPr>
            <a:spLocks noChangeShapeType="1"/>
          </p:cNvSpPr>
          <p:nvPr/>
        </p:nvSpPr>
        <p:spPr bwMode="auto">
          <a:xfrm>
            <a:off x="1600200" y="5211762"/>
            <a:ext cx="0" cy="914400"/>
          </a:xfrm>
          <a:prstGeom prst="line">
            <a:avLst/>
          </a:prstGeom>
          <a:noFill/>
          <a:ln w="9525">
            <a:solidFill>
              <a:schemeClr val="tx1"/>
            </a:solidFill>
            <a:round/>
            <a:headEnd/>
            <a:tailEnd type="triangle" w="med" len="med"/>
          </a:ln>
        </p:spPr>
        <p:txBody>
          <a:bodyPr/>
          <a:lstStyle/>
          <a:p>
            <a:endParaRPr lang="en-US"/>
          </a:p>
        </p:txBody>
      </p:sp>
      <p:sp>
        <p:nvSpPr>
          <p:cNvPr id="14351" name="Line 15"/>
          <p:cNvSpPr>
            <a:spLocks noChangeShapeType="1"/>
          </p:cNvSpPr>
          <p:nvPr/>
        </p:nvSpPr>
        <p:spPr bwMode="auto">
          <a:xfrm>
            <a:off x="1600200" y="5592762"/>
            <a:ext cx="5410200" cy="0"/>
          </a:xfrm>
          <a:prstGeom prst="line">
            <a:avLst/>
          </a:prstGeom>
          <a:noFill/>
          <a:ln w="9525">
            <a:solidFill>
              <a:schemeClr val="tx1"/>
            </a:solidFill>
            <a:round/>
            <a:headEnd/>
            <a:tailEnd/>
          </a:ln>
        </p:spPr>
        <p:txBody>
          <a:bodyPr/>
          <a:lstStyle/>
          <a:p>
            <a:endParaRPr lang="en-US"/>
          </a:p>
        </p:txBody>
      </p:sp>
      <p:sp>
        <p:nvSpPr>
          <p:cNvPr id="14352" name="Line 16"/>
          <p:cNvSpPr>
            <a:spLocks noChangeShapeType="1"/>
          </p:cNvSpPr>
          <p:nvPr/>
        </p:nvSpPr>
        <p:spPr bwMode="auto">
          <a:xfrm>
            <a:off x="7010400" y="5211762"/>
            <a:ext cx="0" cy="381000"/>
          </a:xfrm>
          <a:prstGeom prst="line">
            <a:avLst/>
          </a:prstGeom>
          <a:noFill/>
          <a:ln w="9525">
            <a:solidFill>
              <a:schemeClr val="tx1"/>
            </a:solidFill>
            <a:round/>
            <a:headEnd/>
            <a:tailEnd/>
          </a:ln>
        </p:spPr>
        <p:txBody>
          <a:bodyPr/>
          <a:lstStyle/>
          <a:p>
            <a:endParaRPr lang="en-US"/>
          </a:p>
        </p:txBody>
      </p:sp>
      <p:sp>
        <p:nvSpPr>
          <p:cNvPr id="14353" name="Text Box 17"/>
          <p:cNvSpPr txBox="1">
            <a:spLocks noChangeArrowheads="1"/>
          </p:cNvSpPr>
          <p:nvPr/>
        </p:nvSpPr>
        <p:spPr bwMode="auto">
          <a:xfrm>
            <a:off x="533400" y="6262687"/>
            <a:ext cx="3124200" cy="366713"/>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S </a:t>
            </a:r>
            <a:r>
              <a:rPr lang="en-US" b="1">
                <a:solidFill>
                  <a:schemeClr val="accent2"/>
                </a:solidFill>
                <a:latin typeface="Tahoma" pitchFamily="34" charset="0"/>
                <a:sym typeface="Wingdings" pitchFamily="2" charset="2"/>
              </a:rPr>
              <a:t>: {</a:t>
            </a:r>
            <a:r>
              <a:rPr lang="en-US" b="1">
                <a:solidFill>
                  <a:schemeClr val="accent2"/>
                </a:solidFill>
                <a:latin typeface="Tahoma" pitchFamily="34" charset="0"/>
              </a:rPr>
              <a:t>obj(Y,X,ball)</a:t>
            </a:r>
            <a:r>
              <a:rPr lang="en-US" b="1">
                <a:solidFill>
                  <a:schemeClr val="accent2"/>
                </a:solidFill>
                <a:latin typeface="Tahoma" pitchFamily="34" charset="0"/>
                <a:sym typeface="Wingdings" pitchFamily="2" charset="2"/>
              </a:rPr>
              <a:t> }</a:t>
            </a:r>
          </a:p>
        </p:txBody>
      </p:sp>
      <p:sp>
        <p:nvSpPr>
          <p:cNvPr id="14354" name="Text Box 18"/>
          <p:cNvSpPr txBox="1">
            <a:spLocks noChangeArrowheads="1"/>
          </p:cNvSpPr>
          <p:nvPr/>
        </p:nvSpPr>
        <p:spPr bwMode="auto">
          <a:xfrm>
            <a:off x="457200" y="4768850"/>
            <a:ext cx="3124200" cy="366712"/>
          </a:xfrm>
          <a:prstGeom prst="rect">
            <a:avLst/>
          </a:prstGeom>
          <a:noFill/>
          <a:ln w="9525">
            <a:noFill/>
            <a:miter lim="800000"/>
            <a:headEnd/>
            <a:tailEnd/>
          </a:ln>
        </p:spPr>
        <p:txBody>
          <a:bodyPr>
            <a:spAutoFit/>
          </a:bodyPr>
          <a:lstStyle/>
          <a:p>
            <a:pPr>
              <a:spcBef>
                <a:spcPct val="50000"/>
              </a:spcBef>
            </a:pPr>
            <a:r>
              <a:rPr lang="en-US" b="1">
                <a:solidFill>
                  <a:schemeClr val="accent2"/>
                </a:solidFill>
                <a:latin typeface="Tahoma" pitchFamily="34" charset="0"/>
              </a:rPr>
              <a:t>S </a:t>
            </a:r>
            <a:r>
              <a:rPr lang="en-US" b="1">
                <a:solidFill>
                  <a:schemeClr val="accent2"/>
                </a:solidFill>
                <a:latin typeface="Tahoma" pitchFamily="34" charset="0"/>
                <a:sym typeface="Wingdings" pitchFamily="2" charset="2"/>
              </a:rPr>
              <a:t>: {</a:t>
            </a:r>
            <a:r>
              <a:rPr lang="en-US" b="1">
                <a:solidFill>
                  <a:schemeClr val="accent2"/>
                </a:solidFill>
                <a:latin typeface="Tahoma" pitchFamily="34" charset="0"/>
              </a:rPr>
              <a:t>obj(small,X,ball)</a:t>
            </a:r>
            <a:r>
              <a:rPr lang="en-US" b="1">
                <a:solidFill>
                  <a:schemeClr val="accent2"/>
                </a:solidFill>
                <a:latin typeface="Tahoma" pitchFamily="34" charset="0"/>
                <a:sym typeface="Wingdings" pitchFamily="2" charset="2"/>
              </a:rPr>
              <a:t> }</a:t>
            </a:r>
          </a:p>
        </p:txBody>
      </p:sp>
      <p:sp>
        <p:nvSpPr>
          <p:cNvPr id="14355" name="Text Box 19"/>
          <p:cNvSpPr txBox="1">
            <a:spLocks noChangeArrowheads="1"/>
          </p:cNvSpPr>
          <p:nvPr/>
        </p:nvSpPr>
        <p:spPr bwMode="auto">
          <a:xfrm>
            <a:off x="1649413" y="2540000"/>
            <a:ext cx="4137025" cy="304800"/>
          </a:xfrm>
          <a:prstGeom prst="rect">
            <a:avLst/>
          </a:prstGeom>
          <a:noFill/>
          <a:ln w="9525">
            <a:noFill/>
            <a:miter lim="800000"/>
            <a:headEnd/>
            <a:tailEnd/>
          </a:ln>
        </p:spPr>
        <p:txBody>
          <a:bodyPr wrap="none">
            <a:spAutoFit/>
          </a:bodyPr>
          <a:lstStyle/>
          <a:p>
            <a:r>
              <a:rPr lang="en-US" sz="1400" b="1">
                <a:latin typeface="Tahoma" pitchFamily="34" charset="0"/>
              </a:rPr>
              <a:t>Initialize S to the first pos. training instance</a:t>
            </a:r>
          </a:p>
        </p:txBody>
      </p:sp>
      <p:sp>
        <p:nvSpPr>
          <p:cNvPr id="14356" name="Text Box 20"/>
          <p:cNvSpPr txBox="1">
            <a:spLocks noChangeArrowheads="1"/>
          </p:cNvSpPr>
          <p:nvPr/>
        </p:nvSpPr>
        <p:spPr bwMode="auto">
          <a:xfrm>
            <a:off x="1600200" y="4064000"/>
            <a:ext cx="5065713" cy="517525"/>
          </a:xfrm>
          <a:prstGeom prst="rect">
            <a:avLst/>
          </a:prstGeom>
          <a:noFill/>
          <a:ln w="9525">
            <a:noFill/>
            <a:miter lim="800000"/>
            <a:headEnd/>
            <a:tailEnd/>
          </a:ln>
        </p:spPr>
        <p:txBody>
          <a:bodyPr wrap="none">
            <a:spAutoFit/>
          </a:bodyPr>
          <a:lstStyle/>
          <a:p>
            <a:r>
              <a:rPr lang="en-US" sz="1400" b="1">
                <a:latin typeface="Tahoma" pitchFamily="34" charset="0"/>
              </a:rPr>
              <a:t>If s doest not match p, replace s with its most specific </a:t>
            </a:r>
          </a:p>
          <a:p>
            <a:r>
              <a:rPr lang="en-US" sz="1400" b="1">
                <a:latin typeface="Tahoma" pitchFamily="34" charset="0"/>
              </a:rPr>
              <a:t>generalization that match p</a:t>
            </a:r>
          </a:p>
        </p:txBody>
      </p:sp>
      <p:sp>
        <p:nvSpPr>
          <p:cNvPr id="14357" name="Text Box 21"/>
          <p:cNvSpPr txBox="1">
            <a:spLocks noChangeArrowheads="1"/>
          </p:cNvSpPr>
          <p:nvPr/>
        </p:nvSpPr>
        <p:spPr bwMode="auto">
          <a:xfrm>
            <a:off x="1600200" y="5588000"/>
            <a:ext cx="5065713" cy="517525"/>
          </a:xfrm>
          <a:prstGeom prst="rect">
            <a:avLst/>
          </a:prstGeom>
          <a:noFill/>
          <a:ln w="9525">
            <a:noFill/>
            <a:miter lim="800000"/>
            <a:headEnd/>
            <a:tailEnd/>
          </a:ln>
        </p:spPr>
        <p:txBody>
          <a:bodyPr wrap="none">
            <a:spAutoFit/>
          </a:bodyPr>
          <a:lstStyle/>
          <a:p>
            <a:r>
              <a:rPr lang="en-US" sz="1400" b="1">
                <a:latin typeface="Tahoma" pitchFamily="34" charset="0"/>
              </a:rPr>
              <a:t>If s doest not match p, replace s with its most specific </a:t>
            </a:r>
          </a:p>
          <a:p>
            <a:r>
              <a:rPr lang="en-US" sz="1400" b="1">
                <a:latin typeface="Tahoma" pitchFamily="34" charset="0"/>
              </a:rPr>
              <a:t>generalization that match p</a:t>
            </a:r>
          </a:p>
        </p:txBody>
      </p:sp>
      <p:sp>
        <p:nvSpPr>
          <p:cNvPr id="23" name="Slide Number Placeholder 22"/>
          <p:cNvSpPr>
            <a:spLocks noGrp="1"/>
          </p:cNvSpPr>
          <p:nvPr>
            <p:ph type="sldNum" sz="quarter" idx="12"/>
          </p:nvPr>
        </p:nvSpPr>
        <p:spPr/>
        <p:txBody>
          <a:bodyPr/>
          <a:lstStyle/>
          <a:p>
            <a:pPr>
              <a:defRPr/>
            </a:pPr>
            <a:fld id="{B09B8CA6-990A-4F3A-B1AB-B5C5AC0B4BD0}" type="slidenum">
              <a:rPr lang="en-US" smtClean="0"/>
              <a:pPr>
                <a:defRPr/>
              </a:pPr>
              <a:t>12</a:t>
            </a:fld>
            <a:endParaRPr lang="en-US"/>
          </a:p>
        </p:txBody>
      </p:sp>
      <p:sp>
        <p:nvSpPr>
          <p:cNvPr id="24" name="Footer Placeholder 23"/>
          <p:cNvSpPr>
            <a:spLocks noGrp="1"/>
          </p:cNvSpPr>
          <p:nvPr>
            <p:ph type="ftr" sz="quarter" idx="11"/>
          </p:nvPr>
        </p:nvSpPr>
        <p:spPr/>
        <p:txBody>
          <a:bodyPr/>
          <a:lstStyle/>
          <a:p>
            <a:pPr>
              <a:defRPr/>
            </a:pPr>
            <a:r>
              <a:rPr lang="en-US"/>
              <a:t>T0264 - Artificial Intelligence</a:t>
            </a:r>
          </a:p>
        </p:txBody>
      </p:sp>
      <p:sp>
        <p:nvSpPr>
          <p:cNvPr id="25" name="Text Box 2"/>
          <p:cNvSpPr txBox="1">
            <a:spLocks noChangeArrowheads="1"/>
          </p:cNvSpPr>
          <p:nvPr/>
        </p:nvSpPr>
        <p:spPr bwMode="auto">
          <a:xfrm>
            <a:off x="838200" y="1152525"/>
            <a:ext cx="7620000" cy="387798"/>
          </a:xfrm>
          <a:prstGeom prst="rect">
            <a:avLst/>
          </a:prstGeom>
          <a:noFill/>
          <a:ln w="9525">
            <a:noFill/>
            <a:miter lim="800000"/>
            <a:headEnd/>
            <a:tailEnd/>
          </a:ln>
        </p:spPr>
        <p:txBody>
          <a:bodyPr wrap="square">
            <a:spAutoFit/>
          </a:bodyPr>
          <a:lstStyle/>
          <a:p>
            <a:pPr>
              <a:lnSpc>
                <a:spcPct val="80000"/>
              </a:lnSpc>
              <a:spcBef>
                <a:spcPct val="50000"/>
              </a:spcBef>
            </a:pPr>
            <a:r>
              <a:rPr lang="en-US" sz="2400" dirty="0">
                <a:solidFill>
                  <a:srgbClr val="00B0F0"/>
                </a:solidFill>
                <a:latin typeface="Tahoma" pitchFamily="34" charset="0"/>
              </a:rPr>
              <a:t>Version spaces search (S to G) for concept “Ball”</a:t>
            </a:r>
          </a:p>
        </p:txBody>
      </p:sp>
      <p:sp>
        <p:nvSpPr>
          <p:cNvPr id="26" name="Title 1"/>
          <p:cNvSpPr txBox="1">
            <a:spLocks/>
          </p:cNvSpPr>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mj-ea"/>
                <a:cs typeface="Tahoma" pitchFamily="34" charset="0"/>
              </a:rPr>
              <a:t>Specific to General</a:t>
            </a:r>
            <a:endParaRPr lang="en-US" sz="3200" b="1" kern="0" dirty="0">
              <a:solidFill>
                <a:schemeClr val="bg1"/>
              </a:solidFill>
              <a:effectLst>
                <a:outerShdw blurRad="38100" dist="38100" dir="2700000" algn="tl">
                  <a:srgbClr val="000000">
                    <a:alpha val="43137"/>
                  </a:srgbClr>
                </a:outerShdw>
              </a:effectLst>
              <a:latin typeface="Tahoma" pitchFamily="34" charset="0"/>
              <a:ea typeface="+mj-ea"/>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mj-ea"/>
                <a:cs typeface="Tahoma" pitchFamily="34" charset="0"/>
              </a:rPr>
              <a:t>Search 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4294967295"/>
          </p:nvPr>
        </p:nvSpPr>
        <p:spPr>
          <a:xfrm>
            <a:off x="457200" y="2057400"/>
            <a:ext cx="8458200" cy="3089275"/>
          </a:xfrm>
        </p:spPr>
        <p:txBody>
          <a:bodyPr/>
          <a:lstStyle/>
          <a:p>
            <a:r>
              <a:rPr lang="en-US" b="1" dirty="0">
                <a:latin typeface="Tahoma" pitchFamily="34" charset="0"/>
                <a:ea typeface="Tahoma" pitchFamily="34" charset="0"/>
                <a:cs typeface="Tahoma" pitchFamily="34" charset="0"/>
              </a:rPr>
              <a:t>Begin</a:t>
            </a:r>
          </a:p>
          <a:p>
            <a:pPr>
              <a:buFontTx/>
              <a:buNone/>
            </a:pPr>
            <a:r>
              <a:rPr lang="en-US" sz="2000" dirty="0">
                <a:latin typeface="Tahoma" pitchFamily="34" charset="0"/>
                <a:ea typeface="Tahoma" pitchFamily="34" charset="0"/>
                <a:cs typeface="Tahoma" pitchFamily="34" charset="0"/>
              </a:rPr>
              <a:t>		Initialize G to contain the most general concept in the space</a:t>
            </a:r>
          </a:p>
          <a:p>
            <a:r>
              <a:rPr lang="en-US" b="1" dirty="0">
                <a:latin typeface="Tahoma" pitchFamily="34" charset="0"/>
                <a:ea typeface="Tahoma" pitchFamily="34" charset="0"/>
                <a:cs typeface="Tahoma" pitchFamily="34" charset="0"/>
              </a:rPr>
              <a:t>For each negative instance n:</a:t>
            </a:r>
          </a:p>
          <a:p>
            <a:pPr>
              <a:buFontTx/>
              <a:buNone/>
            </a:pPr>
            <a:r>
              <a:rPr lang="en-US" sz="2000" dirty="0">
                <a:latin typeface="Tahoma" pitchFamily="34" charset="0"/>
                <a:ea typeface="Tahoma" pitchFamily="34" charset="0"/>
                <a:cs typeface="Tahoma" pitchFamily="34" charset="0"/>
              </a:rPr>
              <a:t>		For each g that match n, replace g with its most general 	specialization that do not match n</a:t>
            </a:r>
          </a:p>
          <a:p>
            <a:r>
              <a:rPr lang="en-US" b="1" dirty="0">
                <a:latin typeface="Tahoma" pitchFamily="34" charset="0"/>
                <a:ea typeface="Tahoma" pitchFamily="34" charset="0"/>
                <a:cs typeface="Tahoma" pitchFamily="34" charset="0"/>
              </a:rPr>
              <a:t>For each positive instance p:</a:t>
            </a:r>
          </a:p>
          <a:p>
            <a:pPr>
              <a:buFontTx/>
              <a:buNone/>
            </a:pPr>
            <a:r>
              <a:rPr lang="en-US" sz="2000" b="1" dirty="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Delete from G all hypotheses that fail to match p</a:t>
            </a:r>
            <a:endParaRPr lang="en-US" dirty="0">
              <a:latin typeface="Tahoma" pitchFamily="34" charset="0"/>
              <a:ea typeface="Tahoma" pitchFamily="34" charset="0"/>
              <a:cs typeface="Tahoma" pitchFamily="34" charset="0"/>
            </a:endParaRPr>
          </a:p>
        </p:txBody>
      </p:sp>
      <p:sp>
        <p:nvSpPr>
          <p:cNvPr id="5" name="Slide Number Placeholder 4"/>
          <p:cNvSpPr txBox="1">
            <a:spLocks noGrp="1"/>
          </p:cNvSpPr>
          <p:nvPr/>
        </p:nvSpPr>
        <p:spPr bwMode="auto">
          <a:xfrm>
            <a:off x="6686550" y="6237288"/>
            <a:ext cx="2133600" cy="476250"/>
          </a:xfrm>
          <a:prstGeom prst="rect">
            <a:avLst/>
          </a:prstGeom>
          <a:noFill/>
          <a:ln>
            <a:miter lim="800000"/>
            <a:headEnd/>
            <a:tailEnd/>
          </a:ln>
        </p:spPr>
        <p:txBody>
          <a:bodyPr/>
          <a:lstStyle/>
          <a:p>
            <a:pPr algn="r">
              <a:defRPr/>
            </a:pPr>
            <a:fld id="{4822EFC9-F845-4DFC-8AAB-3CB672A34F24}" type="slidenum">
              <a:rPr lang="en-US" sz="1400">
                <a:latin typeface="+mn-lt"/>
              </a:rPr>
              <a:pPr algn="r">
                <a:defRPr/>
              </a:pPr>
              <a:t>13</a:t>
            </a:fld>
            <a:endParaRPr lang="en-US" sz="1400">
              <a:latin typeface="+mn-lt"/>
            </a:endParaRPr>
          </a:p>
        </p:txBody>
      </p:sp>
      <p:sp>
        <p:nvSpPr>
          <p:cNvPr id="7" name="Slide Number Placeholder 6"/>
          <p:cNvSpPr>
            <a:spLocks noGrp="1"/>
          </p:cNvSpPr>
          <p:nvPr>
            <p:ph type="sldNum" sz="quarter" idx="12"/>
          </p:nvPr>
        </p:nvSpPr>
        <p:spPr/>
        <p:txBody>
          <a:bodyPr/>
          <a:lstStyle/>
          <a:p>
            <a:pPr>
              <a:defRPr/>
            </a:pPr>
            <a:fld id="{B09B8CA6-990A-4F3A-B1AB-B5C5AC0B4BD0}" type="slidenum">
              <a:rPr lang="en-US" smtClean="0"/>
              <a:pPr>
                <a:defRPr/>
              </a:pPr>
              <a:t>13</a:t>
            </a:fld>
            <a:endParaRPr lang="en-US"/>
          </a:p>
        </p:txBody>
      </p:sp>
      <p:sp>
        <p:nvSpPr>
          <p:cNvPr id="8" name="Footer Placeholder 7"/>
          <p:cNvSpPr>
            <a:spLocks noGrp="1"/>
          </p:cNvSpPr>
          <p:nvPr>
            <p:ph type="ftr" sz="quarter" idx="11"/>
          </p:nvPr>
        </p:nvSpPr>
        <p:spPr/>
        <p:txBody>
          <a:bodyPr/>
          <a:lstStyle/>
          <a:p>
            <a:pPr>
              <a:defRPr/>
            </a:pPr>
            <a:r>
              <a:rPr lang="en-US"/>
              <a:t>T0264 - Artificial Intelligence</a:t>
            </a:r>
          </a:p>
        </p:txBody>
      </p:sp>
      <p:sp>
        <p:nvSpPr>
          <p:cNvPr id="9" name="Title 1"/>
          <p:cNvSpPr txBox="1">
            <a:spLocks/>
          </p:cNvSpPr>
          <p:nvPr/>
        </p:nvSpPr>
        <p:spPr bwMode="auto">
          <a:xfrm>
            <a:off x="457200" y="7620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00B050"/>
                </a:solidFill>
                <a:uLnTx/>
                <a:uFillTx/>
                <a:latin typeface="Tahoma" pitchFamily="34" charset="0"/>
                <a:ea typeface="+mj-ea"/>
                <a:cs typeface="Tahoma" pitchFamily="34" charset="0"/>
              </a:rPr>
              <a:t>General to Specific</a:t>
            </a:r>
            <a:r>
              <a:rPr kumimoji="0" lang="en-US" sz="3200" b="1" i="0" u="none" strike="noStrike" kern="0" cap="none" spc="0" normalizeH="0" baseline="0" noProof="0" dirty="0">
                <a:ln>
                  <a:noFill/>
                </a:ln>
                <a:solidFill>
                  <a:srgbClr val="00B0F0"/>
                </a:solidFill>
                <a:uLnTx/>
                <a:uFillTx/>
                <a:latin typeface="Tahoma" pitchFamily="34" charset="0"/>
                <a:ea typeface="+mj-ea"/>
                <a:cs typeface="Tahoma" pitchFamily="34" charset="0"/>
              </a:rPr>
              <a:t> Search Algorithm</a:t>
            </a:r>
          </a:p>
        </p:txBody>
      </p:sp>
      <p:sp>
        <p:nvSpPr>
          <p:cNvPr id="10"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A Logical Formulation</a:t>
            </a:r>
            <a:endParaRPr lang="en-US" sz="3200" b="1" kern="0" baseline="0" dirty="0">
              <a:solidFill>
                <a:schemeClr val="bg1"/>
              </a:solidFill>
              <a:effectLst>
                <a:outerShdw blurRad="38100" dist="38100" dir="2700000" algn="tl">
                  <a:srgbClr val="C0C0C0"/>
                </a:outerShdw>
              </a:effectLst>
              <a:latin typeface="Tahoma" pitchFamily="34" charset="0"/>
              <a:ea typeface="+mj-ea"/>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of Learning</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85800" y="1143000"/>
            <a:ext cx="7620000" cy="384175"/>
          </a:xfrm>
          <a:prstGeom prst="rect">
            <a:avLst/>
          </a:prstGeom>
          <a:noFill/>
          <a:ln w="9525">
            <a:noFill/>
            <a:miter lim="800000"/>
            <a:headEnd/>
            <a:tailEnd/>
          </a:ln>
        </p:spPr>
        <p:txBody>
          <a:bodyPr>
            <a:spAutoFit/>
          </a:bodyPr>
          <a:lstStyle/>
          <a:p>
            <a:pPr>
              <a:lnSpc>
                <a:spcPct val="80000"/>
              </a:lnSpc>
              <a:spcBef>
                <a:spcPct val="50000"/>
              </a:spcBef>
            </a:pPr>
            <a:r>
              <a:rPr lang="en-US" sz="2400" dirty="0">
                <a:solidFill>
                  <a:srgbClr val="00B0F0"/>
                </a:solidFill>
                <a:latin typeface="Tahoma" pitchFamily="34" charset="0"/>
              </a:rPr>
              <a:t>Version spaces search (G to S) for concept “Ball”</a:t>
            </a:r>
          </a:p>
        </p:txBody>
      </p:sp>
      <p:sp>
        <p:nvSpPr>
          <p:cNvPr id="16387" name="Text Box 3"/>
          <p:cNvSpPr txBox="1">
            <a:spLocks noChangeArrowheads="1"/>
          </p:cNvSpPr>
          <p:nvPr/>
        </p:nvSpPr>
        <p:spPr bwMode="auto">
          <a:xfrm>
            <a:off x="685800" y="1500187"/>
            <a:ext cx="2362200" cy="336550"/>
          </a:xfrm>
          <a:prstGeom prst="rect">
            <a:avLst/>
          </a:prstGeom>
          <a:noFill/>
          <a:ln w="9525">
            <a:noFill/>
            <a:miter lim="800000"/>
            <a:headEnd/>
            <a:tailEnd/>
          </a:ln>
        </p:spPr>
        <p:txBody>
          <a:bodyPr>
            <a:spAutoFit/>
          </a:bodyPr>
          <a:lstStyle/>
          <a:p>
            <a:pPr>
              <a:spcBef>
                <a:spcPct val="50000"/>
              </a:spcBef>
            </a:pPr>
            <a:r>
              <a:rPr lang="en-US" sz="1600" b="1" dirty="0">
                <a:solidFill>
                  <a:schemeClr val="accent2"/>
                </a:solidFill>
                <a:latin typeface="Tahoma" pitchFamily="34" charset="0"/>
              </a:rPr>
              <a:t>G </a:t>
            </a:r>
            <a:r>
              <a:rPr lang="en-US" sz="1600" b="1" dirty="0">
                <a:solidFill>
                  <a:schemeClr val="accent2"/>
                </a:solidFill>
                <a:latin typeface="Tahoma" pitchFamily="34" charset="0"/>
                <a:sym typeface="Wingdings" pitchFamily="2" charset="2"/>
              </a:rPr>
              <a:t>: { </a:t>
            </a:r>
            <a:r>
              <a:rPr lang="en-US" sz="1600" b="1" dirty="0" err="1">
                <a:solidFill>
                  <a:schemeClr val="accent2"/>
                </a:solidFill>
                <a:latin typeface="Tahoma" pitchFamily="34" charset="0"/>
                <a:sym typeface="Wingdings" pitchFamily="2" charset="2"/>
              </a:rPr>
              <a:t>obj</a:t>
            </a:r>
            <a:r>
              <a:rPr lang="en-US" sz="1600" b="1" dirty="0">
                <a:solidFill>
                  <a:schemeClr val="accent2"/>
                </a:solidFill>
                <a:latin typeface="Tahoma" pitchFamily="34" charset="0"/>
                <a:sym typeface="Wingdings" pitchFamily="2" charset="2"/>
              </a:rPr>
              <a:t>(X,Y,Z) }</a:t>
            </a:r>
            <a:endParaRPr lang="en-US" sz="1600" b="1" dirty="0">
              <a:solidFill>
                <a:schemeClr val="accent2"/>
              </a:solidFill>
              <a:latin typeface="Tahoma" pitchFamily="34" charset="0"/>
            </a:endParaRPr>
          </a:p>
        </p:txBody>
      </p:sp>
      <p:sp>
        <p:nvSpPr>
          <p:cNvPr id="16388" name="Text Box 4"/>
          <p:cNvSpPr txBox="1">
            <a:spLocks noChangeArrowheads="1"/>
          </p:cNvSpPr>
          <p:nvPr/>
        </p:nvSpPr>
        <p:spPr bwMode="auto">
          <a:xfrm>
            <a:off x="5943600" y="1500187"/>
            <a:ext cx="2819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Neg : obj(small,red,brick)</a:t>
            </a:r>
          </a:p>
        </p:txBody>
      </p:sp>
      <p:sp>
        <p:nvSpPr>
          <p:cNvPr id="16389" name="Line 5"/>
          <p:cNvSpPr>
            <a:spLocks noChangeShapeType="1"/>
          </p:cNvSpPr>
          <p:nvPr/>
        </p:nvSpPr>
        <p:spPr bwMode="auto">
          <a:xfrm>
            <a:off x="1905000" y="1881187"/>
            <a:ext cx="0" cy="914400"/>
          </a:xfrm>
          <a:prstGeom prst="line">
            <a:avLst/>
          </a:prstGeom>
          <a:noFill/>
          <a:ln w="9525">
            <a:solidFill>
              <a:schemeClr val="tx1"/>
            </a:solidFill>
            <a:round/>
            <a:headEnd/>
            <a:tailEnd type="triangle" w="med" len="med"/>
          </a:ln>
        </p:spPr>
        <p:txBody>
          <a:bodyPr/>
          <a:lstStyle/>
          <a:p>
            <a:endParaRPr lang="en-US"/>
          </a:p>
        </p:txBody>
      </p:sp>
      <p:sp>
        <p:nvSpPr>
          <p:cNvPr id="16390" name="Line 6"/>
          <p:cNvSpPr>
            <a:spLocks noChangeShapeType="1"/>
          </p:cNvSpPr>
          <p:nvPr/>
        </p:nvSpPr>
        <p:spPr bwMode="auto">
          <a:xfrm>
            <a:off x="1905000" y="2262187"/>
            <a:ext cx="5410200" cy="0"/>
          </a:xfrm>
          <a:prstGeom prst="line">
            <a:avLst/>
          </a:prstGeom>
          <a:noFill/>
          <a:ln w="9525">
            <a:solidFill>
              <a:schemeClr val="tx1"/>
            </a:solidFill>
            <a:round/>
            <a:headEnd/>
            <a:tailEnd/>
          </a:ln>
        </p:spPr>
        <p:txBody>
          <a:bodyPr/>
          <a:lstStyle/>
          <a:p>
            <a:endParaRPr lang="en-US"/>
          </a:p>
        </p:txBody>
      </p:sp>
      <p:sp>
        <p:nvSpPr>
          <p:cNvPr id="16391" name="Line 7"/>
          <p:cNvSpPr>
            <a:spLocks noChangeShapeType="1"/>
          </p:cNvSpPr>
          <p:nvPr/>
        </p:nvSpPr>
        <p:spPr bwMode="auto">
          <a:xfrm>
            <a:off x="7315200" y="1881187"/>
            <a:ext cx="0" cy="381000"/>
          </a:xfrm>
          <a:prstGeom prst="line">
            <a:avLst/>
          </a:prstGeom>
          <a:noFill/>
          <a:ln w="9525">
            <a:solidFill>
              <a:schemeClr val="tx1"/>
            </a:solidFill>
            <a:round/>
            <a:headEnd/>
            <a:tailEnd/>
          </a:ln>
        </p:spPr>
        <p:txBody>
          <a:bodyPr/>
          <a:lstStyle/>
          <a:p>
            <a:endParaRPr lang="en-US"/>
          </a:p>
        </p:txBody>
      </p:sp>
      <p:sp>
        <p:nvSpPr>
          <p:cNvPr id="16392" name="Text Box 8"/>
          <p:cNvSpPr txBox="1">
            <a:spLocks noChangeArrowheads="1"/>
          </p:cNvSpPr>
          <p:nvPr/>
        </p:nvSpPr>
        <p:spPr bwMode="auto">
          <a:xfrm>
            <a:off x="381000" y="2795587"/>
            <a:ext cx="4876800" cy="70961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obj(large,Y,Z), obj(X,white,Z),</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obj(X,blue,Z),   </a:t>
            </a:r>
          </a:p>
          <a:p>
            <a:pPr>
              <a:lnSpc>
                <a:spcPct val="120000"/>
              </a:lnSpc>
              <a:spcBef>
                <a:spcPct val="50000"/>
              </a:spcBef>
            </a:pPr>
            <a:r>
              <a:rPr lang="en-US" sz="1400" b="1">
                <a:solidFill>
                  <a:schemeClr val="accent2"/>
                </a:solidFill>
                <a:latin typeface="Tahoma" pitchFamily="34" charset="0"/>
              </a:rPr>
              <a:t>      obj(X,Y,ball), obj(X,Y,cube)</a:t>
            </a:r>
            <a:r>
              <a:rPr lang="en-US" sz="1400" b="1">
                <a:solidFill>
                  <a:schemeClr val="accent2"/>
                </a:solidFill>
                <a:latin typeface="Tahoma" pitchFamily="34" charset="0"/>
                <a:sym typeface="Wingdings" pitchFamily="2" charset="2"/>
              </a:rPr>
              <a:t>}</a:t>
            </a:r>
          </a:p>
        </p:txBody>
      </p:sp>
      <p:sp>
        <p:nvSpPr>
          <p:cNvPr id="16393" name="Text Box 25"/>
          <p:cNvSpPr txBox="1">
            <a:spLocks noChangeArrowheads="1"/>
          </p:cNvSpPr>
          <p:nvPr/>
        </p:nvSpPr>
        <p:spPr bwMode="auto">
          <a:xfrm>
            <a:off x="1905000" y="2257425"/>
            <a:ext cx="6521450" cy="517525"/>
          </a:xfrm>
          <a:prstGeom prst="rect">
            <a:avLst/>
          </a:prstGeom>
          <a:noFill/>
          <a:ln w="9525">
            <a:noFill/>
            <a:miter lim="800000"/>
            <a:headEnd/>
            <a:tailEnd/>
          </a:ln>
        </p:spPr>
        <p:txBody>
          <a:bodyPr wrap="none">
            <a:spAutoFit/>
          </a:bodyPr>
          <a:lstStyle/>
          <a:p>
            <a:r>
              <a:rPr lang="en-US" sz="1400" b="1" dirty="0">
                <a:latin typeface="Tahoma" pitchFamily="34" charset="0"/>
              </a:rPr>
              <a:t>For each g that match n, replace g with its most general specialization </a:t>
            </a:r>
          </a:p>
          <a:p>
            <a:r>
              <a:rPr lang="en-US" sz="1400" b="1" dirty="0">
                <a:latin typeface="Tahoma" pitchFamily="34" charset="0"/>
              </a:rPr>
              <a:t>that do not match n</a:t>
            </a:r>
          </a:p>
        </p:txBody>
      </p:sp>
      <p:sp>
        <p:nvSpPr>
          <p:cNvPr id="11" name="Slide Number Placeholder 10"/>
          <p:cNvSpPr>
            <a:spLocks noGrp="1"/>
          </p:cNvSpPr>
          <p:nvPr>
            <p:ph type="sldNum" sz="quarter" idx="12"/>
          </p:nvPr>
        </p:nvSpPr>
        <p:spPr/>
        <p:txBody>
          <a:bodyPr/>
          <a:lstStyle/>
          <a:p>
            <a:pPr>
              <a:defRPr/>
            </a:pPr>
            <a:fld id="{B09B8CA6-990A-4F3A-B1AB-B5C5AC0B4BD0}" type="slidenum">
              <a:rPr lang="en-US" smtClean="0"/>
              <a:pPr>
                <a:defRPr/>
              </a:pPr>
              <a:t>14</a:t>
            </a:fld>
            <a:endParaRPr lang="en-US"/>
          </a:p>
        </p:txBody>
      </p:sp>
      <p:sp>
        <p:nvSpPr>
          <p:cNvPr id="12" name="Footer Placeholder 11"/>
          <p:cNvSpPr>
            <a:spLocks noGrp="1"/>
          </p:cNvSpPr>
          <p:nvPr>
            <p:ph type="ftr" sz="quarter" idx="11"/>
          </p:nvPr>
        </p:nvSpPr>
        <p:spPr/>
        <p:txBody>
          <a:bodyPr/>
          <a:lstStyle/>
          <a:p>
            <a:pPr>
              <a:defRPr/>
            </a:pPr>
            <a:r>
              <a:rPr lang="en-US"/>
              <a:t>T0264 - Artificial Intelligence</a:t>
            </a:r>
          </a:p>
        </p:txBody>
      </p:sp>
      <p:sp>
        <p:nvSpPr>
          <p:cNvPr id="13"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General to Specific</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Search 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685800" y="1524000"/>
            <a:ext cx="23622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obj(X,Y,Z) }</a:t>
            </a:r>
            <a:endParaRPr lang="en-US" sz="1600" b="1">
              <a:solidFill>
                <a:schemeClr val="accent2"/>
              </a:solidFill>
              <a:latin typeface="Tahoma" pitchFamily="34" charset="0"/>
            </a:endParaRPr>
          </a:p>
        </p:txBody>
      </p:sp>
      <p:sp>
        <p:nvSpPr>
          <p:cNvPr id="17412" name="Text Box 4"/>
          <p:cNvSpPr txBox="1">
            <a:spLocks noChangeArrowheads="1"/>
          </p:cNvSpPr>
          <p:nvPr/>
        </p:nvSpPr>
        <p:spPr bwMode="auto">
          <a:xfrm>
            <a:off x="5943600" y="1524000"/>
            <a:ext cx="2819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Neg : obj(small,red,brick)</a:t>
            </a:r>
          </a:p>
        </p:txBody>
      </p:sp>
      <p:sp>
        <p:nvSpPr>
          <p:cNvPr id="17413" name="Line 5"/>
          <p:cNvSpPr>
            <a:spLocks noChangeShapeType="1"/>
          </p:cNvSpPr>
          <p:nvPr/>
        </p:nvSpPr>
        <p:spPr bwMode="auto">
          <a:xfrm>
            <a:off x="1905000" y="1905000"/>
            <a:ext cx="0" cy="914400"/>
          </a:xfrm>
          <a:prstGeom prst="line">
            <a:avLst/>
          </a:prstGeom>
          <a:noFill/>
          <a:ln w="9525">
            <a:solidFill>
              <a:schemeClr val="tx1"/>
            </a:solidFill>
            <a:round/>
            <a:headEnd/>
            <a:tailEnd type="triangle" w="med" len="med"/>
          </a:ln>
        </p:spPr>
        <p:txBody>
          <a:bodyPr/>
          <a:lstStyle/>
          <a:p>
            <a:endParaRPr lang="en-US"/>
          </a:p>
        </p:txBody>
      </p:sp>
      <p:sp>
        <p:nvSpPr>
          <p:cNvPr id="17414" name="Line 6"/>
          <p:cNvSpPr>
            <a:spLocks noChangeShapeType="1"/>
          </p:cNvSpPr>
          <p:nvPr/>
        </p:nvSpPr>
        <p:spPr bwMode="auto">
          <a:xfrm>
            <a:off x="1905000" y="2286000"/>
            <a:ext cx="5410200" cy="0"/>
          </a:xfrm>
          <a:prstGeom prst="line">
            <a:avLst/>
          </a:prstGeom>
          <a:noFill/>
          <a:ln w="9525">
            <a:solidFill>
              <a:schemeClr val="tx1"/>
            </a:solidFill>
            <a:round/>
            <a:headEnd/>
            <a:tailEnd/>
          </a:ln>
        </p:spPr>
        <p:txBody>
          <a:bodyPr/>
          <a:lstStyle/>
          <a:p>
            <a:endParaRPr lang="en-US"/>
          </a:p>
        </p:txBody>
      </p:sp>
      <p:sp>
        <p:nvSpPr>
          <p:cNvPr id="17415" name="Line 7"/>
          <p:cNvSpPr>
            <a:spLocks noChangeShapeType="1"/>
          </p:cNvSpPr>
          <p:nvPr/>
        </p:nvSpPr>
        <p:spPr bwMode="auto">
          <a:xfrm>
            <a:off x="7315200" y="1905000"/>
            <a:ext cx="0" cy="381000"/>
          </a:xfrm>
          <a:prstGeom prst="line">
            <a:avLst/>
          </a:prstGeom>
          <a:noFill/>
          <a:ln w="9525">
            <a:solidFill>
              <a:schemeClr val="tx1"/>
            </a:solidFill>
            <a:round/>
            <a:headEnd/>
            <a:tailEnd/>
          </a:ln>
        </p:spPr>
        <p:txBody>
          <a:bodyPr/>
          <a:lstStyle/>
          <a:p>
            <a:endParaRPr lang="en-US"/>
          </a:p>
        </p:txBody>
      </p:sp>
      <p:sp>
        <p:nvSpPr>
          <p:cNvPr id="17416" name="Text Box 8"/>
          <p:cNvSpPr txBox="1">
            <a:spLocks noChangeArrowheads="1"/>
          </p:cNvSpPr>
          <p:nvPr/>
        </p:nvSpPr>
        <p:spPr bwMode="auto">
          <a:xfrm>
            <a:off x="381000" y="2819400"/>
            <a:ext cx="4876800" cy="70961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obj(large,Y,Z), obj(X,white,Z),</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obj(X,blue,Z),   </a:t>
            </a:r>
          </a:p>
          <a:p>
            <a:pPr>
              <a:lnSpc>
                <a:spcPct val="120000"/>
              </a:lnSpc>
              <a:spcBef>
                <a:spcPct val="50000"/>
              </a:spcBef>
            </a:pPr>
            <a:r>
              <a:rPr lang="en-US" sz="1400" b="1">
                <a:solidFill>
                  <a:schemeClr val="accent2"/>
                </a:solidFill>
                <a:latin typeface="Tahoma" pitchFamily="34" charset="0"/>
              </a:rPr>
              <a:t>      obj(X,Y,ball), obj(X,Y,cube)</a:t>
            </a:r>
            <a:r>
              <a:rPr lang="en-US" sz="1400" b="1">
                <a:solidFill>
                  <a:schemeClr val="accent2"/>
                </a:solidFill>
                <a:latin typeface="Tahoma" pitchFamily="34" charset="0"/>
                <a:sym typeface="Wingdings" pitchFamily="2" charset="2"/>
              </a:rPr>
              <a:t>}</a:t>
            </a:r>
          </a:p>
        </p:txBody>
      </p:sp>
      <p:sp>
        <p:nvSpPr>
          <p:cNvPr id="17417" name="Text Box 9"/>
          <p:cNvSpPr txBox="1">
            <a:spLocks noChangeArrowheads="1"/>
          </p:cNvSpPr>
          <p:nvPr/>
        </p:nvSpPr>
        <p:spPr bwMode="auto">
          <a:xfrm>
            <a:off x="6019800" y="2971800"/>
            <a:ext cx="2819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Pos : obj(large,white,ball)</a:t>
            </a:r>
          </a:p>
        </p:txBody>
      </p:sp>
      <p:sp>
        <p:nvSpPr>
          <p:cNvPr id="17418" name="Line 10"/>
          <p:cNvSpPr>
            <a:spLocks noChangeShapeType="1"/>
          </p:cNvSpPr>
          <p:nvPr/>
        </p:nvSpPr>
        <p:spPr bwMode="auto">
          <a:xfrm>
            <a:off x="1905000" y="3581400"/>
            <a:ext cx="0" cy="762000"/>
          </a:xfrm>
          <a:prstGeom prst="line">
            <a:avLst/>
          </a:prstGeom>
          <a:noFill/>
          <a:ln w="9525">
            <a:solidFill>
              <a:schemeClr val="tx1"/>
            </a:solidFill>
            <a:round/>
            <a:headEnd/>
            <a:tailEnd type="triangle" w="med" len="med"/>
          </a:ln>
        </p:spPr>
        <p:txBody>
          <a:bodyPr/>
          <a:lstStyle/>
          <a:p>
            <a:endParaRPr lang="en-US"/>
          </a:p>
        </p:txBody>
      </p:sp>
      <p:sp>
        <p:nvSpPr>
          <p:cNvPr id="17419" name="Line 11"/>
          <p:cNvSpPr>
            <a:spLocks noChangeShapeType="1"/>
          </p:cNvSpPr>
          <p:nvPr/>
        </p:nvSpPr>
        <p:spPr bwMode="auto">
          <a:xfrm>
            <a:off x="1905000" y="3733800"/>
            <a:ext cx="5410200" cy="0"/>
          </a:xfrm>
          <a:prstGeom prst="line">
            <a:avLst/>
          </a:prstGeom>
          <a:noFill/>
          <a:ln w="9525">
            <a:solidFill>
              <a:schemeClr val="tx1"/>
            </a:solidFill>
            <a:round/>
            <a:headEnd/>
            <a:tailEnd/>
          </a:ln>
        </p:spPr>
        <p:txBody>
          <a:bodyPr/>
          <a:lstStyle/>
          <a:p>
            <a:endParaRPr lang="en-US"/>
          </a:p>
        </p:txBody>
      </p:sp>
      <p:sp>
        <p:nvSpPr>
          <p:cNvPr id="17420" name="Line 12"/>
          <p:cNvSpPr>
            <a:spLocks noChangeShapeType="1"/>
          </p:cNvSpPr>
          <p:nvPr/>
        </p:nvSpPr>
        <p:spPr bwMode="auto">
          <a:xfrm>
            <a:off x="7315200" y="3352800"/>
            <a:ext cx="0" cy="381000"/>
          </a:xfrm>
          <a:prstGeom prst="line">
            <a:avLst/>
          </a:prstGeom>
          <a:noFill/>
          <a:ln w="9525">
            <a:solidFill>
              <a:schemeClr val="tx1"/>
            </a:solidFill>
            <a:round/>
            <a:headEnd/>
            <a:tailEnd/>
          </a:ln>
        </p:spPr>
        <p:txBody>
          <a:bodyPr/>
          <a:lstStyle/>
          <a:p>
            <a:endParaRPr lang="en-US"/>
          </a:p>
        </p:txBody>
      </p:sp>
      <p:sp>
        <p:nvSpPr>
          <p:cNvPr id="17421" name="Text Box 22"/>
          <p:cNvSpPr txBox="1">
            <a:spLocks noChangeArrowheads="1"/>
          </p:cNvSpPr>
          <p:nvPr/>
        </p:nvSpPr>
        <p:spPr bwMode="auto">
          <a:xfrm>
            <a:off x="381000" y="4419600"/>
            <a:ext cx="48768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obj(large,Y,Z), obj(X,white,Z), obj(X,Y,ball)</a:t>
            </a:r>
            <a:r>
              <a:rPr lang="en-US" sz="1400" b="1">
                <a:solidFill>
                  <a:schemeClr val="accent2"/>
                </a:solidFill>
                <a:latin typeface="Tahoma" pitchFamily="34" charset="0"/>
                <a:sym typeface="Wingdings" pitchFamily="2" charset="2"/>
              </a:rPr>
              <a:t>}</a:t>
            </a:r>
          </a:p>
        </p:txBody>
      </p:sp>
      <p:sp>
        <p:nvSpPr>
          <p:cNvPr id="17422" name="Text Box 24"/>
          <p:cNvSpPr txBox="1">
            <a:spLocks noChangeArrowheads="1"/>
          </p:cNvSpPr>
          <p:nvPr/>
        </p:nvSpPr>
        <p:spPr bwMode="auto">
          <a:xfrm>
            <a:off x="1905000" y="3729038"/>
            <a:ext cx="4538663" cy="304800"/>
          </a:xfrm>
          <a:prstGeom prst="rect">
            <a:avLst/>
          </a:prstGeom>
          <a:noFill/>
          <a:ln w="9525">
            <a:noFill/>
            <a:miter lim="800000"/>
            <a:headEnd/>
            <a:tailEnd/>
          </a:ln>
        </p:spPr>
        <p:txBody>
          <a:bodyPr wrap="none">
            <a:spAutoFit/>
          </a:bodyPr>
          <a:lstStyle/>
          <a:p>
            <a:r>
              <a:rPr lang="en-US" sz="1400" b="1">
                <a:latin typeface="Tahoma" pitchFamily="34" charset="0"/>
              </a:rPr>
              <a:t>Delete from G all hypotheses that fail to match p</a:t>
            </a:r>
          </a:p>
        </p:txBody>
      </p:sp>
      <p:sp>
        <p:nvSpPr>
          <p:cNvPr id="17423" name="Text Box 25"/>
          <p:cNvSpPr txBox="1">
            <a:spLocks noChangeArrowheads="1"/>
          </p:cNvSpPr>
          <p:nvPr/>
        </p:nvSpPr>
        <p:spPr bwMode="auto">
          <a:xfrm>
            <a:off x="1905000" y="2281238"/>
            <a:ext cx="6521450" cy="517525"/>
          </a:xfrm>
          <a:prstGeom prst="rect">
            <a:avLst/>
          </a:prstGeom>
          <a:noFill/>
          <a:ln w="9525">
            <a:noFill/>
            <a:miter lim="800000"/>
            <a:headEnd/>
            <a:tailEnd/>
          </a:ln>
        </p:spPr>
        <p:txBody>
          <a:bodyPr wrap="none">
            <a:spAutoFit/>
          </a:bodyPr>
          <a:lstStyle/>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17" name="Slide Number Placeholder 16"/>
          <p:cNvSpPr>
            <a:spLocks noGrp="1"/>
          </p:cNvSpPr>
          <p:nvPr>
            <p:ph type="sldNum" sz="quarter" idx="12"/>
          </p:nvPr>
        </p:nvSpPr>
        <p:spPr/>
        <p:txBody>
          <a:bodyPr/>
          <a:lstStyle/>
          <a:p>
            <a:pPr>
              <a:defRPr/>
            </a:pPr>
            <a:fld id="{B09B8CA6-990A-4F3A-B1AB-B5C5AC0B4BD0}" type="slidenum">
              <a:rPr lang="en-US" smtClean="0"/>
              <a:pPr>
                <a:defRPr/>
              </a:pPr>
              <a:t>15</a:t>
            </a:fld>
            <a:endParaRPr lang="en-US"/>
          </a:p>
        </p:txBody>
      </p:sp>
      <p:sp>
        <p:nvSpPr>
          <p:cNvPr id="18" name="Footer Placeholder 17"/>
          <p:cNvSpPr>
            <a:spLocks noGrp="1"/>
          </p:cNvSpPr>
          <p:nvPr>
            <p:ph type="ftr" sz="quarter" idx="11"/>
          </p:nvPr>
        </p:nvSpPr>
        <p:spPr/>
        <p:txBody>
          <a:bodyPr/>
          <a:lstStyle/>
          <a:p>
            <a:pPr>
              <a:defRPr/>
            </a:pPr>
            <a:r>
              <a:rPr lang="en-US"/>
              <a:t>T0264 - Artificial Intelligence</a:t>
            </a:r>
          </a:p>
        </p:txBody>
      </p:sp>
      <p:sp>
        <p:nvSpPr>
          <p:cNvPr id="19" name="Text Box 2"/>
          <p:cNvSpPr txBox="1">
            <a:spLocks noChangeArrowheads="1"/>
          </p:cNvSpPr>
          <p:nvPr/>
        </p:nvSpPr>
        <p:spPr bwMode="auto">
          <a:xfrm>
            <a:off x="685800" y="1143000"/>
            <a:ext cx="7620000" cy="384175"/>
          </a:xfrm>
          <a:prstGeom prst="rect">
            <a:avLst/>
          </a:prstGeom>
          <a:noFill/>
          <a:ln w="9525">
            <a:noFill/>
            <a:miter lim="800000"/>
            <a:headEnd/>
            <a:tailEnd/>
          </a:ln>
        </p:spPr>
        <p:txBody>
          <a:bodyPr>
            <a:spAutoFit/>
          </a:bodyPr>
          <a:lstStyle/>
          <a:p>
            <a:pPr>
              <a:lnSpc>
                <a:spcPct val="80000"/>
              </a:lnSpc>
              <a:spcBef>
                <a:spcPct val="50000"/>
              </a:spcBef>
            </a:pPr>
            <a:r>
              <a:rPr lang="en-US" sz="2400" dirty="0">
                <a:solidFill>
                  <a:srgbClr val="00B0F0"/>
                </a:solidFill>
                <a:latin typeface="Tahoma" pitchFamily="34" charset="0"/>
              </a:rPr>
              <a:t>Version spaces search (G to S) for concept “Ball”</a:t>
            </a:r>
          </a:p>
        </p:txBody>
      </p:sp>
      <p:sp>
        <p:nvSpPr>
          <p:cNvPr id="20"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General to Specific</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Search 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685800" y="1524000"/>
            <a:ext cx="23622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obj(X,Y,Z) }</a:t>
            </a:r>
            <a:endParaRPr lang="en-US" sz="1600" b="1">
              <a:solidFill>
                <a:schemeClr val="accent2"/>
              </a:solidFill>
              <a:latin typeface="Tahoma" pitchFamily="34" charset="0"/>
            </a:endParaRPr>
          </a:p>
        </p:txBody>
      </p:sp>
      <p:sp>
        <p:nvSpPr>
          <p:cNvPr id="18436" name="Text Box 4"/>
          <p:cNvSpPr txBox="1">
            <a:spLocks noChangeArrowheads="1"/>
          </p:cNvSpPr>
          <p:nvPr/>
        </p:nvSpPr>
        <p:spPr bwMode="auto">
          <a:xfrm>
            <a:off x="5943600" y="1524000"/>
            <a:ext cx="2819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Neg : obj(small,red,brick)</a:t>
            </a:r>
          </a:p>
        </p:txBody>
      </p:sp>
      <p:sp>
        <p:nvSpPr>
          <p:cNvPr id="18437" name="Line 5"/>
          <p:cNvSpPr>
            <a:spLocks noChangeShapeType="1"/>
          </p:cNvSpPr>
          <p:nvPr/>
        </p:nvSpPr>
        <p:spPr bwMode="auto">
          <a:xfrm>
            <a:off x="1905000" y="1905000"/>
            <a:ext cx="0" cy="914400"/>
          </a:xfrm>
          <a:prstGeom prst="line">
            <a:avLst/>
          </a:prstGeom>
          <a:noFill/>
          <a:ln w="9525">
            <a:solidFill>
              <a:schemeClr val="tx1"/>
            </a:solidFill>
            <a:round/>
            <a:headEnd/>
            <a:tailEnd type="triangle" w="med" len="med"/>
          </a:ln>
        </p:spPr>
        <p:txBody>
          <a:bodyPr/>
          <a:lstStyle/>
          <a:p>
            <a:endParaRPr lang="en-US"/>
          </a:p>
        </p:txBody>
      </p:sp>
      <p:sp>
        <p:nvSpPr>
          <p:cNvPr id="18438" name="Line 6"/>
          <p:cNvSpPr>
            <a:spLocks noChangeShapeType="1"/>
          </p:cNvSpPr>
          <p:nvPr/>
        </p:nvSpPr>
        <p:spPr bwMode="auto">
          <a:xfrm>
            <a:off x="1905000" y="2286000"/>
            <a:ext cx="5410200" cy="0"/>
          </a:xfrm>
          <a:prstGeom prst="line">
            <a:avLst/>
          </a:prstGeom>
          <a:noFill/>
          <a:ln w="9525">
            <a:solidFill>
              <a:schemeClr val="tx1"/>
            </a:solidFill>
            <a:round/>
            <a:headEnd/>
            <a:tailEnd/>
          </a:ln>
        </p:spPr>
        <p:txBody>
          <a:bodyPr/>
          <a:lstStyle/>
          <a:p>
            <a:endParaRPr lang="en-US"/>
          </a:p>
        </p:txBody>
      </p:sp>
      <p:sp>
        <p:nvSpPr>
          <p:cNvPr id="18439" name="Line 7"/>
          <p:cNvSpPr>
            <a:spLocks noChangeShapeType="1"/>
          </p:cNvSpPr>
          <p:nvPr/>
        </p:nvSpPr>
        <p:spPr bwMode="auto">
          <a:xfrm>
            <a:off x="7315200" y="1905000"/>
            <a:ext cx="0" cy="381000"/>
          </a:xfrm>
          <a:prstGeom prst="line">
            <a:avLst/>
          </a:prstGeom>
          <a:noFill/>
          <a:ln w="9525">
            <a:solidFill>
              <a:schemeClr val="tx1"/>
            </a:solidFill>
            <a:round/>
            <a:headEnd/>
            <a:tailEnd/>
          </a:ln>
        </p:spPr>
        <p:txBody>
          <a:bodyPr/>
          <a:lstStyle/>
          <a:p>
            <a:endParaRPr lang="en-US"/>
          </a:p>
        </p:txBody>
      </p:sp>
      <p:sp>
        <p:nvSpPr>
          <p:cNvPr id="18440" name="Text Box 8"/>
          <p:cNvSpPr txBox="1">
            <a:spLocks noChangeArrowheads="1"/>
          </p:cNvSpPr>
          <p:nvPr/>
        </p:nvSpPr>
        <p:spPr bwMode="auto">
          <a:xfrm>
            <a:off x="381000" y="2819400"/>
            <a:ext cx="4876800" cy="70961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obj(large,Y,Z), obj(X,white,Z),</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obj(X,blue,Z),   </a:t>
            </a:r>
          </a:p>
          <a:p>
            <a:pPr>
              <a:lnSpc>
                <a:spcPct val="120000"/>
              </a:lnSpc>
              <a:spcBef>
                <a:spcPct val="50000"/>
              </a:spcBef>
            </a:pPr>
            <a:r>
              <a:rPr lang="en-US" sz="1400" b="1">
                <a:solidFill>
                  <a:schemeClr val="accent2"/>
                </a:solidFill>
                <a:latin typeface="Tahoma" pitchFamily="34" charset="0"/>
              </a:rPr>
              <a:t>      obj(X,Y,ball), obj(X,Y,cube)</a:t>
            </a:r>
            <a:r>
              <a:rPr lang="en-US" sz="1400" b="1">
                <a:solidFill>
                  <a:schemeClr val="accent2"/>
                </a:solidFill>
                <a:latin typeface="Tahoma" pitchFamily="34" charset="0"/>
                <a:sym typeface="Wingdings" pitchFamily="2" charset="2"/>
              </a:rPr>
              <a:t>}</a:t>
            </a:r>
          </a:p>
        </p:txBody>
      </p:sp>
      <p:sp>
        <p:nvSpPr>
          <p:cNvPr id="18441" name="Text Box 9"/>
          <p:cNvSpPr txBox="1">
            <a:spLocks noChangeArrowheads="1"/>
          </p:cNvSpPr>
          <p:nvPr/>
        </p:nvSpPr>
        <p:spPr bwMode="auto">
          <a:xfrm>
            <a:off x="6019800" y="2971800"/>
            <a:ext cx="2819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Pos : obj(large,white,ball)</a:t>
            </a:r>
          </a:p>
        </p:txBody>
      </p:sp>
      <p:sp>
        <p:nvSpPr>
          <p:cNvPr id="18442" name="Line 10"/>
          <p:cNvSpPr>
            <a:spLocks noChangeShapeType="1"/>
          </p:cNvSpPr>
          <p:nvPr/>
        </p:nvSpPr>
        <p:spPr bwMode="auto">
          <a:xfrm>
            <a:off x="1905000" y="3581400"/>
            <a:ext cx="0" cy="762000"/>
          </a:xfrm>
          <a:prstGeom prst="line">
            <a:avLst/>
          </a:prstGeom>
          <a:noFill/>
          <a:ln w="9525">
            <a:solidFill>
              <a:schemeClr val="tx1"/>
            </a:solidFill>
            <a:round/>
            <a:headEnd/>
            <a:tailEnd type="triangle" w="med" len="med"/>
          </a:ln>
        </p:spPr>
        <p:txBody>
          <a:bodyPr/>
          <a:lstStyle/>
          <a:p>
            <a:endParaRPr lang="en-US"/>
          </a:p>
        </p:txBody>
      </p:sp>
      <p:sp>
        <p:nvSpPr>
          <p:cNvPr id="18443" name="Line 11"/>
          <p:cNvSpPr>
            <a:spLocks noChangeShapeType="1"/>
          </p:cNvSpPr>
          <p:nvPr/>
        </p:nvSpPr>
        <p:spPr bwMode="auto">
          <a:xfrm>
            <a:off x="1905000" y="3733800"/>
            <a:ext cx="5410200" cy="0"/>
          </a:xfrm>
          <a:prstGeom prst="line">
            <a:avLst/>
          </a:prstGeom>
          <a:noFill/>
          <a:ln w="9525">
            <a:solidFill>
              <a:schemeClr val="tx1"/>
            </a:solidFill>
            <a:round/>
            <a:headEnd/>
            <a:tailEnd/>
          </a:ln>
        </p:spPr>
        <p:txBody>
          <a:bodyPr/>
          <a:lstStyle/>
          <a:p>
            <a:endParaRPr lang="en-US"/>
          </a:p>
        </p:txBody>
      </p:sp>
      <p:sp>
        <p:nvSpPr>
          <p:cNvPr id="18444" name="Line 12"/>
          <p:cNvSpPr>
            <a:spLocks noChangeShapeType="1"/>
          </p:cNvSpPr>
          <p:nvPr/>
        </p:nvSpPr>
        <p:spPr bwMode="auto">
          <a:xfrm>
            <a:off x="7315200" y="3352800"/>
            <a:ext cx="0" cy="381000"/>
          </a:xfrm>
          <a:prstGeom prst="line">
            <a:avLst/>
          </a:prstGeom>
          <a:noFill/>
          <a:ln w="9525">
            <a:solidFill>
              <a:schemeClr val="tx1"/>
            </a:solidFill>
            <a:round/>
            <a:headEnd/>
            <a:tailEnd/>
          </a:ln>
        </p:spPr>
        <p:txBody>
          <a:bodyPr/>
          <a:lstStyle/>
          <a:p>
            <a:endParaRPr lang="en-US"/>
          </a:p>
        </p:txBody>
      </p:sp>
      <p:sp>
        <p:nvSpPr>
          <p:cNvPr id="18445" name="Text Box 18"/>
          <p:cNvSpPr txBox="1">
            <a:spLocks noChangeArrowheads="1"/>
          </p:cNvSpPr>
          <p:nvPr/>
        </p:nvSpPr>
        <p:spPr bwMode="auto">
          <a:xfrm>
            <a:off x="6019800" y="4311650"/>
            <a:ext cx="2819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Neg : obj(large,blue,cube)</a:t>
            </a:r>
          </a:p>
        </p:txBody>
      </p:sp>
      <p:sp>
        <p:nvSpPr>
          <p:cNvPr id="18446" name="Line 19"/>
          <p:cNvSpPr>
            <a:spLocks noChangeShapeType="1"/>
          </p:cNvSpPr>
          <p:nvPr/>
        </p:nvSpPr>
        <p:spPr bwMode="auto">
          <a:xfrm>
            <a:off x="1905000" y="4724400"/>
            <a:ext cx="0" cy="914400"/>
          </a:xfrm>
          <a:prstGeom prst="line">
            <a:avLst/>
          </a:prstGeom>
          <a:noFill/>
          <a:ln w="9525">
            <a:solidFill>
              <a:schemeClr val="tx1"/>
            </a:solidFill>
            <a:round/>
            <a:headEnd/>
            <a:tailEnd type="triangle" w="med" len="med"/>
          </a:ln>
        </p:spPr>
        <p:txBody>
          <a:bodyPr/>
          <a:lstStyle/>
          <a:p>
            <a:endParaRPr lang="en-US"/>
          </a:p>
        </p:txBody>
      </p:sp>
      <p:sp>
        <p:nvSpPr>
          <p:cNvPr id="18447" name="Line 20"/>
          <p:cNvSpPr>
            <a:spLocks noChangeShapeType="1"/>
          </p:cNvSpPr>
          <p:nvPr/>
        </p:nvSpPr>
        <p:spPr bwMode="auto">
          <a:xfrm>
            <a:off x="1905000" y="5029200"/>
            <a:ext cx="5410200" cy="0"/>
          </a:xfrm>
          <a:prstGeom prst="line">
            <a:avLst/>
          </a:prstGeom>
          <a:noFill/>
          <a:ln w="9525">
            <a:solidFill>
              <a:schemeClr val="tx1"/>
            </a:solidFill>
            <a:round/>
            <a:headEnd/>
            <a:tailEnd/>
          </a:ln>
        </p:spPr>
        <p:txBody>
          <a:bodyPr/>
          <a:lstStyle/>
          <a:p>
            <a:endParaRPr lang="en-US"/>
          </a:p>
        </p:txBody>
      </p:sp>
      <p:sp>
        <p:nvSpPr>
          <p:cNvPr id="18448" name="Line 21"/>
          <p:cNvSpPr>
            <a:spLocks noChangeShapeType="1"/>
          </p:cNvSpPr>
          <p:nvPr/>
        </p:nvSpPr>
        <p:spPr bwMode="auto">
          <a:xfrm>
            <a:off x="7315200" y="4648200"/>
            <a:ext cx="0" cy="381000"/>
          </a:xfrm>
          <a:prstGeom prst="line">
            <a:avLst/>
          </a:prstGeom>
          <a:noFill/>
          <a:ln w="9525">
            <a:solidFill>
              <a:schemeClr val="tx1"/>
            </a:solidFill>
            <a:round/>
            <a:headEnd/>
            <a:tailEnd/>
          </a:ln>
        </p:spPr>
        <p:txBody>
          <a:bodyPr/>
          <a:lstStyle/>
          <a:p>
            <a:endParaRPr lang="en-US"/>
          </a:p>
        </p:txBody>
      </p:sp>
      <p:sp>
        <p:nvSpPr>
          <p:cNvPr id="18449" name="Text Box 22"/>
          <p:cNvSpPr txBox="1">
            <a:spLocks noChangeArrowheads="1"/>
          </p:cNvSpPr>
          <p:nvPr/>
        </p:nvSpPr>
        <p:spPr bwMode="auto">
          <a:xfrm>
            <a:off x="381000" y="4419600"/>
            <a:ext cx="48768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obj(large,Y,Z), obj(X,white,Z), obj(X,Y,ball)</a:t>
            </a:r>
            <a:r>
              <a:rPr lang="en-US" sz="1400" b="1">
                <a:solidFill>
                  <a:schemeClr val="accent2"/>
                </a:solidFill>
                <a:latin typeface="Tahoma" pitchFamily="34" charset="0"/>
                <a:sym typeface="Wingdings" pitchFamily="2" charset="2"/>
              </a:rPr>
              <a:t>}</a:t>
            </a:r>
          </a:p>
        </p:txBody>
      </p:sp>
      <p:sp>
        <p:nvSpPr>
          <p:cNvPr id="18450" name="Text Box 23"/>
          <p:cNvSpPr txBox="1">
            <a:spLocks noChangeArrowheads="1"/>
          </p:cNvSpPr>
          <p:nvPr/>
        </p:nvSpPr>
        <p:spPr bwMode="auto">
          <a:xfrm>
            <a:off x="381000" y="5638800"/>
            <a:ext cx="5486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obj(large,white,Z), obj(X,white,Z), obj(X,Y,ball)</a:t>
            </a:r>
            <a:r>
              <a:rPr lang="en-US" sz="1400" b="1">
                <a:solidFill>
                  <a:schemeClr val="accent2"/>
                </a:solidFill>
                <a:latin typeface="Tahoma" pitchFamily="34" charset="0"/>
                <a:sym typeface="Wingdings" pitchFamily="2" charset="2"/>
              </a:rPr>
              <a:t>}</a:t>
            </a:r>
          </a:p>
        </p:txBody>
      </p:sp>
      <p:sp>
        <p:nvSpPr>
          <p:cNvPr id="18451" name="Text Box 24"/>
          <p:cNvSpPr txBox="1">
            <a:spLocks noChangeArrowheads="1"/>
          </p:cNvSpPr>
          <p:nvPr/>
        </p:nvSpPr>
        <p:spPr bwMode="auto">
          <a:xfrm>
            <a:off x="1905000" y="3729038"/>
            <a:ext cx="4538663" cy="304800"/>
          </a:xfrm>
          <a:prstGeom prst="rect">
            <a:avLst/>
          </a:prstGeom>
          <a:noFill/>
          <a:ln w="9525">
            <a:noFill/>
            <a:miter lim="800000"/>
            <a:headEnd/>
            <a:tailEnd/>
          </a:ln>
        </p:spPr>
        <p:txBody>
          <a:bodyPr wrap="none">
            <a:spAutoFit/>
          </a:bodyPr>
          <a:lstStyle/>
          <a:p>
            <a:r>
              <a:rPr lang="en-US" sz="1400" b="1">
                <a:latin typeface="Tahoma" pitchFamily="34" charset="0"/>
              </a:rPr>
              <a:t>Delete from G all hypotheses that fail to match p</a:t>
            </a:r>
          </a:p>
        </p:txBody>
      </p:sp>
      <p:sp>
        <p:nvSpPr>
          <p:cNvPr id="18452" name="Text Box 25"/>
          <p:cNvSpPr txBox="1">
            <a:spLocks noChangeArrowheads="1"/>
          </p:cNvSpPr>
          <p:nvPr/>
        </p:nvSpPr>
        <p:spPr bwMode="auto">
          <a:xfrm>
            <a:off x="1905000" y="2281238"/>
            <a:ext cx="6521450" cy="517525"/>
          </a:xfrm>
          <a:prstGeom prst="rect">
            <a:avLst/>
          </a:prstGeom>
          <a:noFill/>
          <a:ln w="9525">
            <a:noFill/>
            <a:miter lim="800000"/>
            <a:headEnd/>
            <a:tailEnd/>
          </a:ln>
        </p:spPr>
        <p:txBody>
          <a:bodyPr wrap="none">
            <a:spAutoFit/>
          </a:bodyPr>
          <a:lstStyle/>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18453" name="Text Box 26"/>
          <p:cNvSpPr txBox="1">
            <a:spLocks noChangeArrowheads="1"/>
          </p:cNvSpPr>
          <p:nvPr/>
        </p:nvSpPr>
        <p:spPr bwMode="auto">
          <a:xfrm>
            <a:off x="1905000" y="5024438"/>
            <a:ext cx="6521450" cy="517525"/>
          </a:xfrm>
          <a:prstGeom prst="rect">
            <a:avLst/>
          </a:prstGeom>
          <a:noFill/>
          <a:ln w="9525">
            <a:noFill/>
            <a:miter lim="800000"/>
            <a:headEnd/>
            <a:tailEnd/>
          </a:ln>
        </p:spPr>
        <p:txBody>
          <a:bodyPr wrap="none">
            <a:spAutoFit/>
          </a:bodyPr>
          <a:lstStyle/>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23" name="Slide Number Placeholder 22"/>
          <p:cNvSpPr>
            <a:spLocks noGrp="1"/>
          </p:cNvSpPr>
          <p:nvPr>
            <p:ph type="sldNum" sz="quarter" idx="12"/>
          </p:nvPr>
        </p:nvSpPr>
        <p:spPr/>
        <p:txBody>
          <a:bodyPr/>
          <a:lstStyle/>
          <a:p>
            <a:pPr>
              <a:defRPr/>
            </a:pPr>
            <a:fld id="{B09B8CA6-990A-4F3A-B1AB-B5C5AC0B4BD0}" type="slidenum">
              <a:rPr lang="en-US" smtClean="0"/>
              <a:pPr>
                <a:defRPr/>
              </a:pPr>
              <a:t>16</a:t>
            </a:fld>
            <a:endParaRPr lang="en-US"/>
          </a:p>
        </p:txBody>
      </p:sp>
      <p:sp>
        <p:nvSpPr>
          <p:cNvPr id="24" name="Footer Placeholder 23"/>
          <p:cNvSpPr>
            <a:spLocks noGrp="1"/>
          </p:cNvSpPr>
          <p:nvPr>
            <p:ph type="ftr" sz="quarter" idx="11"/>
          </p:nvPr>
        </p:nvSpPr>
        <p:spPr/>
        <p:txBody>
          <a:bodyPr/>
          <a:lstStyle/>
          <a:p>
            <a:pPr>
              <a:defRPr/>
            </a:pPr>
            <a:r>
              <a:rPr lang="en-US"/>
              <a:t>T0264 - Artificial Intelligence</a:t>
            </a:r>
          </a:p>
        </p:txBody>
      </p:sp>
      <p:sp>
        <p:nvSpPr>
          <p:cNvPr id="25" name="Text Box 2"/>
          <p:cNvSpPr txBox="1">
            <a:spLocks noChangeArrowheads="1"/>
          </p:cNvSpPr>
          <p:nvPr/>
        </p:nvSpPr>
        <p:spPr bwMode="auto">
          <a:xfrm>
            <a:off x="685800" y="1143000"/>
            <a:ext cx="7620000" cy="384175"/>
          </a:xfrm>
          <a:prstGeom prst="rect">
            <a:avLst/>
          </a:prstGeom>
          <a:noFill/>
          <a:ln w="9525">
            <a:noFill/>
            <a:miter lim="800000"/>
            <a:headEnd/>
            <a:tailEnd/>
          </a:ln>
        </p:spPr>
        <p:txBody>
          <a:bodyPr>
            <a:spAutoFit/>
          </a:bodyPr>
          <a:lstStyle/>
          <a:p>
            <a:pPr>
              <a:lnSpc>
                <a:spcPct val="80000"/>
              </a:lnSpc>
              <a:spcBef>
                <a:spcPct val="50000"/>
              </a:spcBef>
            </a:pPr>
            <a:r>
              <a:rPr lang="en-US" sz="2400" dirty="0">
                <a:solidFill>
                  <a:srgbClr val="00B0F0"/>
                </a:solidFill>
                <a:latin typeface="Tahoma" pitchFamily="34" charset="0"/>
              </a:rPr>
              <a:t>Version spaces search (G to S) for concept “Ball”</a:t>
            </a:r>
          </a:p>
        </p:txBody>
      </p:sp>
      <p:sp>
        <p:nvSpPr>
          <p:cNvPr id="26"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General to Specific</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Search 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685800" y="1492250"/>
            <a:ext cx="23622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obj(X,Y,Z) }</a:t>
            </a:r>
            <a:endParaRPr lang="en-US" sz="1600" b="1">
              <a:solidFill>
                <a:schemeClr val="accent2"/>
              </a:solidFill>
              <a:latin typeface="Tahoma" pitchFamily="34" charset="0"/>
            </a:endParaRPr>
          </a:p>
        </p:txBody>
      </p:sp>
      <p:sp>
        <p:nvSpPr>
          <p:cNvPr id="19460" name="Text Box 4"/>
          <p:cNvSpPr txBox="1">
            <a:spLocks noChangeArrowheads="1"/>
          </p:cNvSpPr>
          <p:nvPr/>
        </p:nvSpPr>
        <p:spPr bwMode="auto">
          <a:xfrm>
            <a:off x="5943600" y="1492250"/>
            <a:ext cx="2819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Neg : obj(small,red,brick)</a:t>
            </a:r>
          </a:p>
        </p:txBody>
      </p:sp>
      <p:sp>
        <p:nvSpPr>
          <p:cNvPr id="19461" name="Line 5"/>
          <p:cNvSpPr>
            <a:spLocks noChangeShapeType="1"/>
          </p:cNvSpPr>
          <p:nvPr/>
        </p:nvSpPr>
        <p:spPr bwMode="auto">
          <a:xfrm>
            <a:off x="1905000" y="1873250"/>
            <a:ext cx="0" cy="914400"/>
          </a:xfrm>
          <a:prstGeom prst="line">
            <a:avLst/>
          </a:prstGeom>
          <a:noFill/>
          <a:ln w="9525">
            <a:solidFill>
              <a:schemeClr val="tx1"/>
            </a:solidFill>
            <a:round/>
            <a:headEnd/>
            <a:tailEnd type="triangle" w="med" len="med"/>
          </a:ln>
        </p:spPr>
        <p:txBody>
          <a:bodyPr/>
          <a:lstStyle/>
          <a:p>
            <a:endParaRPr lang="en-US"/>
          </a:p>
        </p:txBody>
      </p:sp>
      <p:sp>
        <p:nvSpPr>
          <p:cNvPr id="19462" name="Line 6"/>
          <p:cNvSpPr>
            <a:spLocks noChangeShapeType="1"/>
          </p:cNvSpPr>
          <p:nvPr/>
        </p:nvSpPr>
        <p:spPr bwMode="auto">
          <a:xfrm>
            <a:off x="1905000" y="2254250"/>
            <a:ext cx="5410200" cy="0"/>
          </a:xfrm>
          <a:prstGeom prst="line">
            <a:avLst/>
          </a:prstGeom>
          <a:noFill/>
          <a:ln w="9525">
            <a:solidFill>
              <a:schemeClr val="tx1"/>
            </a:solidFill>
            <a:round/>
            <a:headEnd/>
            <a:tailEnd/>
          </a:ln>
        </p:spPr>
        <p:txBody>
          <a:bodyPr/>
          <a:lstStyle/>
          <a:p>
            <a:endParaRPr lang="en-US"/>
          </a:p>
        </p:txBody>
      </p:sp>
      <p:sp>
        <p:nvSpPr>
          <p:cNvPr id="19463" name="Line 7"/>
          <p:cNvSpPr>
            <a:spLocks noChangeShapeType="1"/>
          </p:cNvSpPr>
          <p:nvPr/>
        </p:nvSpPr>
        <p:spPr bwMode="auto">
          <a:xfrm>
            <a:off x="7315200" y="1873250"/>
            <a:ext cx="0" cy="381000"/>
          </a:xfrm>
          <a:prstGeom prst="line">
            <a:avLst/>
          </a:prstGeom>
          <a:noFill/>
          <a:ln w="9525">
            <a:solidFill>
              <a:schemeClr val="tx1"/>
            </a:solidFill>
            <a:round/>
            <a:headEnd/>
            <a:tailEnd/>
          </a:ln>
        </p:spPr>
        <p:txBody>
          <a:bodyPr/>
          <a:lstStyle/>
          <a:p>
            <a:endParaRPr lang="en-US"/>
          </a:p>
        </p:txBody>
      </p:sp>
      <p:sp>
        <p:nvSpPr>
          <p:cNvPr id="19464" name="Text Box 8"/>
          <p:cNvSpPr txBox="1">
            <a:spLocks noChangeArrowheads="1"/>
          </p:cNvSpPr>
          <p:nvPr/>
        </p:nvSpPr>
        <p:spPr bwMode="auto">
          <a:xfrm>
            <a:off x="381000" y="2787650"/>
            <a:ext cx="4876800" cy="70961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obj(large,Y,Z), obj(X,white,Z),</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obj(X,blue,Z),   </a:t>
            </a:r>
          </a:p>
          <a:p>
            <a:pPr>
              <a:lnSpc>
                <a:spcPct val="120000"/>
              </a:lnSpc>
              <a:spcBef>
                <a:spcPct val="50000"/>
              </a:spcBef>
            </a:pPr>
            <a:r>
              <a:rPr lang="en-US" sz="1400" b="1">
                <a:solidFill>
                  <a:schemeClr val="accent2"/>
                </a:solidFill>
                <a:latin typeface="Tahoma" pitchFamily="34" charset="0"/>
              </a:rPr>
              <a:t>      obj(X,Y,ball), obj(X,Y,cube)</a:t>
            </a:r>
            <a:r>
              <a:rPr lang="en-US" sz="1400" b="1">
                <a:solidFill>
                  <a:schemeClr val="accent2"/>
                </a:solidFill>
                <a:latin typeface="Tahoma" pitchFamily="34" charset="0"/>
                <a:sym typeface="Wingdings" pitchFamily="2" charset="2"/>
              </a:rPr>
              <a:t>}</a:t>
            </a:r>
          </a:p>
        </p:txBody>
      </p:sp>
      <p:sp>
        <p:nvSpPr>
          <p:cNvPr id="19465" name="Text Box 9"/>
          <p:cNvSpPr txBox="1">
            <a:spLocks noChangeArrowheads="1"/>
          </p:cNvSpPr>
          <p:nvPr/>
        </p:nvSpPr>
        <p:spPr bwMode="auto">
          <a:xfrm>
            <a:off x="6019800" y="2940050"/>
            <a:ext cx="2819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Pos : obj(large,white,ball)</a:t>
            </a:r>
          </a:p>
        </p:txBody>
      </p:sp>
      <p:sp>
        <p:nvSpPr>
          <p:cNvPr id="19466" name="Line 10"/>
          <p:cNvSpPr>
            <a:spLocks noChangeShapeType="1"/>
          </p:cNvSpPr>
          <p:nvPr/>
        </p:nvSpPr>
        <p:spPr bwMode="auto">
          <a:xfrm>
            <a:off x="1905000" y="3549650"/>
            <a:ext cx="0" cy="762000"/>
          </a:xfrm>
          <a:prstGeom prst="line">
            <a:avLst/>
          </a:prstGeom>
          <a:noFill/>
          <a:ln w="9525">
            <a:solidFill>
              <a:schemeClr val="tx1"/>
            </a:solidFill>
            <a:round/>
            <a:headEnd/>
            <a:tailEnd type="triangle" w="med" len="med"/>
          </a:ln>
        </p:spPr>
        <p:txBody>
          <a:bodyPr/>
          <a:lstStyle/>
          <a:p>
            <a:endParaRPr lang="en-US"/>
          </a:p>
        </p:txBody>
      </p:sp>
      <p:sp>
        <p:nvSpPr>
          <p:cNvPr id="19467" name="Line 11"/>
          <p:cNvSpPr>
            <a:spLocks noChangeShapeType="1"/>
          </p:cNvSpPr>
          <p:nvPr/>
        </p:nvSpPr>
        <p:spPr bwMode="auto">
          <a:xfrm>
            <a:off x="1905000" y="3702050"/>
            <a:ext cx="5410200" cy="0"/>
          </a:xfrm>
          <a:prstGeom prst="line">
            <a:avLst/>
          </a:prstGeom>
          <a:noFill/>
          <a:ln w="9525">
            <a:solidFill>
              <a:schemeClr val="tx1"/>
            </a:solidFill>
            <a:round/>
            <a:headEnd/>
            <a:tailEnd/>
          </a:ln>
        </p:spPr>
        <p:txBody>
          <a:bodyPr/>
          <a:lstStyle/>
          <a:p>
            <a:endParaRPr lang="en-US"/>
          </a:p>
        </p:txBody>
      </p:sp>
      <p:sp>
        <p:nvSpPr>
          <p:cNvPr id="19468" name="Line 12"/>
          <p:cNvSpPr>
            <a:spLocks noChangeShapeType="1"/>
          </p:cNvSpPr>
          <p:nvPr/>
        </p:nvSpPr>
        <p:spPr bwMode="auto">
          <a:xfrm>
            <a:off x="7315200" y="3321050"/>
            <a:ext cx="0" cy="381000"/>
          </a:xfrm>
          <a:prstGeom prst="line">
            <a:avLst/>
          </a:prstGeom>
          <a:noFill/>
          <a:ln w="9525">
            <a:solidFill>
              <a:schemeClr val="tx1"/>
            </a:solidFill>
            <a:round/>
            <a:headEnd/>
            <a:tailEnd/>
          </a:ln>
        </p:spPr>
        <p:txBody>
          <a:bodyPr/>
          <a:lstStyle/>
          <a:p>
            <a:endParaRPr lang="en-US"/>
          </a:p>
        </p:txBody>
      </p:sp>
      <p:sp>
        <p:nvSpPr>
          <p:cNvPr id="19469" name="Text Box 13"/>
          <p:cNvSpPr txBox="1">
            <a:spLocks noChangeArrowheads="1"/>
          </p:cNvSpPr>
          <p:nvPr/>
        </p:nvSpPr>
        <p:spPr bwMode="auto">
          <a:xfrm>
            <a:off x="6019800" y="5454650"/>
            <a:ext cx="26670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Pos : obj(small,blue,ball)</a:t>
            </a:r>
          </a:p>
        </p:txBody>
      </p:sp>
      <p:sp>
        <p:nvSpPr>
          <p:cNvPr id="19470" name="Line 14"/>
          <p:cNvSpPr>
            <a:spLocks noChangeShapeType="1"/>
          </p:cNvSpPr>
          <p:nvPr/>
        </p:nvSpPr>
        <p:spPr bwMode="auto">
          <a:xfrm>
            <a:off x="1905000" y="5911850"/>
            <a:ext cx="0" cy="609600"/>
          </a:xfrm>
          <a:prstGeom prst="line">
            <a:avLst/>
          </a:prstGeom>
          <a:noFill/>
          <a:ln w="9525">
            <a:solidFill>
              <a:schemeClr val="tx1"/>
            </a:solidFill>
            <a:round/>
            <a:headEnd/>
            <a:tailEnd type="triangle" w="med" len="med"/>
          </a:ln>
        </p:spPr>
        <p:txBody>
          <a:bodyPr/>
          <a:lstStyle/>
          <a:p>
            <a:endParaRPr lang="en-US"/>
          </a:p>
        </p:txBody>
      </p:sp>
      <p:sp>
        <p:nvSpPr>
          <p:cNvPr id="19471" name="Line 15"/>
          <p:cNvSpPr>
            <a:spLocks noChangeShapeType="1"/>
          </p:cNvSpPr>
          <p:nvPr/>
        </p:nvSpPr>
        <p:spPr bwMode="auto">
          <a:xfrm>
            <a:off x="1905000" y="6064250"/>
            <a:ext cx="5410200" cy="0"/>
          </a:xfrm>
          <a:prstGeom prst="line">
            <a:avLst/>
          </a:prstGeom>
          <a:noFill/>
          <a:ln w="9525">
            <a:solidFill>
              <a:schemeClr val="tx1"/>
            </a:solidFill>
            <a:round/>
            <a:headEnd/>
            <a:tailEnd/>
          </a:ln>
        </p:spPr>
        <p:txBody>
          <a:bodyPr/>
          <a:lstStyle/>
          <a:p>
            <a:endParaRPr lang="en-US"/>
          </a:p>
        </p:txBody>
      </p:sp>
      <p:sp>
        <p:nvSpPr>
          <p:cNvPr id="19472" name="Line 16"/>
          <p:cNvSpPr>
            <a:spLocks noChangeShapeType="1"/>
          </p:cNvSpPr>
          <p:nvPr/>
        </p:nvSpPr>
        <p:spPr bwMode="auto">
          <a:xfrm>
            <a:off x="7315200" y="5835650"/>
            <a:ext cx="0" cy="228600"/>
          </a:xfrm>
          <a:prstGeom prst="line">
            <a:avLst/>
          </a:prstGeom>
          <a:noFill/>
          <a:ln w="9525">
            <a:solidFill>
              <a:schemeClr val="tx1"/>
            </a:solidFill>
            <a:round/>
            <a:headEnd/>
            <a:tailEnd/>
          </a:ln>
        </p:spPr>
        <p:txBody>
          <a:bodyPr/>
          <a:lstStyle/>
          <a:p>
            <a:endParaRPr lang="en-US"/>
          </a:p>
        </p:txBody>
      </p:sp>
      <p:sp>
        <p:nvSpPr>
          <p:cNvPr id="19473" name="Text Box 17"/>
          <p:cNvSpPr txBox="1">
            <a:spLocks noChangeArrowheads="1"/>
          </p:cNvSpPr>
          <p:nvPr/>
        </p:nvSpPr>
        <p:spPr bwMode="auto">
          <a:xfrm>
            <a:off x="685800" y="6521450"/>
            <a:ext cx="24384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a:t>
            </a:r>
            <a:r>
              <a:rPr lang="en-US" sz="1600" b="1">
                <a:solidFill>
                  <a:schemeClr val="accent2"/>
                </a:solidFill>
                <a:latin typeface="Tahoma" pitchFamily="34" charset="0"/>
              </a:rPr>
              <a:t>obj(X,Y,ball)</a:t>
            </a:r>
            <a:r>
              <a:rPr lang="en-US" sz="1600" b="1">
                <a:solidFill>
                  <a:schemeClr val="accent2"/>
                </a:solidFill>
                <a:latin typeface="Tahoma" pitchFamily="34" charset="0"/>
                <a:sym typeface="Wingdings" pitchFamily="2" charset="2"/>
              </a:rPr>
              <a:t> }</a:t>
            </a:r>
          </a:p>
        </p:txBody>
      </p:sp>
      <p:sp>
        <p:nvSpPr>
          <p:cNvPr id="19474" name="Text Box 18"/>
          <p:cNvSpPr txBox="1">
            <a:spLocks noChangeArrowheads="1"/>
          </p:cNvSpPr>
          <p:nvPr/>
        </p:nvSpPr>
        <p:spPr bwMode="auto">
          <a:xfrm>
            <a:off x="6019800" y="4279900"/>
            <a:ext cx="2819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Neg : obj(large,blue,cube)</a:t>
            </a:r>
          </a:p>
        </p:txBody>
      </p:sp>
      <p:sp>
        <p:nvSpPr>
          <p:cNvPr id="19475" name="Line 19"/>
          <p:cNvSpPr>
            <a:spLocks noChangeShapeType="1"/>
          </p:cNvSpPr>
          <p:nvPr/>
        </p:nvSpPr>
        <p:spPr bwMode="auto">
          <a:xfrm>
            <a:off x="1905000" y="4692650"/>
            <a:ext cx="0" cy="914400"/>
          </a:xfrm>
          <a:prstGeom prst="line">
            <a:avLst/>
          </a:prstGeom>
          <a:noFill/>
          <a:ln w="9525">
            <a:solidFill>
              <a:schemeClr val="tx1"/>
            </a:solidFill>
            <a:round/>
            <a:headEnd/>
            <a:tailEnd type="triangle" w="med" len="med"/>
          </a:ln>
        </p:spPr>
        <p:txBody>
          <a:bodyPr/>
          <a:lstStyle/>
          <a:p>
            <a:endParaRPr lang="en-US"/>
          </a:p>
        </p:txBody>
      </p:sp>
      <p:sp>
        <p:nvSpPr>
          <p:cNvPr id="19476" name="Line 20"/>
          <p:cNvSpPr>
            <a:spLocks noChangeShapeType="1"/>
          </p:cNvSpPr>
          <p:nvPr/>
        </p:nvSpPr>
        <p:spPr bwMode="auto">
          <a:xfrm>
            <a:off x="1905000" y="4997450"/>
            <a:ext cx="5410200" cy="0"/>
          </a:xfrm>
          <a:prstGeom prst="line">
            <a:avLst/>
          </a:prstGeom>
          <a:noFill/>
          <a:ln w="9525">
            <a:solidFill>
              <a:schemeClr val="tx1"/>
            </a:solidFill>
            <a:round/>
            <a:headEnd/>
            <a:tailEnd/>
          </a:ln>
        </p:spPr>
        <p:txBody>
          <a:bodyPr/>
          <a:lstStyle/>
          <a:p>
            <a:endParaRPr lang="en-US"/>
          </a:p>
        </p:txBody>
      </p:sp>
      <p:sp>
        <p:nvSpPr>
          <p:cNvPr id="19477" name="Line 21"/>
          <p:cNvSpPr>
            <a:spLocks noChangeShapeType="1"/>
          </p:cNvSpPr>
          <p:nvPr/>
        </p:nvSpPr>
        <p:spPr bwMode="auto">
          <a:xfrm>
            <a:off x="7315200" y="4616450"/>
            <a:ext cx="0" cy="381000"/>
          </a:xfrm>
          <a:prstGeom prst="line">
            <a:avLst/>
          </a:prstGeom>
          <a:noFill/>
          <a:ln w="9525">
            <a:solidFill>
              <a:schemeClr val="tx1"/>
            </a:solidFill>
            <a:round/>
            <a:headEnd/>
            <a:tailEnd/>
          </a:ln>
        </p:spPr>
        <p:txBody>
          <a:bodyPr/>
          <a:lstStyle/>
          <a:p>
            <a:endParaRPr lang="en-US"/>
          </a:p>
        </p:txBody>
      </p:sp>
      <p:sp>
        <p:nvSpPr>
          <p:cNvPr id="19478" name="Text Box 22"/>
          <p:cNvSpPr txBox="1">
            <a:spLocks noChangeArrowheads="1"/>
          </p:cNvSpPr>
          <p:nvPr/>
        </p:nvSpPr>
        <p:spPr bwMode="auto">
          <a:xfrm>
            <a:off x="381000" y="4387850"/>
            <a:ext cx="48768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obj(large,Y,Z), obj(X,white,Z), obj(X,Y,ball)</a:t>
            </a:r>
            <a:r>
              <a:rPr lang="en-US" sz="1400" b="1">
                <a:solidFill>
                  <a:schemeClr val="accent2"/>
                </a:solidFill>
                <a:latin typeface="Tahoma" pitchFamily="34" charset="0"/>
                <a:sym typeface="Wingdings" pitchFamily="2" charset="2"/>
              </a:rPr>
              <a:t>}</a:t>
            </a:r>
          </a:p>
        </p:txBody>
      </p:sp>
      <p:sp>
        <p:nvSpPr>
          <p:cNvPr id="19479" name="Text Box 23"/>
          <p:cNvSpPr txBox="1">
            <a:spLocks noChangeArrowheads="1"/>
          </p:cNvSpPr>
          <p:nvPr/>
        </p:nvSpPr>
        <p:spPr bwMode="auto">
          <a:xfrm>
            <a:off x="381000" y="5607050"/>
            <a:ext cx="5486400" cy="304800"/>
          </a:xfrm>
          <a:prstGeom prst="rect">
            <a:avLst/>
          </a:prstGeom>
          <a:noFill/>
          <a:ln w="9525">
            <a:noFill/>
            <a:miter lim="800000"/>
            <a:headEnd/>
            <a:tailEnd/>
          </a:ln>
        </p:spPr>
        <p:txBody>
          <a:bodyPr>
            <a:spAutoFit/>
          </a:bodyPr>
          <a:lstStyle/>
          <a:p>
            <a:pPr>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a:t>
            </a:r>
            <a:r>
              <a:rPr lang="en-US" sz="1400" b="1">
                <a:solidFill>
                  <a:schemeClr val="accent2"/>
                </a:solidFill>
                <a:latin typeface="Tahoma" pitchFamily="34" charset="0"/>
              </a:rPr>
              <a:t>obj(large,white,Z), obj(X,white,Z), obj(X,Y,ball)</a:t>
            </a:r>
            <a:r>
              <a:rPr lang="en-US" sz="1400" b="1">
                <a:solidFill>
                  <a:schemeClr val="accent2"/>
                </a:solidFill>
                <a:latin typeface="Tahoma" pitchFamily="34" charset="0"/>
                <a:sym typeface="Wingdings" pitchFamily="2" charset="2"/>
              </a:rPr>
              <a:t>}</a:t>
            </a:r>
          </a:p>
        </p:txBody>
      </p:sp>
      <p:sp>
        <p:nvSpPr>
          <p:cNvPr id="19480" name="Text Box 24"/>
          <p:cNvSpPr txBox="1">
            <a:spLocks noChangeArrowheads="1"/>
          </p:cNvSpPr>
          <p:nvPr/>
        </p:nvSpPr>
        <p:spPr bwMode="auto">
          <a:xfrm>
            <a:off x="1905000" y="3697288"/>
            <a:ext cx="4538663" cy="304800"/>
          </a:xfrm>
          <a:prstGeom prst="rect">
            <a:avLst/>
          </a:prstGeom>
          <a:noFill/>
          <a:ln w="9525">
            <a:noFill/>
            <a:miter lim="800000"/>
            <a:headEnd/>
            <a:tailEnd/>
          </a:ln>
        </p:spPr>
        <p:txBody>
          <a:bodyPr wrap="none">
            <a:spAutoFit/>
          </a:bodyPr>
          <a:lstStyle/>
          <a:p>
            <a:r>
              <a:rPr lang="en-US" sz="1400" b="1">
                <a:latin typeface="Tahoma" pitchFamily="34" charset="0"/>
              </a:rPr>
              <a:t>Delete from G all hypotheses that fail to match p</a:t>
            </a:r>
          </a:p>
        </p:txBody>
      </p:sp>
      <p:sp>
        <p:nvSpPr>
          <p:cNvPr id="19481" name="Text Box 25"/>
          <p:cNvSpPr txBox="1">
            <a:spLocks noChangeArrowheads="1"/>
          </p:cNvSpPr>
          <p:nvPr/>
        </p:nvSpPr>
        <p:spPr bwMode="auto">
          <a:xfrm>
            <a:off x="1905000" y="2249488"/>
            <a:ext cx="6521450" cy="517525"/>
          </a:xfrm>
          <a:prstGeom prst="rect">
            <a:avLst/>
          </a:prstGeom>
          <a:noFill/>
          <a:ln w="9525">
            <a:noFill/>
            <a:miter lim="800000"/>
            <a:headEnd/>
            <a:tailEnd/>
          </a:ln>
        </p:spPr>
        <p:txBody>
          <a:bodyPr wrap="none">
            <a:spAutoFit/>
          </a:bodyPr>
          <a:lstStyle/>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19482" name="Text Box 26"/>
          <p:cNvSpPr txBox="1">
            <a:spLocks noChangeArrowheads="1"/>
          </p:cNvSpPr>
          <p:nvPr/>
        </p:nvSpPr>
        <p:spPr bwMode="auto">
          <a:xfrm>
            <a:off x="1905000" y="4992688"/>
            <a:ext cx="6521450" cy="517525"/>
          </a:xfrm>
          <a:prstGeom prst="rect">
            <a:avLst/>
          </a:prstGeom>
          <a:noFill/>
          <a:ln w="9525">
            <a:noFill/>
            <a:miter lim="800000"/>
            <a:headEnd/>
            <a:tailEnd/>
          </a:ln>
        </p:spPr>
        <p:txBody>
          <a:bodyPr wrap="none">
            <a:spAutoFit/>
          </a:bodyPr>
          <a:lstStyle/>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19483" name="Text Box 27"/>
          <p:cNvSpPr txBox="1">
            <a:spLocks noChangeArrowheads="1"/>
          </p:cNvSpPr>
          <p:nvPr/>
        </p:nvSpPr>
        <p:spPr bwMode="auto">
          <a:xfrm>
            <a:off x="1905000" y="6091238"/>
            <a:ext cx="4538663" cy="304800"/>
          </a:xfrm>
          <a:prstGeom prst="rect">
            <a:avLst/>
          </a:prstGeom>
          <a:noFill/>
          <a:ln w="9525">
            <a:noFill/>
            <a:miter lim="800000"/>
            <a:headEnd/>
            <a:tailEnd/>
          </a:ln>
        </p:spPr>
        <p:txBody>
          <a:bodyPr wrap="none">
            <a:spAutoFit/>
          </a:bodyPr>
          <a:lstStyle/>
          <a:p>
            <a:r>
              <a:rPr lang="en-US" sz="1400" b="1">
                <a:latin typeface="Tahoma" pitchFamily="34" charset="0"/>
              </a:rPr>
              <a:t>Delete from G all hypotheses that fail to match p</a:t>
            </a:r>
          </a:p>
        </p:txBody>
      </p:sp>
      <p:sp>
        <p:nvSpPr>
          <p:cNvPr id="29" name="Slide Number Placeholder 28"/>
          <p:cNvSpPr>
            <a:spLocks noGrp="1"/>
          </p:cNvSpPr>
          <p:nvPr>
            <p:ph type="sldNum" sz="quarter" idx="12"/>
          </p:nvPr>
        </p:nvSpPr>
        <p:spPr/>
        <p:txBody>
          <a:bodyPr/>
          <a:lstStyle/>
          <a:p>
            <a:pPr>
              <a:defRPr/>
            </a:pPr>
            <a:fld id="{B09B8CA6-990A-4F3A-B1AB-B5C5AC0B4BD0}" type="slidenum">
              <a:rPr lang="en-US" smtClean="0"/>
              <a:pPr>
                <a:defRPr/>
              </a:pPr>
              <a:t>17</a:t>
            </a:fld>
            <a:endParaRPr lang="en-US"/>
          </a:p>
        </p:txBody>
      </p:sp>
      <p:sp>
        <p:nvSpPr>
          <p:cNvPr id="30" name="Footer Placeholder 29"/>
          <p:cNvSpPr>
            <a:spLocks noGrp="1"/>
          </p:cNvSpPr>
          <p:nvPr>
            <p:ph type="ftr" sz="quarter" idx="11"/>
          </p:nvPr>
        </p:nvSpPr>
        <p:spPr>
          <a:xfrm>
            <a:off x="3257550" y="6457950"/>
            <a:ext cx="2895600" cy="476250"/>
          </a:xfrm>
        </p:spPr>
        <p:txBody>
          <a:bodyPr/>
          <a:lstStyle/>
          <a:p>
            <a:pPr>
              <a:defRPr/>
            </a:pPr>
            <a:r>
              <a:rPr lang="en-US" dirty="0"/>
              <a:t>T0264 - Artificial Intelligence</a:t>
            </a:r>
          </a:p>
        </p:txBody>
      </p:sp>
      <p:sp>
        <p:nvSpPr>
          <p:cNvPr id="31" name="Text Box 2"/>
          <p:cNvSpPr txBox="1">
            <a:spLocks noChangeArrowheads="1"/>
          </p:cNvSpPr>
          <p:nvPr/>
        </p:nvSpPr>
        <p:spPr bwMode="auto">
          <a:xfrm>
            <a:off x="685800" y="1143000"/>
            <a:ext cx="7620000" cy="384175"/>
          </a:xfrm>
          <a:prstGeom prst="rect">
            <a:avLst/>
          </a:prstGeom>
          <a:noFill/>
          <a:ln w="9525">
            <a:noFill/>
            <a:miter lim="800000"/>
            <a:headEnd/>
            <a:tailEnd/>
          </a:ln>
        </p:spPr>
        <p:txBody>
          <a:bodyPr>
            <a:spAutoFit/>
          </a:bodyPr>
          <a:lstStyle/>
          <a:p>
            <a:pPr>
              <a:lnSpc>
                <a:spcPct val="80000"/>
              </a:lnSpc>
              <a:spcBef>
                <a:spcPct val="50000"/>
              </a:spcBef>
            </a:pPr>
            <a:r>
              <a:rPr lang="en-US" sz="2400" dirty="0">
                <a:solidFill>
                  <a:srgbClr val="00B0F0"/>
                </a:solidFill>
                <a:latin typeface="Tahoma" pitchFamily="34" charset="0"/>
              </a:rPr>
              <a:t>Version spaces search (G to S) for concept “Ball”</a:t>
            </a:r>
          </a:p>
        </p:txBody>
      </p:sp>
      <p:sp>
        <p:nvSpPr>
          <p:cNvPr id="32"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General to Specific</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Search 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xfrm>
            <a:off x="8153400" y="6096000"/>
            <a:ext cx="762000" cy="476250"/>
          </a:xfrm>
          <a:noFill/>
        </p:spPr>
        <p:txBody>
          <a:bodyPr/>
          <a:lstStyle/>
          <a:p>
            <a:fld id="{04222AA5-654A-46A7-890A-5B467263FD20}" type="slidenum">
              <a:rPr lang="en-US">
                <a:latin typeface="Arial" pitchFamily="34" charset="0"/>
              </a:rPr>
              <a:pPr/>
              <a:t>18</a:t>
            </a:fld>
            <a:endParaRPr lang="en-US" dirty="0">
              <a:latin typeface="Arial" pitchFamily="34" charset="0"/>
            </a:endParaRPr>
          </a:p>
        </p:txBody>
      </p:sp>
      <p:sp>
        <p:nvSpPr>
          <p:cNvPr id="26628" name="Rectangle 3"/>
          <p:cNvSpPr>
            <a:spLocks noGrp="1" noChangeArrowheads="1"/>
          </p:cNvSpPr>
          <p:nvPr>
            <p:ph type="body" idx="1"/>
          </p:nvPr>
        </p:nvSpPr>
        <p:spPr>
          <a:xfrm>
            <a:off x="304800" y="1676400"/>
            <a:ext cx="8534400" cy="3657600"/>
          </a:xfrm>
        </p:spPr>
        <p:txBody>
          <a:bodyPr/>
          <a:lstStyle/>
          <a:p>
            <a:pPr marL="609600" indent="-609600" eaLnBrk="1" hangingPunct="1"/>
            <a:r>
              <a:rPr lang="en-US" dirty="0">
                <a:latin typeface="Tahoma" pitchFamily="34" charset="0"/>
                <a:ea typeface="Tahoma" pitchFamily="34" charset="0"/>
                <a:cs typeface="Tahoma" pitchFamily="34" charset="0"/>
              </a:rPr>
              <a:t>Given : A representation language and a set of positive and negative examples expressed in that language.</a:t>
            </a:r>
          </a:p>
          <a:p>
            <a:pPr marL="609600" indent="-609600" eaLnBrk="1" hangingPunct="1"/>
            <a:r>
              <a:rPr lang="en-US" dirty="0">
                <a:latin typeface="Tahoma" pitchFamily="34" charset="0"/>
                <a:ea typeface="Tahoma" pitchFamily="34" charset="0"/>
                <a:cs typeface="Tahoma" pitchFamily="34" charset="0"/>
              </a:rPr>
              <a:t>Compute : A concept description that is consistent with all the positive examples and none of the negative examples.</a:t>
            </a:r>
          </a:p>
          <a:p>
            <a:pPr marL="609600" indent="-609600" eaLnBrk="1" hangingPunct="1">
              <a:buFontTx/>
              <a:buAutoNum type="arabicPeriod"/>
            </a:pPr>
            <a:r>
              <a:rPr lang="en-US" dirty="0">
                <a:latin typeface="Tahoma" pitchFamily="34" charset="0"/>
                <a:ea typeface="Tahoma" pitchFamily="34" charset="0"/>
                <a:cs typeface="Tahoma" pitchFamily="34" charset="0"/>
              </a:rPr>
              <a:t>Initialize G to contain one element : the null description (all features are variables).</a:t>
            </a:r>
          </a:p>
          <a:p>
            <a:pPr marL="609600" indent="-609600" eaLnBrk="1" hangingPunct="1">
              <a:buFontTx/>
              <a:buAutoNum type="arabicPeriod"/>
            </a:pPr>
            <a:r>
              <a:rPr lang="en-US" dirty="0">
                <a:latin typeface="Tahoma" pitchFamily="34" charset="0"/>
                <a:ea typeface="Tahoma" pitchFamily="34" charset="0"/>
                <a:cs typeface="Tahoma" pitchFamily="34" charset="0"/>
              </a:rPr>
              <a:t>Initialize S to contain one element : the first positive example.</a:t>
            </a:r>
          </a:p>
        </p:txBody>
      </p:sp>
      <p:sp>
        <p:nvSpPr>
          <p:cNvPr id="6" name="Footer Placeholder 5"/>
          <p:cNvSpPr>
            <a:spLocks noGrp="1"/>
          </p:cNvSpPr>
          <p:nvPr>
            <p:ph type="ftr" sz="quarter" idx="11"/>
          </p:nvPr>
        </p:nvSpPr>
        <p:spPr>
          <a:xfrm>
            <a:off x="3124200" y="6248400"/>
            <a:ext cx="2895600" cy="400050"/>
          </a:xfrm>
        </p:spPr>
        <p:txBody>
          <a:bodyPr/>
          <a:lstStyle/>
          <a:p>
            <a:pPr>
              <a:defRPr/>
            </a:pPr>
            <a:r>
              <a:rPr lang="en-US"/>
              <a:t>T0264 - Artificial Intelligence</a:t>
            </a:r>
            <a:endParaRPr lang="en-US" dirty="0"/>
          </a:p>
        </p:txBody>
      </p:sp>
      <p:sp>
        <p:nvSpPr>
          <p:cNvPr id="7"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xfrm>
            <a:off x="8401050" y="6172200"/>
            <a:ext cx="742950" cy="476250"/>
          </a:xfrm>
          <a:noFill/>
        </p:spPr>
        <p:txBody>
          <a:bodyPr/>
          <a:lstStyle/>
          <a:p>
            <a:fld id="{24B4BF56-ED1B-424D-81FA-E0C28F0B8257}" type="slidenum">
              <a:rPr lang="en-US">
                <a:latin typeface="Arial" pitchFamily="34" charset="0"/>
              </a:rPr>
              <a:pPr/>
              <a:t>19</a:t>
            </a:fld>
            <a:endParaRPr lang="en-US" dirty="0">
              <a:latin typeface="Arial" pitchFamily="34" charset="0"/>
            </a:endParaRPr>
          </a:p>
        </p:txBody>
      </p:sp>
      <p:sp>
        <p:nvSpPr>
          <p:cNvPr id="27652" name="Rectangle 3"/>
          <p:cNvSpPr>
            <a:spLocks noGrp="1" noChangeArrowheads="1"/>
          </p:cNvSpPr>
          <p:nvPr>
            <p:ph type="body" idx="1"/>
          </p:nvPr>
        </p:nvSpPr>
        <p:spPr>
          <a:xfrm>
            <a:off x="228600" y="1828800"/>
            <a:ext cx="8610600" cy="3200400"/>
          </a:xfrm>
        </p:spPr>
        <p:txBody>
          <a:bodyPr/>
          <a:lstStyle/>
          <a:p>
            <a:pPr marL="609600" indent="-609600" eaLnBrk="1" hangingPunct="1">
              <a:buFontTx/>
              <a:buNone/>
            </a:pPr>
            <a:r>
              <a:rPr lang="en-US" dirty="0">
                <a:latin typeface="Tahoma" pitchFamily="34" charset="0"/>
                <a:ea typeface="Tahoma" pitchFamily="34" charset="0"/>
                <a:cs typeface="Tahoma" pitchFamily="34" charset="0"/>
              </a:rPr>
              <a:t>3. 	Accept a new training example.</a:t>
            </a:r>
          </a:p>
          <a:p>
            <a:pPr marL="609600" indent="-609600" eaLnBrk="1" hangingPunct="1"/>
            <a:r>
              <a:rPr lang="en-US" dirty="0">
                <a:latin typeface="Tahoma" pitchFamily="34" charset="0"/>
                <a:ea typeface="Tahoma" pitchFamily="34" charset="0"/>
                <a:cs typeface="Tahoma" pitchFamily="34" charset="0"/>
              </a:rPr>
              <a:t>If it is a </a:t>
            </a:r>
            <a:r>
              <a:rPr lang="en-US" i="1" dirty="0">
                <a:latin typeface="Tahoma" pitchFamily="34" charset="0"/>
                <a:ea typeface="Tahoma" pitchFamily="34" charset="0"/>
                <a:cs typeface="Tahoma" pitchFamily="34" charset="0"/>
              </a:rPr>
              <a:t>positive example</a:t>
            </a:r>
            <a:r>
              <a:rPr lang="en-US" dirty="0">
                <a:latin typeface="Tahoma" pitchFamily="34" charset="0"/>
                <a:ea typeface="Tahoma" pitchFamily="34" charset="0"/>
                <a:cs typeface="Tahoma" pitchFamily="34" charset="0"/>
              </a:rPr>
              <a:t>, first remove from </a:t>
            </a:r>
            <a:r>
              <a:rPr lang="en-US" i="1" dirty="0">
                <a:latin typeface="Tahoma" pitchFamily="34" charset="0"/>
                <a:ea typeface="Tahoma" pitchFamily="34" charset="0"/>
                <a:cs typeface="Tahoma" pitchFamily="34" charset="0"/>
              </a:rPr>
              <a:t>G</a:t>
            </a:r>
            <a:r>
              <a:rPr lang="en-US" dirty="0">
                <a:latin typeface="Tahoma" pitchFamily="34" charset="0"/>
                <a:ea typeface="Tahoma" pitchFamily="34" charset="0"/>
                <a:cs typeface="Tahoma" pitchFamily="34" charset="0"/>
              </a:rPr>
              <a:t> any descriptions that </a:t>
            </a:r>
            <a:r>
              <a:rPr lang="en-US" u="sng" dirty="0">
                <a:latin typeface="Tahoma" pitchFamily="34" charset="0"/>
                <a:ea typeface="Tahoma" pitchFamily="34" charset="0"/>
                <a:cs typeface="Tahoma" pitchFamily="34" charset="0"/>
              </a:rPr>
              <a:t>do not cover the example</a:t>
            </a:r>
            <a:r>
              <a:rPr lang="en-US" dirty="0">
                <a:latin typeface="Tahoma" pitchFamily="34" charset="0"/>
                <a:ea typeface="Tahoma" pitchFamily="34" charset="0"/>
                <a:cs typeface="Tahoma" pitchFamily="34" charset="0"/>
              </a:rPr>
              <a:t>. Then, update the </a:t>
            </a:r>
            <a:r>
              <a:rPr lang="en-US" i="1" dirty="0">
                <a:latin typeface="Tahoma" pitchFamily="34" charset="0"/>
                <a:ea typeface="Tahoma" pitchFamily="34" charset="0"/>
                <a:cs typeface="Tahoma" pitchFamily="34" charset="0"/>
              </a:rPr>
              <a:t>S</a:t>
            </a:r>
            <a:r>
              <a:rPr lang="en-US" dirty="0">
                <a:latin typeface="Tahoma" pitchFamily="34" charset="0"/>
                <a:ea typeface="Tahoma" pitchFamily="34" charset="0"/>
                <a:cs typeface="Tahoma" pitchFamily="34" charset="0"/>
              </a:rPr>
              <a:t> set to contain the most specific set of descriptions in the version space that </a:t>
            </a:r>
            <a:r>
              <a:rPr lang="en-US" u="sng" dirty="0">
                <a:latin typeface="Tahoma" pitchFamily="34" charset="0"/>
                <a:ea typeface="Tahoma" pitchFamily="34" charset="0"/>
                <a:cs typeface="Tahoma" pitchFamily="34" charset="0"/>
              </a:rPr>
              <a:t>cover the example</a:t>
            </a:r>
            <a:r>
              <a:rPr lang="en-US" dirty="0">
                <a:latin typeface="Tahoma" pitchFamily="34" charset="0"/>
                <a:ea typeface="Tahoma" pitchFamily="34" charset="0"/>
                <a:cs typeface="Tahoma" pitchFamily="34" charset="0"/>
              </a:rPr>
              <a:t> and the current element of the </a:t>
            </a:r>
            <a:r>
              <a:rPr lang="en-US" i="1" dirty="0">
                <a:latin typeface="Tahoma" pitchFamily="34" charset="0"/>
                <a:ea typeface="Tahoma" pitchFamily="34" charset="0"/>
                <a:cs typeface="Tahoma" pitchFamily="34" charset="0"/>
              </a:rPr>
              <a:t>S</a:t>
            </a:r>
            <a:r>
              <a:rPr lang="en-US" dirty="0">
                <a:latin typeface="Tahoma" pitchFamily="34" charset="0"/>
                <a:ea typeface="Tahoma" pitchFamily="34" charset="0"/>
                <a:cs typeface="Tahoma" pitchFamily="34" charset="0"/>
              </a:rPr>
              <a:t> set.	That is, generalize the elements of </a:t>
            </a:r>
            <a:r>
              <a:rPr lang="en-US" i="1" dirty="0">
                <a:latin typeface="Tahoma" pitchFamily="34" charset="0"/>
                <a:ea typeface="Tahoma" pitchFamily="34" charset="0"/>
                <a:cs typeface="Tahoma" pitchFamily="34" charset="0"/>
              </a:rPr>
              <a:t>S</a:t>
            </a:r>
            <a:r>
              <a:rPr lang="en-US" dirty="0">
                <a:latin typeface="Tahoma" pitchFamily="34" charset="0"/>
                <a:ea typeface="Tahoma" pitchFamily="34" charset="0"/>
                <a:cs typeface="Tahoma" pitchFamily="34" charset="0"/>
              </a:rPr>
              <a:t> as little as possible so that they cover the new training example. </a:t>
            </a:r>
          </a:p>
        </p:txBody>
      </p:sp>
      <p:sp>
        <p:nvSpPr>
          <p:cNvPr id="6" name="Footer Placeholder 5"/>
          <p:cNvSpPr>
            <a:spLocks noGrp="1"/>
          </p:cNvSpPr>
          <p:nvPr>
            <p:ph type="ftr" sz="quarter" idx="11"/>
          </p:nvPr>
        </p:nvSpPr>
        <p:spPr>
          <a:xfrm>
            <a:off x="3581400" y="6172200"/>
            <a:ext cx="2895600" cy="476250"/>
          </a:xfrm>
        </p:spPr>
        <p:txBody>
          <a:bodyPr/>
          <a:lstStyle/>
          <a:p>
            <a:pPr>
              <a:defRPr/>
            </a:pPr>
            <a:r>
              <a:rPr lang="en-US"/>
              <a:t>T0264 - Artificial Intelligence</a:t>
            </a:r>
            <a:endParaRPr lang="en-US" dirty="0"/>
          </a:p>
        </p:txBody>
      </p:sp>
      <p:sp>
        <p:nvSpPr>
          <p:cNvPr id="8"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990600"/>
            <a:ext cx="7924800" cy="762000"/>
          </a:xfrm>
        </p:spPr>
        <p:txBody>
          <a:bodyPr/>
          <a:lstStyle/>
          <a:p>
            <a:pPr algn="l"/>
            <a:r>
              <a:rPr lang="en-US" sz="2800" b="1" dirty="0">
                <a:solidFill>
                  <a:schemeClr val="tx1"/>
                </a:solidFill>
                <a:latin typeface="Tahoma" pitchFamily="34" charset="0"/>
                <a:cs typeface="Tahoma" pitchFamily="34" charset="0"/>
              </a:rPr>
              <a:t>Case study : Version Space Learning</a:t>
            </a:r>
          </a:p>
        </p:txBody>
      </p:sp>
      <p:pic>
        <p:nvPicPr>
          <p:cNvPr id="27651" name="Picture 3"/>
          <p:cNvPicPr>
            <a:picLocks noChangeAspect="1" noChangeArrowheads="1"/>
          </p:cNvPicPr>
          <p:nvPr/>
        </p:nvPicPr>
        <p:blipFill>
          <a:blip r:embed="rId2" cstate="print"/>
          <a:srcRect/>
          <a:stretch>
            <a:fillRect/>
          </a:stretch>
        </p:blipFill>
        <p:spPr bwMode="auto">
          <a:xfrm>
            <a:off x="762000" y="2743200"/>
            <a:ext cx="7905750" cy="3040063"/>
          </a:xfrm>
          <a:prstGeom prst="rect">
            <a:avLst/>
          </a:prstGeom>
          <a:noFill/>
          <a:ln w="9525">
            <a:noFill/>
            <a:miter lim="800000"/>
            <a:headEnd/>
            <a:tailEnd/>
          </a:ln>
          <a:effectLst/>
        </p:spPr>
      </p:pic>
      <p:sp>
        <p:nvSpPr>
          <p:cNvPr id="27652" name="Text Box 4"/>
          <p:cNvSpPr txBox="1">
            <a:spLocks noChangeArrowheads="1"/>
          </p:cNvSpPr>
          <p:nvPr/>
        </p:nvSpPr>
        <p:spPr bwMode="auto">
          <a:xfrm>
            <a:off x="304800" y="1600200"/>
            <a:ext cx="8610600" cy="1200329"/>
          </a:xfrm>
          <a:prstGeom prst="rect">
            <a:avLst/>
          </a:prstGeom>
          <a:noFill/>
          <a:ln w="9525">
            <a:noFill/>
            <a:miter lim="800000"/>
            <a:headEnd/>
            <a:tailEnd/>
          </a:ln>
          <a:effectLst/>
        </p:spPr>
        <p:txBody>
          <a:bodyPr wrap="square">
            <a:spAutoFit/>
          </a:bodyPr>
          <a:lstStyle/>
          <a:p>
            <a:r>
              <a:rPr lang="en-US" sz="2400" dirty="0">
                <a:latin typeface="Tahoma" pitchFamily="34" charset="0"/>
                <a:cs typeface="Tahoma" pitchFamily="34" charset="0"/>
              </a:rPr>
              <a:t>Least commitment:</a:t>
            </a:r>
          </a:p>
          <a:p>
            <a:r>
              <a:rPr lang="en-US" sz="2400" dirty="0">
                <a:latin typeface="Tahoma" pitchFamily="34" charset="0"/>
                <a:cs typeface="Tahoma" pitchFamily="34" charset="0"/>
              </a:rPr>
              <a:t>Instead of keeping around one hypothesis and using backtracking, keep all consistent hypotheses (and only those).</a:t>
            </a:r>
          </a:p>
        </p:txBody>
      </p:sp>
      <p:sp>
        <p:nvSpPr>
          <p:cNvPr id="27654" name="Text Box 6"/>
          <p:cNvSpPr txBox="1">
            <a:spLocks noChangeArrowheads="1"/>
          </p:cNvSpPr>
          <p:nvPr/>
        </p:nvSpPr>
        <p:spPr bwMode="auto">
          <a:xfrm>
            <a:off x="1143000" y="5715000"/>
            <a:ext cx="6463629" cy="400110"/>
          </a:xfrm>
          <a:prstGeom prst="rect">
            <a:avLst/>
          </a:prstGeom>
          <a:noFill/>
          <a:ln w="9525">
            <a:noFill/>
            <a:miter lim="800000"/>
            <a:headEnd/>
            <a:tailEnd/>
          </a:ln>
          <a:effectLst/>
        </p:spPr>
        <p:txBody>
          <a:bodyPr wrap="none">
            <a:spAutoFit/>
          </a:bodyPr>
          <a:lstStyle/>
          <a:p>
            <a:r>
              <a:rPr lang="en-US" sz="2000" dirty="0">
                <a:latin typeface="Tahoma" pitchFamily="34" charset="0"/>
                <a:cs typeface="Tahoma" pitchFamily="34" charset="0"/>
              </a:rPr>
              <a:t>Incremental: old instances do not have to be rechecked</a:t>
            </a:r>
          </a:p>
        </p:txBody>
      </p:sp>
      <p:sp>
        <p:nvSpPr>
          <p:cNvPr id="8" name="Slide Number Placeholder 7"/>
          <p:cNvSpPr>
            <a:spLocks noGrp="1"/>
          </p:cNvSpPr>
          <p:nvPr>
            <p:ph type="sldNum" sz="quarter" idx="12"/>
          </p:nvPr>
        </p:nvSpPr>
        <p:spPr/>
        <p:txBody>
          <a:bodyPr/>
          <a:lstStyle/>
          <a:p>
            <a:pPr>
              <a:defRPr/>
            </a:pPr>
            <a:fld id="{F487BDA2-7CFB-49FA-AF01-A16398862907}" type="slidenum">
              <a:rPr lang="en-US" smtClean="0"/>
              <a:pPr>
                <a:defRPr/>
              </a:pPr>
              <a:t>2</a:t>
            </a:fld>
            <a:endParaRPr lang="en-US"/>
          </a:p>
        </p:txBody>
      </p:sp>
      <p:sp>
        <p:nvSpPr>
          <p:cNvPr id="9" name="Footer Placeholder 8"/>
          <p:cNvSpPr>
            <a:spLocks noGrp="1"/>
          </p:cNvSpPr>
          <p:nvPr>
            <p:ph type="ftr" sz="quarter" idx="11"/>
          </p:nvPr>
        </p:nvSpPr>
        <p:spPr/>
        <p:txBody>
          <a:bodyPr/>
          <a:lstStyle/>
          <a:p>
            <a:pPr>
              <a:defRPr/>
            </a:pPr>
            <a:r>
              <a:rPr lang="en-US"/>
              <a:t>T0264 - Artificial Intelligence</a:t>
            </a:r>
          </a:p>
        </p:txBody>
      </p:sp>
      <p:sp>
        <p:nvSpPr>
          <p:cNvPr id="10"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A Logical Formulation</a:t>
            </a:r>
            <a:endParaRPr lang="en-US" sz="3200" b="1" kern="0" baseline="0" dirty="0">
              <a:solidFill>
                <a:schemeClr val="bg1"/>
              </a:solidFill>
              <a:effectLst>
                <a:outerShdw blurRad="38100" dist="38100" dir="2700000" algn="tl">
                  <a:srgbClr val="C0C0C0"/>
                </a:outerShdw>
              </a:effectLst>
              <a:latin typeface="Tahoma" pitchFamily="34" charset="0"/>
              <a:ea typeface="+mj-ea"/>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of Learning</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xfrm>
            <a:off x="8229600" y="6172200"/>
            <a:ext cx="742950" cy="476250"/>
          </a:xfrm>
          <a:noFill/>
        </p:spPr>
        <p:txBody>
          <a:bodyPr/>
          <a:lstStyle/>
          <a:p>
            <a:fld id="{35AFAFD5-4C05-4431-859D-B672DF04ADA4}" type="slidenum">
              <a:rPr lang="en-US">
                <a:latin typeface="Arial" pitchFamily="34" charset="0"/>
              </a:rPr>
              <a:pPr/>
              <a:t>20</a:t>
            </a:fld>
            <a:endParaRPr lang="en-US" dirty="0">
              <a:latin typeface="Arial" pitchFamily="34" charset="0"/>
            </a:endParaRPr>
          </a:p>
        </p:txBody>
      </p:sp>
      <p:sp>
        <p:nvSpPr>
          <p:cNvPr id="28676" name="Rectangle 3"/>
          <p:cNvSpPr>
            <a:spLocks noGrp="1" noChangeArrowheads="1"/>
          </p:cNvSpPr>
          <p:nvPr>
            <p:ph type="body" idx="1"/>
          </p:nvPr>
        </p:nvSpPr>
        <p:spPr>
          <a:xfrm>
            <a:off x="228600" y="1600200"/>
            <a:ext cx="8534400" cy="4191000"/>
          </a:xfrm>
        </p:spPr>
        <p:txBody>
          <a:bodyPr/>
          <a:lstStyle/>
          <a:p>
            <a:pPr marL="609600" indent="-609600" eaLnBrk="1" hangingPunct="1">
              <a:lnSpc>
                <a:spcPct val="80000"/>
              </a:lnSpc>
            </a:pPr>
            <a:r>
              <a:rPr lang="en-US" dirty="0">
                <a:latin typeface="Tahoma" pitchFamily="34" charset="0"/>
                <a:ea typeface="Tahoma" pitchFamily="34" charset="0"/>
                <a:cs typeface="Tahoma" pitchFamily="34" charset="0"/>
              </a:rPr>
              <a:t>If it is a </a:t>
            </a:r>
            <a:r>
              <a:rPr lang="en-US" i="1" dirty="0">
                <a:latin typeface="Tahoma" pitchFamily="34" charset="0"/>
                <a:ea typeface="Tahoma" pitchFamily="34" charset="0"/>
                <a:cs typeface="Tahoma" pitchFamily="34" charset="0"/>
              </a:rPr>
              <a:t>negative example</a:t>
            </a:r>
            <a:r>
              <a:rPr lang="en-US" dirty="0">
                <a:latin typeface="Tahoma" pitchFamily="34" charset="0"/>
                <a:ea typeface="Tahoma" pitchFamily="34" charset="0"/>
                <a:cs typeface="Tahoma" pitchFamily="34" charset="0"/>
              </a:rPr>
              <a:t>, first remove from </a:t>
            </a:r>
            <a:r>
              <a:rPr lang="en-US" i="1" dirty="0">
                <a:latin typeface="Tahoma" pitchFamily="34" charset="0"/>
                <a:ea typeface="Tahoma" pitchFamily="34" charset="0"/>
                <a:cs typeface="Tahoma" pitchFamily="34" charset="0"/>
              </a:rPr>
              <a:t>S</a:t>
            </a:r>
            <a:r>
              <a:rPr lang="en-US" dirty="0">
                <a:latin typeface="Tahoma" pitchFamily="34" charset="0"/>
                <a:ea typeface="Tahoma" pitchFamily="34" charset="0"/>
                <a:cs typeface="Tahoma" pitchFamily="34" charset="0"/>
              </a:rPr>
              <a:t> any descriptions that </a:t>
            </a:r>
            <a:r>
              <a:rPr lang="en-US" u="sng" dirty="0">
                <a:latin typeface="Tahoma" pitchFamily="34" charset="0"/>
                <a:ea typeface="Tahoma" pitchFamily="34" charset="0"/>
                <a:cs typeface="Tahoma" pitchFamily="34" charset="0"/>
              </a:rPr>
              <a:t>cover the example</a:t>
            </a:r>
            <a:r>
              <a:rPr lang="en-US" dirty="0">
                <a:latin typeface="Tahoma" pitchFamily="34" charset="0"/>
                <a:ea typeface="Tahoma" pitchFamily="34" charset="0"/>
                <a:cs typeface="Tahoma" pitchFamily="34" charset="0"/>
              </a:rPr>
              <a:t>. Then, update the </a:t>
            </a:r>
            <a:r>
              <a:rPr lang="en-US" i="1" dirty="0">
                <a:latin typeface="Tahoma" pitchFamily="34" charset="0"/>
                <a:ea typeface="Tahoma" pitchFamily="34" charset="0"/>
                <a:cs typeface="Tahoma" pitchFamily="34" charset="0"/>
              </a:rPr>
              <a:t>G</a:t>
            </a:r>
            <a:r>
              <a:rPr lang="en-US" dirty="0">
                <a:latin typeface="Tahoma" pitchFamily="34" charset="0"/>
                <a:ea typeface="Tahoma" pitchFamily="34" charset="0"/>
                <a:cs typeface="Tahoma" pitchFamily="34" charset="0"/>
              </a:rPr>
              <a:t> set to contain the most general set of descriptions in the version space that </a:t>
            </a:r>
            <a:r>
              <a:rPr lang="en-US" u="sng" dirty="0">
                <a:latin typeface="Tahoma" pitchFamily="34" charset="0"/>
                <a:ea typeface="Tahoma" pitchFamily="34" charset="0"/>
                <a:cs typeface="Tahoma" pitchFamily="34" charset="0"/>
              </a:rPr>
              <a:t>do not cover the example</a:t>
            </a:r>
            <a:r>
              <a:rPr lang="en-US" dirty="0">
                <a:latin typeface="Tahoma" pitchFamily="34" charset="0"/>
                <a:ea typeface="Tahoma" pitchFamily="34" charset="0"/>
                <a:cs typeface="Tahoma" pitchFamily="34" charset="0"/>
              </a:rPr>
              <a:t>. That is, specialize the element of </a:t>
            </a:r>
            <a:r>
              <a:rPr lang="en-US" i="1" dirty="0">
                <a:latin typeface="Tahoma" pitchFamily="34" charset="0"/>
                <a:ea typeface="Tahoma" pitchFamily="34" charset="0"/>
                <a:cs typeface="Tahoma" pitchFamily="34" charset="0"/>
              </a:rPr>
              <a:t>G</a:t>
            </a:r>
            <a:r>
              <a:rPr lang="en-US" dirty="0">
                <a:latin typeface="Tahoma" pitchFamily="34" charset="0"/>
                <a:ea typeface="Tahoma" pitchFamily="34" charset="0"/>
                <a:cs typeface="Tahoma" pitchFamily="34" charset="0"/>
              </a:rPr>
              <a:t> as little as possible so that the negative example is no longer covered by any of the elements of </a:t>
            </a:r>
            <a:r>
              <a:rPr lang="en-US" i="1" dirty="0">
                <a:latin typeface="Tahoma" pitchFamily="34" charset="0"/>
                <a:ea typeface="Tahoma" pitchFamily="34" charset="0"/>
                <a:cs typeface="Tahoma" pitchFamily="34" charset="0"/>
              </a:rPr>
              <a:t>G</a:t>
            </a:r>
            <a:r>
              <a:rPr lang="en-US" dirty="0">
                <a:latin typeface="Tahoma" pitchFamily="34" charset="0"/>
                <a:ea typeface="Tahoma" pitchFamily="34" charset="0"/>
                <a:cs typeface="Tahoma" pitchFamily="34" charset="0"/>
              </a:rPr>
              <a:t>.  </a:t>
            </a:r>
          </a:p>
          <a:p>
            <a:pPr marL="609600" indent="-609600" eaLnBrk="1" hangingPunct="1">
              <a:lnSpc>
                <a:spcPct val="80000"/>
              </a:lnSpc>
              <a:buFontTx/>
              <a:buNone/>
            </a:pPr>
            <a:endParaRPr lang="en-US" dirty="0">
              <a:latin typeface="Tahoma" pitchFamily="34" charset="0"/>
              <a:ea typeface="Tahoma" pitchFamily="34" charset="0"/>
              <a:cs typeface="Tahoma" pitchFamily="34" charset="0"/>
            </a:endParaRPr>
          </a:p>
          <a:p>
            <a:pPr marL="609600" indent="-609600" eaLnBrk="1" hangingPunct="1">
              <a:lnSpc>
                <a:spcPct val="80000"/>
              </a:lnSpc>
            </a:pPr>
            <a:r>
              <a:rPr lang="en-US" dirty="0">
                <a:latin typeface="Tahoma" pitchFamily="34" charset="0"/>
                <a:ea typeface="Tahoma" pitchFamily="34" charset="0"/>
                <a:cs typeface="Tahoma" pitchFamily="34" charset="0"/>
              </a:rPr>
              <a:t>If S and G are both singleton sets, then if they are identical, output their value and halt. If they are both singleton sets but they are different, then the training cases were inconsistent. Output this result and halt. Otherwise, go to step 3. </a:t>
            </a:r>
          </a:p>
        </p:txBody>
      </p:sp>
      <p:sp>
        <p:nvSpPr>
          <p:cNvPr id="6" name="Footer Placeholder 5"/>
          <p:cNvSpPr>
            <a:spLocks noGrp="1"/>
          </p:cNvSpPr>
          <p:nvPr>
            <p:ph type="ftr" sz="quarter" idx="11"/>
          </p:nvPr>
        </p:nvSpPr>
        <p:spPr>
          <a:xfrm>
            <a:off x="3276600" y="6172200"/>
            <a:ext cx="2895600" cy="476250"/>
          </a:xfrm>
        </p:spPr>
        <p:txBody>
          <a:bodyPr/>
          <a:lstStyle/>
          <a:p>
            <a:pPr>
              <a:defRPr/>
            </a:pPr>
            <a:r>
              <a:rPr lang="en-US"/>
              <a:t>T0264 - Artificial Intelligence</a:t>
            </a:r>
            <a:endParaRPr lang="en-US" dirty="0"/>
          </a:p>
        </p:txBody>
      </p:sp>
      <p:sp>
        <p:nvSpPr>
          <p:cNvPr id="8"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04800" y="1066800"/>
            <a:ext cx="35814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obj(X,Y,Z) }, </a:t>
            </a:r>
            <a:r>
              <a:rPr lang="en-US" sz="1600" b="1">
                <a:solidFill>
                  <a:schemeClr val="accent2"/>
                </a:solidFill>
                <a:latin typeface="Tahoma" pitchFamily="34" charset="0"/>
              </a:rPr>
              <a:t>S: {  }</a:t>
            </a:r>
          </a:p>
        </p:txBody>
      </p:sp>
      <p:sp>
        <p:nvSpPr>
          <p:cNvPr id="23555" name="Text Box 3"/>
          <p:cNvSpPr txBox="1">
            <a:spLocks noChangeArrowheads="1"/>
          </p:cNvSpPr>
          <p:nvPr/>
        </p:nvSpPr>
        <p:spPr bwMode="auto">
          <a:xfrm>
            <a:off x="5334000" y="990600"/>
            <a:ext cx="31242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Pos : obj(small,red,ball)</a:t>
            </a:r>
          </a:p>
        </p:txBody>
      </p:sp>
      <p:sp>
        <p:nvSpPr>
          <p:cNvPr id="23556" name="Line 4"/>
          <p:cNvSpPr>
            <a:spLocks noChangeShapeType="1"/>
          </p:cNvSpPr>
          <p:nvPr/>
        </p:nvSpPr>
        <p:spPr bwMode="auto">
          <a:xfrm>
            <a:off x="1905000" y="1524000"/>
            <a:ext cx="0" cy="914400"/>
          </a:xfrm>
          <a:prstGeom prst="line">
            <a:avLst/>
          </a:prstGeom>
          <a:noFill/>
          <a:ln w="9525">
            <a:solidFill>
              <a:schemeClr val="tx1"/>
            </a:solidFill>
            <a:round/>
            <a:headEnd/>
            <a:tailEnd type="triangle" w="med" len="med"/>
          </a:ln>
        </p:spPr>
        <p:txBody>
          <a:bodyPr/>
          <a:lstStyle/>
          <a:p>
            <a:endParaRPr lang="en-US"/>
          </a:p>
        </p:txBody>
      </p:sp>
      <p:sp>
        <p:nvSpPr>
          <p:cNvPr id="23557" name="Line 5"/>
          <p:cNvSpPr>
            <a:spLocks noChangeShapeType="1"/>
          </p:cNvSpPr>
          <p:nvPr/>
        </p:nvSpPr>
        <p:spPr bwMode="auto">
          <a:xfrm>
            <a:off x="1905000" y="1676400"/>
            <a:ext cx="5410200" cy="0"/>
          </a:xfrm>
          <a:prstGeom prst="line">
            <a:avLst/>
          </a:prstGeom>
          <a:noFill/>
          <a:ln w="9525">
            <a:solidFill>
              <a:schemeClr val="tx1"/>
            </a:solidFill>
            <a:round/>
            <a:headEnd/>
            <a:tailEnd/>
          </a:ln>
        </p:spPr>
        <p:txBody>
          <a:bodyPr/>
          <a:lstStyle/>
          <a:p>
            <a:endParaRPr lang="en-US"/>
          </a:p>
        </p:txBody>
      </p:sp>
      <p:sp>
        <p:nvSpPr>
          <p:cNvPr id="23558" name="Line 6"/>
          <p:cNvSpPr>
            <a:spLocks noChangeShapeType="1"/>
          </p:cNvSpPr>
          <p:nvPr/>
        </p:nvSpPr>
        <p:spPr bwMode="auto">
          <a:xfrm>
            <a:off x="7391400" y="1295400"/>
            <a:ext cx="0" cy="381000"/>
          </a:xfrm>
          <a:prstGeom prst="line">
            <a:avLst/>
          </a:prstGeom>
          <a:noFill/>
          <a:ln w="9525">
            <a:solidFill>
              <a:schemeClr val="tx1"/>
            </a:solidFill>
            <a:round/>
            <a:headEnd/>
            <a:tailEnd/>
          </a:ln>
        </p:spPr>
        <p:txBody>
          <a:bodyPr/>
          <a:lstStyle/>
          <a:p>
            <a:endParaRPr lang="en-US"/>
          </a:p>
        </p:txBody>
      </p:sp>
      <p:sp>
        <p:nvSpPr>
          <p:cNvPr id="23559" name="Text Box 7"/>
          <p:cNvSpPr txBox="1">
            <a:spLocks noChangeArrowheads="1"/>
          </p:cNvSpPr>
          <p:nvPr/>
        </p:nvSpPr>
        <p:spPr bwMode="auto">
          <a:xfrm>
            <a:off x="457200" y="2286000"/>
            <a:ext cx="5181600" cy="34766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obj(X,Y,Z) }, S :{ obj(small, red, ball) </a:t>
            </a:r>
            <a:r>
              <a:rPr lang="en-US" sz="1400" b="1">
                <a:solidFill>
                  <a:schemeClr val="accent2"/>
                </a:solidFill>
                <a:latin typeface="Tahoma" pitchFamily="34" charset="0"/>
                <a:sym typeface="Wingdings" pitchFamily="2" charset="2"/>
              </a:rPr>
              <a:t>}</a:t>
            </a:r>
          </a:p>
        </p:txBody>
      </p:sp>
      <p:sp>
        <p:nvSpPr>
          <p:cNvPr id="23561" name="Text Box 24"/>
          <p:cNvSpPr txBox="1">
            <a:spLocks noChangeArrowheads="1"/>
          </p:cNvSpPr>
          <p:nvPr/>
        </p:nvSpPr>
        <p:spPr bwMode="auto">
          <a:xfrm>
            <a:off x="1905000" y="1676400"/>
            <a:ext cx="5626100" cy="533400"/>
          </a:xfrm>
          <a:prstGeom prst="rect">
            <a:avLst/>
          </a:prstGeom>
          <a:noFill/>
          <a:ln w="9525">
            <a:noFill/>
            <a:miter lim="800000"/>
            <a:headEnd/>
            <a:tailEnd/>
          </a:ln>
        </p:spPr>
        <p:txBody>
          <a:bodyPr>
            <a:spAutoFit/>
          </a:bodyPr>
          <a:lstStyle/>
          <a:p>
            <a:r>
              <a:rPr lang="en-US" sz="1400" b="1" dirty="0">
                <a:latin typeface="Tahoma" pitchFamily="34" charset="0"/>
              </a:rPr>
              <a:t>Initialize G to be the most general concept in the space, and </a:t>
            </a:r>
          </a:p>
          <a:p>
            <a:r>
              <a:rPr lang="en-US" sz="1400" b="1" dirty="0">
                <a:latin typeface="Tahoma" pitchFamily="34" charset="0"/>
              </a:rPr>
              <a:t>Initialize S to the first pos. training instance</a:t>
            </a:r>
          </a:p>
        </p:txBody>
      </p:sp>
      <p:sp>
        <p:nvSpPr>
          <p:cNvPr id="11" name="Slide Number Placeholder 10"/>
          <p:cNvSpPr>
            <a:spLocks noGrp="1"/>
          </p:cNvSpPr>
          <p:nvPr>
            <p:ph type="sldNum" sz="quarter" idx="12"/>
          </p:nvPr>
        </p:nvSpPr>
        <p:spPr/>
        <p:txBody>
          <a:bodyPr/>
          <a:lstStyle/>
          <a:p>
            <a:pPr>
              <a:defRPr/>
            </a:pPr>
            <a:fld id="{B09B8CA6-990A-4F3A-B1AB-B5C5AC0B4BD0}" type="slidenum">
              <a:rPr lang="en-US" smtClean="0"/>
              <a:pPr>
                <a:defRPr/>
              </a:pPr>
              <a:t>21</a:t>
            </a:fld>
            <a:endParaRPr lang="en-US"/>
          </a:p>
        </p:txBody>
      </p:sp>
      <p:sp>
        <p:nvSpPr>
          <p:cNvPr id="12" name="Footer Placeholder 11"/>
          <p:cNvSpPr>
            <a:spLocks noGrp="1"/>
          </p:cNvSpPr>
          <p:nvPr>
            <p:ph type="ftr" sz="quarter" idx="11"/>
          </p:nvPr>
        </p:nvSpPr>
        <p:spPr/>
        <p:txBody>
          <a:bodyPr/>
          <a:lstStyle/>
          <a:p>
            <a:pPr>
              <a:defRPr/>
            </a:pPr>
            <a:r>
              <a:rPr lang="en-US"/>
              <a:t>T0264 - Artificial Intelligence</a:t>
            </a:r>
          </a:p>
        </p:txBody>
      </p:sp>
      <p:sp>
        <p:nvSpPr>
          <p:cNvPr id="13"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7200" y="990600"/>
            <a:ext cx="35814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obj(X,Y,Z) }, </a:t>
            </a:r>
            <a:r>
              <a:rPr lang="en-US" sz="1600" b="1">
                <a:solidFill>
                  <a:schemeClr val="accent2"/>
                </a:solidFill>
                <a:latin typeface="Tahoma" pitchFamily="34" charset="0"/>
              </a:rPr>
              <a:t>S: {  }</a:t>
            </a:r>
          </a:p>
        </p:txBody>
      </p:sp>
      <p:sp>
        <p:nvSpPr>
          <p:cNvPr id="24579" name="Text Box 3"/>
          <p:cNvSpPr txBox="1">
            <a:spLocks noChangeArrowheads="1"/>
          </p:cNvSpPr>
          <p:nvPr/>
        </p:nvSpPr>
        <p:spPr bwMode="auto">
          <a:xfrm>
            <a:off x="5410200" y="990600"/>
            <a:ext cx="31242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Pos : obj(small,red,ball)</a:t>
            </a:r>
          </a:p>
        </p:txBody>
      </p:sp>
      <p:sp>
        <p:nvSpPr>
          <p:cNvPr id="24580" name="Line 4"/>
          <p:cNvSpPr>
            <a:spLocks noChangeShapeType="1"/>
          </p:cNvSpPr>
          <p:nvPr/>
        </p:nvSpPr>
        <p:spPr bwMode="auto">
          <a:xfrm>
            <a:off x="1905000" y="990600"/>
            <a:ext cx="0" cy="914400"/>
          </a:xfrm>
          <a:prstGeom prst="line">
            <a:avLst/>
          </a:prstGeom>
          <a:noFill/>
          <a:ln w="9525">
            <a:solidFill>
              <a:schemeClr val="tx1"/>
            </a:solidFill>
            <a:round/>
            <a:headEnd/>
            <a:tailEnd type="triangle" w="med" len="med"/>
          </a:ln>
        </p:spPr>
        <p:txBody>
          <a:bodyPr/>
          <a:lstStyle/>
          <a:p>
            <a:endParaRPr lang="en-US"/>
          </a:p>
        </p:txBody>
      </p:sp>
      <p:sp>
        <p:nvSpPr>
          <p:cNvPr id="24581" name="Line 5"/>
          <p:cNvSpPr>
            <a:spLocks noChangeShapeType="1"/>
          </p:cNvSpPr>
          <p:nvPr/>
        </p:nvSpPr>
        <p:spPr bwMode="auto">
          <a:xfrm>
            <a:off x="1905000" y="1371600"/>
            <a:ext cx="5410200" cy="0"/>
          </a:xfrm>
          <a:prstGeom prst="line">
            <a:avLst/>
          </a:prstGeom>
          <a:noFill/>
          <a:ln w="9525">
            <a:solidFill>
              <a:schemeClr val="tx1"/>
            </a:solidFill>
            <a:round/>
            <a:headEnd/>
            <a:tailEnd/>
          </a:ln>
        </p:spPr>
        <p:txBody>
          <a:bodyPr/>
          <a:lstStyle/>
          <a:p>
            <a:endParaRPr lang="en-US"/>
          </a:p>
        </p:txBody>
      </p:sp>
      <p:sp>
        <p:nvSpPr>
          <p:cNvPr id="24582" name="Line 6"/>
          <p:cNvSpPr>
            <a:spLocks noChangeShapeType="1"/>
          </p:cNvSpPr>
          <p:nvPr/>
        </p:nvSpPr>
        <p:spPr bwMode="auto">
          <a:xfrm>
            <a:off x="7315200" y="990600"/>
            <a:ext cx="0" cy="381000"/>
          </a:xfrm>
          <a:prstGeom prst="line">
            <a:avLst/>
          </a:prstGeom>
          <a:noFill/>
          <a:ln w="9525">
            <a:solidFill>
              <a:schemeClr val="tx1"/>
            </a:solidFill>
            <a:round/>
            <a:headEnd/>
            <a:tailEnd/>
          </a:ln>
        </p:spPr>
        <p:txBody>
          <a:bodyPr/>
          <a:lstStyle/>
          <a:p>
            <a:endParaRPr lang="en-US"/>
          </a:p>
        </p:txBody>
      </p:sp>
      <p:sp>
        <p:nvSpPr>
          <p:cNvPr id="24583" name="Text Box 7"/>
          <p:cNvSpPr txBox="1">
            <a:spLocks noChangeArrowheads="1"/>
          </p:cNvSpPr>
          <p:nvPr/>
        </p:nvSpPr>
        <p:spPr bwMode="auto">
          <a:xfrm>
            <a:off x="457200" y="1905000"/>
            <a:ext cx="5181600" cy="34766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obj(X,Y,Z) }, S :{ obj(small, red, ball) </a:t>
            </a:r>
            <a:r>
              <a:rPr lang="en-US" sz="1400" b="1">
                <a:solidFill>
                  <a:schemeClr val="accent2"/>
                </a:solidFill>
                <a:latin typeface="Tahoma" pitchFamily="34" charset="0"/>
                <a:sym typeface="Wingdings" pitchFamily="2" charset="2"/>
              </a:rPr>
              <a:t>}</a:t>
            </a:r>
          </a:p>
        </p:txBody>
      </p:sp>
      <p:sp>
        <p:nvSpPr>
          <p:cNvPr id="24584" name="Text Box 8"/>
          <p:cNvSpPr txBox="1">
            <a:spLocks noChangeArrowheads="1"/>
          </p:cNvSpPr>
          <p:nvPr/>
        </p:nvSpPr>
        <p:spPr bwMode="auto">
          <a:xfrm>
            <a:off x="5486400" y="1828800"/>
            <a:ext cx="30480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Neg : obj(small,blue,ball)</a:t>
            </a:r>
          </a:p>
        </p:txBody>
      </p:sp>
      <p:sp>
        <p:nvSpPr>
          <p:cNvPr id="24585" name="Line 9"/>
          <p:cNvSpPr>
            <a:spLocks noChangeShapeType="1"/>
          </p:cNvSpPr>
          <p:nvPr/>
        </p:nvSpPr>
        <p:spPr bwMode="auto">
          <a:xfrm>
            <a:off x="1905000" y="2209800"/>
            <a:ext cx="0" cy="1143000"/>
          </a:xfrm>
          <a:prstGeom prst="line">
            <a:avLst/>
          </a:prstGeom>
          <a:noFill/>
          <a:ln w="9525">
            <a:solidFill>
              <a:schemeClr val="tx1"/>
            </a:solidFill>
            <a:round/>
            <a:headEnd/>
            <a:tailEnd type="triangle" w="med" len="med"/>
          </a:ln>
        </p:spPr>
        <p:txBody>
          <a:bodyPr/>
          <a:lstStyle/>
          <a:p>
            <a:endParaRPr lang="en-US"/>
          </a:p>
        </p:txBody>
      </p:sp>
      <p:sp>
        <p:nvSpPr>
          <p:cNvPr id="24586" name="Line 10"/>
          <p:cNvSpPr>
            <a:spLocks noChangeShapeType="1"/>
          </p:cNvSpPr>
          <p:nvPr/>
        </p:nvSpPr>
        <p:spPr bwMode="auto">
          <a:xfrm>
            <a:off x="1905000" y="2438400"/>
            <a:ext cx="5410200" cy="0"/>
          </a:xfrm>
          <a:prstGeom prst="line">
            <a:avLst/>
          </a:prstGeom>
          <a:noFill/>
          <a:ln w="9525">
            <a:solidFill>
              <a:schemeClr val="tx1"/>
            </a:solidFill>
            <a:round/>
            <a:headEnd/>
            <a:tailEnd/>
          </a:ln>
        </p:spPr>
        <p:txBody>
          <a:bodyPr/>
          <a:lstStyle/>
          <a:p>
            <a:endParaRPr lang="en-US"/>
          </a:p>
        </p:txBody>
      </p:sp>
      <p:sp>
        <p:nvSpPr>
          <p:cNvPr id="24587" name="Line 11"/>
          <p:cNvSpPr>
            <a:spLocks noChangeShapeType="1"/>
          </p:cNvSpPr>
          <p:nvPr/>
        </p:nvSpPr>
        <p:spPr bwMode="auto">
          <a:xfrm>
            <a:off x="7315200" y="2133600"/>
            <a:ext cx="0" cy="304800"/>
          </a:xfrm>
          <a:prstGeom prst="line">
            <a:avLst/>
          </a:prstGeom>
          <a:noFill/>
          <a:ln w="9525">
            <a:solidFill>
              <a:schemeClr val="tx1"/>
            </a:solidFill>
            <a:round/>
            <a:headEnd/>
            <a:tailEnd/>
          </a:ln>
        </p:spPr>
        <p:txBody>
          <a:bodyPr/>
          <a:lstStyle/>
          <a:p>
            <a:endParaRPr lang="en-US"/>
          </a:p>
        </p:txBody>
      </p:sp>
      <p:sp>
        <p:nvSpPr>
          <p:cNvPr id="24589" name="Text Box 21"/>
          <p:cNvSpPr txBox="1">
            <a:spLocks noChangeArrowheads="1"/>
          </p:cNvSpPr>
          <p:nvPr/>
        </p:nvSpPr>
        <p:spPr bwMode="auto">
          <a:xfrm>
            <a:off x="381000" y="3309938"/>
            <a:ext cx="4800600" cy="347662"/>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obj(X,red,Z) }, S :{ obj(small, red, ball) </a:t>
            </a:r>
            <a:r>
              <a:rPr lang="en-US" sz="1400" b="1">
                <a:solidFill>
                  <a:schemeClr val="accent2"/>
                </a:solidFill>
                <a:latin typeface="Tahoma" pitchFamily="34" charset="0"/>
                <a:sym typeface="Wingdings" pitchFamily="2" charset="2"/>
              </a:rPr>
              <a:t>}</a:t>
            </a:r>
          </a:p>
        </p:txBody>
      </p:sp>
      <p:sp>
        <p:nvSpPr>
          <p:cNvPr id="24590" name="Text Box 24"/>
          <p:cNvSpPr txBox="1">
            <a:spLocks noChangeArrowheads="1"/>
          </p:cNvSpPr>
          <p:nvPr/>
        </p:nvSpPr>
        <p:spPr bwMode="auto">
          <a:xfrm>
            <a:off x="1905000" y="1366838"/>
            <a:ext cx="5626100" cy="517525"/>
          </a:xfrm>
          <a:prstGeom prst="rect">
            <a:avLst/>
          </a:prstGeom>
          <a:noFill/>
          <a:ln w="9525">
            <a:noFill/>
            <a:miter lim="800000"/>
            <a:headEnd/>
            <a:tailEnd/>
          </a:ln>
        </p:spPr>
        <p:txBody>
          <a:bodyPr wrap="none">
            <a:spAutoFit/>
          </a:bodyPr>
          <a:lstStyle/>
          <a:p>
            <a:r>
              <a:rPr lang="en-US" sz="1400" b="1">
                <a:latin typeface="Tahoma" pitchFamily="34" charset="0"/>
              </a:rPr>
              <a:t>Initialize G to be the most general concept in the space, and </a:t>
            </a:r>
          </a:p>
          <a:p>
            <a:r>
              <a:rPr lang="en-US" sz="1400" b="1">
                <a:latin typeface="Tahoma" pitchFamily="34" charset="0"/>
              </a:rPr>
              <a:t>Initialize S to the first pos. training instance</a:t>
            </a:r>
          </a:p>
        </p:txBody>
      </p:sp>
      <p:sp>
        <p:nvSpPr>
          <p:cNvPr id="24591" name="Text Box 25"/>
          <p:cNvSpPr txBox="1">
            <a:spLocks noChangeArrowheads="1"/>
          </p:cNvSpPr>
          <p:nvPr/>
        </p:nvSpPr>
        <p:spPr bwMode="auto">
          <a:xfrm>
            <a:off x="1905000" y="2433638"/>
            <a:ext cx="6521450" cy="730250"/>
          </a:xfrm>
          <a:prstGeom prst="rect">
            <a:avLst/>
          </a:prstGeom>
          <a:noFill/>
          <a:ln w="9525">
            <a:noFill/>
            <a:miter lim="800000"/>
            <a:headEnd/>
            <a:tailEnd/>
          </a:ln>
        </p:spPr>
        <p:txBody>
          <a:bodyPr wrap="none">
            <a:spAutoFit/>
          </a:bodyPr>
          <a:lstStyle/>
          <a:p>
            <a:r>
              <a:rPr lang="en-US" sz="1400" b="1">
                <a:latin typeface="Tahoma" pitchFamily="34" charset="0"/>
              </a:rPr>
              <a:t>Delete all members of S that match n</a:t>
            </a:r>
          </a:p>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17" name="Slide Number Placeholder 16"/>
          <p:cNvSpPr>
            <a:spLocks noGrp="1"/>
          </p:cNvSpPr>
          <p:nvPr>
            <p:ph type="sldNum" sz="quarter" idx="12"/>
          </p:nvPr>
        </p:nvSpPr>
        <p:spPr/>
        <p:txBody>
          <a:bodyPr/>
          <a:lstStyle/>
          <a:p>
            <a:pPr>
              <a:defRPr/>
            </a:pPr>
            <a:fld id="{B09B8CA6-990A-4F3A-B1AB-B5C5AC0B4BD0}" type="slidenum">
              <a:rPr lang="en-US" smtClean="0"/>
              <a:pPr>
                <a:defRPr/>
              </a:pPr>
              <a:t>22</a:t>
            </a:fld>
            <a:endParaRPr lang="en-US"/>
          </a:p>
        </p:txBody>
      </p:sp>
      <p:sp>
        <p:nvSpPr>
          <p:cNvPr id="18" name="Footer Placeholder 17"/>
          <p:cNvSpPr>
            <a:spLocks noGrp="1"/>
          </p:cNvSpPr>
          <p:nvPr>
            <p:ph type="ftr" sz="quarter" idx="11"/>
          </p:nvPr>
        </p:nvSpPr>
        <p:spPr/>
        <p:txBody>
          <a:bodyPr/>
          <a:lstStyle/>
          <a:p>
            <a:pPr>
              <a:defRPr/>
            </a:pPr>
            <a:r>
              <a:rPr lang="en-US"/>
              <a:t>T0264 - Artificial Intelligence</a:t>
            </a:r>
          </a:p>
        </p:txBody>
      </p:sp>
      <p:sp>
        <p:nvSpPr>
          <p:cNvPr id="19"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990600"/>
            <a:ext cx="35814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obj(X,Y,Z) }, </a:t>
            </a:r>
            <a:r>
              <a:rPr lang="en-US" sz="1600" b="1">
                <a:solidFill>
                  <a:schemeClr val="accent2"/>
                </a:solidFill>
                <a:latin typeface="Tahoma" pitchFamily="34" charset="0"/>
              </a:rPr>
              <a:t>S: {  }</a:t>
            </a:r>
          </a:p>
        </p:txBody>
      </p:sp>
      <p:sp>
        <p:nvSpPr>
          <p:cNvPr id="25603" name="Text Box 3"/>
          <p:cNvSpPr txBox="1">
            <a:spLocks noChangeArrowheads="1"/>
          </p:cNvSpPr>
          <p:nvPr/>
        </p:nvSpPr>
        <p:spPr bwMode="auto">
          <a:xfrm>
            <a:off x="5486400" y="990600"/>
            <a:ext cx="31242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Pos : obj(small,red,ball)</a:t>
            </a:r>
          </a:p>
        </p:txBody>
      </p:sp>
      <p:sp>
        <p:nvSpPr>
          <p:cNvPr id="25604" name="Line 4"/>
          <p:cNvSpPr>
            <a:spLocks noChangeShapeType="1"/>
          </p:cNvSpPr>
          <p:nvPr/>
        </p:nvSpPr>
        <p:spPr bwMode="auto">
          <a:xfrm>
            <a:off x="1905000" y="990600"/>
            <a:ext cx="0" cy="914400"/>
          </a:xfrm>
          <a:prstGeom prst="line">
            <a:avLst/>
          </a:prstGeom>
          <a:noFill/>
          <a:ln w="9525">
            <a:solidFill>
              <a:schemeClr val="tx1"/>
            </a:solidFill>
            <a:round/>
            <a:headEnd/>
            <a:tailEnd type="triangle" w="med" len="med"/>
          </a:ln>
        </p:spPr>
        <p:txBody>
          <a:bodyPr/>
          <a:lstStyle/>
          <a:p>
            <a:endParaRPr lang="en-US"/>
          </a:p>
        </p:txBody>
      </p:sp>
      <p:sp>
        <p:nvSpPr>
          <p:cNvPr id="25605" name="Line 5"/>
          <p:cNvSpPr>
            <a:spLocks noChangeShapeType="1"/>
          </p:cNvSpPr>
          <p:nvPr/>
        </p:nvSpPr>
        <p:spPr bwMode="auto">
          <a:xfrm>
            <a:off x="1905000" y="1371600"/>
            <a:ext cx="5410200" cy="0"/>
          </a:xfrm>
          <a:prstGeom prst="line">
            <a:avLst/>
          </a:prstGeom>
          <a:noFill/>
          <a:ln w="9525">
            <a:solidFill>
              <a:schemeClr val="tx1"/>
            </a:solidFill>
            <a:round/>
            <a:headEnd/>
            <a:tailEnd/>
          </a:ln>
        </p:spPr>
        <p:txBody>
          <a:bodyPr/>
          <a:lstStyle/>
          <a:p>
            <a:endParaRPr lang="en-US"/>
          </a:p>
        </p:txBody>
      </p:sp>
      <p:sp>
        <p:nvSpPr>
          <p:cNvPr id="25606" name="Line 6"/>
          <p:cNvSpPr>
            <a:spLocks noChangeShapeType="1"/>
          </p:cNvSpPr>
          <p:nvPr/>
        </p:nvSpPr>
        <p:spPr bwMode="auto">
          <a:xfrm>
            <a:off x="7315200" y="990600"/>
            <a:ext cx="0" cy="381000"/>
          </a:xfrm>
          <a:prstGeom prst="line">
            <a:avLst/>
          </a:prstGeom>
          <a:noFill/>
          <a:ln w="9525">
            <a:solidFill>
              <a:schemeClr val="tx1"/>
            </a:solidFill>
            <a:round/>
            <a:headEnd/>
            <a:tailEnd/>
          </a:ln>
        </p:spPr>
        <p:txBody>
          <a:bodyPr/>
          <a:lstStyle/>
          <a:p>
            <a:endParaRPr lang="en-US"/>
          </a:p>
        </p:txBody>
      </p:sp>
      <p:sp>
        <p:nvSpPr>
          <p:cNvPr id="25607" name="Text Box 7"/>
          <p:cNvSpPr txBox="1">
            <a:spLocks noChangeArrowheads="1"/>
          </p:cNvSpPr>
          <p:nvPr/>
        </p:nvSpPr>
        <p:spPr bwMode="auto">
          <a:xfrm>
            <a:off x="457200" y="1905000"/>
            <a:ext cx="5181600" cy="34766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obj(X,Y,Z) }, S :{ obj(small, red, ball) </a:t>
            </a:r>
            <a:r>
              <a:rPr lang="en-US" sz="1400" b="1">
                <a:solidFill>
                  <a:schemeClr val="accent2"/>
                </a:solidFill>
                <a:latin typeface="Tahoma" pitchFamily="34" charset="0"/>
                <a:sym typeface="Wingdings" pitchFamily="2" charset="2"/>
              </a:rPr>
              <a:t>}</a:t>
            </a:r>
          </a:p>
        </p:txBody>
      </p:sp>
      <p:sp>
        <p:nvSpPr>
          <p:cNvPr id="25608" name="Text Box 8"/>
          <p:cNvSpPr txBox="1">
            <a:spLocks noChangeArrowheads="1"/>
          </p:cNvSpPr>
          <p:nvPr/>
        </p:nvSpPr>
        <p:spPr bwMode="auto">
          <a:xfrm>
            <a:off x="5486400" y="1828800"/>
            <a:ext cx="30480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Neg : obj(small,blue,ball)</a:t>
            </a:r>
          </a:p>
        </p:txBody>
      </p:sp>
      <p:sp>
        <p:nvSpPr>
          <p:cNvPr id="25609" name="Line 9"/>
          <p:cNvSpPr>
            <a:spLocks noChangeShapeType="1"/>
          </p:cNvSpPr>
          <p:nvPr/>
        </p:nvSpPr>
        <p:spPr bwMode="auto">
          <a:xfrm>
            <a:off x="1905000" y="2209800"/>
            <a:ext cx="0" cy="1143000"/>
          </a:xfrm>
          <a:prstGeom prst="line">
            <a:avLst/>
          </a:prstGeom>
          <a:noFill/>
          <a:ln w="9525">
            <a:solidFill>
              <a:schemeClr val="tx1"/>
            </a:solidFill>
            <a:round/>
            <a:headEnd/>
            <a:tailEnd type="triangle" w="med" len="med"/>
          </a:ln>
        </p:spPr>
        <p:txBody>
          <a:bodyPr/>
          <a:lstStyle/>
          <a:p>
            <a:endParaRPr lang="en-US"/>
          </a:p>
        </p:txBody>
      </p:sp>
      <p:sp>
        <p:nvSpPr>
          <p:cNvPr id="25610" name="Line 10"/>
          <p:cNvSpPr>
            <a:spLocks noChangeShapeType="1"/>
          </p:cNvSpPr>
          <p:nvPr/>
        </p:nvSpPr>
        <p:spPr bwMode="auto">
          <a:xfrm>
            <a:off x="1905000" y="2438400"/>
            <a:ext cx="5410200" cy="0"/>
          </a:xfrm>
          <a:prstGeom prst="line">
            <a:avLst/>
          </a:prstGeom>
          <a:noFill/>
          <a:ln w="9525">
            <a:solidFill>
              <a:schemeClr val="tx1"/>
            </a:solidFill>
            <a:round/>
            <a:headEnd/>
            <a:tailEnd/>
          </a:ln>
        </p:spPr>
        <p:txBody>
          <a:bodyPr/>
          <a:lstStyle/>
          <a:p>
            <a:endParaRPr lang="en-US"/>
          </a:p>
        </p:txBody>
      </p:sp>
      <p:sp>
        <p:nvSpPr>
          <p:cNvPr id="25611" name="Line 11"/>
          <p:cNvSpPr>
            <a:spLocks noChangeShapeType="1"/>
          </p:cNvSpPr>
          <p:nvPr/>
        </p:nvSpPr>
        <p:spPr bwMode="auto">
          <a:xfrm>
            <a:off x="7315200" y="2133600"/>
            <a:ext cx="0" cy="304800"/>
          </a:xfrm>
          <a:prstGeom prst="line">
            <a:avLst/>
          </a:prstGeom>
          <a:noFill/>
          <a:ln w="9525">
            <a:solidFill>
              <a:schemeClr val="tx1"/>
            </a:solidFill>
            <a:round/>
            <a:headEnd/>
            <a:tailEnd/>
          </a:ln>
        </p:spPr>
        <p:txBody>
          <a:bodyPr/>
          <a:lstStyle/>
          <a:p>
            <a:endParaRPr lang="en-US"/>
          </a:p>
        </p:txBody>
      </p:sp>
      <p:sp>
        <p:nvSpPr>
          <p:cNvPr id="25612" name="Text Box 16"/>
          <p:cNvSpPr txBox="1">
            <a:spLocks noChangeArrowheads="1"/>
          </p:cNvSpPr>
          <p:nvPr/>
        </p:nvSpPr>
        <p:spPr bwMode="auto">
          <a:xfrm>
            <a:off x="5486400" y="3244850"/>
            <a:ext cx="28956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Pos : obj(large,red,ball)</a:t>
            </a:r>
          </a:p>
        </p:txBody>
      </p:sp>
      <p:sp>
        <p:nvSpPr>
          <p:cNvPr id="25613" name="Line 17"/>
          <p:cNvSpPr>
            <a:spLocks noChangeShapeType="1"/>
          </p:cNvSpPr>
          <p:nvPr/>
        </p:nvSpPr>
        <p:spPr bwMode="auto">
          <a:xfrm>
            <a:off x="1905000" y="3657600"/>
            <a:ext cx="0" cy="1143000"/>
          </a:xfrm>
          <a:prstGeom prst="line">
            <a:avLst/>
          </a:prstGeom>
          <a:noFill/>
          <a:ln w="9525">
            <a:solidFill>
              <a:schemeClr val="tx1"/>
            </a:solidFill>
            <a:round/>
            <a:headEnd/>
            <a:tailEnd type="triangle" w="med" len="med"/>
          </a:ln>
        </p:spPr>
        <p:txBody>
          <a:bodyPr/>
          <a:lstStyle/>
          <a:p>
            <a:endParaRPr lang="en-US"/>
          </a:p>
        </p:txBody>
      </p:sp>
      <p:sp>
        <p:nvSpPr>
          <p:cNvPr id="25614" name="Line 18"/>
          <p:cNvSpPr>
            <a:spLocks noChangeShapeType="1"/>
          </p:cNvSpPr>
          <p:nvPr/>
        </p:nvSpPr>
        <p:spPr bwMode="auto">
          <a:xfrm>
            <a:off x="1905000" y="3962400"/>
            <a:ext cx="5410200" cy="0"/>
          </a:xfrm>
          <a:prstGeom prst="line">
            <a:avLst/>
          </a:prstGeom>
          <a:noFill/>
          <a:ln w="9525">
            <a:solidFill>
              <a:schemeClr val="tx1"/>
            </a:solidFill>
            <a:round/>
            <a:headEnd/>
            <a:tailEnd/>
          </a:ln>
        </p:spPr>
        <p:txBody>
          <a:bodyPr/>
          <a:lstStyle/>
          <a:p>
            <a:endParaRPr lang="en-US"/>
          </a:p>
        </p:txBody>
      </p:sp>
      <p:sp>
        <p:nvSpPr>
          <p:cNvPr id="25615" name="Line 19"/>
          <p:cNvSpPr>
            <a:spLocks noChangeShapeType="1"/>
          </p:cNvSpPr>
          <p:nvPr/>
        </p:nvSpPr>
        <p:spPr bwMode="auto">
          <a:xfrm>
            <a:off x="7315200" y="3581400"/>
            <a:ext cx="0" cy="381000"/>
          </a:xfrm>
          <a:prstGeom prst="line">
            <a:avLst/>
          </a:prstGeom>
          <a:noFill/>
          <a:ln w="9525">
            <a:solidFill>
              <a:schemeClr val="tx1"/>
            </a:solidFill>
            <a:round/>
            <a:headEnd/>
            <a:tailEnd/>
          </a:ln>
        </p:spPr>
        <p:txBody>
          <a:bodyPr/>
          <a:lstStyle/>
          <a:p>
            <a:endParaRPr lang="en-US"/>
          </a:p>
        </p:txBody>
      </p:sp>
      <p:sp>
        <p:nvSpPr>
          <p:cNvPr id="25617" name="Text Box 21"/>
          <p:cNvSpPr txBox="1">
            <a:spLocks noChangeArrowheads="1"/>
          </p:cNvSpPr>
          <p:nvPr/>
        </p:nvSpPr>
        <p:spPr bwMode="auto">
          <a:xfrm>
            <a:off x="381000" y="3309938"/>
            <a:ext cx="4800600" cy="347662"/>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obj(X,red,Z) }, S :{ obj(small, red, ball) </a:t>
            </a:r>
            <a:r>
              <a:rPr lang="en-US" sz="1400" b="1">
                <a:solidFill>
                  <a:schemeClr val="accent2"/>
                </a:solidFill>
                <a:latin typeface="Tahoma" pitchFamily="34" charset="0"/>
                <a:sym typeface="Wingdings" pitchFamily="2" charset="2"/>
              </a:rPr>
              <a:t>}</a:t>
            </a:r>
          </a:p>
        </p:txBody>
      </p:sp>
      <p:sp>
        <p:nvSpPr>
          <p:cNvPr id="25618" name="Text Box 22"/>
          <p:cNvSpPr txBox="1">
            <a:spLocks noChangeArrowheads="1"/>
          </p:cNvSpPr>
          <p:nvPr/>
        </p:nvSpPr>
        <p:spPr bwMode="auto">
          <a:xfrm>
            <a:off x="381000" y="4800600"/>
            <a:ext cx="5334000" cy="34766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obj(X,red,Z) }, S :{ obj(X, red, ball) </a:t>
            </a:r>
            <a:r>
              <a:rPr lang="en-US" sz="1400" b="1">
                <a:solidFill>
                  <a:schemeClr val="accent2"/>
                </a:solidFill>
                <a:latin typeface="Tahoma" pitchFamily="34" charset="0"/>
                <a:sym typeface="Wingdings" pitchFamily="2" charset="2"/>
              </a:rPr>
              <a:t>}</a:t>
            </a:r>
          </a:p>
        </p:txBody>
      </p:sp>
      <p:sp>
        <p:nvSpPr>
          <p:cNvPr id="25619" name="Text Box 24"/>
          <p:cNvSpPr txBox="1">
            <a:spLocks noChangeArrowheads="1"/>
          </p:cNvSpPr>
          <p:nvPr/>
        </p:nvSpPr>
        <p:spPr bwMode="auto">
          <a:xfrm>
            <a:off x="1905000" y="1366838"/>
            <a:ext cx="5626100" cy="517525"/>
          </a:xfrm>
          <a:prstGeom prst="rect">
            <a:avLst/>
          </a:prstGeom>
          <a:noFill/>
          <a:ln w="9525">
            <a:noFill/>
            <a:miter lim="800000"/>
            <a:headEnd/>
            <a:tailEnd/>
          </a:ln>
        </p:spPr>
        <p:txBody>
          <a:bodyPr wrap="none">
            <a:spAutoFit/>
          </a:bodyPr>
          <a:lstStyle/>
          <a:p>
            <a:r>
              <a:rPr lang="en-US" sz="1400" b="1">
                <a:latin typeface="Tahoma" pitchFamily="34" charset="0"/>
              </a:rPr>
              <a:t>Initialize G to be the most general concept in the space, and </a:t>
            </a:r>
          </a:p>
          <a:p>
            <a:r>
              <a:rPr lang="en-US" sz="1400" b="1">
                <a:latin typeface="Tahoma" pitchFamily="34" charset="0"/>
              </a:rPr>
              <a:t>Initialize S to the first pos. training instance</a:t>
            </a:r>
          </a:p>
        </p:txBody>
      </p:sp>
      <p:sp>
        <p:nvSpPr>
          <p:cNvPr id="25620" name="Text Box 25"/>
          <p:cNvSpPr txBox="1">
            <a:spLocks noChangeArrowheads="1"/>
          </p:cNvSpPr>
          <p:nvPr/>
        </p:nvSpPr>
        <p:spPr bwMode="auto">
          <a:xfrm>
            <a:off x="1905000" y="2433638"/>
            <a:ext cx="6521450" cy="730250"/>
          </a:xfrm>
          <a:prstGeom prst="rect">
            <a:avLst/>
          </a:prstGeom>
          <a:noFill/>
          <a:ln w="9525">
            <a:noFill/>
            <a:miter lim="800000"/>
            <a:headEnd/>
            <a:tailEnd/>
          </a:ln>
        </p:spPr>
        <p:txBody>
          <a:bodyPr wrap="none">
            <a:spAutoFit/>
          </a:bodyPr>
          <a:lstStyle/>
          <a:p>
            <a:r>
              <a:rPr lang="en-US" sz="1400" b="1">
                <a:latin typeface="Tahoma" pitchFamily="34" charset="0"/>
              </a:rPr>
              <a:t>Delete all members of S that match n</a:t>
            </a:r>
          </a:p>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25621" name="Text Box 26"/>
          <p:cNvSpPr txBox="1">
            <a:spLocks noChangeArrowheads="1"/>
          </p:cNvSpPr>
          <p:nvPr/>
        </p:nvSpPr>
        <p:spPr bwMode="auto">
          <a:xfrm>
            <a:off x="1905000" y="3957638"/>
            <a:ext cx="6049963" cy="730250"/>
          </a:xfrm>
          <a:prstGeom prst="rect">
            <a:avLst/>
          </a:prstGeom>
          <a:noFill/>
          <a:ln w="9525">
            <a:noFill/>
            <a:miter lim="800000"/>
            <a:headEnd/>
            <a:tailEnd/>
          </a:ln>
        </p:spPr>
        <p:txBody>
          <a:bodyPr wrap="none">
            <a:spAutoFit/>
          </a:bodyPr>
          <a:lstStyle/>
          <a:p>
            <a:r>
              <a:rPr lang="en-US" sz="1400" b="1">
                <a:latin typeface="Tahoma" pitchFamily="34" charset="0"/>
              </a:rPr>
              <a:t>Delete all members of G that fail to match p</a:t>
            </a:r>
          </a:p>
          <a:p>
            <a:r>
              <a:rPr lang="en-US" sz="1400" b="1">
                <a:latin typeface="Tahoma" pitchFamily="34" charset="0"/>
              </a:rPr>
              <a:t>For every s, if s does not match p, replace s with its most specific </a:t>
            </a:r>
          </a:p>
          <a:p>
            <a:r>
              <a:rPr lang="en-US" sz="1400" b="1">
                <a:latin typeface="Tahoma" pitchFamily="34" charset="0"/>
              </a:rPr>
              <a:t>generalization that match p</a:t>
            </a:r>
          </a:p>
        </p:txBody>
      </p:sp>
      <p:sp>
        <p:nvSpPr>
          <p:cNvPr id="23" name="Slide Number Placeholder 22"/>
          <p:cNvSpPr>
            <a:spLocks noGrp="1"/>
          </p:cNvSpPr>
          <p:nvPr>
            <p:ph type="sldNum" sz="quarter" idx="12"/>
          </p:nvPr>
        </p:nvSpPr>
        <p:spPr/>
        <p:txBody>
          <a:bodyPr/>
          <a:lstStyle/>
          <a:p>
            <a:pPr>
              <a:defRPr/>
            </a:pPr>
            <a:fld id="{B09B8CA6-990A-4F3A-B1AB-B5C5AC0B4BD0}" type="slidenum">
              <a:rPr lang="en-US" smtClean="0"/>
              <a:pPr>
                <a:defRPr/>
              </a:pPr>
              <a:t>23</a:t>
            </a:fld>
            <a:endParaRPr lang="en-US"/>
          </a:p>
        </p:txBody>
      </p:sp>
      <p:sp>
        <p:nvSpPr>
          <p:cNvPr id="24" name="Footer Placeholder 23"/>
          <p:cNvSpPr>
            <a:spLocks noGrp="1"/>
          </p:cNvSpPr>
          <p:nvPr>
            <p:ph type="ftr" sz="quarter" idx="11"/>
          </p:nvPr>
        </p:nvSpPr>
        <p:spPr/>
        <p:txBody>
          <a:bodyPr/>
          <a:lstStyle/>
          <a:p>
            <a:pPr>
              <a:defRPr/>
            </a:pPr>
            <a:r>
              <a:rPr lang="en-US"/>
              <a:t>T0264 - Artificial Intelligence</a:t>
            </a:r>
          </a:p>
        </p:txBody>
      </p:sp>
      <p:sp>
        <p:nvSpPr>
          <p:cNvPr id="25"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57200" y="1066800"/>
            <a:ext cx="35814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obj(X,Y,Z) }, </a:t>
            </a:r>
            <a:r>
              <a:rPr lang="en-US" sz="1600" b="1">
                <a:solidFill>
                  <a:schemeClr val="accent2"/>
                </a:solidFill>
                <a:latin typeface="Tahoma" pitchFamily="34" charset="0"/>
              </a:rPr>
              <a:t>S: {  }</a:t>
            </a:r>
          </a:p>
        </p:txBody>
      </p:sp>
      <p:sp>
        <p:nvSpPr>
          <p:cNvPr id="26627" name="Text Box 3"/>
          <p:cNvSpPr txBox="1">
            <a:spLocks noChangeArrowheads="1"/>
          </p:cNvSpPr>
          <p:nvPr/>
        </p:nvSpPr>
        <p:spPr bwMode="auto">
          <a:xfrm>
            <a:off x="5410200" y="990600"/>
            <a:ext cx="31242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Pos : obj(small,red,ball)</a:t>
            </a:r>
          </a:p>
        </p:txBody>
      </p:sp>
      <p:sp>
        <p:nvSpPr>
          <p:cNvPr id="26628" name="Line 4"/>
          <p:cNvSpPr>
            <a:spLocks noChangeShapeType="1"/>
          </p:cNvSpPr>
          <p:nvPr/>
        </p:nvSpPr>
        <p:spPr bwMode="auto">
          <a:xfrm>
            <a:off x="1905000" y="990600"/>
            <a:ext cx="0" cy="914400"/>
          </a:xfrm>
          <a:prstGeom prst="line">
            <a:avLst/>
          </a:prstGeom>
          <a:noFill/>
          <a:ln w="9525">
            <a:solidFill>
              <a:schemeClr val="tx1"/>
            </a:solidFill>
            <a:round/>
            <a:headEnd/>
            <a:tailEnd type="triangle" w="med" len="med"/>
          </a:ln>
        </p:spPr>
        <p:txBody>
          <a:bodyPr/>
          <a:lstStyle/>
          <a:p>
            <a:endParaRPr lang="en-US"/>
          </a:p>
        </p:txBody>
      </p:sp>
      <p:sp>
        <p:nvSpPr>
          <p:cNvPr id="26629" name="Line 5"/>
          <p:cNvSpPr>
            <a:spLocks noChangeShapeType="1"/>
          </p:cNvSpPr>
          <p:nvPr/>
        </p:nvSpPr>
        <p:spPr bwMode="auto">
          <a:xfrm>
            <a:off x="1905000" y="1371600"/>
            <a:ext cx="5410200" cy="0"/>
          </a:xfrm>
          <a:prstGeom prst="line">
            <a:avLst/>
          </a:prstGeom>
          <a:noFill/>
          <a:ln w="9525">
            <a:solidFill>
              <a:schemeClr val="tx1"/>
            </a:solidFill>
            <a:round/>
            <a:headEnd/>
            <a:tailEnd/>
          </a:ln>
        </p:spPr>
        <p:txBody>
          <a:bodyPr/>
          <a:lstStyle/>
          <a:p>
            <a:endParaRPr lang="en-US"/>
          </a:p>
        </p:txBody>
      </p:sp>
      <p:sp>
        <p:nvSpPr>
          <p:cNvPr id="26630" name="Line 6"/>
          <p:cNvSpPr>
            <a:spLocks noChangeShapeType="1"/>
          </p:cNvSpPr>
          <p:nvPr/>
        </p:nvSpPr>
        <p:spPr bwMode="auto">
          <a:xfrm>
            <a:off x="7315200" y="990600"/>
            <a:ext cx="0" cy="381000"/>
          </a:xfrm>
          <a:prstGeom prst="line">
            <a:avLst/>
          </a:prstGeom>
          <a:noFill/>
          <a:ln w="9525">
            <a:solidFill>
              <a:schemeClr val="tx1"/>
            </a:solidFill>
            <a:round/>
            <a:headEnd/>
            <a:tailEnd/>
          </a:ln>
        </p:spPr>
        <p:txBody>
          <a:bodyPr/>
          <a:lstStyle/>
          <a:p>
            <a:endParaRPr lang="en-US"/>
          </a:p>
        </p:txBody>
      </p:sp>
      <p:sp>
        <p:nvSpPr>
          <p:cNvPr id="26631" name="Text Box 7"/>
          <p:cNvSpPr txBox="1">
            <a:spLocks noChangeArrowheads="1"/>
          </p:cNvSpPr>
          <p:nvPr/>
        </p:nvSpPr>
        <p:spPr bwMode="auto">
          <a:xfrm>
            <a:off x="457200" y="1905000"/>
            <a:ext cx="5181600" cy="34766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obj(X,Y,Z) }, S :{ obj(small, red, ball) </a:t>
            </a:r>
            <a:r>
              <a:rPr lang="en-US" sz="1400" b="1">
                <a:solidFill>
                  <a:schemeClr val="accent2"/>
                </a:solidFill>
                <a:latin typeface="Tahoma" pitchFamily="34" charset="0"/>
                <a:sym typeface="Wingdings" pitchFamily="2" charset="2"/>
              </a:rPr>
              <a:t>}</a:t>
            </a:r>
          </a:p>
        </p:txBody>
      </p:sp>
      <p:sp>
        <p:nvSpPr>
          <p:cNvPr id="26632" name="Text Box 8"/>
          <p:cNvSpPr txBox="1">
            <a:spLocks noChangeArrowheads="1"/>
          </p:cNvSpPr>
          <p:nvPr/>
        </p:nvSpPr>
        <p:spPr bwMode="auto">
          <a:xfrm>
            <a:off x="5486400" y="1828800"/>
            <a:ext cx="30480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Neg : obj(small,blue,ball)</a:t>
            </a:r>
          </a:p>
        </p:txBody>
      </p:sp>
      <p:sp>
        <p:nvSpPr>
          <p:cNvPr id="26633" name="Line 9"/>
          <p:cNvSpPr>
            <a:spLocks noChangeShapeType="1"/>
          </p:cNvSpPr>
          <p:nvPr/>
        </p:nvSpPr>
        <p:spPr bwMode="auto">
          <a:xfrm>
            <a:off x="1905000" y="2209800"/>
            <a:ext cx="0" cy="1143000"/>
          </a:xfrm>
          <a:prstGeom prst="line">
            <a:avLst/>
          </a:prstGeom>
          <a:noFill/>
          <a:ln w="9525">
            <a:solidFill>
              <a:schemeClr val="tx1"/>
            </a:solidFill>
            <a:round/>
            <a:headEnd/>
            <a:tailEnd type="triangle" w="med" len="med"/>
          </a:ln>
        </p:spPr>
        <p:txBody>
          <a:bodyPr/>
          <a:lstStyle/>
          <a:p>
            <a:endParaRPr lang="en-US"/>
          </a:p>
        </p:txBody>
      </p:sp>
      <p:sp>
        <p:nvSpPr>
          <p:cNvPr id="26634" name="Line 10"/>
          <p:cNvSpPr>
            <a:spLocks noChangeShapeType="1"/>
          </p:cNvSpPr>
          <p:nvPr/>
        </p:nvSpPr>
        <p:spPr bwMode="auto">
          <a:xfrm>
            <a:off x="1905000" y="2438400"/>
            <a:ext cx="5410200" cy="0"/>
          </a:xfrm>
          <a:prstGeom prst="line">
            <a:avLst/>
          </a:prstGeom>
          <a:noFill/>
          <a:ln w="9525">
            <a:solidFill>
              <a:schemeClr val="tx1"/>
            </a:solidFill>
            <a:round/>
            <a:headEnd/>
            <a:tailEnd/>
          </a:ln>
        </p:spPr>
        <p:txBody>
          <a:bodyPr/>
          <a:lstStyle/>
          <a:p>
            <a:endParaRPr lang="en-US"/>
          </a:p>
        </p:txBody>
      </p:sp>
      <p:sp>
        <p:nvSpPr>
          <p:cNvPr id="26635" name="Line 11"/>
          <p:cNvSpPr>
            <a:spLocks noChangeShapeType="1"/>
          </p:cNvSpPr>
          <p:nvPr/>
        </p:nvSpPr>
        <p:spPr bwMode="auto">
          <a:xfrm>
            <a:off x="7315200" y="2133600"/>
            <a:ext cx="0" cy="304800"/>
          </a:xfrm>
          <a:prstGeom prst="line">
            <a:avLst/>
          </a:prstGeom>
          <a:noFill/>
          <a:ln w="9525">
            <a:solidFill>
              <a:schemeClr val="tx1"/>
            </a:solidFill>
            <a:round/>
            <a:headEnd/>
            <a:tailEnd/>
          </a:ln>
        </p:spPr>
        <p:txBody>
          <a:bodyPr/>
          <a:lstStyle/>
          <a:p>
            <a:endParaRPr lang="en-US"/>
          </a:p>
        </p:txBody>
      </p:sp>
      <p:sp>
        <p:nvSpPr>
          <p:cNvPr id="26636" name="Text Box 12"/>
          <p:cNvSpPr txBox="1">
            <a:spLocks noChangeArrowheads="1"/>
          </p:cNvSpPr>
          <p:nvPr/>
        </p:nvSpPr>
        <p:spPr bwMode="auto">
          <a:xfrm>
            <a:off x="5562600" y="4800600"/>
            <a:ext cx="27432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Neg: obj(large,red,cube)</a:t>
            </a:r>
          </a:p>
        </p:txBody>
      </p:sp>
      <p:sp>
        <p:nvSpPr>
          <p:cNvPr id="26637" name="Line 13"/>
          <p:cNvSpPr>
            <a:spLocks noChangeShapeType="1"/>
          </p:cNvSpPr>
          <p:nvPr/>
        </p:nvSpPr>
        <p:spPr bwMode="auto">
          <a:xfrm>
            <a:off x="1905000" y="5181600"/>
            <a:ext cx="0" cy="990600"/>
          </a:xfrm>
          <a:prstGeom prst="line">
            <a:avLst/>
          </a:prstGeom>
          <a:noFill/>
          <a:ln w="9525">
            <a:solidFill>
              <a:schemeClr val="tx1"/>
            </a:solidFill>
            <a:round/>
            <a:headEnd/>
            <a:tailEnd type="triangle" w="med" len="med"/>
          </a:ln>
        </p:spPr>
        <p:txBody>
          <a:bodyPr/>
          <a:lstStyle/>
          <a:p>
            <a:endParaRPr lang="en-US"/>
          </a:p>
        </p:txBody>
      </p:sp>
      <p:sp>
        <p:nvSpPr>
          <p:cNvPr id="26638" name="Line 14"/>
          <p:cNvSpPr>
            <a:spLocks noChangeShapeType="1"/>
          </p:cNvSpPr>
          <p:nvPr/>
        </p:nvSpPr>
        <p:spPr bwMode="auto">
          <a:xfrm>
            <a:off x="1905000" y="5334000"/>
            <a:ext cx="5410200" cy="0"/>
          </a:xfrm>
          <a:prstGeom prst="line">
            <a:avLst/>
          </a:prstGeom>
          <a:noFill/>
          <a:ln w="9525">
            <a:solidFill>
              <a:schemeClr val="tx1"/>
            </a:solidFill>
            <a:round/>
            <a:headEnd/>
            <a:tailEnd/>
          </a:ln>
        </p:spPr>
        <p:txBody>
          <a:bodyPr/>
          <a:lstStyle/>
          <a:p>
            <a:endParaRPr lang="en-US"/>
          </a:p>
        </p:txBody>
      </p:sp>
      <p:sp>
        <p:nvSpPr>
          <p:cNvPr id="26639" name="Line 15"/>
          <p:cNvSpPr>
            <a:spLocks noChangeShapeType="1"/>
          </p:cNvSpPr>
          <p:nvPr/>
        </p:nvSpPr>
        <p:spPr bwMode="auto">
          <a:xfrm>
            <a:off x="7315200" y="5181600"/>
            <a:ext cx="0" cy="152400"/>
          </a:xfrm>
          <a:prstGeom prst="line">
            <a:avLst/>
          </a:prstGeom>
          <a:noFill/>
          <a:ln w="9525">
            <a:solidFill>
              <a:schemeClr val="tx1"/>
            </a:solidFill>
            <a:round/>
            <a:headEnd/>
            <a:tailEnd/>
          </a:ln>
        </p:spPr>
        <p:txBody>
          <a:bodyPr/>
          <a:lstStyle/>
          <a:p>
            <a:endParaRPr lang="en-US"/>
          </a:p>
        </p:txBody>
      </p:sp>
      <p:sp>
        <p:nvSpPr>
          <p:cNvPr id="26640" name="Text Box 16"/>
          <p:cNvSpPr txBox="1">
            <a:spLocks noChangeArrowheads="1"/>
          </p:cNvSpPr>
          <p:nvPr/>
        </p:nvSpPr>
        <p:spPr bwMode="auto">
          <a:xfrm>
            <a:off x="5486400" y="3244850"/>
            <a:ext cx="28956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Pos : obj(large,red,ball)</a:t>
            </a:r>
          </a:p>
        </p:txBody>
      </p:sp>
      <p:sp>
        <p:nvSpPr>
          <p:cNvPr id="26641" name="Line 17"/>
          <p:cNvSpPr>
            <a:spLocks noChangeShapeType="1"/>
          </p:cNvSpPr>
          <p:nvPr/>
        </p:nvSpPr>
        <p:spPr bwMode="auto">
          <a:xfrm>
            <a:off x="1905000" y="3657600"/>
            <a:ext cx="0" cy="1143000"/>
          </a:xfrm>
          <a:prstGeom prst="line">
            <a:avLst/>
          </a:prstGeom>
          <a:noFill/>
          <a:ln w="9525">
            <a:solidFill>
              <a:schemeClr val="tx1"/>
            </a:solidFill>
            <a:round/>
            <a:headEnd/>
            <a:tailEnd type="triangle" w="med" len="med"/>
          </a:ln>
        </p:spPr>
        <p:txBody>
          <a:bodyPr/>
          <a:lstStyle/>
          <a:p>
            <a:endParaRPr lang="en-US"/>
          </a:p>
        </p:txBody>
      </p:sp>
      <p:sp>
        <p:nvSpPr>
          <p:cNvPr id="26642" name="Line 18"/>
          <p:cNvSpPr>
            <a:spLocks noChangeShapeType="1"/>
          </p:cNvSpPr>
          <p:nvPr/>
        </p:nvSpPr>
        <p:spPr bwMode="auto">
          <a:xfrm>
            <a:off x="1905000" y="3962400"/>
            <a:ext cx="5410200" cy="0"/>
          </a:xfrm>
          <a:prstGeom prst="line">
            <a:avLst/>
          </a:prstGeom>
          <a:noFill/>
          <a:ln w="9525">
            <a:solidFill>
              <a:schemeClr val="tx1"/>
            </a:solidFill>
            <a:round/>
            <a:headEnd/>
            <a:tailEnd/>
          </a:ln>
        </p:spPr>
        <p:txBody>
          <a:bodyPr/>
          <a:lstStyle/>
          <a:p>
            <a:endParaRPr lang="en-US"/>
          </a:p>
        </p:txBody>
      </p:sp>
      <p:sp>
        <p:nvSpPr>
          <p:cNvPr id="26643" name="Line 19"/>
          <p:cNvSpPr>
            <a:spLocks noChangeShapeType="1"/>
          </p:cNvSpPr>
          <p:nvPr/>
        </p:nvSpPr>
        <p:spPr bwMode="auto">
          <a:xfrm>
            <a:off x="7315200" y="3581400"/>
            <a:ext cx="0" cy="381000"/>
          </a:xfrm>
          <a:prstGeom prst="line">
            <a:avLst/>
          </a:prstGeom>
          <a:noFill/>
          <a:ln w="9525">
            <a:solidFill>
              <a:schemeClr val="tx1"/>
            </a:solidFill>
            <a:round/>
            <a:headEnd/>
            <a:tailEnd/>
          </a:ln>
        </p:spPr>
        <p:txBody>
          <a:bodyPr/>
          <a:lstStyle/>
          <a:p>
            <a:endParaRPr lang="en-US"/>
          </a:p>
        </p:txBody>
      </p:sp>
      <p:sp>
        <p:nvSpPr>
          <p:cNvPr id="26645" name="Text Box 21"/>
          <p:cNvSpPr txBox="1">
            <a:spLocks noChangeArrowheads="1"/>
          </p:cNvSpPr>
          <p:nvPr/>
        </p:nvSpPr>
        <p:spPr bwMode="auto">
          <a:xfrm>
            <a:off x="381000" y="3309938"/>
            <a:ext cx="4800600" cy="347662"/>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obj(X,red,Z) }, S :{ obj(small, red, ball) </a:t>
            </a:r>
            <a:r>
              <a:rPr lang="en-US" sz="1400" b="1">
                <a:solidFill>
                  <a:schemeClr val="accent2"/>
                </a:solidFill>
                <a:latin typeface="Tahoma" pitchFamily="34" charset="0"/>
                <a:sym typeface="Wingdings" pitchFamily="2" charset="2"/>
              </a:rPr>
              <a:t>}</a:t>
            </a:r>
          </a:p>
        </p:txBody>
      </p:sp>
      <p:sp>
        <p:nvSpPr>
          <p:cNvPr id="26646" name="Text Box 22"/>
          <p:cNvSpPr txBox="1">
            <a:spLocks noChangeArrowheads="1"/>
          </p:cNvSpPr>
          <p:nvPr/>
        </p:nvSpPr>
        <p:spPr bwMode="auto">
          <a:xfrm>
            <a:off x="381000" y="4800600"/>
            <a:ext cx="5334000" cy="34766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obj(X,red,Z) }, S :{ obj(X, red, ball) </a:t>
            </a:r>
            <a:r>
              <a:rPr lang="en-US" sz="1400" b="1">
                <a:solidFill>
                  <a:schemeClr val="accent2"/>
                </a:solidFill>
                <a:latin typeface="Tahoma" pitchFamily="34" charset="0"/>
                <a:sym typeface="Wingdings" pitchFamily="2" charset="2"/>
              </a:rPr>
              <a:t>}</a:t>
            </a:r>
          </a:p>
        </p:txBody>
      </p:sp>
      <p:sp>
        <p:nvSpPr>
          <p:cNvPr id="26647" name="Text Box 23"/>
          <p:cNvSpPr txBox="1">
            <a:spLocks noChangeArrowheads="1"/>
          </p:cNvSpPr>
          <p:nvPr/>
        </p:nvSpPr>
        <p:spPr bwMode="auto">
          <a:xfrm>
            <a:off x="381000" y="6091238"/>
            <a:ext cx="5181600" cy="385762"/>
          </a:xfrm>
          <a:prstGeom prst="rect">
            <a:avLst/>
          </a:prstGeom>
          <a:noFill/>
          <a:ln w="9525">
            <a:noFill/>
            <a:miter lim="800000"/>
            <a:headEnd/>
            <a:tailEnd/>
          </a:ln>
        </p:spPr>
        <p:txBody>
          <a:bodyPr>
            <a:spAutoFit/>
          </a:bodyPr>
          <a:lstStyle/>
          <a:p>
            <a:pPr>
              <a:lnSpc>
                <a:spcPct val="120000"/>
              </a:lnSpc>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a:t>
            </a:r>
            <a:r>
              <a:rPr lang="en-US" sz="1600" b="1">
                <a:solidFill>
                  <a:schemeClr val="accent2"/>
                </a:solidFill>
                <a:latin typeface="Tahoma" pitchFamily="34" charset="0"/>
              </a:rPr>
              <a:t>obj(X,red,ball) }, S :{ obj(X, red, ball) </a:t>
            </a:r>
            <a:r>
              <a:rPr lang="en-US" sz="1600" b="1">
                <a:solidFill>
                  <a:schemeClr val="accent2"/>
                </a:solidFill>
                <a:latin typeface="Tahoma" pitchFamily="34" charset="0"/>
                <a:sym typeface="Wingdings" pitchFamily="2" charset="2"/>
              </a:rPr>
              <a:t>}</a:t>
            </a:r>
          </a:p>
        </p:txBody>
      </p:sp>
      <p:sp>
        <p:nvSpPr>
          <p:cNvPr id="26648" name="Text Box 24"/>
          <p:cNvSpPr txBox="1">
            <a:spLocks noChangeArrowheads="1"/>
          </p:cNvSpPr>
          <p:nvPr/>
        </p:nvSpPr>
        <p:spPr bwMode="auto">
          <a:xfrm>
            <a:off x="1905000" y="1366838"/>
            <a:ext cx="5626100" cy="517525"/>
          </a:xfrm>
          <a:prstGeom prst="rect">
            <a:avLst/>
          </a:prstGeom>
          <a:noFill/>
          <a:ln w="9525">
            <a:noFill/>
            <a:miter lim="800000"/>
            <a:headEnd/>
            <a:tailEnd/>
          </a:ln>
        </p:spPr>
        <p:txBody>
          <a:bodyPr wrap="none">
            <a:spAutoFit/>
          </a:bodyPr>
          <a:lstStyle/>
          <a:p>
            <a:r>
              <a:rPr lang="en-US" sz="1400" b="1">
                <a:latin typeface="Tahoma" pitchFamily="34" charset="0"/>
              </a:rPr>
              <a:t>Initialize G to be the most general concept in the space, and </a:t>
            </a:r>
          </a:p>
          <a:p>
            <a:r>
              <a:rPr lang="en-US" sz="1400" b="1">
                <a:latin typeface="Tahoma" pitchFamily="34" charset="0"/>
              </a:rPr>
              <a:t>Initialize S to the first pos. training instance</a:t>
            </a:r>
          </a:p>
        </p:txBody>
      </p:sp>
      <p:sp>
        <p:nvSpPr>
          <p:cNvPr id="26649" name="Text Box 25"/>
          <p:cNvSpPr txBox="1">
            <a:spLocks noChangeArrowheads="1"/>
          </p:cNvSpPr>
          <p:nvPr/>
        </p:nvSpPr>
        <p:spPr bwMode="auto">
          <a:xfrm>
            <a:off x="1905000" y="2433638"/>
            <a:ext cx="6521450" cy="730250"/>
          </a:xfrm>
          <a:prstGeom prst="rect">
            <a:avLst/>
          </a:prstGeom>
          <a:noFill/>
          <a:ln w="9525">
            <a:noFill/>
            <a:miter lim="800000"/>
            <a:headEnd/>
            <a:tailEnd/>
          </a:ln>
        </p:spPr>
        <p:txBody>
          <a:bodyPr wrap="none">
            <a:spAutoFit/>
          </a:bodyPr>
          <a:lstStyle/>
          <a:p>
            <a:r>
              <a:rPr lang="en-US" sz="1400" b="1">
                <a:latin typeface="Tahoma" pitchFamily="34" charset="0"/>
              </a:rPr>
              <a:t>Delete all members of S that match n</a:t>
            </a:r>
          </a:p>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26650" name="Text Box 26"/>
          <p:cNvSpPr txBox="1">
            <a:spLocks noChangeArrowheads="1"/>
          </p:cNvSpPr>
          <p:nvPr/>
        </p:nvSpPr>
        <p:spPr bwMode="auto">
          <a:xfrm>
            <a:off x="1905000" y="3957638"/>
            <a:ext cx="6049963" cy="730250"/>
          </a:xfrm>
          <a:prstGeom prst="rect">
            <a:avLst/>
          </a:prstGeom>
          <a:noFill/>
          <a:ln w="9525">
            <a:noFill/>
            <a:miter lim="800000"/>
            <a:headEnd/>
            <a:tailEnd/>
          </a:ln>
        </p:spPr>
        <p:txBody>
          <a:bodyPr wrap="none">
            <a:spAutoFit/>
          </a:bodyPr>
          <a:lstStyle/>
          <a:p>
            <a:r>
              <a:rPr lang="en-US" sz="1400" b="1">
                <a:latin typeface="Tahoma" pitchFamily="34" charset="0"/>
              </a:rPr>
              <a:t>Delete all members of G that fail to match p</a:t>
            </a:r>
          </a:p>
          <a:p>
            <a:r>
              <a:rPr lang="en-US" sz="1400" b="1">
                <a:latin typeface="Tahoma" pitchFamily="34" charset="0"/>
              </a:rPr>
              <a:t>For every s, if s does not match p, replace s with its most specific </a:t>
            </a:r>
          </a:p>
          <a:p>
            <a:r>
              <a:rPr lang="en-US" sz="1400" b="1">
                <a:latin typeface="Tahoma" pitchFamily="34" charset="0"/>
              </a:rPr>
              <a:t>generalization that match p</a:t>
            </a:r>
          </a:p>
        </p:txBody>
      </p:sp>
      <p:sp>
        <p:nvSpPr>
          <p:cNvPr id="26651" name="Text Box 27"/>
          <p:cNvSpPr txBox="1">
            <a:spLocks noChangeArrowheads="1"/>
          </p:cNvSpPr>
          <p:nvPr/>
        </p:nvSpPr>
        <p:spPr bwMode="auto">
          <a:xfrm>
            <a:off x="1905000" y="5360988"/>
            <a:ext cx="6521450" cy="730250"/>
          </a:xfrm>
          <a:prstGeom prst="rect">
            <a:avLst/>
          </a:prstGeom>
          <a:noFill/>
          <a:ln w="9525">
            <a:noFill/>
            <a:miter lim="800000"/>
            <a:headEnd/>
            <a:tailEnd/>
          </a:ln>
        </p:spPr>
        <p:txBody>
          <a:bodyPr wrap="none">
            <a:spAutoFit/>
          </a:bodyPr>
          <a:lstStyle/>
          <a:p>
            <a:r>
              <a:rPr lang="en-US" sz="1400" b="1">
                <a:latin typeface="Tahoma" pitchFamily="34" charset="0"/>
              </a:rPr>
              <a:t>Delete all members of S that match n</a:t>
            </a:r>
          </a:p>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29" name="Slide Number Placeholder 28"/>
          <p:cNvSpPr>
            <a:spLocks noGrp="1"/>
          </p:cNvSpPr>
          <p:nvPr>
            <p:ph type="sldNum" sz="quarter" idx="12"/>
          </p:nvPr>
        </p:nvSpPr>
        <p:spPr/>
        <p:txBody>
          <a:bodyPr/>
          <a:lstStyle/>
          <a:p>
            <a:pPr>
              <a:defRPr/>
            </a:pPr>
            <a:fld id="{B09B8CA6-990A-4F3A-B1AB-B5C5AC0B4BD0}" type="slidenum">
              <a:rPr lang="en-US" smtClean="0"/>
              <a:pPr>
                <a:defRPr/>
              </a:pPr>
              <a:t>24</a:t>
            </a:fld>
            <a:endParaRPr lang="en-US"/>
          </a:p>
        </p:txBody>
      </p:sp>
      <p:sp>
        <p:nvSpPr>
          <p:cNvPr id="30" name="Footer Placeholder 29"/>
          <p:cNvSpPr>
            <a:spLocks noGrp="1"/>
          </p:cNvSpPr>
          <p:nvPr>
            <p:ph type="ftr" sz="quarter" idx="11"/>
          </p:nvPr>
        </p:nvSpPr>
        <p:spPr>
          <a:xfrm>
            <a:off x="3257550" y="6381750"/>
            <a:ext cx="2895600" cy="476250"/>
          </a:xfrm>
        </p:spPr>
        <p:txBody>
          <a:bodyPr/>
          <a:lstStyle/>
          <a:p>
            <a:pPr>
              <a:defRPr/>
            </a:pPr>
            <a:r>
              <a:rPr lang="en-US" dirty="0"/>
              <a:t>T0264 - Artificial Intelligence</a:t>
            </a:r>
          </a:p>
        </p:txBody>
      </p:sp>
      <p:sp>
        <p:nvSpPr>
          <p:cNvPr id="31"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57200" y="1066800"/>
            <a:ext cx="35814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obj(X,Y,Z) }, </a:t>
            </a:r>
            <a:r>
              <a:rPr lang="en-US" sz="1600" b="1">
                <a:solidFill>
                  <a:schemeClr val="accent2"/>
                </a:solidFill>
                <a:latin typeface="Tahoma" pitchFamily="34" charset="0"/>
              </a:rPr>
              <a:t>S: {  }</a:t>
            </a:r>
          </a:p>
        </p:txBody>
      </p:sp>
      <p:sp>
        <p:nvSpPr>
          <p:cNvPr id="27651" name="Text Box 3"/>
          <p:cNvSpPr txBox="1">
            <a:spLocks noChangeArrowheads="1"/>
          </p:cNvSpPr>
          <p:nvPr/>
        </p:nvSpPr>
        <p:spPr bwMode="auto">
          <a:xfrm>
            <a:off x="5410200" y="990600"/>
            <a:ext cx="3124200" cy="336550"/>
          </a:xfrm>
          <a:prstGeom prst="rect">
            <a:avLst/>
          </a:prstGeom>
          <a:noFill/>
          <a:ln w="9525">
            <a:noFill/>
            <a:miter lim="800000"/>
            <a:headEnd/>
            <a:tailEnd/>
          </a:ln>
        </p:spPr>
        <p:txBody>
          <a:bodyPr>
            <a:spAutoFit/>
          </a:bodyPr>
          <a:lstStyle/>
          <a:p>
            <a:pPr>
              <a:spcBef>
                <a:spcPct val="50000"/>
              </a:spcBef>
            </a:pPr>
            <a:r>
              <a:rPr lang="en-US" sz="1600" b="1" dirty="0">
                <a:solidFill>
                  <a:schemeClr val="accent2"/>
                </a:solidFill>
                <a:latin typeface="Tahoma" pitchFamily="34" charset="0"/>
              </a:rPr>
              <a:t>Pos : </a:t>
            </a:r>
            <a:r>
              <a:rPr lang="en-US" sz="1600" b="1" dirty="0" err="1">
                <a:solidFill>
                  <a:schemeClr val="accent2"/>
                </a:solidFill>
                <a:latin typeface="Tahoma" pitchFamily="34" charset="0"/>
              </a:rPr>
              <a:t>obj</a:t>
            </a:r>
            <a:r>
              <a:rPr lang="en-US" sz="1600" b="1" dirty="0">
                <a:solidFill>
                  <a:schemeClr val="accent2"/>
                </a:solidFill>
                <a:latin typeface="Tahoma" pitchFamily="34" charset="0"/>
              </a:rPr>
              <a:t>(</a:t>
            </a:r>
            <a:r>
              <a:rPr lang="en-US" sz="1600" b="1" dirty="0" err="1">
                <a:solidFill>
                  <a:schemeClr val="accent2"/>
                </a:solidFill>
                <a:latin typeface="Tahoma" pitchFamily="34" charset="0"/>
              </a:rPr>
              <a:t>small,red,ball</a:t>
            </a:r>
            <a:r>
              <a:rPr lang="en-US" sz="1600" b="1" dirty="0">
                <a:solidFill>
                  <a:schemeClr val="accent2"/>
                </a:solidFill>
                <a:latin typeface="Tahoma" pitchFamily="34" charset="0"/>
              </a:rPr>
              <a:t>)</a:t>
            </a:r>
          </a:p>
        </p:txBody>
      </p:sp>
      <p:sp>
        <p:nvSpPr>
          <p:cNvPr id="27652" name="Line 4"/>
          <p:cNvSpPr>
            <a:spLocks noChangeShapeType="1"/>
          </p:cNvSpPr>
          <p:nvPr/>
        </p:nvSpPr>
        <p:spPr bwMode="auto">
          <a:xfrm>
            <a:off x="1905000" y="990600"/>
            <a:ext cx="0" cy="914400"/>
          </a:xfrm>
          <a:prstGeom prst="line">
            <a:avLst/>
          </a:prstGeom>
          <a:noFill/>
          <a:ln w="9525">
            <a:solidFill>
              <a:schemeClr val="tx1"/>
            </a:solidFill>
            <a:round/>
            <a:headEnd/>
            <a:tailEnd type="triangle" w="med" len="med"/>
          </a:ln>
        </p:spPr>
        <p:txBody>
          <a:bodyPr/>
          <a:lstStyle/>
          <a:p>
            <a:endParaRPr lang="en-US"/>
          </a:p>
        </p:txBody>
      </p:sp>
      <p:sp>
        <p:nvSpPr>
          <p:cNvPr id="27653" name="Line 5"/>
          <p:cNvSpPr>
            <a:spLocks noChangeShapeType="1"/>
          </p:cNvSpPr>
          <p:nvPr/>
        </p:nvSpPr>
        <p:spPr bwMode="auto">
          <a:xfrm>
            <a:off x="1905000" y="1371600"/>
            <a:ext cx="5410200" cy="0"/>
          </a:xfrm>
          <a:prstGeom prst="line">
            <a:avLst/>
          </a:prstGeom>
          <a:noFill/>
          <a:ln w="9525">
            <a:solidFill>
              <a:schemeClr val="tx1"/>
            </a:solidFill>
            <a:round/>
            <a:headEnd/>
            <a:tailEnd/>
          </a:ln>
        </p:spPr>
        <p:txBody>
          <a:bodyPr/>
          <a:lstStyle/>
          <a:p>
            <a:endParaRPr lang="en-US"/>
          </a:p>
        </p:txBody>
      </p:sp>
      <p:sp>
        <p:nvSpPr>
          <p:cNvPr id="27654" name="Line 6"/>
          <p:cNvSpPr>
            <a:spLocks noChangeShapeType="1"/>
          </p:cNvSpPr>
          <p:nvPr/>
        </p:nvSpPr>
        <p:spPr bwMode="auto">
          <a:xfrm>
            <a:off x="7315200" y="990600"/>
            <a:ext cx="0" cy="381000"/>
          </a:xfrm>
          <a:prstGeom prst="line">
            <a:avLst/>
          </a:prstGeom>
          <a:noFill/>
          <a:ln w="9525">
            <a:solidFill>
              <a:schemeClr val="tx1"/>
            </a:solidFill>
            <a:round/>
            <a:headEnd/>
            <a:tailEnd/>
          </a:ln>
        </p:spPr>
        <p:txBody>
          <a:bodyPr/>
          <a:lstStyle/>
          <a:p>
            <a:endParaRPr lang="en-US"/>
          </a:p>
        </p:txBody>
      </p:sp>
      <p:sp>
        <p:nvSpPr>
          <p:cNvPr id="27655" name="Text Box 7"/>
          <p:cNvSpPr txBox="1">
            <a:spLocks noChangeArrowheads="1"/>
          </p:cNvSpPr>
          <p:nvPr/>
        </p:nvSpPr>
        <p:spPr bwMode="auto">
          <a:xfrm>
            <a:off x="457200" y="1905000"/>
            <a:ext cx="5181600" cy="34766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obj(X,Y,Z) }, S :{ obj(small, red, ball) </a:t>
            </a:r>
            <a:r>
              <a:rPr lang="en-US" sz="1400" b="1">
                <a:solidFill>
                  <a:schemeClr val="accent2"/>
                </a:solidFill>
                <a:latin typeface="Tahoma" pitchFamily="34" charset="0"/>
                <a:sym typeface="Wingdings" pitchFamily="2" charset="2"/>
              </a:rPr>
              <a:t>}</a:t>
            </a:r>
          </a:p>
        </p:txBody>
      </p:sp>
      <p:sp>
        <p:nvSpPr>
          <p:cNvPr id="27656" name="Text Box 8"/>
          <p:cNvSpPr txBox="1">
            <a:spLocks noChangeArrowheads="1"/>
          </p:cNvSpPr>
          <p:nvPr/>
        </p:nvSpPr>
        <p:spPr bwMode="auto">
          <a:xfrm>
            <a:off x="5486400" y="1828800"/>
            <a:ext cx="30480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Neg : obj(small,blue,ball)</a:t>
            </a:r>
          </a:p>
        </p:txBody>
      </p:sp>
      <p:sp>
        <p:nvSpPr>
          <p:cNvPr id="27657" name="Line 9"/>
          <p:cNvSpPr>
            <a:spLocks noChangeShapeType="1"/>
          </p:cNvSpPr>
          <p:nvPr/>
        </p:nvSpPr>
        <p:spPr bwMode="auto">
          <a:xfrm>
            <a:off x="1905000" y="2209800"/>
            <a:ext cx="0" cy="1143000"/>
          </a:xfrm>
          <a:prstGeom prst="line">
            <a:avLst/>
          </a:prstGeom>
          <a:noFill/>
          <a:ln w="9525">
            <a:solidFill>
              <a:schemeClr val="tx1"/>
            </a:solidFill>
            <a:round/>
            <a:headEnd/>
            <a:tailEnd type="triangle" w="med" len="med"/>
          </a:ln>
        </p:spPr>
        <p:txBody>
          <a:bodyPr/>
          <a:lstStyle/>
          <a:p>
            <a:endParaRPr lang="en-US"/>
          </a:p>
        </p:txBody>
      </p:sp>
      <p:sp>
        <p:nvSpPr>
          <p:cNvPr id="27658" name="Line 10"/>
          <p:cNvSpPr>
            <a:spLocks noChangeShapeType="1"/>
          </p:cNvSpPr>
          <p:nvPr/>
        </p:nvSpPr>
        <p:spPr bwMode="auto">
          <a:xfrm>
            <a:off x="1905000" y="2438400"/>
            <a:ext cx="5410200" cy="0"/>
          </a:xfrm>
          <a:prstGeom prst="line">
            <a:avLst/>
          </a:prstGeom>
          <a:noFill/>
          <a:ln w="9525">
            <a:solidFill>
              <a:schemeClr val="tx1"/>
            </a:solidFill>
            <a:round/>
            <a:headEnd/>
            <a:tailEnd/>
          </a:ln>
        </p:spPr>
        <p:txBody>
          <a:bodyPr/>
          <a:lstStyle/>
          <a:p>
            <a:endParaRPr lang="en-US"/>
          </a:p>
        </p:txBody>
      </p:sp>
      <p:sp>
        <p:nvSpPr>
          <p:cNvPr id="27659" name="Line 11"/>
          <p:cNvSpPr>
            <a:spLocks noChangeShapeType="1"/>
          </p:cNvSpPr>
          <p:nvPr/>
        </p:nvSpPr>
        <p:spPr bwMode="auto">
          <a:xfrm>
            <a:off x="7315200" y="2133600"/>
            <a:ext cx="0" cy="304800"/>
          </a:xfrm>
          <a:prstGeom prst="line">
            <a:avLst/>
          </a:prstGeom>
          <a:noFill/>
          <a:ln w="9525">
            <a:solidFill>
              <a:schemeClr val="tx1"/>
            </a:solidFill>
            <a:round/>
            <a:headEnd/>
            <a:tailEnd/>
          </a:ln>
        </p:spPr>
        <p:txBody>
          <a:bodyPr/>
          <a:lstStyle/>
          <a:p>
            <a:endParaRPr lang="en-US"/>
          </a:p>
        </p:txBody>
      </p:sp>
      <p:sp>
        <p:nvSpPr>
          <p:cNvPr id="27660" name="Text Box 12"/>
          <p:cNvSpPr txBox="1">
            <a:spLocks noChangeArrowheads="1"/>
          </p:cNvSpPr>
          <p:nvPr/>
        </p:nvSpPr>
        <p:spPr bwMode="auto">
          <a:xfrm>
            <a:off x="5562600" y="4800600"/>
            <a:ext cx="27432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Neg: obj(large,red,cube)</a:t>
            </a:r>
          </a:p>
        </p:txBody>
      </p:sp>
      <p:sp>
        <p:nvSpPr>
          <p:cNvPr id="27661" name="Line 13"/>
          <p:cNvSpPr>
            <a:spLocks noChangeShapeType="1"/>
          </p:cNvSpPr>
          <p:nvPr/>
        </p:nvSpPr>
        <p:spPr bwMode="auto">
          <a:xfrm>
            <a:off x="1905000" y="5181600"/>
            <a:ext cx="0" cy="990600"/>
          </a:xfrm>
          <a:prstGeom prst="line">
            <a:avLst/>
          </a:prstGeom>
          <a:noFill/>
          <a:ln w="9525">
            <a:solidFill>
              <a:schemeClr val="tx1"/>
            </a:solidFill>
            <a:round/>
            <a:headEnd/>
            <a:tailEnd type="triangle" w="med" len="med"/>
          </a:ln>
        </p:spPr>
        <p:txBody>
          <a:bodyPr/>
          <a:lstStyle/>
          <a:p>
            <a:endParaRPr lang="en-US"/>
          </a:p>
        </p:txBody>
      </p:sp>
      <p:sp>
        <p:nvSpPr>
          <p:cNvPr id="27662" name="Line 14"/>
          <p:cNvSpPr>
            <a:spLocks noChangeShapeType="1"/>
          </p:cNvSpPr>
          <p:nvPr/>
        </p:nvSpPr>
        <p:spPr bwMode="auto">
          <a:xfrm>
            <a:off x="1905000" y="5334000"/>
            <a:ext cx="5410200" cy="0"/>
          </a:xfrm>
          <a:prstGeom prst="line">
            <a:avLst/>
          </a:prstGeom>
          <a:noFill/>
          <a:ln w="9525">
            <a:solidFill>
              <a:schemeClr val="tx1"/>
            </a:solidFill>
            <a:round/>
            <a:headEnd/>
            <a:tailEnd/>
          </a:ln>
        </p:spPr>
        <p:txBody>
          <a:bodyPr/>
          <a:lstStyle/>
          <a:p>
            <a:endParaRPr lang="en-US"/>
          </a:p>
        </p:txBody>
      </p:sp>
      <p:sp>
        <p:nvSpPr>
          <p:cNvPr id="27663" name="Line 15"/>
          <p:cNvSpPr>
            <a:spLocks noChangeShapeType="1"/>
          </p:cNvSpPr>
          <p:nvPr/>
        </p:nvSpPr>
        <p:spPr bwMode="auto">
          <a:xfrm>
            <a:off x="7315200" y="5181600"/>
            <a:ext cx="0" cy="152400"/>
          </a:xfrm>
          <a:prstGeom prst="line">
            <a:avLst/>
          </a:prstGeom>
          <a:noFill/>
          <a:ln w="9525">
            <a:solidFill>
              <a:schemeClr val="tx1"/>
            </a:solidFill>
            <a:round/>
            <a:headEnd/>
            <a:tailEnd/>
          </a:ln>
        </p:spPr>
        <p:txBody>
          <a:bodyPr/>
          <a:lstStyle/>
          <a:p>
            <a:endParaRPr lang="en-US"/>
          </a:p>
        </p:txBody>
      </p:sp>
      <p:sp>
        <p:nvSpPr>
          <p:cNvPr id="27664" name="Text Box 16"/>
          <p:cNvSpPr txBox="1">
            <a:spLocks noChangeArrowheads="1"/>
          </p:cNvSpPr>
          <p:nvPr/>
        </p:nvSpPr>
        <p:spPr bwMode="auto">
          <a:xfrm>
            <a:off x="5486400" y="3244850"/>
            <a:ext cx="2895600" cy="336550"/>
          </a:xfrm>
          <a:prstGeom prst="rect">
            <a:avLst/>
          </a:prstGeom>
          <a:noFill/>
          <a:ln w="9525">
            <a:noFill/>
            <a:miter lim="800000"/>
            <a:headEnd/>
            <a:tailEnd/>
          </a:ln>
        </p:spPr>
        <p:txBody>
          <a:bodyPr>
            <a:spAutoFit/>
          </a:bodyPr>
          <a:lstStyle/>
          <a:p>
            <a:pPr>
              <a:spcBef>
                <a:spcPct val="50000"/>
              </a:spcBef>
            </a:pPr>
            <a:r>
              <a:rPr lang="en-US" sz="1600" b="1">
                <a:solidFill>
                  <a:schemeClr val="accent2"/>
                </a:solidFill>
                <a:latin typeface="Tahoma" pitchFamily="34" charset="0"/>
              </a:rPr>
              <a:t>Pos : obj(large,red,ball)</a:t>
            </a:r>
          </a:p>
        </p:txBody>
      </p:sp>
      <p:sp>
        <p:nvSpPr>
          <p:cNvPr id="27665" name="Line 17"/>
          <p:cNvSpPr>
            <a:spLocks noChangeShapeType="1"/>
          </p:cNvSpPr>
          <p:nvPr/>
        </p:nvSpPr>
        <p:spPr bwMode="auto">
          <a:xfrm>
            <a:off x="1905000" y="3657600"/>
            <a:ext cx="0" cy="1143000"/>
          </a:xfrm>
          <a:prstGeom prst="line">
            <a:avLst/>
          </a:prstGeom>
          <a:noFill/>
          <a:ln w="9525">
            <a:solidFill>
              <a:schemeClr val="tx1"/>
            </a:solidFill>
            <a:round/>
            <a:headEnd/>
            <a:tailEnd type="triangle" w="med" len="med"/>
          </a:ln>
        </p:spPr>
        <p:txBody>
          <a:bodyPr/>
          <a:lstStyle/>
          <a:p>
            <a:endParaRPr lang="en-US"/>
          </a:p>
        </p:txBody>
      </p:sp>
      <p:sp>
        <p:nvSpPr>
          <p:cNvPr id="27666" name="Line 18"/>
          <p:cNvSpPr>
            <a:spLocks noChangeShapeType="1"/>
          </p:cNvSpPr>
          <p:nvPr/>
        </p:nvSpPr>
        <p:spPr bwMode="auto">
          <a:xfrm>
            <a:off x="1905000" y="3962400"/>
            <a:ext cx="5410200" cy="0"/>
          </a:xfrm>
          <a:prstGeom prst="line">
            <a:avLst/>
          </a:prstGeom>
          <a:noFill/>
          <a:ln w="9525">
            <a:solidFill>
              <a:schemeClr val="tx1"/>
            </a:solidFill>
            <a:round/>
            <a:headEnd/>
            <a:tailEnd/>
          </a:ln>
        </p:spPr>
        <p:txBody>
          <a:bodyPr/>
          <a:lstStyle/>
          <a:p>
            <a:endParaRPr lang="en-US"/>
          </a:p>
        </p:txBody>
      </p:sp>
      <p:sp>
        <p:nvSpPr>
          <p:cNvPr id="27667" name="Line 19"/>
          <p:cNvSpPr>
            <a:spLocks noChangeShapeType="1"/>
          </p:cNvSpPr>
          <p:nvPr/>
        </p:nvSpPr>
        <p:spPr bwMode="auto">
          <a:xfrm>
            <a:off x="7315200" y="3581400"/>
            <a:ext cx="0" cy="381000"/>
          </a:xfrm>
          <a:prstGeom prst="line">
            <a:avLst/>
          </a:prstGeom>
          <a:noFill/>
          <a:ln w="9525">
            <a:solidFill>
              <a:schemeClr val="tx1"/>
            </a:solidFill>
            <a:round/>
            <a:headEnd/>
            <a:tailEnd/>
          </a:ln>
        </p:spPr>
        <p:txBody>
          <a:bodyPr/>
          <a:lstStyle/>
          <a:p>
            <a:endParaRPr lang="en-US"/>
          </a:p>
        </p:txBody>
      </p:sp>
      <p:sp>
        <p:nvSpPr>
          <p:cNvPr id="27669" name="Text Box 21"/>
          <p:cNvSpPr txBox="1">
            <a:spLocks noChangeArrowheads="1"/>
          </p:cNvSpPr>
          <p:nvPr/>
        </p:nvSpPr>
        <p:spPr bwMode="auto">
          <a:xfrm>
            <a:off x="381000" y="3309938"/>
            <a:ext cx="4800600" cy="347662"/>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obj(X,red,Z) }, S :{ obj(small, red, ball) </a:t>
            </a:r>
            <a:r>
              <a:rPr lang="en-US" sz="1400" b="1">
                <a:solidFill>
                  <a:schemeClr val="accent2"/>
                </a:solidFill>
                <a:latin typeface="Tahoma" pitchFamily="34" charset="0"/>
                <a:sym typeface="Wingdings" pitchFamily="2" charset="2"/>
              </a:rPr>
              <a:t>}</a:t>
            </a:r>
          </a:p>
        </p:txBody>
      </p:sp>
      <p:sp>
        <p:nvSpPr>
          <p:cNvPr id="27670" name="Text Box 22"/>
          <p:cNvSpPr txBox="1">
            <a:spLocks noChangeArrowheads="1"/>
          </p:cNvSpPr>
          <p:nvPr/>
        </p:nvSpPr>
        <p:spPr bwMode="auto">
          <a:xfrm>
            <a:off x="381000" y="4800600"/>
            <a:ext cx="5334000" cy="347663"/>
          </a:xfrm>
          <a:prstGeom prst="rect">
            <a:avLst/>
          </a:prstGeom>
          <a:noFill/>
          <a:ln w="9525">
            <a:noFill/>
            <a:miter lim="800000"/>
            <a:headEnd/>
            <a:tailEnd/>
          </a:ln>
        </p:spPr>
        <p:txBody>
          <a:bodyPr>
            <a:spAutoFit/>
          </a:bodyPr>
          <a:lstStyle/>
          <a:p>
            <a:pPr>
              <a:lnSpc>
                <a:spcPct val="120000"/>
              </a:lnSpc>
              <a:spcBef>
                <a:spcPct val="50000"/>
              </a:spcBef>
            </a:pPr>
            <a:r>
              <a:rPr lang="en-US" sz="1400" b="1">
                <a:solidFill>
                  <a:schemeClr val="accent2"/>
                </a:solidFill>
                <a:latin typeface="Tahoma" pitchFamily="34" charset="0"/>
              </a:rPr>
              <a:t>G </a:t>
            </a:r>
            <a:r>
              <a:rPr lang="en-US" sz="1400" b="1">
                <a:solidFill>
                  <a:schemeClr val="accent2"/>
                </a:solidFill>
                <a:latin typeface="Tahoma" pitchFamily="34" charset="0"/>
                <a:sym typeface="Wingdings" pitchFamily="2" charset="2"/>
              </a:rPr>
              <a:t>: { </a:t>
            </a:r>
            <a:r>
              <a:rPr lang="en-US" sz="1400" b="1">
                <a:solidFill>
                  <a:schemeClr val="accent2"/>
                </a:solidFill>
                <a:latin typeface="Tahoma" pitchFamily="34" charset="0"/>
              </a:rPr>
              <a:t>obj(X,red,Z) }, S :{ obj(X, red, ball) </a:t>
            </a:r>
            <a:r>
              <a:rPr lang="en-US" sz="1400" b="1">
                <a:solidFill>
                  <a:schemeClr val="accent2"/>
                </a:solidFill>
                <a:latin typeface="Tahoma" pitchFamily="34" charset="0"/>
                <a:sym typeface="Wingdings" pitchFamily="2" charset="2"/>
              </a:rPr>
              <a:t>}</a:t>
            </a:r>
          </a:p>
        </p:txBody>
      </p:sp>
      <p:sp>
        <p:nvSpPr>
          <p:cNvPr id="27671" name="Text Box 23"/>
          <p:cNvSpPr txBox="1">
            <a:spLocks noChangeArrowheads="1"/>
          </p:cNvSpPr>
          <p:nvPr/>
        </p:nvSpPr>
        <p:spPr bwMode="auto">
          <a:xfrm>
            <a:off x="381000" y="6091238"/>
            <a:ext cx="5181600" cy="385762"/>
          </a:xfrm>
          <a:prstGeom prst="rect">
            <a:avLst/>
          </a:prstGeom>
          <a:noFill/>
          <a:ln w="9525">
            <a:noFill/>
            <a:miter lim="800000"/>
            <a:headEnd/>
            <a:tailEnd/>
          </a:ln>
        </p:spPr>
        <p:txBody>
          <a:bodyPr>
            <a:spAutoFit/>
          </a:bodyPr>
          <a:lstStyle/>
          <a:p>
            <a:pPr>
              <a:lnSpc>
                <a:spcPct val="120000"/>
              </a:lnSpc>
              <a:spcBef>
                <a:spcPct val="50000"/>
              </a:spcBef>
            </a:pPr>
            <a:r>
              <a:rPr lang="en-US" sz="1600" b="1">
                <a:solidFill>
                  <a:schemeClr val="accent2"/>
                </a:solidFill>
                <a:latin typeface="Tahoma" pitchFamily="34" charset="0"/>
              </a:rPr>
              <a:t>G </a:t>
            </a:r>
            <a:r>
              <a:rPr lang="en-US" sz="1600" b="1">
                <a:solidFill>
                  <a:schemeClr val="accent2"/>
                </a:solidFill>
                <a:latin typeface="Tahoma" pitchFamily="34" charset="0"/>
                <a:sym typeface="Wingdings" pitchFamily="2" charset="2"/>
              </a:rPr>
              <a:t>: { </a:t>
            </a:r>
            <a:r>
              <a:rPr lang="en-US" sz="1600" b="1">
                <a:solidFill>
                  <a:schemeClr val="accent2"/>
                </a:solidFill>
                <a:latin typeface="Tahoma" pitchFamily="34" charset="0"/>
              </a:rPr>
              <a:t>obj(X,red,ball) }, S :{ obj(X, red, ball) </a:t>
            </a:r>
            <a:r>
              <a:rPr lang="en-US" sz="1600" b="1">
                <a:solidFill>
                  <a:schemeClr val="accent2"/>
                </a:solidFill>
                <a:latin typeface="Tahoma" pitchFamily="34" charset="0"/>
                <a:sym typeface="Wingdings" pitchFamily="2" charset="2"/>
              </a:rPr>
              <a:t>}</a:t>
            </a:r>
          </a:p>
        </p:txBody>
      </p:sp>
      <p:sp>
        <p:nvSpPr>
          <p:cNvPr id="27672" name="Text Box 24"/>
          <p:cNvSpPr txBox="1">
            <a:spLocks noChangeArrowheads="1"/>
          </p:cNvSpPr>
          <p:nvPr/>
        </p:nvSpPr>
        <p:spPr bwMode="auto">
          <a:xfrm>
            <a:off x="1905000" y="1366838"/>
            <a:ext cx="5626100" cy="517525"/>
          </a:xfrm>
          <a:prstGeom prst="rect">
            <a:avLst/>
          </a:prstGeom>
          <a:noFill/>
          <a:ln w="9525">
            <a:noFill/>
            <a:miter lim="800000"/>
            <a:headEnd/>
            <a:tailEnd/>
          </a:ln>
        </p:spPr>
        <p:txBody>
          <a:bodyPr wrap="none">
            <a:spAutoFit/>
          </a:bodyPr>
          <a:lstStyle/>
          <a:p>
            <a:r>
              <a:rPr lang="en-US" sz="1400" b="1">
                <a:latin typeface="Tahoma" pitchFamily="34" charset="0"/>
              </a:rPr>
              <a:t>Initialize G to be the most general concept in the space, and </a:t>
            </a:r>
          </a:p>
          <a:p>
            <a:r>
              <a:rPr lang="en-US" sz="1400" b="1">
                <a:latin typeface="Tahoma" pitchFamily="34" charset="0"/>
              </a:rPr>
              <a:t>Initialize S to the first pos. training instance</a:t>
            </a:r>
          </a:p>
        </p:txBody>
      </p:sp>
      <p:sp>
        <p:nvSpPr>
          <p:cNvPr id="27673" name="Text Box 25"/>
          <p:cNvSpPr txBox="1">
            <a:spLocks noChangeArrowheads="1"/>
          </p:cNvSpPr>
          <p:nvPr/>
        </p:nvSpPr>
        <p:spPr bwMode="auto">
          <a:xfrm>
            <a:off x="1905000" y="2433638"/>
            <a:ext cx="6521450" cy="730250"/>
          </a:xfrm>
          <a:prstGeom prst="rect">
            <a:avLst/>
          </a:prstGeom>
          <a:noFill/>
          <a:ln w="9525">
            <a:noFill/>
            <a:miter lim="800000"/>
            <a:headEnd/>
            <a:tailEnd/>
          </a:ln>
        </p:spPr>
        <p:txBody>
          <a:bodyPr wrap="none">
            <a:spAutoFit/>
          </a:bodyPr>
          <a:lstStyle/>
          <a:p>
            <a:r>
              <a:rPr lang="en-US" sz="1400" b="1">
                <a:latin typeface="Tahoma" pitchFamily="34" charset="0"/>
              </a:rPr>
              <a:t>Delete all members of S that match n</a:t>
            </a:r>
          </a:p>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27674" name="Text Box 26"/>
          <p:cNvSpPr txBox="1">
            <a:spLocks noChangeArrowheads="1"/>
          </p:cNvSpPr>
          <p:nvPr/>
        </p:nvSpPr>
        <p:spPr bwMode="auto">
          <a:xfrm>
            <a:off x="1905000" y="3957638"/>
            <a:ext cx="6049963" cy="730250"/>
          </a:xfrm>
          <a:prstGeom prst="rect">
            <a:avLst/>
          </a:prstGeom>
          <a:noFill/>
          <a:ln w="9525">
            <a:noFill/>
            <a:miter lim="800000"/>
            <a:headEnd/>
            <a:tailEnd/>
          </a:ln>
        </p:spPr>
        <p:txBody>
          <a:bodyPr wrap="none">
            <a:spAutoFit/>
          </a:bodyPr>
          <a:lstStyle/>
          <a:p>
            <a:r>
              <a:rPr lang="en-US" sz="1400" b="1">
                <a:latin typeface="Tahoma" pitchFamily="34" charset="0"/>
              </a:rPr>
              <a:t>Delete all members of G that fail to match p</a:t>
            </a:r>
          </a:p>
          <a:p>
            <a:r>
              <a:rPr lang="en-US" sz="1400" b="1">
                <a:latin typeface="Tahoma" pitchFamily="34" charset="0"/>
              </a:rPr>
              <a:t>For every s, if s does not match p, replace s with its most specific </a:t>
            </a:r>
          </a:p>
          <a:p>
            <a:r>
              <a:rPr lang="en-US" sz="1400" b="1">
                <a:latin typeface="Tahoma" pitchFamily="34" charset="0"/>
              </a:rPr>
              <a:t>generalization that match p</a:t>
            </a:r>
          </a:p>
        </p:txBody>
      </p:sp>
      <p:sp>
        <p:nvSpPr>
          <p:cNvPr id="27675" name="Text Box 27"/>
          <p:cNvSpPr txBox="1">
            <a:spLocks noChangeArrowheads="1"/>
          </p:cNvSpPr>
          <p:nvPr/>
        </p:nvSpPr>
        <p:spPr bwMode="auto">
          <a:xfrm>
            <a:off x="1905000" y="5360988"/>
            <a:ext cx="6521450" cy="730250"/>
          </a:xfrm>
          <a:prstGeom prst="rect">
            <a:avLst/>
          </a:prstGeom>
          <a:noFill/>
          <a:ln w="9525">
            <a:noFill/>
            <a:miter lim="800000"/>
            <a:headEnd/>
            <a:tailEnd/>
          </a:ln>
        </p:spPr>
        <p:txBody>
          <a:bodyPr wrap="none">
            <a:spAutoFit/>
          </a:bodyPr>
          <a:lstStyle/>
          <a:p>
            <a:r>
              <a:rPr lang="en-US" sz="1400" b="1">
                <a:latin typeface="Tahoma" pitchFamily="34" charset="0"/>
              </a:rPr>
              <a:t>Delete all members of S that match n</a:t>
            </a:r>
          </a:p>
          <a:p>
            <a:r>
              <a:rPr lang="en-US" sz="1400" b="1">
                <a:latin typeface="Tahoma" pitchFamily="34" charset="0"/>
              </a:rPr>
              <a:t>For each g that match n, replace g with its most general specialization </a:t>
            </a:r>
          </a:p>
          <a:p>
            <a:r>
              <a:rPr lang="en-US" sz="1400" b="1">
                <a:latin typeface="Tahoma" pitchFamily="34" charset="0"/>
              </a:rPr>
              <a:t>that do not match n</a:t>
            </a:r>
          </a:p>
        </p:txBody>
      </p:sp>
      <p:sp>
        <p:nvSpPr>
          <p:cNvPr id="29" name="Slide Number Placeholder 28"/>
          <p:cNvSpPr>
            <a:spLocks noGrp="1"/>
          </p:cNvSpPr>
          <p:nvPr>
            <p:ph type="sldNum" sz="quarter" idx="12"/>
          </p:nvPr>
        </p:nvSpPr>
        <p:spPr/>
        <p:txBody>
          <a:bodyPr/>
          <a:lstStyle/>
          <a:p>
            <a:pPr>
              <a:defRPr/>
            </a:pPr>
            <a:fld id="{B09B8CA6-990A-4F3A-B1AB-B5C5AC0B4BD0}" type="slidenum">
              <a:rPr lang="en-US" smtClean="0"/>
              <a:pPr>
                <a:defRPr/>
              </a:pPr>
              <a:t>25</a:t>
            </a:fld>
            <a:endParaRPr lang="en-US"/>
          </a:p>
        </p:txBody>
      </p:sp>
      <p:sp>
        <p:nvSpPr>
          <p:cNvPr id="30" name="Footer Placeholder 29"/>
          <p:cNvSpPr>
            <a:spLocks noGrp="1"/>
          </p:cNvSpPr>
          <p:nvPr>
            <p:ph type="ftr" sz="quarter" idx="11"/>
          </p:nvPr>
        </p:nvSpPr>
        <p:spPr>
          <a:xfrm>
            <a:off x="3257550" y="6381750"/>
            <a:ext cx="2895600" cy="476250"/>
          </a:xfrm>
        </p:spPr>
        <p:txBody>
          <a:bodyPr/>
          <a:lstStyle/>
          <a:p>
            <a:pPr>
              <a:defRPr/>
            </a:pPr>
            <a:r>
              <a:rPr lang="en-US" dirty="0"/>
              <a:t>T0264 - Artificial Intelligence</a:t>
            </a:r>
          </a:p>
        </p:txBody>
      </p:sp>
      <p:sp>
        <p:nvSpPr>
          <p:cNvPr id="31"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xfrm>
            <a:off x="7772400" y="6172200"/>
            <a:ext cx="1219200" cy="476250"/>
          </a:xfrm>
          <a:noFill/>
        </p:spPr>
        <p:txBody>
          <a:bodyPr/>
          <a:lstStyle/>
          <a:p>
            <a:fld id="{17E63C24-EE9D-4A0A-87FE-73A7287799B3}" type="slidenum">
              <a:rPr lang="en-US">
                <a:latin typeface="Arial" pitchFamily="34" charset="0"/>
              </a:rPr>
              <a:pPr/>
              <a:t>26</a:t>
            </a:fld>
            <a:endParaRPr lang="en-US" dirty="0">
              <a:latin typeface="Arial" pitchFamily="34" charset="0"/>
            </a:endParaRPr>
          </a:p>
        </p:txBody>
      </p:sp>
      <p:sp>
        <p:nvSpPr>
          <p:cNvPr id="29699" name="Rectangle 2"/>
          <p:cNvSpPr>
            <a:spLocks noGrp="1" noChangeArrowheads="1"/>
          </p:cNvSpPr>
          <p:nvPr>
            <p:ph type="title"/>
          </p:nvPr>
        </p:nvSpPr>
        <p:spPr>
          <a:xfrm>
            <a:off x="381000" y="838200"/>
            <a:ext cx="8229600" cy="1143000"/>
          </a:xfrm>
        </p:spPr>
        <p:txBody>
          <a:bodyPr/>
          <a:lstStyle/>
          <a:p>
            <a:pPr eaLnBrk="1" hangingPunct="1"/>
            <a:r>
              <a:rPr lang="en-US" sz="2400" b="1" dirty="0">
                <a:solidFill>
                  <a:schemeClr val="tx1"/>
                </a:solidFill>
                <a:latin typeface="Tahoma" pitchFamily="34" charset="0"/>
                <a:ea typeface="Tahoma" pitchFamily="34" charset="0"/>
                <a:cs typeface="Tahoma" pitchFamily="34" charset="0"/>
              </a:rPr>
              <a:t>Positive and Negative Examples of the Concept </a:t>
            </a:r>
            <a:br>
              <a:rPr lang="en-US" sz="2400" b="1" dirty="0">
                <a:solidFill>
                  <a:schemeClr val="tx1"/>
                </a:solidFill>
                <a:latin typeface="Tahoma" pitchFamily="34" charset="0"/>
                <a:ea typeface="Tahoma" pitchFamily="34" charset="0"/>
                <a:cs typeface="Tahoma" pitchFamily="34" charset="0"/>
              </a:rPr>
            </a:br>
            <a:r>
              <a:rPr lang="en-US" sz="2400" b="1" dirty="0">
                <a:solidFill>
                  <a:schemeClr val="tx1"/>
                </a:solidFill>
                <a:latin typeface="Tahoma" pitchFamily="34" charset="0"/>
                <a:ea typeface="Tahoma" pitchFamily="34" charset="0"/>
                <a:cs typeface="Tahoma" pitchFamily="34" charset="0"/>
              </a:rPr>
              <a:t>“Japanese economy car”</a:t>
            </a:r>
          </a:p>
        </p:txBody>
      </p:sp>
      <p:grpSp>
        <p:nvGrpSpPr>
          <p:cNvPr id="2" name="Group 11"/>
          <p:cNvGrpSpPr>
            <a:grpSpLocks/>
          </p:cNvGrpSpPr>
          <p:nvPr/>
        </p:nvGrpSpPr>
        <p:grpSpPr bwMode="auto">
          <a:xfrm>
            <a:off x="457200" y="1914525"/>
            <a:ext cx="8382000" cy="4257675"/>
            <a:chOff x="240" y="816"/>
            <a:chExt cx="5280" cy="2682"/>
          </a:xfrm>
        </p:grpSpPr>
        <p:sp>
          <p:nvSpPr>
            <p:cNvPr id="29701" name="Text Box 5"/>
            <p:cNvSpPr txBox="1">
              <a:spLocks noChangeArrowheads="1"/>
            </p:cNvSpPr>
            <p:nvPr/>
          </p:nvSpPr>
          <p:spPr bwMode="auto">
            <a:xfrm>
              <a:off x="240" y="816"/>
              <a:ext cx="1536" cy="1338"/>
            </a:xfrm>
            <a:prstGeom prst="rect">
              <a:avLst/>
            </a:prstGeom>
            <a:noFill/>
            <a:ln w="9525">
              <a:noFill/>
              <a:miter lim="800000"/>
              <a:headEnd/>
              <a:tailEnd/>
            </a:ln>
          </p:spPr>
          <p:txBody>
            <a:bodyPr>
              <a:spAutoFit/>
            </a:bodyPr>
            <a:lstStyle/>
            <a:p>
              <a:pPr>
                <a:lnSpc>
                  <a:spcPct val="85000"/>
                </a:lnSpc>
                <a:spcBef>
                  <a:spcPct val="30000"/>
                </a:spcBef>
              </a:pPr>
              <a:r>
                <a:rPr lang="en-US" sz="2000" i="1" dirty="0"/>
                <a:t>origin    : Japan</a:t>
              </a:r>
            </a:p>
            <a:p>
              <a:pPr>
                <a:lnSpc>
                  <a:spcPct val="85000"/>
                </a:lnSpc>
                <a:spcBef>
                  <a:spcPct val="30000"/>
                </a:spcBef>
              </a:pPr>
              <a:r>
                <a:rPr lang="en-US" sz="2000" i="1" dirty="0"/>
                <a:t>mfr        : Honda</a:t>
              </a:r>
            </a:p>
            <a:p>
              <a:pPr>
                <a:lnSpc>
                  <a:spcPct val="85000"/>
                </a:lnSpc>
                <a:spcBef>
                  <a:spcPct val="30000"/>
                </a:spcBef>
              </a:pPr>
              <a:r>
                <a:rPr lang="en-US" sz="2000" i="1" dirty="0"/>
                <a:t>color     : Blue</a:t>
              </a:r>
            </a:p>
            <a:p>
              <a:pPr>
                <a:lnSpc>
                  <a:spcPct val="85000"/>
                </a:lnSpc>
                <a:spcBef>
                  <a:spcPct val="30000"/>
                </a:spcBef>
              </a:pPr>
              <a:r>
                <a:rPr lang="en-US" sz="2000" i="1" dirty="0"/>
                <a:t>decade : 1980</a:t>
              </a:r>
            </a:p>
            <a:p>
              <a:pPr>
                <a:lnSpc>
                  <a:spcPct val="85000"/>
                </a:lnSpc>
                <a:spcBef>
                  <a:spcPct val="30000"/>
                </a:spcBef>
              </a:pPr>
              <a:r>
                <a:rPr lang="en-US" sz="2000" i="1" dirty="0"/>
                <a:t>type     : Economy</a:t>
              </a:r>
            </a:p>
            <a:p>
              <a:pPr algn="ctr">
                <a:lnSpc>
                  <a:spcPct val="85000"/>
                </a:lnSpc>
                <a:spcBef>
                  <a:spcPct val="30000"/>
                </a:spcBef>
              </a:pPr>
              <a:r>
                <a:rPr lang="en-US" sz="2000" dirty="0"/>
                <a:t>(+)</a:t>
              </a:r>
            </a:p>
          </p:txBody>
        </p:sp>
        <p:sp>
          <p:nvSpPr>
            <p:cNvPr id="29702" name="Text Box 6"/>
            <p:cNvSpPr txBox="1">
              <a:spLocks noChangeArrowheads="1"/>
            </p:cNvSpPr>
            <p:nvPr/>
          </p:nvSpPr>
          <p:spPr bwMode="auto">
            <a:xfrm>
              <a:off x="2208" y="816"/>
              <a:ext cx="1440" cy="1338"/>
            </a:xfrm>
            <a:prstGeom prst="rect">
              <a:avLst/>
            </a:prstGeom>
            <a:noFill/>
            <a:ln w="9525">
              <a:noFill/>
              <a:miter lim="800000"/>
              <a:headEnd/>
              <a:tailEnd/>
            </a:ln>
          </p:spPr>
          <p:txBody>
            <a:bodyPr>
              <a:spAutoFit/>
            </a:bodyPr>
            <a:lstStyle/>
            <a:p>
              <a:pPr>
                <a:lnSpc>
                  <a:spcPct val="85000"/>
                </a:lnSpc>
                <a:spcBef>
                  <a:spcPct val="30000"/>
                </a:spcBef>
              </a:pPr>
              <a:r>
                <a:rPr lang="en-US" sz="2000" i="1" dirty="0"/>
                <a:t>origin    : Japan</a:t>
              </a:r>
            </a:p>
            <a:p>
              <a:pPr>
                <a:lnSpc>
                  <a:spcPct val="85000"/>
                </a:lnSpc>
                <a:spcBef>
                  <a:spcPct val="30000"/>
                </a:spcBef>
              </a:pPr>
              <a:r>
                <a:rPr lang="en-US" sz="2000" i="1" dirty="0"/>
                <a:t>mfr        : Toyota</a:t>
              </a:r>
            </a:p>
            <a:p>
              <a:pPr>
                <a:lnSpc>
                  <a:spcPct val="85000"/>
                </a:lnSpc>
                <a:spcBef>
                  <a:spcPct val="30000"/>
                </a:spcBef>
              </a:pPr>
              <a:r>
                <a:rPr lang="en-US" sz="2000" i="1" dirty="0"/>
                <a:t>color     : Green</a:t>
              </a:r>
            </a:p>
            <a:p>
              <a:pPr>
                <a:lnSpc>
                  <a:spcPct val="85000"/>
                </a:lnSpc>
                <a:spcBef>
                  <a:spcPct val="30000"/>
                </a:spcBef>
              </a:pPr>
              <a:r>
                <a:rPr lang="en-US" sz="2000" i="1" dirty="0"/>
                <a:t>decade : 1970</a:t>
              </a:r>
            </a:p>
            <a:p>
              <a:pPr>
                <a:lnSpc>
                  <a:spcPct val="85000"/>
                </a:lnSpc>
                <a:spcBef>
                  <a:spcPct val="30000"/>
                </a:spcBef>
              </a:pPr>
              <a:r>
                <a:rPr lang="en-US" sz="2000" i="1" dirty="0"/>
                <a:t>type      : Sports</a:t>
              </a:r>
            </a:p>
            <a:p>
              <a:pPr algn="ctr">
                <a:lnSpc>
                  <a:spcPct val="85000"/>
                </a:lnSpc>
                <a:spcBef>
                  <a:spcPct val="30000"/>
                </a:spcBef>
              </a:pPr>
              <a:r>
                <a:rPr lang="en-US" sz="2000" dirty="0"/>
                <a:t>( - ) </a:t>
              </a:r>
            </a:p>
          </p:txBody>
        </p:sp>
        <p:sp>
          <p:nvSpPr>
            <p:cNvPr id="29703" name="Text Box 7"/>
            <p:cNvSpPr txBox="1">
              <a:spLocks noChangeArrowheads="1"/>
            </p:cNvSpPr>
            <p:nvPr/>
          </p:nvSpPr>
          <p:spPr bwMode="auto">
            <a:xfrm>
              <a:off x="4080" y="816"/>
              <a:ext cx="1440" cy="1338"/>
            </a:xfrm>
            <a:prstGeom prst="rect">
              <a:avLst/>
            </a:prstGeom>
            <a:noFill/>
            <a:ln w="9525">
              <a:noFill/>
              <a:miter lim="800000"/>
              <a:headEnd/>
              <a:tailEnd/>
            </a:ln>
          </p:spPr>
          <p:txBody>
            <a:bodyPr>
              <a:spAutoFit/>
            </a:bodyPr>
            <a:lstStyle/>
            <a:p>
              <a:pPr>
                <a:lnSpc>
                  <a:spcPct val="85000"/>
                </a:lnSpc>
                <a:spcBef>
                  <a:spcPct val="30000"/>
                </a:spcBef>
              </a:pPr>
              <a:r>
                <a:rPr lang="en-US" sz="2000" i="1" dirty="0"/>
                <a:t>origin    : Japan</a:t>
              </a:r>
            </a:p>
            <a:p>
              <a:pPr>
                <a:lnSpc>
                  <a:spcPct val="85000"/>
                </a:lnSpc>
                <a:spcBef>
                  <a:spcPct val="30000"/>
                </a:spcBef>
              </a:pPr>
              <a:r>
                <a:rPr lang="en-US" sz="2000" i="1" dirty="0"/>
                <a:t>mfr        : Toyota</a:t>
              </a:r>
            </a:p>
            <a:p>
              <a:pPr>
                <a:lnSpc>
                  <a:spcPct val="85000"/>
                </a:lnSpc>
                <a:spcBef>
                  <a:spcPct val="30000"/>
                </a:spcBef>
              </a:pPr>
              <a:r>
                <a:rPr lang="en-US" sz="2000" i="1" dirty="0"/>
                <a:t>color     : Blue</a:t>
              </a:r>
            </a:p>
            <a:p>
              <a:pPr>
                <a:lnSpc>
                  <a:spcPct val="85000"/>
                </a:lnSpc>
                <a:spcBef>
                  <a:spcPct val="30000"/>
                </a:spcBef>
              </a:pPr>
              <a:r>
                <a:rPr lang="en-US" sz="2000" i="1" dirty="0"/>
                <a:t>decade : 1990</a:t>
              </a:r>
            </a:p>
            <a:p>
              <a:pPr>
                <a:lnSpc>
                  <a:spcPct val="85000"/>
                </a:lnSpc>
                <a:spcBef>
                  <a:spcPct val="30000"/>
                </a:spcBef>
              </a:pPr>
              <a:r>
                <a:rPr lang="en-US" sz="2000" i="1" dirty="0"/>
                <a:t>type     : Economy</a:t>
              </a:r>
            </a:p>
            <a:p>
              <a:pPr algn="ctr">
                <a:lnSpc>
                  <a:spcPct val="85000"/>
                </a:lnSpc>
                <a:spcBef>
                  <a:spcPct val="30000"/>
                </a:spcBef>
              </a:pPr>
              <a:r>
                <a:rPr lang="en-US" sz="2000" dirty="0"/>
                <a:t>( + ) </a:t>
              </a:r>
            </a:p>
          </p:txBody>
        </p:sp>
        <p:sp>
          <p:nvSpPr>
            <p:cNvPr id="29704" name="Text Box 8"/>
            <p:cNvSpPr txBox="1">
              <a:spLocks noChangeArrowheads="1"/>
            </p:cNvSpPr>
            <p:nvPr/>
          </p:nvSpPr>
          <p:spPr bwMode="auto">
            <a:xfrm>
              <a:off x="1200" y="2160"/>
              <a:ext cx="1440" cy="1338"/>
            </a:xfrm>
            <a:prstGeom prst="rect">
              <a:avLst/>
            </a:prstGeom>
            <a:noFill/>
            <a:ln w="9525">
              <a:noFill/>
              <a:miter lim="800000"/>
              <a:headEnd/>
              <a:tailEnd/>
            </a:ln>
          </p:spPr>
          <p:txBody>
            <a:bodyPr>
              <a:spAutoFit/>
            </a:bodyPr>
            <a:lstStyle/>
            <a:p>
              <a:pPr>
                <a:lnSpc>
                  <a:spcPct val="85000"/>
                </a:lnSpc>
                <a:spcBef>
                  <a:spcPct val="30000"/>
                </a:spcBef>
              </a:pPr>
              <a:r>
                <a:rPr lang="en-US" sz="2000" i="1" dirty="0"/>
                <a:t>origin    : USA</a:t>
              </a:r>
            </a:p>
            <a:p>
              <a:pPr>
                <a:lnSpc>
                  <a:spcPct val="85000"/>
                </a:lnSpc>
                <a:spcBef>
                  <a:spcPct val="30000"/>
                </a:spcBef>
              </a:pPr>
              <a:r>
                <a:rPr lang="en-US" sz="2000" i="1" dirty="0"/>
                <a:t>mfr        : Chrysler</a:t>
              </a:r>
            </a:p>
            <a:p>
              <a:pPr>
                <a:lnSpc>
                  <a:spcPct val="85000"/>
                </a:lnSpc>
                <a:spcBef>
                  <a:spcPct val="30000"/>
                </a:spcBef>
              </a:pPr>
              <a:r>
                <a:rPr lang="en-US" sz="2000" i="1" dirty="0"/>
                <a:t>color     : Red</a:t>
              </a:r>
            </a:p>
            <a:p>
              <a:pPr>
                <a:lnSpc>
                  <a:spcPct val="85000"/>
                </a:lnSpc>
                <a:spcBef>
                  <a:spcPct val="30000"/>
                </a:spcBef>
              </a:pPr>
              <a:r>
                <a:rPr lang="en-US" sz="2000" i="1" dirty="0"/>
                <a:t>decade : 1980</a:t>
              </a:r>
            </a:p>
            <a:p>
              <a:pPr>
                <a:lnSpc>
                  <a:spcPct val="85000"/>
                </a:lnSpc>
                <a:spcBef>
                  <a:spcPct val="30000"/>
                </a:spcBef>
              </a:pPr>
              <a:r>
                <a:rPr lang="en-US" sz="2000" i="1" dirty="0"/>
                <a:t>type     : Economy</a:t>
              </a:r>
            </a:p>
            <a:p>
              <a:pPr algn="ctr">
                <a:lnSpc>
                  <a:spcPct val="85000"/>
                </a:lnSpc>
                <a:spcBef>
                  <a:spcPct val="30000"/>
                </a:spcBef>
              </a:pPr>
              <a:r>
                <a:rPr lang="en-US" sz="2000" dirty="0"/>
                <a:t>( - ) </a:t>
              </a:r>
            </a:p>
          </p:txBody>
        </p:sp>
        <p:sp>
          <p:nvSpPr>
            <p:cNvPr id="29705" name="Text Box 9"/>
            <p:cNvSpPr txBox="1">
              <a:spLocks noChangeArrowheads="1"/>
            </p:cNvSpPr>
            <p:nvPr/>
          </p:nvSpPr>
          <p:spPr bwMode="auto">
            <a:xfrm>
              <a:off x="3168" y="2160"/>
              <a:ext cx="1440" cy="1338"/>
            </a:xfrm>
            <a:prstGeom prst="rect">
              <a:avLst/>
            </a:prstGeom>
            <a:noFill/>
            <a:ln w="9525">
              <a:noFill/>
              <a:miter lim="800000"/>
              <a:headEnd/>
              <a:tailEnd/>
            </a:ln>
          </p:spPr>
          <p:txBody>
            <a:bodyPr>
              <a:spAutoFit/>
            </a:bodyPr>
            <a:lstStyle/>
            <a:p>
              <a:pPr>
                <a:lnSpc>
                  <a:spcPct val="85000"/>
                </a:lnSpc>
                <a:spcBef>
                  <a:spcPct val="30000"/>
                </a:spcBef>
              </a:pPr>
              <a:r>
                <a:rPr lang="en-US" sz="2000" i="1" dirty="0"/>
                <a:t>origin    : Japan</a:t>
              </a:r>
            </a:p>
            <a:p>
              <a:pPr>
                <a:lnSpc>
                  <a:spcPct val="85000"/>
                </a:lnSpc>
                <a:spcBef>
                  <a:spcPct val="30000"/>
                </a:spcBef>
              </a:pPr>
              <a:r>
                <a:rPr lang="en-US" sz="2000" i="1" dirty="0"/>
                <a:t>mfr        : Honda</a:t>
              </a:r>
            </a:p>
            <a:p>
              <a:pPr>
                <a:lnSpc>
                  <a:spcPct val="85000"/>
                </a:lnSpc>
                <a:spcBef>
                  <a:spcPct val="30000"/>
                </a:spcBef>
              </a:pPr>
              <a:r>
                <a:rPr lang="en-US" sz="2000" i="1" dirty="0"/>
                <a:t>color     : White</a:t>
              </a:r>
            </a:p>
            <a:p>
              <a:pPr>
                <a:lnSpc>
                  <a:spcPct val="85000"/>
                </a:lnSpc>
                <a:spcBef>
                  <a:spcPct val="30000"/>
                </a:spcBef>
              </a:pPr>
              <a:r>
                <a:rPr lang="en-US" sz="2000" i="1" dirty="0"/>
                <a:t>decade : 1980</a:t>
              </a:r>
            </a:p>
            <a:p>
              <a:pPr>
                <a:lnSpc>
                  <a:spcPct val="85000"/>
                </a:lnSpc>
                <a:spcBef>
                  <a:spcPct val="30000"/>
                </a:spcBef>
              </a:pPr>
              <a:r>
                <a:rPr lang="en-US" sz="2000" i="1" dirty="0"/>
                <a:t>type     : Economy</a:t>
              </a:r>
            </a:p>
            <a:p>
              <a:pPr algn="ctr">
                <a:lnSpc>
                  <a:spcPct val="85000"/>
                </a:lnSpc>
                <a:spcBef>
                  <a:spcPct val="30000"/>
                </a:spcBef>
              </a:pPr>
              <a:r>
                <a:rPr lang="en-US" sz="2000" dirty="0"/>
                <a:t>( + ) </a:t>
              </a:r>
            </a:p>
          </p:txBody>
        </p:sp>
      </p:grpSp>
      <p:sp>
        <p:nvSpPr>
          <p:cNvPr id="11" name="Footer Placeholder 10"/>
          <p:cNvSpPr>
            <a:spLocks noGrp="1"/>
          </p:cNvSpPr>
          <p:nvPr>
            <p:ph type="ftr" sz="quarter" idx="11"/>
          </p:nvPr>
        </p:nvSpPr>
        <p:spPr>
          <a:xfrm>
            <a:off x="3048000" y="6096000"/>
            <a:ext cx="2895600" cy="476250"/>
          </a:xfrm>
        </p:spPr>
        <p:txBody>
          <a:bodyPr/>
          <a:lstStyle/>
          <a:p>
            <a:pPr>
              <a:defRPr/>
            </a:pPr>
            <a:r>
              <a:rPr lang="en-US"/>
              <a:t>T0264 - Artificial Intelligence</a:t>
            </a:r>
            <a:endParaRPr lang="en-US" dirty="0"/>
          </a:p>
        </p:txBody>
      </p:sp>
      <p:sp>
        <p:nvSpPr>
          <p:cNvPr id="12"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xfrm>
            <a:off x="8229600" y="6381750"/>
            <a:ext cx="914400" cy="476250"/>
          </a:xfrm>
          <a:noFill/>
        </p:spPr>
        <p:txBody>
          <a:bodyPr/>
          <a:lstStyle/>
          <a:p>
            <a:fld id="{C20A7358-3974-47D1-970E-F414CE7ACBE0}" type="slidenum">
              <a:rPr lang="en-US">
                <a:latin typeface="Arial" pitchFamily="34" charset="0"/>
              </a:rPr>
              <a:pPr/>
              <a:t>27</a:t>
            </a:fld>
            <a:endParaRPr lang="en-US">
              <a:latin typeface="Arial" pitchFamily="34" charset="0"/>
            </a:endParaRPr>
          </a:p>
        </p:txBody>
      </p:sp>
      <p:sp>
        <p:nvSpPr>
          <p:cNvPr id="30723" name="Rectangle 2"/>
          <p:cNvSpPr>
            <a:spLocks noGrp="1" noChangeArrowheads="1"/>
          </p:cNvSpPr>
          <p:nvPr>
            <p:ph type="title"/>
          </p:nvPr>
        </p:nvSpPr>
        <p:spPr>
          <a:xfrm>
            <a:off x="609600" y="762000"/>
            <a:ext cx="8229600" cy="1143000"/>
          </a:xfrm>
        </p:spPr>
        <p:txBody>
          <a:bodyPr/>
          <a:lstStyle/>
          <a:p>
            <a:pPr algn="l" eaLnBrk="1" hangingPunct="1"/>
            <a:r>
              <a:rPr lang="en-US" sz="2800" b="1" dirty="0">
                <a:solidFill>
                  <a:schemeClr val="tx1"/>
                </a:solidFill>
                <a:latin typeface="Tahoma" pitchFamily="34" charset="0"/>
                <a:ea typeface="Tahoma" pitchFamily="34" charset="0"/>
                <a:cs typeface="Tahoma" pitchFamily="34" charset="0"/>
              </a:rPr>
              <a:t>A Version Space Example </a:t>
            </a:r>
          </a:p>
        </p:txBody>
      </p:sp>
      <p:sp>
        <p:nvSpPr>
          <p:cNvPr id="30724" name="Rectangle 3"/>
          <p:cNvSpPr>
            <a:spLocks noGrp="1" noChangeArrowheads="1"/>
          </p:cNvSpPr>
          <p:nvPr>
            <p:ph type="body" idx="1"/>
          </p:nvPr>
        </p:nvSpPr>
        <p:spPr>
          <a:xfrm>
            <a:off x="457200" y="1676400"/>
            <a:ext cx="8229600" cy="4572000"/>
          </a:xfrm>
        </p:spPr>
        <p:txBody>
          <a:bodyPr/>
          <a:lstStyle/>
          <a:p>
            <a:pPr eaLnBrk="1" hangingPunct="1">
              <a:lnSpc>
                <a:spcPct val="80000"/>
              </a:lnSpc>
            </a:pPr>
            <a:r>
              <a:rPr lang="en-US" sz="2000" dirty="0">
                <a:latin typeface="Tahoma" pitchFamily="34" charset="0"/>
                <a:ea typeface="Tahoma" pitchFamily="34" charset="0"/>
                <a:cs typeface="Tahoma" pitchFamily="34" charset="0"/>
              </a:rPr>
              <a:t>G = {(x</a:t>
            </a:r>
            <a:r>
              <a:rPr lang="en-US" sz="2000" b="1" dirty="0">
                <a:latin typeface="Tahoma" pitchFamily="34" charset="0"/>
                <a:ea typeface="Tahoma" pitchFamily="34" charset="0"/>
                <a:cs typeface="Tahoma" pitchFamily="34" charset="0"/>
              </a:rPr>
              <a:t>1</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3</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5</a:t>
            </a:r>
            <a:r>
              <a:rPr lang="en-US" sz="2000" dirty="0">
                <a:latin typeface="Tahoma" pitchFamily="34" charset="0"/>
                <a:ea typeface="Tahoma" pitchFamily="34" charset="0"/>
                <a:cs typeface="Tahoma" pitchFamily="34" charset="0"/>
              </a:rPr>
              <a:t>)}</a:t>
            </a:r>
          </a:p>
          <a:p>
            <a:pPr eaLnBrk="1" hangingPunct="1">
              <a:lnSpc>
                <a:spcPct val="80000"/>
              </a:lnSpc>
              <a:buFontTx/>
              <a:buNone/>
            </a:pPr>
            <a:r>
              <a:rPr lang="en-US" sz="2000" dirty="0">
                <a:latin typeface="Tahoma" pitchFamily="34" charset="0"/>
                <a:ea typeface="Tahoma" pitchFamily="34" charset="0"/>
                <a:cs typeface="Tahoma" pitchFamily="34" charset="0"/>
              </a:rPr>
              <a:t>	S = {(Japan, Honda, Blue, 1980, Economy)}</a:t>
            </a:r>
          </a:p>
          <a:p>
            <a:pPr eaLnBrk="1" hangingPunct="1">
              <a:lnSpc>
                <a:spcPct val="80000"/>
              </a:lnSpc>
              <a:buFontTx/>
              <a:buNone/>
            </a:pPr>
            <a:endParaRPr lang="en-US" sz="2000" dirty="0">
              <a:latin typeface="Tahoma" pitchFamily="34" charset="0"/>
              <a:ea typeface="Tahoma" pitchFamily="34" charset="0"/>
              <a:cs typeface="Tahoma" pitchFamily="34" charset="0"/>
            </a:endParaRPr>
          </a:p>
          <a:p>
            <a:pPr eaLnBrk="1" hangingPunct="1">
              <a:lnSpc>
                <a:spcPct val="80000"/>
              </a:lnSpc>
            </a:pPr>
            <a:r>
              <a:rPr lang="en-US" sz="2000" dirty="0">
                <a:latin typeface="Tahoma" pitchFamily="34" charset="0"/>
                <a:ea typeface="Tahoma" pitchFamily="34" charset="0"/>
                <a:cs typeface="Tahoma" pitchFamily="34" charset="0"/>
              </a:rPr>
              <a:t>G = {(x</a:t>
            </a:r>
            <a:r>
              <a:rPr lang="en-US" sz="2000" b="1" dirty="0">
                <a:latin typeface="Tahoma" pitchFamily="34" charset="0"/>
                <a:ea typeface="Tahoma" pitchFamily="34" charset="0"/>
                <a:cs typeface="Tahoma" pitchFamily="34" charset="0"/>
              </a:rPr>
              <a:t>1</a:t>
            </a:r>
            <a:r>
              <a:rPr lang="en-US" sz="2000" dirty="0">
                <a:latin typeface="Tahoma" pitchFamily="34" charset="0"/>
                <a:ea typeface="Tahoma" pitchFamily="34" charset="0"/>
                <a:cs typeface="Tahoma" pitchFamily="34" charset="0"/>
              </a:rPr>
              <a:t>, Honda,x</a:t>
            </a:r>
            <a:r>
              <a:rPr lang="en-US" sz="2000" b="1" dirty="0">
                <a:latin typeface="Tahoma" pitchFamily="34" charset="0"/>
                <a:ea typeface="Tahoma" pitchFamily="34" charset="0"/>
                <a:cs typeface="Tahoma" pitchFamily="34" charset="0"/>
              </a:rPr>
              <a:t>3</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5</a:t>
            </a:r>
            <a:r>
              <a:rPr lang="en-US" sz="2000" dirty="0">
                <a:latin typeface="Tahoma" pitchFamily="34" charset="0"/>
                <a:ea typeface="Tahoma" pitchFamily="34" charset="0"/>
                <a:cs typeface="Tahoma" pitchFamily="34" charset="0"/>
              </a:rPr>
              <a:t>) ,(x</a:t>
            </a:r>
            <a:r>
              <a:rPr lang="en-US" sz="2000" b="1" dirty="0">
                <a:latin typeface="Tahoma" pitchFamily="34" charset="0"/>
                <a:ea typeface="Tahoma" pitchFamily="34" charset="0"/>
                <a:cs typeface="Tahoma" pitchFamily="34" charset="0"/>
              </a:rPr>
              <a:t>1</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,Blue,x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5</a:t>
            </a:r>
            <a:r>
              <a:rPr lang="en-US" sz="2000" dirty="0">
                <a:latin typeface="Tahoma" pitchFamily="34" charset="0"/>
                <a:ea typeface="Tahoma" pitchFamily="34" charset="0"/>
                <a:cs typeface="Tahoma" pitchFamily="34" charset="0"/>
              </a:rPr>
              <a:t>), 	(x1,x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3</a:t>
            </a:r>
            <a:r>
              <a:rPr lang="en-US" sz="2000" dirty="0">
                <a:latin typeface="Tahoma" pitchFamily="34" charset="0"/>
                <a:ea typeface="Tahoma" pitchFamily="34" charset="0"/>
                <a:cs typeface="Tahoma" pitchFamily="34" charset="0"/>
              </a:rPr>
              <a:t>,1980,x</a:t>
            </a:r>
            <a:r>
              <a:rPr lang="en-US" sz="2000" b="1" dirty="0">
                <a:latin typeface="Tahoma" pitchFamily="34" charset="0"/>
                <a:ea typeface="Tahoma" pitchFamily="34" charset="0"/>
                <a:cs typeface="Tahoma" pitchFamily="34" charset="0"/>
              </a:rPr>
              <a:t>5</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1</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3</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,Economy)}</a:t>
            </a:r>
          </a:p>
          <a:p>
            <a:pPr eaLnBrk="1" hangingPunct="1">
              <a:lnSpc>
                <a:spcPct val="80000"/>
              </a:lnSpc>
            </a:pPr>
            <a:r>
              <a:rPr lang="en-US" sz="2000" dirty="0">
                <a:latin typeface="Tahoma" pitchFamily="34" charset="0"/>
                <a:ea typeface="Tahoma" pitchFamily="34" charset="0"/>
                <a:cs typeface="Tahoma" pitchFamily="34" charset="0"/>
              </a:rPr>
              <a:t>S = {(Japan, Honda, Blue, 1980, Economy)}</a:t>
            </a:r>
          </a:p>
          <a:p>
            <a:pPr eaLnBrk="1" hangingPunct="1">
              <a:lnSpc>
                <a:spcPct val="80000"/>
              </a:lnSpc>
            </a:pPr>
            <a:endParaRPr lang="en-US" sz="2000" dirty="0">
              <a:latin typeface="Tahoma" pitchFamily="34" charset="0"/>
              <a:ea typeface="Tahoma" pitchFamily="34" charset="0"/>
              <a:cs typeface="Tahoma" pitchFamily="34" charset="0"/>
            </a:endParaRPr>
          </a:p>
          <a:p>
            <a:pPr eaLnBrk="1" hangingPunct="1">
              <a:lnSpc>
                <a:spcPct val="80000"/>
              </a:lnSpc>
            </a:pPr>
            <a:r>
              <a:rPr lang="en-US" sz="2000" dirty="0">
                <a:latin typeface="Tahoma" pitchFamily="34" charset="0"/>
                <a:ea typeface="Tahoma" pitchFamily="34" charset="0"/>
                <a:cs typeface="Tahoma" pitchFamily="34" charset="0"/>
              </a:rPr>
              <a:t>G = {(x</a:t>
            </a:r>
            <a:r>
              <a:rPr lang="en-US" sz="2000" b="1" dirty="0">
                <a:latin typeface="Tahoma" pitchFamily="34" charset="0"/>
                <a:ea typeface="Tahoma" pitchFamily="34" charset="0"/>
                <a:cs typeface="Tahoma" pitchFamily="34" charset="0"/>
              </a:rPr>
              <a:t>1</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 Blue, 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5</a:t>
            </a:r>
            <a:r>
              <a:rPr lang="en-US" sz="2000" dirty="0">
                <a:latin typeface="Tahoma" pitchFamily="34" charset="0"/>
                <a:ea typeface="Tahoma" pitchFamily="34" charset="0"/>
                <a:cs typeface="Tahoma" pitchFamily="34" charset="0"/>
              </a:rPr>
              <a:t>), (x</a:t>
            </a:r>
            <a:r>
              <a:rPr lang="en-US" sz="2000" b="1" dirty="0">
                <a:latin typeface="Tahoma" pitchFamily="34" charset="0"/>
                <a:ea typeface="Tahoma" pitchFamily="34" charset="0"/>
                <a:cs typeface="Tahoma" pitchFamily="34" charset="0"/>
              </a:rPr>
              <a:t>1</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3</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,Economy)}</a:t>
            </a:r>
          </a:p>
          <a:p>
            <a:pPr eaLnBrk="1" hangingPunct="1">
              <a:lnSpc>
                <a:spcPct val="80000"/>
              </a:lnSpc>
            </a:pPr>
            <a:r>
              <a:rPr lang="en-US" sz="2000" dirty="0">
                <a:latin typeface="Tahoma" pitchFamily="34" charset="0"/>
                <a:ea typeface="Tahoma" pitchFamily="34" charset="0"/>
                <a:cs typeface="Tahoma" pitchFamily="34" charset="0"/>
              </a:rPr>
              <a:t>S = {(Japan, 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 Blue, 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 Economy)}</a:t>
            </a:r>
          </a:p>
          <a:p>
            <a:pPr eaLnBrk="1" hangingPunct="1">
              <a:lnSpc>
                <a:spcPct val="80000"/>
              </a:lnSpc>
            </a:pPr>
            <a:endParaRPr lang="en-US" sz="2000" dirty="0">
              <a:latin typeface="Tahoma" pitchFamily="34" charset="0"/>
              <a:ea typeface="Tahoma" pitchFamily="34" charset="0"/>
              <a:cs typeface="Tahoma" pitchFamily="34" charset="0"/>
            </a:endParaRPr>
          </a:p>
          <a:p>
            <a:pPr eaLnBrk="1" hangingPunct="1">
              <a:lnSpc>
                <a:spcPct val="80000"/>
              </a:lnSpc>
            </a:pPr>
            <a:r>
              <a:rPr lang="en-US" sz="2000" dirty="0">
                <a:latin typeface="Tahoma" pitchFamily="34" charset="0"/>
                <a:ea typeface="Tahoma" pitchFamily="34" charset="0"/>
                <a:cs typeface="Tahoma" pitchFamily="34" charset="0"/>
              </a:rPr>
              <a:t>G = { (Japan,x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 Blue,x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5</a:t>
            </a:r>
            <a:r>
              <a:rPr lang="en-US" sz="2000" dirty="0">
                <a:latin typeface="Tahoma" pitchFamily="34" charset="0"/>
                <a:ea typeface="Tahoma" pitchFamily="34" charset="0"/>
                <a:cs typeface="Tahoma" pitchFamily="34" charset="0"/>
              </a:rPr>
              <a:t>),(Japan,x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3</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 Economy)}</a:t>
            </a:r>
          </a:p>
          <a:p>
            <a:pPr eaLnBrk="1" hangingPunct="1">
              <a:lnSpc>
                <a:spcPct val="80000"/>
              </a:lnSpc>
            </a:pPr>
            <a:r>
              <a:rPr lang="en-US" sz="2000" dirty="0">
                <a:latin typeface="Tahoma" pitchFamily="34" charset="0"/>
                <a:ea typeface="Tahoma" pitchFamily="34" charset="0"/>
                <a:cs typeface="Tahoma" pitchFamily="34" charset="0"/>
              </a:rPr>
              <a:t>S = {(Japan,x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 Blue,x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 Economy)}</a:t>
            </a:r>
          </a:p>
          <a:p>
            <a:pPr eaLnBrk="1" hangingPunct="1">
              <a:lnSpc>
                <a:spcPct val="80000"/>
              </a:lnSpc>
            </a:pPr>
            <a:endParaRPr lang="en-US" sz="2000" dirty="0">
              <a:latin typeface="Tahoma" pitchFamily="34" charset="0"/>
              <a:ea typeface="Tahoma" pitchFamily="34" charset="0"/>
              <a:cs typeface="Tahoma" pitchFamily="34" charset="0"/>
            </a:endParaRPr>
          </a:p>
          <a:p>
            <a:pPr eaLnBrk="1" hangingPunct="1">
              <a:lnSpc>
                <a:spcPct val="80000"/>
              </a:lnSpc>
            </a:pPr>
            <a:r>
              <a:rPr lang="en-US" sz="2000" dirty="0">
                <a:latin typeface="Tahoma" pitchFamily="34" charset="0"/>
                <a:ea typeface="Tahoma" pitchFamily="34" charset="0"/>
                <a:cs typeface="Tahoma" pitchFamily="34" charset="0"/>
              </a:rPr>
              <a:t>G = {(Japan,x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3</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,Economy)}</a:t>
            </a:r>
          </a:p>
          <a:p>
            <a:pPr eaLnBrk="1" hangingPunct="1">
              <a:lnSpc>
                <a:spcPct val="80000"/>
              </a:lnSpc>
            </a:pPr>
            <a:r>
              <a:rPr lang="en-US" sz="2000" dirty="0">
                <a:latin typeface="Tahoma" pitchFamily="34" charset="0"/>
                <a:ea typeface="Tahoma" pitchFamily="34" charset="0"/>
                <a:cs typeface="Tahoma" pitchFamily="34" charset="0"/>
              </a:rPr>
              <a:t>S = {(Japan,x</a:t>
            </a:r>
            <a:r>
              <a:rPr lang="en-US" sz="2000" b="1" dirty="0">
                <a:latin typeface="Tahoma" pitchFamily="34" charset="0"/>
                <a:ea typeface="Tahoma" pitchFamily="34" charset="0"/>
                <a:cs typeface="Tahoma" pitchFamily="34" charset="0"/>
              </a:rPr>
              <a:t>2</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3</a:t>
            </a:r>
            <a:r>
              <a:rPr lang="en-US" sz="2000" dirty="0">
                <a:latin typeface="Tahoma" pitchFamily="34" charset="0"/>
                <a:ea typeface="Tahoma" pitchFamily="34" charset="0"/>
                <a:cs typeface="Tahoma" pitchFamily="34" charset="0"/>
              </a:rPr>
              <a:t>,x</a:t>
            </a:r>
            <a:r>
              <a:rPr lang="en-US" sz="2000" b="1" dirty="0">
                <a:latin typeface="Tahoma" pitchFamily="34" charset="0"/>
                <a:ea typeface="Tahoma" pitchFamily="34" charset="0"/>
                <a:cs typeface="Tahoma" pitchFamily="34" charset="0"/>
              </a:rPr>
              <a:t>4</a:t>
            </a:r>
            <a:r>
              <a:rPr lang="en-US" sz="2000" dirty="0">
                <a:latin typeface="Tahoma" pitchFamily="34" charset="0"/>
                <a:ea typeface="Tahoma" pitchFamily="34" charset="0"/>
                <a:cs typeface="Tahoma" pitchFamily="34" charset="0"/>
              </a:rPr>
              <a:t>,Economy)} </a:t>
            </a:r>
          </a:p>
        </p:txBody>
      </p:sp>
      <p:sp>
        <p:nvSpPr>
          <p:cNvPr id="6" name="Footer Placeholder 5"/>
          <p:cNvSpPr>
            <a:spLocks noGrp="1"/>
          </p:cNvSpPr>
          <p:nvPr>
            <p:ph type="ftr" sz="quarter" idx="11"/>
          </p:nvPr>
        </p:nvSpPr>
        <p:spPr>
          <a:xfrm>
            <a:off x="3352800" y="6172200"/>
            <a:ext cx="2895600" cy="476250"/>
          </a:xfrm>
        </p:spPr>
        <p:txBody>
          <a:bodyPr/>
          <a:lstStyle/>
          <a:p>
            <a:pPr>
              <a:defRPr/>
            </a:pPr>
            <a:r>
              <a:rPr lang="en-US"/>
              <a:t>T0264 - Artificial Intelligence</a:t>
            </a:r>
            <a:endParaRPr lang="en-US" dirty="0"/>
          </a:p>
        </p:txBody>
      </p:sp>
      <p:sp>
        <p:nvSpPr>
          <p:cNvPr id="7"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xfrm>
            <a:off x="8401050" y="6248400"/>
            <a:ext cx="742950" cy="392112"/>
          </a:xfrm>
          <a:noFill/>
        </p:spPr>
        <p:txBody>
          <a:bodyPr/>
          <a:lstStyle/>
          <a:p>
            <a:fld id="{2ADD70B9-2BE2-4A10-9DCD-0CAC503FCA8A}" type="slidenum">
              <a:rPr lang="en-US">
                <a:latin typeface="Arial" pitchFamily="34" charset="0"/>
              </a:rPr>
              <a:pPr/>
              <a:t>28</a:t>
            </a:fld>
            <a:endParaRPr lang="en-US" dirty="0">
              <a:latin typeface="Arial" pitchFamily="34" charset="0"/>
            </a:endParaRPr>
          </a:p>
        </p:txBody>
      </p:sp>
      <p:sp>
        <p:nvSpPr>
          <p:cNvPr id="41987" name="Rectangle 2"/>
          <p:cNvSpPr>
            <a:spLocks noGrp="1" noChangeArrowheads="1"/>
          </p:cNvSpPr>
          <p:nvPr>
            <p:ph type="title"/>
          </p:nvPr>
        </p:nvSpPr>
        <p:spPr>
          <a:xfrm>
            <a:off x="457200" y="914400"/>
            <a:ext cx="8229600" cy="898525"/>
          </a:xfrm>
        </p:spPr>
        <p:txBody>
          <a:bodyPr/>
          <a:lstStyle/>
          <a:p>
            <a:pPr algn="l" eaLnBrk="1" hangingPunct="1"/>
            <a:r>
              <a:rPr lang="en-US" sz="2400" b="1" dirty="0">
                <a:solidFill>
                  <a:schemeClr val="tx1"/>
                </a:solidFill>
                <a:latin typeface="Tahoma" pitchFamily="34" charset="0"/>
                <a:ea typeface="Tahoma" pitchFamily="34" charset="0"/>
                <a:cs typeface="Tahoma" pitchFamily="34" charset="0"/>
              </a:rPr>
              <a:t>Exercises : How About The Concept of Elephant ?</a:t>
            </a:r>
          </a:p>
        </p:txBody>
      </p:sp>
      <p:pic>
        <p:nvPicPr>
          <p:cNvPr id="41988" name="Picture 4"/>
          <p:cNvPicPr>
            <a:picLocks noChangeAspect="1" noChangeArrowheads="1"/>
          </p:cNvPicPr>
          <p:nvPr/>
        </p:nvPicPr>
        <p:blipFill>
          <a:blip r:embed="rId2" cstate="print"/>
          <a:srcRect/>
          <a:stretch>
            <a:fillRect/>
          </a:stretch>
        </p:blipFill>
        <p:spPr bwMode="auto">
          <a:xfrm>
            <a:off x="457200" y="1752600"/>
            <a:ext cx="8458200" cy="3124200"/>
          </a:xfrm>
          <a:prstGeom prst="rect">
            <a:avLst/>
          </a:prstGeom>
          <a:noFill/>
          <a:ln w="9525">
            <a:solidFill>
              <a:schemeClr val="tx1"/>
            </a:solidFill>
            <a:miter lim="800000"/>
            <a:headEnd/>
            <a:tailEnd/>
          </a:ln>
        </p:spPr>
      </p:pic>
      <p:sp>
        <p:nvSpPr>
          <p:cNvPr id="6" name="Footer Placeholder 5"/>
          <p:cNvSpPr>
            <a:spLocks noGrp="1"/>
          </p:cNvSpPr>
          <p:nvPr>
            <p:ph type="ftr" sz="quarter" idx="11"/>
          </p:nvPr>
        </p:nvSpPr>
        <p:spPr>
          <a:xfrm>
            <a:off x="3200400" y="6172200"/>
            <a:ext cx="2895600" cy="476250"/>
          </a:xfrm>
        </p:spPr>
        <p:txBody>
          <a:bodyPr/>
          <a:lstStyle/>
          <a:p>
            <a:pPr>
              <a:defRPr/>
            </a:pPr>
            <a:r>
              <a:rPr lang="en-US"/>
              <a:t>T0264 - Artificial Intelligence</a:t>
            </a:r>
            <a:endParaRPr lang="en-US" dirty="0"/>
          </a:p>
        </p:txBody>
      </p:sp>
      <p:sp>
        <p:nvSpPr>
          <p:cNvPr id="7"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Candidate Elimination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bg1"/>
                </a:solidFill>
                <a:effectLst>
                  <a:outerShdw blurRad="38100" dist="38100" dir="2700000" algn="tl">
                    <a:srgbClr val="C0C0C0"/>
                  </a:outerShdw>
                </a:effectLst>
                <a:latin typeface="Tahoma" pitchFamily="34" charset="0"/>
                <a:ea typeface="+mj-ea"/>
                <a:cs typeface="Tahoma" pitchFamily="34" charset="0"/>
              </a:rPr>
              <a:t>Algorithm</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1066800"/>
            <a:ext cx="8229600" cy="746125"/>
          </a:xfrm>
        </p:spPr>
        <p:txBody>
          <a:bodyPr/>
          <a:lstStyle/>
          <a:p>
            <a:pPr algn="l"/>
            <a:r>
              <a:rPr lang="en-US" sz="2800" b="1" dirty="0">
                <a:solidFill>
                  <a:schemeClr val="tx1"/>
                </a:solidFill>
                <a:latin typeface="Tahoma" pitchFamily="34" charset="0"/>
                <a:cs typeface="Tahoma" pitchFamily="34" charset="0"/>
              </a:rPr>
              <a:t>Version Space Learning</a:t>
            </a:r>
          </a:p>
        </p:txBody>
      </p:sp>
      <p:sp>
        <p:nvSpPr>
          <p:cNvPr id="28675" name="Text Box 3"/>
          <p:cNvSpPr txBox="1">
            <a:spLocks noChangeArrowheads="1"/>
          </p:cNvSpPr>
          <p:nvPr/>
        </p:nvSpPr>
        <p:spPr bwMode="auto">
          <a:xfrm>
            <a:off x="609600" y="1752600"/>
            <a:ext cx="7924800" cy="3785652"/>
          </a:xfrm>
          <a:prstGeom prst="rect">
            <a:avLst/>
          </a:prstGeom>
          <a:noFill/>
          <a:ln w="9525">
            <a:noFill/>
            <a:miter lim="800000"/>
            <a:headEnd/>
            <a:tailEnd/>
          </a:ln>
          <a:effectLst/>
        </p:spPr>
        <p:txBody>
          <a:bodyPr wrap="square">
            <a:spAutoFit/>
          </a:bodyPr>
          <a:lstStyle/>
          <a:p>
            <a:r>
              <a:rPr lang="en-US" sz="2400" dirty="0">
                <a:latin typeface="Tahoma" pitchFamily="34" charset="0"/>
                <a:cs typeface="Tahoma" pitchFamily="34" charset="0"/>
              </a:rPr>
              <a:t>No need to list all consistent hypotheses:</a:t>
            </a:r>
          </a:p>
          <a:p>
            <a:endParaRPr lang="en-US" sz="2400" dirty="0">
              <a:latin typeface="Tahoma" pitchFamily="34" charset="0"/>
              <a:cs typeface="Tahoma" pitchFamily="34" charset="0"/>
            </a:endParaRPr>
          </a:p>
          <a:p>
            <a:r>
              <a:rPr lang="en-US" sz="2400" dirty="0">
                <a:latin typeface="Tahoma" pitchFamily="34" charset="0"/>
                <a:cs typeface="Tahoma" pitchFamily="34" charset="0"/>
              </a:rPr>
              <a:t>Keep 	- most general boundary (G-Set)</a:t>
            </a:r>
          </a:p>
          <a:p>
            <a:r>
              <a:rPr lang="en-US" sz="2400" dirty="0">
                <a:latin typeface="Tahoma" pitchFamily="34" charset="0"/>
                <a:cs typeface="Tahoma" pitchFamily="34" charset="0"/>
              </a:rPr>
              <a:t>         	- most specific boundary (S-Set)</a:t>
            </a:r>
          </a:p>
          <a:p>
            <a:endParaRPr lang="en-US" sz="2400" dirty="0">
              <a:latin typeface="Tahoma" pitchFamily="34" charset="0"/>
              <a:cs typeface="Tahoma" pitchFamily="34" charset="0"/>
            </a:endParaRPr>
          </a:p>
          <a:p>
            <a:r>
              <a:rPr lang="en-US" sz="2400" dirty="0">
                <a:latin typeface="Tahoma" pitchFamily="34" charset="0"/>
                <a:cs typeface="Tahoma" pitchFamily="34" charset="0"/>
              </a:rPr>
              <a:t>Everything in between is consistent.</a:t>
            </a:r>
          </a:p>
          <a:p>
            <a:r>
              <a:rPr lang="en-US" sz="2400" dirty="0">
                <a:latin typeface="Tahoma" pitchFamily="34" charset="0"/>
                <a:cs typeface="Tahoma" pitchFamily="34" charset="0"/>
              </a:rPr>
              <a:t>Everything outside is inconsistent.</a:t>
            </a:r>
          </a:p>
          <a:p>
            <a:endParaRPr lang="en-US" sz="2400" dirty="0">
              <a:latin typeface="Tahoma" pitchFamily="34" charset="0"/>
              <a:cs typeface="Tahoma" pitchFamily="34" charset="0"/>
            </a:endParaRPr>
          </a:p>
          <a:p>
            <a:r>
              <a:rPr lang="en-US" sz="2400" dirty="0">
                <a:latin typeface="Tahoma" pitchFamily="34" charset="0"/>
                <a:cs typeface="Tahoma" pitchFamily="34" charset="0"/>
              </a:rPr>
              <a:t>Initialize: 	G-Set={True}</a:t>
            </a:r>
          </a:p>
          <a:p>
            <a:r>
              <a:rPr lang="en-US" sz="2400" dirty="0">
                <a:latin typeface="Tahoma" pitchFamily="34" charset="0"/>
                <a:cs typeface="Tahoma" pitchFamily="34" charset="0"/>
              </a:rPr>
              <a:t>		S-Set={False}</a:t>
            </a:r>
          </a:p>
        </p:txBody>
      </p:sp>
      <p:sp>
        <p:nvSpPr>
          <p:cNvPr id="5" name="Slide Number Placeholder 4"/>
          <p:cNvSpPr>
            <a:spLocks noGrp="1"/>
          </p:cNvSpPr>
          <p:nvPr>
            <p:ph type="sldNum" sz="quarter" idx="12"/>
          </p:nvPr>
        </p:nvSpPr>
        <p:spPr/>
        <p:txBody>
          <a:bodyPr/>
          <a:lstStyle/>
          <a:p>
            <a:pPr>
              <a:defRPr/>
            </a:pPr>
            <a:fld id="{F487BDA2-7CFB-49FA-AF01-A16398862907}" type="slidenum">
              <a:rPr lang="en-US" smtClean="0"/>
              <a:pPr>
                <a:defRPr/>
              </a:pPr>
              <a:t>3</a:t>
            </a:fld>
            <a:endParaRPr lang="en-US"/>
          </a:p>
        </p:txBody>
      </p:sp>
      <p:sp>
        <p:nvSpPr>
          <p:cNvPr id="6" name="Footer Placeholder 5"/>
          <p:cNvSpPr>
            <a:spLocks noGrp="1"/>
          </p:cNvSpPr>
          <p:nvPr>
            <p:ph type="ftr" sz="quarter" idx="11"/>
          </p:nvPr>
        </p:nvSpPr>
        <p:spPr/>
        <p:txBody>
          <a:bodyPr/>
          <a:lstStyle/>
          <a:p>
            <a:pPr>
              <a:defRPr/>
            </a:pPr>
            <a:r>
              <a:rPr lang="en-US"/>
              <a:t>T0264 - Artificial Intelligence</a:t>
            </a:r>
          </a:p>
        </p:txBody>
      </p:sp>
      <p:sp>
        <p:nvSpPr>
          <p:cNvPr id="7"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A Logical Formulation</a:t>
            </a:r>
            <a:endParaRPr lang="en-US" sz="3200" b="1" kern="0" baseline="0" dirty="0">
              <a:solidFill>
                <a:schemeClr val="bg1"/>
              </a:solidFill>
              <a:effectLst>
                <a:outerShdw blurRad="38100" dist="38100" dir="2700000" algn="tl">
                  <a:srgbClr val="C0C0C0"/>
                </a:outerShdw>
              </a:effectLst>
              <a:latin typeface="Tahoma" pitchFamily="34" charset="0"/>
              <a:ea typeface="+mj-ea"/>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of Learning</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p:cNvPicPr>
            <a:picLocks noChangeAspect="1" noChangeArrowheads="1"/>
          </p:cNvPicPr>
          <p:nvPr/>
        </p:nvPicPr>
        <p:blipFill>
          <a:blip r:embed="rId2" cstate="print"/>
          <a:srcRect/>
          <a:stretch>
            <a:fillRect/>
          </a:stretch>
        </p:blipFill>
        <p:spPr bwMode="auto">
          <a:xfrm>
            <a:off x="152400" y="1635125"/>
            <a:ext cx="5334000" cy="4689475"/>
          </a:xfrm>
          <a:prstGeom prst="rect">
            <a:avLst/>
          </a:prstGeom>
          <a:noFill/>
          <a:ln w="9525">
            <a:noFill/>
            <a:miter lim="800000"/>
            <a:headEnd/>
            <a:tailEnd/>
          </a:ln>
          <a:effectLst/>
        </p:spPr>
      </p:pic>
      <p:sp>
        <p:nvSpPr>
          <p:cNvPr id="29702" name="Text Box 6"/>
          <p:cNvSpPr txBox="1">
            <a:spLocks noChangeArrowheads="1"/>
          </p:cNvSpPr>
          <p:nvPr/>
        </p:nvSpPr>
        <p:spPr bwMode="auto">
          <a:xfrm>
            <a:off x="5486400" y="1295400"/>
            <a:ext cx="3352800" cy="4981575"/>
          </a:xfrm>
          <a:prstGeom prst="rect">
            <a:avLst/>
          </a:prstGeom>
          <a:noFill/>
          <a:ln w="9525">
            <a:noFill/>
            <a:miter lim="800000"/>
            <a:headEnd/>
            <a:tailEnd/>
          </a:ln>
          <a:effectLst/>
        </p:spPr>
        <p:txBody>
          <a:bodyPr>
            <a:spAutoFit/>
          </a:bodyPr>
          <a:lstStyle/>
          <a:p>
            <a:r>
              <a:rPr lang="id-ID" sz="1600" dirty="0">
                <a:latin typeface="Tahoma" pitchFamily="34" charset="0"/>
                <a:cs typeface="Tahoma" pitchFamily="34" charset="0"/>
              </a:rPr>
              <a:t>Algorithm:</a:t>
            </a:r>
          </a:p>
          <a:p>
            <a:r>
              <a:rPr lang="id-ID" sz="1600" dirty="0">
                <a:latin typeface="Tahoma" pitchFamily="34" charset="0"/>
                <a:cs typeface="Tahoma" pitchFamily="34" charset="0"/>
              </a:rPr>
              <a:t>1. False positive for Si:</a:t>
            </a:r>
          </a:p>
          <a:p>
            <a:r>
              <a:rPr lang="id-ID" sz="1600" dirty="0">
                <a:latin typeface="Tahoma" pitchFamily="34" charset="0"/>
                <a:cs typeface="Tahoma" pitchFamily="34" charset="0"/>
              </a:rPr>
              <a:t>Si is too general, and there are no consistent specializations for Si, </a:t>
            </a:r>
          </a:p>
          <a:p>
            <a:r>
              <a:rPr lang="id-ID" sz="1600" dirty="0">
                <a:latin typeface="Tahoma" pitchFamily="34" charset="0"/>
                <a:cs typeface="Tahoma" pitchFamily="34" charset="0"/>
              </a:rPr>
              <a:t>so throw Si out of S-Set</a:t>
            </a:r>
          </a:p>
          <a:p>
            <a:endParaRPr lang="id-ID" sz="1600" dirty="0">
              <a:latin typeface="Tahoma" pitchFamily="34" charset="0"/>
              <a:cs typeface="Tahoma" pitchFamily="34" charset="0"/>
            </a:endParaRPr>
          </a:p>
          <a:p>
            <a:r>
              <a:rPr lang="id-ID" sz="1600" dirty="0">
                <a:latin typeface="Tahoma" pitchFamily="34" charset="0"/>
                <a:cs typeface="Tahoma" pitchFamily="34" charset="0"/>
              </a:rPr>
              <a:t>2. False negative for Si:</a:t>
            </a:r>
          </a:p>
          <a:p>
            <a:r>
              <a:rPr lang="id-ID" sz="1600" dirty="0">
                <a:latin typeface="Tahoma" pitchFamily="34" charset="0"/>
                <a:cs typeface="Tahoma" pitchFamily="34" charset="0"/>
              </a:rPr>
              <a:t>Si is too specific, </a:t>
            </a:r>
          </a:p>
          <a:p>
            <a:r>
              <a:rPr lang="id-ID" sz="1600" dirty="0">
                <a:latin typeface="Tahoma" pitchFamily="34" charset="0"/>
                <a:cs typeface="Tahoma" pitchFamily="34" charset="0"/>
              </a:rPr>
              <a:t>so replace it with all its immediate generalizations.</a:t>
            </a:r>
          </a:p>
          <a:p>
            <a:endParaRPr lang="id-ID" sz="1600" dirty="0">
              <a:latin typeface="Tahoma" pitchFamily="34" charset="0"/>
              <a:cs typeface="Tahoma" pitchFamily="34" charset="0"/>
            </a:endParaRPr>
          </a:p>
          <a:p>
            <a:r>
              <a:rPr lang="id-ID" sz="1600" dirty="0">
                <a:latin typeface="Tahoma" pitchFamily="34" charset="0"/>
                <a:cs typeface="Tahoma" pitchFamily="34" charset="0"/>
              </a:rPr>
              <a:t>3. False positive for Gi:</a:t>
            </a:r>
          </a:p>
          <a:p>
            <a:r>
              <a:rPr lang="id-ID" sz="1600" dirty="0">
                <a:latin typeface="Tahoma" pitchFamily="34" charset="0"/>
                <a:cs typeface="Tahoma" pitchFamily="34" charset="0"/>
              </a:rPr>
              <a:t>Gi is too general,</a:t>
            </a:r>
          </a:p>
          <a:p>
            <a:r>
              <a:rPr lang="id-ID" sz="1600" dirty="0">
                <a:latin typeface="Tahoma" pitchFamily="34" charset="0"/>
                <a:cs typeface="Tahoma" pitchFamily="34" charset="0"/>
              </a:rPr>
              <a:t>so replace it with all its immediate specializations.</a:t>
            </a:r>
          </a:p>
          <a:p>
            <a:endParaRPr lang="id-ID" sz="1600" dirty="0">
              <a:latin typeface="Tahoma" pitchFamily="34" charset="0"/>
              <a:cs typeface="Tahoma" pitchFamily="34" charset="0"/>
            </a:endParaRPr>
          </a:p>
          <a:p>
            <a:r>
              <a:rPr lang="id-ID" sz="1600" dirty="0">
                <a:latin typeface="Tahoma" pitchFamily="34" charset="0"/>
                <a:cs typeface="Tahoma" pitchFamily="34" charset="0"/>
              </a:rPr>
              <a:t>4. False negative for Gi:</a:t>
            </a:r>
          </a:p>
          <a:p>
            <a:r>
              <a:rPr lang="id-ID" sz="1600" dirty="0">
                <a:latin typeface="Tahoma" pitchFamily="34" charset="0"/>
                <a:cs typeface="Tahoma" pitchFamily="34" charset="0"/>
              </a:rPr>
              <a:t>Gi is too specific, but there are no consistent generalizations of Gi,</a:t>
            </a:r>
          </a:p>
          <a:p>
            <a:r>
              <a:rPr lang="id-ID" sz="1600" dirty="0">
                <a:latin typeface="Tahoma" pitchFamily="34" charset="0"/>
                <a:cs typeface="Tahoma" pitchFamily="34" charset="0"/>
              </a:rPr>
              <a:t>so throw Gi out of G-Set</a:t>
            </a:r>
          </a:p>
        </p:txBody>
      </p:sp>
      <p:sp>
        <p:nvSpPr>
          <p:cNvPr id="6" name="Slide Number Placeholder 5"/>
          <p:cNvSpPr>
            <a:spLocks noGrp="1"/>
          </p:cNvSpPr>
          <p:nvPr>
            <p:ph type="sldNum" sz="quarter" idx="12"/>
          </p:nvPr>
        </p:nvSpPr>
        <p:spPr/>
        <p:txBody>
          <a:bodyPr/>
          <a:lstStyle/>
          <a:p>
            <a:pPr>
              <a:defRPr/>
            </a:pPr>
            <a:fld id="{F487BDA2-7CFB-49FA-AF01-A16398862907}"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a:t>T0264 - Artificial Intelligence</a:t>
            </a:r>
          </a:p>
        </p:txBody>
      </p:sp>
      <p:sp>
        <p:nvSpPr>
          <p:cNvPr id="9" name="Rectangle 2"/>
          <p:cNvSpPr>
            <a:spLocks noGrp="1" noChangeArrowheads="1"/>
          </p:cNvSpPr>
          <p:nvPr>
            <p:ph type="title"/>
          </p:nvPr>
        </p:nvSpPr>
        <p:spPr>
          <a:xfrm>
            <a:off x="381000" y="1066800"/>
            <a:ext cx="8229600" cy="746125"/>
          </a:xfrm>
        </p:spPr>
        <p:txBody>
          <a:bodyPr/>
          <a:lstStyle/>
          <a:p>
            <a:pPr algn="l"/>
            <a:r>
              <a:rPr lang="en-US" sz="2800" b="1" dirty="0">
                <a:solidFill>
                  <a:schemeClr val="tx1"/>
                </a:solidFill>
                <a:latin typeface="Tahoma" pitchFamily="34" charset="0"/>
                <a:cs typeface="Tahoma" pitchFamily="34" charset="0"/>
              </a:rPr>
              <a:t>Version Space Learning</a:t>
            </a:r>
          </a:p>
        </p:txBody>
      </p:sp>
      <p:sp>
        <p:nvSpPr>
          <p:cNvPr id="10"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A Logical Formulation</a:t>
            </a:r>
            <a:endParaRPr lang="en-US" sz="3200" b="1" kern="0" baseline="0" dirty="0">
              <a:solidFill>
                <a:schemeClr val="bg1"/>
              </a:solidFill>
              <a:effectLst>
                <a:outerShdw blurRad="38100" dist="38100" dir="2700000" algn="tl">
                  <a:srgbClr val="C0C0C0"/>
                </a:outerShdw>
              </a:effectLst>
              <a:latin typeface="Tahoma" pitchFamily="34" charset="0"/>
              <a:ea typeface="+mj-ea"/>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of Learning</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81000" y="1600200"/>
            <a:ext cx="8534400" cy="1219200"/>
          </a:xfrm>
        </p:spPr>
        <p:txBody>
          <a:bodyPr/>
          <a:lstStyle/>
          <a:p>
            <a:pPr marL="609600" indent="-609600">
              <a:buFontTx/>
              <a:buAutoNum type="arabicPeriod"/>
            </a:pPr>
            <a:r>
              <a:rPr lang="en-US" sz="1900" dirty="0">
                <a:solidFill>
                  <a:srgbClr val="CC00CC"/>
                </a:solidFill>
                <a:latin typeface="Tahoma" pitchFamily="34" charset="0"/>
                <a:cs typeface="Tahoma" pitchFamily="34" charset="0"/>
              </a:rPr>
              <a:t>One concept left</a:t>
            </a:r>
          </a:p>
          <a:p>
            <a:pPr marL="609600" indent="-609600">
              <a:buFontTx/>
              <a:buAutoNum type="arabicPeriod"/>
            </a:pPr>
            <a:r>
              <a:rPr lang="en-US" sz="1900" dirty="0">
                <a:solidFill>
                  <a:srgbClr val="CC00CC"/>
                </a:solidFill>
                <a:latin typeface="Tahoma" pitchFamily="34" charset="0"/>
                <a:cs typeface="Tahoma" pitchFamily="34" charset="0"/>
              </a:rPr>
              <a:t>S-set of G-Set becomes empty, i.e. no consistent hypothesis.</a:t>
            </a:r>
          </a:p>
          <a:p>
            <a:pPr marL="609600" indent="-609600">
              <a:buFontTx/>
              <a:buAutoNum type="arabicPeriod"/>
            </a:pPr>
            <a:r>
              <a:rPr lang="en-US" sz="1900" dirty="0">
                <a:solidFill>
                  <a:srgbClr val="CC00CC"/>
                </a:solidFill>
                <a:latin typeface="Tahoma" pitchFamily="34" charset="0"/>
                <a:cs typeface="Tahoma" pitchFamily="34" charset="0"/>
              </a:rPr>
              <a:t>No more training examples, i.e. more than one hypothesis is left.</a:t>
            </a:r>
          </a:p>
        </p:txBody>
      </p:sp>
      <p:sp>
        <p:nvSpPr>
          <p:cNvPr id="31749" name="Rectangle 5"/>
          <p:cNvSpPr>
            <a:spLocks noChangeArrowheads="1"/>
          </p:cNvSpPr>
          <p:nvPr/>
        </p:nvSpPr>
        <p:spPr bwMode="auto">
          <a:xfrm>
            <a:off x="381000" y="2971800"/>
            <a:ext cx="8458200" cy="3505200"/>
          </a:xfrm>
          <a:prstGeom prst="rect">
            <a:avLst/>
          </a:prstGeom>
          <a:noFill/>
          <a:ln w="9525">
            <a:noFill/>
            <a:miter lim="800000"/>
            <a:headEnd/>
            <a:tailEnd/>
          </a:ln>
          <a:effectLst/>
        </p:spPr>
        <p:txBody>
          <a:bodyPr/>
          <a:lstStyle/>
          <a:p>
            <a:pPr marL="609600" indent="-609600">
              <a:spcBef>
                <a:spcPct val="20000"/>
              </a:spcBef>
              <a:buFontTx/>
              <a:buAutoNum type="arabicPeriod"/>
            </a:pPr>
            <a:r>
              <a:rPr lang="en-US" sz="1900" dirty="0">
                <a:latin typeface="Tahoma" pitchFamily="34" charset="0"/>
                <a:cs typeface="Tahoma" pitchFamily="34" charset="0"/>
              </a:rPr>
              <a:t>If there is noise or insufficient attributes for correct classification, the version space collapses.</a:t>
            </a:r>
          </a:p>
          <a:p>
            <a:pPr marL="609600" indent="-609600">
              <a:spcBef>
                <a:spcPct val="20000"/>
              </a:spcBef>
              <a:buFontTx/>
              <a:buAutoNum type="arabicPeriod"/>
            </a:pPr>
            <a:r>
              <a:rPr lang="en-US" sz="1900" dirty="0">
                <a:latin typeface="Tahoma" pitchFamily="34" charset="0"/>
                <a:cs typeface="Tahoma" pitchFamily="34" charset="0"/>
              </a:rPr>
              <a:t>If we allow unlimited disjunction, then</a:t>
            </a:r>
          </a:p>
          <a:p>
            <a:pPr marL="609600" indent="-609600">
              <a:spcBef>
                <a:spcPct val="20000"/>
              </a:spcBef>
            </a:pPr>
            <a:r>
              <a:rPr lang="en-US" sz="1900" dirty="0">
                <a:solidFill>
                  <a:srgbClr val="FB0707"/>
                </a:solidFill>
                <a:latin typeface="Tahoma" pitchFamily="34" charset="0"/>
                <a:cs typeface="Tahoma" pitchFamily="34" charset="0"/>
              </a:rPr>
              <a:t>	</a:t>
            </a:r>
            <a:r>
              <a:rPr lang="en-US" sz="1900" dirty="0">
                <a:solidFill>
                  <a:srgbClr val="CC00CC"/>
                </a:solidFill>
                <a:latin typeface="Tahoma" pitchFamily="34" charset="0"/>
                <a:cs typeface="Tahoma" pitchFamily="34" charset="0"/>
              </a:rPr>
              <a:t>S-Set will contain a single most specific hypothesis, i.e., the disjunction of the positive training examples.</a:t>
            </a:r>
          </a:p>
          <a:p>
            <a:pPr marL="609600" indent="-609600">
              <a:spcBef>
                <a:spcPct val="20000"/>
              </a:spcBef>
            </a:pPr>
            <a:r>
              <a:rPr lang="en-US" sz="1900" dirty="0">
                <a:solidFill>
                  <a:srgbClr val="CC00CC"/>
                </a:solidFill>
                <a:latin typeface="Tahoma" pitchFamily="34" charset="0"/>
                <a:cs typeface="Tahoma" pitchFamily="34" charset="0"/>
              </a:rPr>
              <a:t>	G-set will contain just the negation of the disjunction of the negative examples.</a:t>
            </a:r>
          </a:p>
          <a:p>
            <a:pPr marL="609600" indent="-609600">
              <a:spcBef>
                <a:spcPct val="20000"/>
              </a:spcBef>
            </a:pPr>
            <a:r>
              <a:rPr lang="en-US" sz="1900" dirty="0">
                <a:solidFill>
                  <a:srgbClr val="FB0707"/>
                </a:solidFill>
                <a:latin typeface="Tahoma" pitchFamily="34" charset="0"/>
                <a:cs typeface="Tahoma" pitchFamily="34" charset="0"/>
              </a:rPr>
              <a:t>		</a:t>
            </a:r>
            <a:r>
              <a:rPr lang="en-US" sz="1900" dirty="0">
                <a:solidFill>
                  <a:schemeClr val="accent2"/>
                </a:solidFill>
                <a:latin typeface="Tahoma" pitchFamily="34" charset="0"/>
                <a:cs typeface="Tahoma" pitchFamily="34" charset="0"/>
              </a:rPr>
              <a:t>- Use limited forms of disjunction</a:t>
            </a:r>
          </a:p>
          <a:p>
            <a:pPr marL="609600" indent="-609600">
              <a:spcBef>
                <a:spcPct val="20000"/>
              </a:spcBef>
            </a:pPr>
            <a:r>
              <a:rPr lang="en-US" sz="1900" dirty="0">
                <a:solidFill>
                  <a:schemeClr val="accent2"/>
                </a:solidFill>
                <a:latin typeface="Tahoma" pitchFamily="34" charset="0"/>
                <a:cs typeface="Tahoma" pitchFamily="34" charset="0"/>
              </a:rPr>
              <a:t>		- Use generalization hierarchy</a:t>
            </a:r>
          </a:p>
          <a:p>
            <a:pPr marL="609600" indent="-609600">
              <a:spcBef>
                <a:spcPct val="20000"/>
              </a:spcBef>
            </a:pPr>
            <a:r>
              <a:rPr lang="en-US" sz="1900" dirty="0">
                <a:solidFill>
                  <a:srgbClr val="FB0707"/>
                </a:solidFill>
                <a:latin typeface="Tahoma" pitchFamily="34" charset="0"/>
                <a:cs typeface="Tahoma" pitchFamily="34" charset="0"/>
              </a:rPr>
              <a:t>	</a:t>
            </a:r>
            <a:r>
              <a:rPr lang="en-US" sz="1900" dirty="0">
                <a:latin typeface="Tahoma" pitchFamily="34" charset="0"/>
                <a:cs typeface="Tahoma" pitchFamily="34" charset="0"/>
              </a:rPr>
              <a:t>e.g. </a:t>
            </a:r>
            <a:r>
              <a:rPr lang="id-ID" sz="1900" dirty="0">
                <a:latin typeface="Tahoma" pitchFamily="34" charset="0"/>
                <a:cs typeface="Tahoma" pitchFamily="34" charset="0"/>
              </a:rPr>
              <a:t>WaitEsitmate(x,30-60</a:t>
            </a:r>
            <a:r>
              <a:rPr lang="en-US" sz="1900" dirty="0">
                <a:latin typeface="Tahoma" pitchFamily="34" charset="0"/>
                <a:cs typeface="Tahoma" pitchFamily="34" charset="0"/>
              </a:rPr>
              <a:t>)</a:t>
            </a:r>
            <a:r>
              <a:rPr lang="en-US" sz="1900" dirty="0">
                <a:latin typeface="Tahoma" pitchFamily="34" charset="0"/>
                <a:cs typeface="Tahoma" pitchFamily="34" charset="0"/>
                <a:sym typeface="Symbol" pitchFamily="18" charset="2"/>
              </a:rPr>
              <a:t></a:t>
            </a:r>
            <a:r>
              <a:rPr lang="id-ID" sz="1900" dirty="0">
                <a:latin typeface="Tahoma" pitchFamily="34" charset="0"/>
                <a:cs typeface="Tahoma" pitchFamily="34" charset="0"/>
                <a:sym typeface="Symbol" pitchFamily="18" charset="2"/>
              </a:rPr>
              <a:t>WaitEstimate(x</a:t>
            </a:r>
            <a:r>
              <a:rPr lang="en-US" sz="1900" dirty="0">
                <a:latin typeface="Tahoma" pitchFamily="34" charset="0"/>
                <a:cs typeface="Tahoma" pitchFamily="34" charset="0"/>
                <a:sym typeface="Symbol" pitchFamily="18" charset="2"/>
              </a:rPr>
              <a:t>,&gt;60) </a:t>
            </a:r>
            <a:r>
              <a:rPr lang="en-US" sz="1900" dirty="0">
                <a:latin typeface="Tahoma" pitchFamily="34" charset="0"/>
                <a:cs typeface="Tahoma" pitchFamily="34" charset="0"/>
                <a:sym typeface="Wingdings" pitchFamily="2" charset="2"/>
              </a:rPr>
              <a:t> </a:t>
            </a:r>
            <a:r>
              <a:rPr lang="id-ID" sz="1900" dirty="0">
                <a:latin typeface="Tahoma" pitchFamily="34" charset="0"/>
                <a:cs typeface="Tahoma" pitchFamily="34" charset="0"/>
                <a:sym typeface="Wingdings" pitchFamily="2" charset="2"/>
              </a:rPr>
              <a:t>LongWait(x</a:t>
            </a:r>
            <a:r>
              <a:rPr lang="en-US" sz="1900" dirty="0">
                <a:latin typeface="Tahoma" pitchFamily="34" charset="0"/>
                <a:cs typeface="Tahoma" pitchFamily="34" charset="0"/>
                <a:sym typeface="Wingdings" pitchFamily="2" charset="2"/>
              </a:rPr>
              <a:t>)</a:t>
            </a:r>
            <a:endParaRPr lang="en-US" sz="1900" dirty="0">
              <a:latin typeface="Tahoma" pitchFamily="34" charset="0"/>
              <a:cs typeface="Tahoma" pitchFamily="34" charset="0"/>
            </a:endParaRPr>
          </a:p>
        </p:txBody>
      </p:sp>
      <p:sp>
        <p:nvSpPr>
          <p:cNvPr id="31750" name="Text Box 6"/>
          <p:cNvSpPr txBox="1">
            <a:spLocks noChangeArrowheads="1"/>
          </p:cNvSpPr>
          <p:nvPr/>
        </p:nvSpPr>
        <p:spPr bwMode="auto">
          <a:xfrm>
            <a:off x="413772" y="2647890"/>
            <a:ext cx="1338828" cy="400110"/>
          </a:xfrm>
          <a:prstGeom prst="rect">
            <a:avLst/>
          </a:prstGeom>
          <a:noFill/>
          <a:ln w="9525">
            <a:noFill/>
            <a:miter lim="800000"/>
            <a:headEnd/>
            <a:tailEnd/>
          </a:ln>
          <a:effectLst/>
        </p:spPr>
        <p:txBody>
          <a:bodyPr wrap="none">
            <a:spAutoFit/>
          </a:bodyPr>
          <a:lstStyle/>
          <a:p>
            <a:r>
              <a:rPr lang="en-US" sz="2000" dirty="0">
                <a:latin typeface="Tahoma" pitchFamily="34" charset="0"/>
                <a:cs typeface="Tahoma" pitchFamily="34" charset="0"/>
              </a:rPr>
              <a:t>Problems:</a:t>
            </a:r>
          </a:p>
        </p:txBody>
      </p:sp>
      <p:sp>
        <p:nvSpPr>
          <p:cNvPr id="8" name="Slide Number Placeholder 7"/>
          <p:cNvSpPr>
            <a:spLocks noGrp="1"/>
          </p:cNvSpPr>
          <p:nvPr>
            <p:ph type="sldNum" sz="quarter" idx="12"/>
          </p:nvPr>
        </p:nvSpPr>
        <p:spPr/>
        <p:txBody>
          <a:bodyPr/>
          <a:lstStyle/>
          <a:p>
            <a:pPr>
              <a:defRPr/>
            </a:pPr>
            <a:fld id="{B3EBCA1E-F513-4A31-A6C8-CC6DBDF82E01}" type="slidenum">
              <a:rPr lang="en-US" smtClean="0"/>
              <a:pPr>
                <a:defRPr/>
              </a:pPr>
              <a:t>5</a:t>
            </a:fld>
            <a:endParaRPr lang="en-US"/>
          </a:p>
        </p:txBody>
      </p:sp>
      <p:sp>
        <p:nvSpPr>
          <p:cNvPr id="9" name="Footer Placeholder 8"/>
          <p:cNvSpPr>
            <a:spLocks noGrp="1"/>
          </p:cNvSpPr>
          <p:nvPr>
            <p:ph type="ftr" sz="quarter" idx="11"/>
          </p:nvPr>
        </p:nvSpPr>
        <p:spPr/>
        <p:txBody>
          <a:bodyPr/>
          <a:lstStyle/>
          <a:p>
            <a:pPr>
              <a:defRPr/>
            </a:pPr>
            <a:r>
              <a:rPr lang="en-US"/>
              <a:t>T0264 - Artificial Intelligence</a:t>
            </a:r>
          </a:p>
        </p:txBody>
      </p:sp>
      <p:sp>
        <p:nvSpPr>
          <p:cNvPr id="11" name="Rectangle 2"/>
          <p:cNvSpPr>
            <a:spLocks noGrp="1" noChangeArrowheads="1"/>
          </p:cNvSpPr>
          <p:nvPr>
            <p:ph type="title"/>
          </p:nvPr>
        </p:nvSpPr>
        <p:spPr>
          <a:xfrm>
            <a:off x="381000" y="1066800"/>
            <a:ext cx="8229600" cy="746125"/>
          </a:xfrm>
        </p:spPr>
        <p:txBody>
          <a:bodyPr/>
          <a:lstStyle/>
          <a:p>
            <a:pPr algn="l"/>
            <a:r>
              <a:rPr lang="en-US" sz="2800" b="1" dirty="0">
                <a:solidFill>
                  <a:schemeClr val="tx1"/>
                </a:solidFill>
                <a:latin typeface="Tahoma" pitchFamily="34" charset="0"/>
                <a:cs typeface="Tahoma" pitchFamily="34" charset="0"/>
              </a:rPr>
              <a:t>Version Space Learning</a:t>
            </a:r>
          </a:p>
        </p:txBody>
      </p:sp>
      <p:sp>
        <p:nvSpPr>
          <p:cNvPr id="12"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A Logical Formulation</a:t>
            </a:r>
            <a:endParaRPr lang="en-US" sz="3200" b="1" kern="0" baseline="0" dirty="0">
              <a:solidFill>
                <a:schemeClr val="bg1"/>
              </a:solidFill>
              <a:effectLst>
                <a:outerShdw blurRad="38100" dist="38100" dir="2700000" algn="tl">
                  <a:srgbClr val="C0C0C0"/>
                </a:outerShdw>
              </a:effectLst>
              <a:latin typeface="Tahoma" pitchFamily="34" charset="0"/>
              <a:ea typeface="+mj-ea"/>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of Learning</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xfrm>
            <a:off x="8001000" y="6172200"/>
            <a:ext cx="971550" cy="476250"/>
          </a:xfrm>
          <a:noFill/>
        </p:spPr>
        <p:txBody>
          <a:bodyPr/>
          <a:lstStyle/>
          <a:p>
            <a:fld id="{0C4AB600-26CA-4C9B-91FA-5D7C97EFD142}" type="slidenum">
              <a:rPr lang="en-US">
                <a:latin typeface="Arial" pitchFamily="34" charset="0"/>
              </a:rPr>
              <a:pPr/>
              <a:t>6</a:t>
            </a:fld>
            <a:endParaRPr lang="en-US" dirty="0">
              <a:latin typeface="Arial" pitchFamily="34" charset="0"/>
            </a:endParaRPr>
          </a:p>
        </p:txBody>
      </p:sp>
      <p:pic>
        <p:nvPicPr>
          <p:cNvPr id="23556" name="Picture 4"/>
          <p:cNvPicPr>
            <a:picLocks noChangeAspect="1" noChangeArrowheads="1"/>
          </p:cNvPicPr>
          <p:nvPr/>
        </p:nvPicPr>
        <p:blipFill>
          <a:blip r:embed="rId2" cstate="print"/>
          <a:srcRect/>
          <a:stretch>
            <a:fillRect/>
          </a:stretch>
        </p:blipFill>
        <p:spPr bwMode="auto">
          <a:xfrm>
            <a:off x="1676400" y="1676400"/>
            <a:ext cx="6334760" cy="4568336"/>
          </a:xfrm>
          <a:prstGeom prst="rect">
            <a:avLst/>
          </a:prstGeom>
          <a:noFill/>
          <a:ln w="9525">
            <a:noFill/>
            <a:miter lim="800000"/>
            <a:headEnd/>
            <a:tailEnd/>
          </a:ln>
        </p:spPr>
      </p:pic>
      <p:sp>
        <p:nvSpPr>
          <p:cNvPr id="6" name="Footer Placeholder 5"/>
          <p:cNvSpPr>
            <a:spLocks noGrp="1"/>
          </p:cNvSpPr>
          <p:nvPr>
            <p:ph type="ftr" sz="quarter" idx="11"/>
          </p:nvPr>
        </p:nvSpPr>
        <p:spPr>
          <a:xfrm>
            <a:off x="3581400" y="6172200"/>
            <a:ext cx="2895600" cy="476250"/>
          </a:xfrm>
        </p:spPr>
        <p:txBody>
          <a:bodyPr/>
          <a:lstStyle/>
          <a:p>
            <a:pPr>
              <a:defRPr/>
            </a:pPr>
            <a:r>
              <a:rPr lang="en-US"/>
              <a:t>T0264 - Artificial Intelligence</a:t>
            </a:r>
            <a:endParaRPr lang="en-US" dirty="0"/>
          </a:p>
        </p:txBody>
      </p:sp>
      <p:sp>
        <p:nvSpPr>
          <p:cNvPr id="7" name="Rectangle 2"/>
          <p:cNvSpPr txBox="1">
            <a:spLocks noChangeArrowheads="1"/>
          </p:cNvSpPr>
          <p:nvPr/>
        </p:nvSpPr>
        <p:spPr bwMode="auto">
          <a:xfrm>
            <a:off x="381000" y="990600"/>
            <a:ext cx="8229600" cy="8985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kumimoji="0" lang="en-US" sz="2800" b="1" i="0" u="none" strike="noStrike" kern="0" cap="none" spc="0" normalizeH="0" baseline="0" noProof="0" dirty="0">
                <a:ln>
                  <a:noFill/>
                </a:ln>
                <a:effectLst/>
                <a:uLnTx/>
                <a:uFillTx/>
                <a:latin typeface="Tahoma" pitchFamily="34" charset="0"/>
                <a:ea typeface="+mj-ea"/>
                <a:cs typeface="Tahoma" pitchFamily="34" charset="0"/>
              </a:rPr>
              <a:t>Version Space </a:t>
            </a:r>
            <a:r>
              <a:rPr lang="en-US" sz="2800" b="1" kern="0" dirty="0">
                <a:latin typeface="Tahoma" pitchFamily="34" charset="0"/>
                <a:cs typeface="Tahoma" pitchFamily="34" charset="0"/>
              </a:rPr>
              <a:t>Concept</a:t>
            </a:r>
            <a:endParaRPr kumimoji="0" lang="en-US" sz="2800" b="1" i="0" u="none" strike="noStrike" kern="0" cap="none" spc="0" normalizeH="0" baseline="0" noProof="0" dirty="0">
              <a:ln>
                <a:noFill/>
              </a:ln>
              <a:effectLst/>
              <a:uLnTx/>
              <a:uFillTx/>
              <a:latin typeface="Tahoma" pitchFamily="34" charset="0"/>
              <a:ea typeface="+mj-ea"/>
              <a:cs typeface="Tahoma" pitchFamily="34" charset="0"/>
            </a:endParaRPr>
          </a:p>
        </p:txBody>
      </p:sp>
      <p:sp>
        <p:nvSpPr>
          <p:cNvPr id="8"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A Logical Formulation</a:t>
            </a:r>
            <a:endParaRPr lang="en-US" sz="3200" b="1" kern="0" baseline="0" dirty="0">
              <a:solidFill>
                <a:schemeClr val="bg1"/>
              </a:solidFill>
              <a:effectLst>
                <a:outerShdw blurRad="38100" dist="38100" dir="2700000" algn="tl">
                  <a:srgbClr val="C0C0C0"/>
                </a:outerShdw>
              </a:effectLst>
              <a:latin typeface="Tahoma" pitchFamily="34" charset="0"/>
              <a:ea typeface="+mj-ea"/>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of Learning</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xfrm>
            <a:off x="8077200" y="6172200"/>
            <a:ext cx="895350" cy="476250"/>
          </a:xfrm>
          <a:noFill/>
        </p:spPr>
        <p:txBody>
          <a:bodyPr/>
          <a:lstStyle/>
          <a:p>
            <a:fld id="{3E3D0C6F-B3F3-4ACC-8208-00037A77DBAE}" type="slidenum">
              <a:rPr lang="en-US">
                <a:latin typeface="Arial" pitchFamily="34" charset="0"/>
              </a:rPr>
              <a:pPr/>
              <a:t>7</a:t>
            </a:fld>
            <a:endParaRPr lang="en-US" dirty="0">
              <a:latin typeface="Arial" pitchFamily="34" charset="0"/>
            </a:endParaRPr>
          </a:p>
        </p:txBody>
      </p:sp>
      <p:sp>
        <p:nvSpPr>
          <p:cNvPr id="24579" name="Rectangle 2"/>
          <p:cNvSpPr>
            <a:spLocks noGrp="1" noChangeArrowheads="1"/>
          </p:cNvSpPr>
          <p:nvPr>
            <p:ph type="title"/>
          </p:nvPr>
        </p:nvSpPr>
        <p:spPr>
          <a:xfrm>
            <a:off x="381000" y="930275"/>
            <a:ext cx="8382000" cy="822325"/>
          </a:xfrm>
        </p:spPr>
        <p:txBody>
          <a:bodyPr/>
          <a:lstStyle/>
          <a:p>
            <a:pPr algn="l" eaLnBrk="1" hangingPunct="1"/>
            <a:r>
              <a:rPr lang="en-US" sz="2800" b="1" dirty="0">
                <a:solidFill>
                  <a:schemeClr val="tx1"/>
                </a:solidFill>
                <a:latin typeface="Tahoma" pitchFamily="34" charset="0"/>
                <a:cs typeface="Tahoma" pitchFamily="34" charset="0"/>
              </a:rPr>
              <a:t>An Concept and Version Spaces</a:t>
            </a:r>
          </a:p>
        </p:txBody>
      </p:sp>
      <p:sp>
        <p:nvSpPr>
          <p:cNvPr id="24580" name="Rectangle 3"/>
          <p:cNvSpPr>
            <a:spLocks noGrp="1" noChangeArrowheads="1"/>
          </p:cNvSpPr>
          <p:nvPr>
            <p:ph type="body" idx="1"/>
          </p:nvPr>
        </p:nvSpPr>
        <p:spPr>
          <a:xfrm>
            <a:off x="304800" y="1600200"/>
            <a:ext cx="8534400" cy="4648200"/>
          </a:xfrm>
        </p:spPr>
        <p:txBody>
          <a:bodyPr/>
          <a:lstStyle/>
          <a:p>
            <a:pPr eaLnBrk="1" hangingPunct="1"/>
            <a:r>
              <a:rPr lang="en-US" sz="2000" dirty="0">
                <a:latin typeface="Tahoma" pitchFamily="34" charset="0"/>
                <a:cs typeface="Tahoma" pitchFamily="34" charset="0"/>
              </a:rPr>
              <a:t>At the top of the concept space is null description, consisting only of variables.</a:t>
            </a:r>
          </a:p>
          <a:p>
            <a:pPr eaLnBrk="1" hangingPunct="1"/>
            <a:r>
              <a:rPr lang="en-US" sz="2000" dirty="0">
                <a:latin typeface="Tahoma" pitchFamily="34" charset="0"/>
                <a:cs typeface="Tahoma" pitchFamily="34" charset="0"/>
              </a:rPr>
              <a:t>At the bottom are all of the possible training instance, which contain no variable.</a:t>
            </a:r>
          </a:p>
          <a:p>
            <a:pPr eaLnBrk="1" hangingPunct="1"/>
            <a:r>
              <a:rPr lang="en-US" sz="2000" dirty="0">
                <a:latin typeface="Tahoma" pitchFamily="34" charset="0"/>
                <a:cs typeface="Tahoma" pitchFamily="34" charset="0"/>
              </a:rPr>
              <a:t>Before receive any training examples, the target concept lies somewhere in the concept space.</a:t>
            </a:r>
          </a:p>
          <a:p>
            <a:pPr eaLnBrk="1" hangingPunct="1"/>
            <a:r>
              <a:rPr lang="en-US" sz="2000" dirty="0">
                <a:latin typeface="Tahoma" pitchFamily="34" charset="0"/>
                <a:cs typeface="Tahoma" pitchFamily="34" charset="0"/>
              </a:rPr>
              <a:t>If every possible description is an instance of the intended concept, then null description is the concept definition since it matches everything. </a:t>
            </a:r>
          </a:p>
          <a:p>
            <a:pPr eaLnBrk="1" hangingPunct="1"/>
            <a:r>
              <a:rPr lang="en-US" sz="2000" dirty="0">
                <a:latin typeface="Tahoma" pitchFamily="34" charset="0"/>
                <a:cs typeface="Tahoma" pitchFamily="34" charset="0"/>
              </a:rPr>
              <a:t>If the target concept includes only a single example, then one of the descriptions at the bottom of the concept space is the desired concept definition. </a:t>
            </a:r>
          </a:p>
          <a:p>
            <a:pPr eaLnBrk="1" hangingPunct="1"/>
            <a:r>
              <a:rPr lang="en-US" sz="2000" dirty="0">
                <a:latin typeface="Tahoma" pitchFamily="34" charset="0"/>
                <a:cs typeface="Tahoma" pitchFamily="34" charset="0"/>
              </a:rPr>
              <a:t>Most target concepts, of course, lie somewhere in between these two extremes. </a:t>
            </a:r>
          </a:p>
        </p:txBody>
      </p:sp>
      <p:sp>
        <p:nvSpPr>
          <p:cNvPr id="6" name="Footer Placeholder 5"/>
          <p:cNvSpPr>
            <a:spLocks noGrp="1"/>
          </p:cNvSpPr>
          <p:nvPr>
            <p:ph type="ftr" sz="quarter" idx="11"/>
          </p:nvPr>
        </p:nvSpPr>
        <p:spPr>
          <a:xfrm>
            <a:off x="3657600" y="6172200"/>
            <a:ext cx="2895600" cy="476250"/>
          </a:xfrm>
        </p:spPr>
        <p:txBody>
          <a:bodyPr/>
          <a:lstStyle/>
          <a:p>
            <a:pPr>
              <a:defRPr/>
            </a:pPr>
            <a:r>
              <a:rPr lang="en-US"/>
              <a:t>T0264 - Artificial Intelligence</a:t>
            </a:r>
            <a:endParaRPr lang="en-US" dirty="0"/>
          </a:p>
        </p:txBody>
      </p:sp>
      <p:sp>
        <p:nvSpPr>
          <p:cNvPr id="7"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A Logical Formulation</a:t>
            </a:r>
            <a:endParaRPr lang="en-US" sz="3200" b="1" kern="0" baseline="0" dirty="0">
              <a:solidFill>
                <a:schemeClr val="bg1"/>
              </a:solidFill>
              <a:effectLst>
                <a:outerShdw blurRad="38100" dist="38100" dir="2700000" algn="tl">
                  <a:srgbClr val="C0C0C0"/>
                </a:outerShdw>
              </a:effectLst>
              <a:latin typeface="Tahoma" pitchFamily="34" charset="0"/>
              <a:ea typeface="+mj-ea"/>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of Learning</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xfrm>
            <a:off x="8077200" y="6248400"/>
            <a:ext cx="819150" cy="400050"/>
          </a:xfrm>
          <a:noFill/>
        </p:spPr>
        <p:txBody>
          <a:bodyPr/>
          <a:lstStyle/>
          <a:p>
            <a:fld id="{4675A39B-6007-4AE5-9781-24BC0FBD90D8}" type="slidenum">
              <a:rPr lang="en-US">
                <a:latin typeface="Arial" pitchFamily="34" charset="0"/>
              </a:rPr>
              <a:pPr/>
              <a:t>8</a:t>
            </a:fld>
            <a:endParaRPr lang="en-US" dirty="0">
              <a:latin typeface="Arial" pitchFamily="34" charset="0"/>
            </a:endParaRPr>
          </a:p>
        </p:txBody>
      </p:sp>
      <p:sp>
        <p:nvSpPr>
          <p:cNvPr id="25603" name="Rectangle 2"/>
          <p:cNvSpPr>
            <a:spLocks noGrp="1" noChangeArrowheads="1"/>
          </p:cNvSpPr>
          <p:nvPr>
            <p:ph type="title"/>
          </p:nvPr>
        </p:nvSpPr>
        <p:spPr>
          <a:xfrm>
            <a:off x="228600" y="854075"/>
            <a:ext cx="8458200" cy="822325"/>
          </a:xfrm>
        </p:spPr>
        <p:txBody>
          <a:bodyPr/>
          <a:lstStyle/>
          <a:p>
            <a:pPr algn="l" eaLnBrk="1" hangingPunct="1"/>
            <a:r>
              <a:rPr lang="en-US" sz="2800" b="1" dirty="0">
                <a:solidFill>
                  <a:schemeClr val="tx1"/>
                </a:solidFill>
                <a:latin typeface="Tahoma" pitchFamily="34" charset="0"/>
                <a:cs typeface="Tahoma" pitchFamily="34" charset="0"/>
              </a:rPr>
              <a:t>How can we represent the Version Spaces</a:t>
            </a:r>
          </a:p>
        </p:txBody>
      </p:sp>
      <p:sp>
        <p:nvSpPr>
          <p:cNvPr id="25604" name="Rectangle 3"/>
          <p:cNvSpPr>
            <a:spLocks noGrp="1" noChangeArrowheads="1"/>
          </p:cNvSpPr>
          <p:nvPr>
            <p:ph type="body" idx="1"/>
          </p:nvPr>
        </p:nvSpPr>
        <p:spPr>
          <a:xfrm>
            <a:off x="228600" y="1524000"/>
            <a:ext cx="8534400" cy="4724400"/>
          </a:xfrm>
        </p:spPr>
        <p:txBody>
          <a:bodyPr/>
          <a:lstStyle/>
          <a:p>
            <a:pPr eaLnBrk="1" hangingPunct="1">
              <a:lnSpc>
                <a:spcPct val="90000"/>
              </a:lnSpc>
            </a:pPr>
            <a:r>
              <a:rPr lang="en-US" sz="2200" dirty="0">
                <a:latin typeface="Tahoma" pitchFamily="34" charset="0"/>
                <a:cs typeface="Tahoma" pitchFamily="34" charset="0"/>
              </a:rPr>
              <a:t>Version Space consists two subsets of the concept space.</a:t>
            </a:r>
          </a:p>
          <a:p>
            <a:pPr eaLnBrk="1" hangingPunct="1">
              <a:lnSpc>
                <a:spcPct val="90000"/>
              </a:lnSpc>
            </a:pPr>
            <a:r>
              <a:rPr lang="en-US" sz="2200" i="1" dirty="0">
                <a:latin typeface="Tahoma" pitchFamily="34" charset="0"/>
                <a:cs typeface="Tahoma" pitchFamily="34" charset="0"/>
              </a:rPr>
              <a:t>G</a:t>
            </a:r>
            <a:r>
              <a:rPr lang="en-US" sz="2200" dirty="0">
                <a:latin typeface="Tahoma" pitchFamily="34" charset="0"/>
                <a:cs typeface="Tahoma" pitchFamily="34" charset="0"/>
              </a:rPr>
              <a:t> contains the most general descriptions consistent with the training examples.</a:t>
            </a:r>
          </a:p>
          <a:p>
            <a:pPr eaLnBrk="1" hangingPunct="1">
              <a:lnSpc>
                <a:spcPct val="90000"/>
              </a:lnSpc>
            </a:pPr>
            <a:r>
              <a:rPr lang="en-US" sz="2200" i="1" dirty="0">
                <a:latin typeface="Tahoma" pitchFamily="34" charset="0"/>
                <a:cs typeface="Tahoma" pitchFamily="34" charset="0"/>
              </a:rPr>
              <a:t>S</a:t>
            </a:r>
            <a:r>
              <a:rPr lang="en-US" sz="2200" dirty="0">
                <a:latin typeface="Tahoma" pitchFamily="34" charset="0"/>
                <a:cs typeface="Tahoma" pitchFamily="34" charset="0"/>
              </a:rPr>
              <a:t> contains the most the most specific description consistent with the training examples.</a:t>
            </a:r>
          </a:p>
          <a:p>
            <a:pPr eaLnBrk="1" hangingPunct="1">
              <a:lnSpc>
                <a:spcPct val="90000"/>
              </a:lnSpc>
            </a:pPr>
            <a:r>
              <a:rPr lang="en-US" sz="2200" dirty="0">
                <a:latin typeface="Tahoma" pitchFamily="34" charset="0"/>
                <a:cs typeface="Tahoma" pitchFamily="34" charset="0"/>
              </a:rPr>
              <a:t>The version space is the set of all descriptions that lie between some element of </a:t>
            </a:r>
            <a:r>
              <a:rPr lang="en-US" sz="2200" i="1" dirty="0">
                <a:latin typeface="Tahoma" pitchFamily="34" charset="0"/>
                <a:cs typeface="Tahoma" pitchFamily="34" charset="0"/>
              </a:rPr>
              <a:t>G</a:t>
            </a:r>
            <a:r>
              <a:rPr lang="en-US" sz="2200" dirty="0">
                <a:latin typeface="Tahoma" pitchFamily="34" charset="0"/>
                <a:cs typeface="Tahoma" pitchFamily="34" charset="0"/>
              </a:rPr>
              <a:t> and element of </a:t>
            </a:r>
            <a:r>
              <a:rPr lang="en-US" sz="2200" i="1" dirty="0">
                <a:latin typeface="Tahoma" pitchFamily="34" charset="0"/>
                <a:cs typeface="Tahoma" pitchFamily="34" charset="0"/>
              </a:rPr>
              <a:t>S</a:t>
            </a:r>
            <a:r>
              <a:rPr lang="en-US" sz="2200" dirty="0">
                <a:latin typeface="Tahoma" pitchFamily="34" charset="0"/>
                <a:cs typeface="Tahoma" pitchFamily="34" charset="0"/>
              </a:rPr>
              <a:t> in the partial order of the concept space. </a:t>
            </a:r>
          </a:p>
          <a:p>
            <a:pPr eaLnBrk="1" hangingPunct="1">
              <a:lnSpc>
                <a:spcPct val="90000"/>
              </a:lnSpc>
            </a:pPr>
            <a:r>
              <a:rPr lang="en-US" sz="2200" dirty="0">
                <a:latin typeface="Tahoma" pitchFamily="34" charset="0"/>
                <a:cs typeface="Tahoma" pitchFamily="34" charset="0"/>
              </a:rPr>
              <a:t>Positive training is to make the </a:t>
            </a:r>
            <a:r>
              <a:rPr lang="en-US" sz="2200" i="1" dirty="0">
                <a:latin typeface="Tahoma" pitchFamily="34" charset="0"/>
                <a:cs typeface="Tahoma" pitchFamily="34" charset="0"/>
              </a:rPr>
              <a:t>S</a:t>
            </a:r>
            <a:r>
              <a:rPr lang="en-US" sz="2200" dirty="0">
                <a:latin typeface="Tahoma" pitchFamily="34" charset="0"/>
                <a:cs typeface="Tahoma" pitchFamily="34" charset="0"/>
              </a:rPr>
              <a:t> set more general</a:t>
            </a:r>
          </a:p>
          <a:p>
            <a:pPr eaLnBrk="1" hangingPunct="1">
              <a:lnSpc>
                <a:spcPct val="90000"/>
              </a:lnSpc>
            </a:pPr>
            <a:r>
              <a:rPr lang="en-US" sz="2200" dirty="0">
                <a:latin typeface="Tahoma" pitchFamily="34" charset="0"/>
                <a:cs typeface="Tahoma" pitchFamily="34" charset="0"/>
              </a:rPr>
              <a:t>Negative training is to make the </a:t>
            </a:r>
            <a:r>
              <a:rPr lang="en-US" sz="2200" i="1" dirty="0">
                <a:latin typeface="Tahoma" pitchFamily="34" charset="0"/>
                <a:cs typeface="Tahoma" pitchFamily="34" charset="0"/>
              </a:rPr>
              <a:t>G</a:t>
            </a:r>
            <a:r>
              <a:rPr lang="en-US" sz="2200" dirty="0">
                <a:latin typeface="Tahoma" pitchFamily="34" charset="0"/>
                <a:cs typeface="Tahoma" pitchFamily="34" charset="0"/>
              </a:rPr>
              <a:t> set more specific</a:t>
            </a:r>
          </a:p>
          <a:p>
            <a:pPr eaLnBrk="1" hangingPunct="1">
              <a:lnSpc>
                <a:spcPct val="90000"/>
              </a:lnSpc>
            </a:pPr>
            <a:r>
              <a:rPr lang="en-US" sz="2200" dirty="0">
                <a:latin typeface="Tahoma" pitchFamily="34" charset="0"/>
                <a:cs typeface="Tahoma" pitchFamily="34" charset="0"/>
              </a:rPr>
              <a:t>If the </a:t>
            </a:r>
            <a:r>
              <a:rPr lang="en-US" sz="2200" i="1" dirty="0">
                <a:latin typeface="Tahoma" pitchFamily="34" charset="0"/>
                <a:cs typeface="Tahoma" pitchFamily="34" charset="0"/>
              </a:rPr>
              <a:t>S</a:t>
            </a:r>
            <a:r>
              <a:rPr lang="en-US" sz="2200" dirty="0">
                <a:latin typeface="Tahoma" pitchFamily="34" charset="0"/>
                <a:cs typeface="Tahoma" pitchFamily="34" charset="0"/>
              </a:rPr>
              <a:t> and </a:t>
            </a:r>
            <a:r>
              <a:rPr lang="en-US" sz="2200" i="1" dirty="0">
                <a:latin typeface="Tahoma" pitchFamily="34" charset="0"/>
                <a:cs typeface="Tahoma" pitchFamily="34" charset="0"/>
              </a:rPr>
              <a:t>G</a:t>
            </a:r>
            <a:r>
              <a:rPr lang="en-US" sz="2200" dirty="0">
                <a:latin typeface="Tahoma" pitchFamily="34" charset="0"/>
                <a:cs typeface="Tahoma" pitchFamily="34" charset="0"/>
              </a:rPr>
              <a:t> set converge, our range hypotheses will narrow to a single concept description. </a:t>
            </a:r>
          </a:p>
          <a:p>
            <a:pPr eaLnBrk="1" hangingPunct="1">
              <a:lnSpc>
                <a:spcPct val="90000"/>
              </a:lnSpc>
            </a:pPr>
            <a:r>
              <a:rPr lang="en-US" sz="2200" dirty="0">
                <a:latin typeface="Tahoma" pitchFamily="34" charset="0"/>
                <a:cs typeface="Tahoma" pitchFamily="34" charset="0"/>
              </a:rPr>
              <a:t>The algorithm for narrowing the version space is called the </a:t>
            </a:r>
            <a:r>
              <a:rPr lang="en-US" sz="2200" i="1" dirty="0">
                <a:latin typeface="Tahoma" pitchFamily="34" charset="0"/>
                <a:cs typeface="Tahoma" pitchFamily="34" charset="0"/>
              </a:rPr>
              <a:t>candidate elimination algorithm</a:t>
            </a:r>
            <a:r>
              <a:rPr lang="en-US" sz="2200" dirty="0">
                <a:latin typeface="Tahoma" pitchFamily="34" charset="0"/>
                <a:cs typeface="Tahoma" pitchFamily="34" charset="0"/>
              </a:rPr>
              <a:t>. </a:t>
            </a:r>
          </a:p>
        </p:txBody>
      </p:sp>
      <p:sp>
        <p:nvSpPr>
          <p:cNvPr id="6" name="Footer Placeholder 5"/>
          <p:cNvSpPr>
            <a:spLocks noGrp="1"/>
          </p:cNvSpPr>
          <p:nvPr>
            <p:ph type="ftr" sz="quarter" idx="11"/>
          </p:nvPr>
        </p:nvSpPr>
        <p:spPr>
          <a:xfrm>
            <a:off x="2971800" y="6248400"/>
            <a:ext cx="2895600" cy="400050"/>
          </a:xfrm>
        </p:spPr>
        <p:txBody>
          <a:bodyPr/>
          <a:lstStyle/>
          <a:p>
            <a:pPr>
              <a:defRPr/>
            </a:pPr>
            <a:r>
              <a:rPr lang="en-US"/>
              <a:t>T0264 - Artificial Intelligence</a:t>
            </a:r>
            <a:endParaRPr lang="en-US" dirty="0"/>
          </a:p>
        </p:txBody>
      </p:sp>
      <p:sp>
        <p:nvSpPr>
          <p:cNvPr id="7"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A Logical Formulation</a:t>
            </a:r>
            <a:endParaRPr lang="en-US" sz="3200" b="1" kern="0" baseline="0" dirty="0">
              <a:solidFill>
                <a:schemeClr val="bg1"/>
              </a:solidFill>
              <a:effectLst>
                <a:outerShdw blurRad="38100" dist="38100" dir="2700000" algn="tl">
                  <a:srgbClr val="C0C0C0"/>
                </a:outerShdw>
              </a:effectLst>
              <a:latin typeface="Tahoma" pitchFamily="34" charset="0"/>
              <a:ea typeface="+mj-ea"/>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of Learning</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457200" y="762000"/>
            <a:ext cx="8229600" cy="1143000"/>
          </a:xfrm>
        </p:spPr>
        <p:txBody>
          <a:bodyPr/>
          <a:lstStyle/>
          <a:p>
            <a:r>
              <a:rPr lang="en-US" b="1" dirty="0">
                <a:solidFill>
                  <a:srgbClr val="00B050"/>
                </a:solidFill>
                <a:latin typeface="Tahoma" pitchFamily="34" charset="0"/>
                <a:cs typeface="Tahoma" pitchFamily="34" charset="0"/>
              </a:rPr>
              <a:t>Specific to General</a:t>
            </a:r>
            <a:r>
              <a:rPr lang="en-US" b="1" dirty="0">
                <a:solidFill>
                  <a:srgbClr val="00B0F0"/>
                </a:solidFill>
                <a:latin typeface="Tahoma" pitchFamily="34" charset="0"/>
                <a:cs typeface="Tahoma" pitchFamily="34" charset="0"/>
              </a:rPr>
              <a:t> Search Algorithm</a:t>
            </a:r>
          </a:p>
        </p:txBody>
      </p:sp>
      <p:sp>
        <p:nvSpPr>
          <p:cNvPr id="11267" name="Content Placeholder 2"/>
          <p:cNvSpPr>
            <a:spLocks noGrp="1"/>
          </p:cNvSpPr>
          <p:nvPr>
            <p:ph idx="4294967295"/>
          </p:nvPr>
        </p:nvSpPr>
        <p:spPr>
          <a:xfrm>
            <a:off x="457200" y="2057400"/>
            <a:ext cx="8458200" cy="3089275"/>
          </a:xfrm>
        </p:spPr>
        <p:txBody>
          <a:bodyPr/>
          <a:lstStyle/>
          <a:p>
            <a:r>
              <a:rPr lang="en-US" b="1" dirty="0">
                <a:latin typeface="Tahoma" pitchFamily="34" charset="0"/>
                <a:cs typeface="Tahoma" pitchFamily="34" charset="0"/>
              </a:rPr>
              <a:t>Begin</a:t>
            </a:r>
          </a:p>
          <a:p>
            <a:pPr>
              <a:buFontTx/>
              <a:buNone/>
            </a:pPr>
            <a:r>
              <a:rPr lang="en-US" sz="2000" dirty="0">
                <a:latin typeface="Tahoma" pitchFamily="34" charset="0"/>
                <a:cs typeface="Tahoma" pitchFamily="34" charset="0"/>
              </a:rPr>
              <a:t>		Initialize S to the first pos. training instance</a:t>
            </a:r>
          </a:p>
          <a:p>
            <a:r>
              <a:rPr lang="en-US" b="1" dirty="0">
                <a:latin typeface="Tahoma" pitchFamily="34" charset="0"/>
                <a:cs typeface="Tahoma" pitchFamily="34" charset="0"/>
              </a:rPr>
              <a:t>For each positive instance p:</a:t>
            </a:r>
          </a:p>
          <a:p>
            <a:pPr>
              <a:buFontTx/>
              <a:buNone/>
            </a:pPr>
            <a:r>
              <a:rPr lang="en-US" sz="2000" dirty="0">
                <a:latin typeface="Tahoma" pitchFamily="34" charset="0"/>
                <a:cs typeface="Tahoma" pitchFamily="34" charset="0"/>
              </a:rPr>
              <a:t>		If s doest not match p, replace s with its most specific 	generalization that match p</a:t>
            </a:r>
          </a:p>
          <a:p>
            <a:r>
              <a:rPr lang="en-US" b="1" dirty="0">
                <a:latin typeface="Tahoma" pitchFamily="34" charset="0"/>
                <a:cs typeface="Tahoma" pitchFamily="34" charset="0"/>
              </a:rPr>
              <a:t>For each negative instance n:</a:t>
            </a:r>
          </a:p>
          <a:p>
            <a:pPr>
              <a:buFontTx/>
              <a:buNone/>
            </a:pPr>
            <a:r>
              <a:rPr lang="en-US" sz="2000" b="1" dirty="0">
                <a:latin typeface="Tahoma" pitchFamily="34" charset="0"/>
                <a:cs typeface="Tahoma" pitchFamily="34" charset="0"/>
              </a:rPr>
              <a:t>		</a:t>
            </a:r>
            <a:r>
              <a:rPr lang="en-US" sz="2000" dirty="0">
                <a:latin typeface="Tahoma" pitchFamily="34" charset="0"/>
                <a:cs typeface="Tahoma" pitchFamily="34" charset="0"/>
              </a:rPr>
              <a:t>Delete all members of s that match n</a:t>
            </a:r>
            <a:endParaRPr lang="en-US" dirty="0">
              <a:latin typeface="Tahoma" pitchFamily="34" charset="0"/>
              <a:cs typeface="Tahoma" pitchFamily="34" charset="0"/>
            </a:endParaRPr>
          </a:p>
        </p:txBody>
      </p:sp>
      <p:sp>
        <p:nvSpPr>
          <p:cNvPr id="5" name="Slide Number Placeholder 4"/>
          <p:cNvSpPr txBox="1">
            <a:spLocks noGrp="1"/>
          </p:cNvSpPr>
          <p:nvPr/>
        </p:nvSpPr>
        <p:spPr bwMode="auto">
          <a:xfrm>
            <a:off x="6686550" y="6237288"/>
            <a:ext cx="2133600" cy="476250"/>
          </a:xfrm>
          <a:prstGeom prst="rect">
            <a:avLst/>
          </a:prstGeom>
          <a:noFill/>
          <a:ln>
            <a:miter lim="800000"/>
            <a:headEnd/>
            <a:tailEnd/>
          </a:ln>
        </p:spPr>
        <p:txBody>
          <a:bodyPr/>
          <a:lstStyle/>
          <a:p>
            <a:pPr algn="r">
              <a:defRPr/>
            </a:pPr>
            <a:fld id="{96C9B957-85F9-4BA7-B5F7-F9F038DC1111}" type="slidenum">
              <a:rPr lang="en-US" sz="1400">
                <a:latin typeface="+mn-lt"/>
              </a:rPr>
              <a:pPr algn="r">
                <a:defRPr/>
              </a:pPr>
              <a:t>9</a:t>
            </a:fld>
            <a:endParaRPr lang="en-US" sz="1400">
              <a:latin typeface="+mn-lt"/>
            </a:endParaRPr>
          </a:p>
        </p:txBody>
      </p:sp>
      <p:sp>
        <p:nvSpPr>
          <p:cNvPr id="7" name="Slide Number Placeholder 6"/>
          <p:cNvSpPr>
            <a:spLocks noGrp="1"/>
          </p:cNvSpPr>
          <p:nvPr>
            <p:ph type="sldNum" sz="quarter" idx="12"/>
          </p:nvPr>
        </p:nvSpPr>
        <p:spPr/>
        <p:txBody>
          <a:bodyPr/>
          <a:lstStyle/>
          <a:p>
            <a:pPr>
              <a:defRPr/>
            </a:pPr>
            <a:fld id="{B09B8CA6-990A-4F3A-B1AB-B5C5AC0B4BD0}" type="slidenum">
              <a:rPr lang="en-US" smtClean="0"/>
              <a:pPr>
                <a:defRPr/>
              </a:pPr>
              <a:t>9</a:t>
            </a:fld>
            <a:endParaRPr lang="en-US"/>
          </a:p>
        </p:txBody>
      </p:sp>
      <p:sp>
        <p:nvSpPr>
          <p:cNvPr id="8" name="Footer Placeholder 7"/>
          <p:cNvSpPr>
            <a:spLocks noGrp="1"/>
          </p:cNvSpPr>
          <p:nvPr>
            <p:ph type="ftr" sz="quarter" idx="11"/>
          </p:nvPr>
        </p:nvSpPr>
        <p:spPr/>
        <p:txBody>
          <a:bodyPr/>
          <a:lstStyle/>
          <a:p>
            <a:pPr>
              <a:defRPr/>
            </a:pPr>
            <a:r>
              <a:rPr lang="en-US"/>
              <a:t>T0264 - Artificial Intelligence</a:t>
            </a:r>
          </a:p>
        </p:txBody>
      </p:sp>
      <p:sp>
        <p:nvSpPr>
          <p:cNvPr id="9" name="Rectangle 2"/>
          <p:cNvSpPr txBox="1">
            <a:spLocks noChangeArrowheads="1"/>
          </p:cNvSpPr>
          <p:nvPr/>
        </p:nvSpPr>
        <p:spPr bwMode="auto">
          <a:xfrm>
            <a:off x="0" y="214290"/>
            <a:ext cx="9144000" cy="6556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A Logical Formulation</a:t>
            </a:r>
            <a:endParaRPr lang="en-US" sz="3200" b="1" kern="0" baseline="0" dirty="0">
              <a:solidFill>
                <a:schemeClr val="bg1"/>
              </a:solidFill>
              <a:effectLst>
                <a:outerShdw blurRad="38100" dist="38100" dir="2700000" algn="tl">
                  <a:srgbClr val="C0C0C0"/>
                </a:outerShdw>
              </a:effectLst>
              <a:latin typeface="Tahoma" pitchFamily="34" charset="0"/>
              <a:ea typeface="+mj-ea"/>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rPr>
              <a:t>of Learning</a:t>
            </a:r>
            <a:endParaRPr kumimoji="0" lang="en-US" sz="3200" b="1" i="0" u="none" strike="noStrike" kern="0" cap="none" spc="0" normalizeH="0" baseline="0" noProof="0" dirty="0">
              <a:ln>
                <a:noFill/>
              </a:ln>
              <a:solidFill>
                <a:schemeClr val="bg1"/>
              </a:solidFill>
              <a:effectLst>
                <a:outerShdw blurRad="38100" dist="38100" dir="2700000" algn="tl">
                  <a:srgbClr val="C0C0C0"/>
                </a:outerShdw>
              </a:effectLst>
              <a:uLnTx/>
              <a:uFillTx/>
              <a:latin typeface="Tahoma" pitchFamily="34" charset="0"/>
              <a:ea typeface="+mj-ea"/>
              <a:cs typeface="Tahoma" pitchFamily="34" charset="0"/>
            </a:endParaRPr>
          </a:p>
        </p:txBody>
      </p:sp>
    </p:spTree>
  </p:cSld>
  <p:clrMapOvr>
    <a:masterClrMapping/>
  </p:clrMapOvr>
</p:sld>
</file>

<file path=ppt/theme/theme1.xml><?xml version="1.0" encoding="utf-8"?>
<a:theme xmlns:a="http://schemas.openxmlformats.org/drawingml/2006/main" name="Template Materi Kuliah-Terbaru 2020">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Interstate"/>
        <a:ea typeface=""/>
        <a:cs typeface=""/>
      </a:majorFont>
      <a:minorFont>
        <a:latin typeface="Interstat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Materi Kuliah-Terbaru 2020</Template>
  <TotalTime>1459</TotalTime>
  <Words>2883</Words>
  <Application>Microsoft Office PowerPoint</Application>
  <PresentationFormat>On-screen Show (4:3)</PresentationFormat>
  <Paragraphs>387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Interstate</vt:lpstr>
      <vt:lpstr>Symbol</vt:lpstr>
      <vt:lpstr>Tahoma</vt:lpstr>
      <vt:lpstr>Wingdings</vt:lpstr>
      <vt:lpstr>Template Materi Kuliah-Terbaru 2020</vt:lpstr>
      <vt:lpstr>PowerPoint Presentation</vt:lpstr>
      <vt:lpstr>Case study : Version Space Learning</vt:lpstr>
      <vt:lpstr>Version Space Learning</vt:lpstr>
      <vt:lpstr>Version Space Learning</vt:lpstr>
      <vt:lpstr>Version Space Learning</vt:lpstr>
      <vt:lpstr>PowerPoint Presentation</vt:lpstr>
      <vt:lpstr>An Concept and Version Spaces</vt:lpstr>
      <vt:lpstr>How can we represent the Version Spaces</vt:lpstr>
      <vt:lpstr>Specific to General Search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Positive and Negative Examples of the Concept  “Japanese economy car”</vt:lpstr>
      <vt:lpstr>A Version Space Example </vt:lpstr>
      <vt:lpstr>Exercises : How About The Concept of Elephant ?</vt:lpstr>
    </vt:vector>
  </TitlesOfParts>
  <Company>ubinus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alexander agung</cp:lastModifiedBy>
  <cp:revision>361</cp:revision>
  <dcterms:created xsi:type="dcterms:W3CDTF">2009-07-15T08:07:45Z</dcterms:created>
  <dcterms:modified xsi:type="dcterms:W3CDTF">2018-11-27T04:04:55Z</dcterms:modified>
</cp:coreProperties>
</file>