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257" r:id="rId5"/>
    <p:sldId id="268" r:id="rId6"/>
    <p:sldId id="269" r:id="rId7"/>
    <p:sldId id="270" r:id="rId8"/>
    <p:sldId id="278" r:id="rId9"/>
    <p:sldId id="271" r:id="rId10"/>
    <p:sldId id="279" r:id="rId11"/>
    <p:sldId id="280" r:id="rId12"/>
    <p:sldId id="281" r:id="rId13"/>
    <p:sldId id="282" r:id="rId14"/>
    <p:sldId id="283" r:id="rId15"/>
    <p:sldId id="286" r:id="rId16"/>
    <p:sldId id="287" r:id="rId17"/>
    <p:sldId id="289"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tiksha Nandanwar" initials="PN" lastIdx="1" clrIdx="0">
    <p:extLst>
      <p:ext uri="{19B8F6BF-5375-455C-9EA6-DF929625EA0E}">
        <p15:presenceInfo xmlns:p15="http://schemas.microsoft.com/office/powerpoint/2012/main" userId="S::pratiksha.nandanwar@mescoeorg.onmicrosoft.com::61fc9fa6-e845-4370-ade9-bc1adeb3c86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567A"/>
    <a:srgbClr val="0D1D51"/>
    <a:srgbClr val="0072C7"/>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7949" autoAdjust="0"/>
  </p:normalViewPr>
  <p:slideViewPr>
    <p:cSldViewPr snapToGrid="0" showGuides="1">
      <p:cViewPr varScale="1">
        <p:scale>
          <a:sx n="66" d="100"/>
          <a:sy n="66" d="100"/>
        </p:scale>
        <p:origin x="752" y="4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00" d="100"/>
          <a:sy n="100" d="100"/>
        </p:scale>
        <p:origin x="1560" y="-146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Active </c:v>
                </c:pt>
              </c:strCache>
            </c:strRef>
          </c:tx>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alpha val="92000"/>
                </a:schemeClr>
              </a:solidFill>
              <a:round/>
            </a:ln>
            <a:effectLst/>
          </c:spPr>
          <c:invertIfNegative val="0"/>
          <c:dLbls>
            <c:dLbl>
              <c:idx val="0"/>
              <c:layout>
                <c:manualLayout>
                  <c:x val="-4.9210582544801561E-2"/>
                  <c:y val="3.085220095228840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D673-4AD5-9449-78C1C7E00FE0}"/>
                </c:ext>
              </c:extLst>
            </c:dLbl>
            <c:dLbl>
              <c:idx val="1"/>
              <c:layout>
                <c:manualLayout>
                  <c:x val="-3.5150416103429713E-2"/>
                  <c:y val="3.702264114274603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D673-4AD5-9449-78C1C7E00FE0}"/>
                </c:ext>
              </c:extLst>
            </c:dLbl>
            <c:dLbl>
              <c:idx val="2"/>
              <c:layout>
                <c:manualLayout>
                  <c:x val="-1.4060166441371938E-2"/>
                  <c:y val="6.170440190457624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D673-4AD5-9449-78C1C7E00FE0}"/>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strRef>
              <c:f>Sheet1!$A$2:$A$5</c:f>
              <c:strCache>
                <c:ptCount val="3"/>
                <c:pt idx="0">
                  <c:v>France </c:v>
                </c:pt>
                <c:pt idx="1">
                  <c:v>Spain</c:v>
                </c:pt>
                <c:pt idx="2">
                  <c:v>Germany</c:v>
                </c:pt>
              </c:strCache>
            </c:strRef>
          </c:cat>
          <c:val>
            <c:numRef>
              <c:f>Sheet1!$B$2:$B$5</c:f>
              <c:numCache>
                <c:formatCode>General</c:formatCode>
                <c:ptCount val="4"/>
                <c:pt idx="0">
                  <c:v>2600</c:v>
                </c:pt>
                <c:pt idx="1">
                  <c:v>1300</c:v>
                </c:pt>
                <c:pt idx="2">
                  <c:v>1200</c:v>
                </c:pt>
              </c:numCache>
            </c:numRef>
          </c:val>
          <c:extLst>
            <c:ext xmlns:c16="http://schemas.microsoft.com/office/drawing/2014/chart" uri="{C3380CC4-5D6E-409C-BE32-E72D297353CC}">
              <c16:uniqueId val="{00000000-D673-4AD5-9449-78C1C7E00FE0}"/>
            </c:ext>
          </c:extLst>
        </c:ser>
        <c:ser>
          <c:idx val="1"/>
          <c:order val="1"/>
          <c:tx>
            <c:strRef>
              <c:f>Sheet1!$C$1</c:f>
              <c:strCache>
                <c:ptCount val="1"/>
                <c:pt idx="0">
                  <c:v>Inactive </c:v>
                </c:pt>
              </c:strCache>
            </c:strRef>
          </c:tx>
          <c:spPr>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9525" cap="flat" cmpd="sng" algn="ctr">
              <a:solidFill>
                <a:schemeClr val="accent2">
                  <a:shade val="95000"/>
                </a:schemeClr>
              </a:solidFill>
              <a:round/>
            </a:ln>
            <a:effectLst/>
          </c:spPr>
          <c:invertIfNegative val="0"/>
          <c:dLbls>
            <c:dLbl>
              <c:idx val="0"/>
              <c:layout>
                <c:manualLayout>
                  <c:x val="7.0300832206859204E-3"/>
                  <c:y val="1.234088038091536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673-4AD5-9449-78C1C7E00FE0}"/>
                </c:ext>
              </c:extLst>
            </c:dLbl>
            <c:dLbl>
              <c:idx val="1"/>
              <c:layout>
                <c:manualLayout>
                  <c:x val="2.460529127240078E-2"/>
                  <c:y val="6.1704401904576819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D673-4AD5-9449-78C1C7E00FE0}"/>
                </c:ext>
              </c:extLst>
            </c:dLbl>
            <c:dLbl>
              <c:idx val="2"/>
              <c:layout>
                <c:manualLayout>
                  <c:x val="4.9210582544801561E-2"/>
                  <c:y val="5.553396171411907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D673-4AD5-9449-78C1C7E00FE0}"/>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strRef>
              <c:f>Sheet1!$A$2:$A$5</c:f>
              <c:strCache>
                <c:ptCount val="3"/>
                <c:pt idx="0">
                  <c:v>France </c:v>
                </c:pt>
                <c:pt idx="1">
                  <c:v>Spain</c:v>
                </c:pt>
                <c:pt idx="2">
                  <c:v>Germany</c:v>
                </c:pt>
              </c:strCache>
            </c:strRef>
          </c:cat>
          <c:val>
            <c:numRef>
              <c:f>Sheet1!$C$2:$C$5</c:f>
              <c:numCache>
                <c:formatCode>General</c:formatCode>
                <c:ptCount val="4"/>
                <c:pt idx="0">
                  <c:v>2400</c:v>
                </c:pt>
                <c:pt idx="1">
                  <c:v>1200</c:v>
                </c:pt>
                <c:pt idx="2">
                  <c:v>1300</c:v>
                </c:pt>
              </c:numCache>
            </c:numRef>
          </c:val>
          <c:extLst>
            <c:ext xmlns:c16="http://schemas.microsoft.com/office/drawing/2014/chart" uri="{C3380CC4-5D6E-409C-BE32-E72D297353CC}">
              <c16:uniqueId val="{00000001-D673-4AD5-9449-78C1C7E00FE0}"/>
            </c:ext>
          </c:extLst>
        </c:ser>
        <c:ser>
          <c:idx val="2"/>
          <c:order val="2"/>
          <c:tx>
            <c:strRef>
              <c:f>Sheet1!$D$1</c:f>
              <c:strCache>
                <c:ptCount val="1"/>
                <c:pt idx="0">
                  <c:v>Column1</c:v>
                </c:pt>
              </c:strCache>
            </c:strRef>
          </c:tx>
          <c:spPr>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9525" cap="flat" cmpd="sng" algn="ctr">
              <a:solidFill>
                <a:schemeClr val="accent3">
                  <a:shade val="95000"/>
                </a:schemeClr>
              </a:solidFill>
              <a:round/>
            </a:ln>
            <a:effectLst/>
          </c:spPr>
          <c:invertIfNegative val="0"/>
          <c:cat>
            <c:strRef>
              <c:f>Sheet1!$A$2:$A$5</c:f>
              <c:strCache>
                <c:ptCount val="3"/>
                <c:pt idx="0">
                  <c:v>France </c:v>
                </c:pt>
                <c:pt idx="1">
                  <c:v>Spain</c:v>
                </c:pt>
                <c:pt idx="2">
                  <c:v>Germany</c:v>
                </c:pt>
              </c:strCache>
            </c:strRef>
          </c:cat>
          <c:val>
            <c:numRef>
              <c:f>Sheet1!$D$2:$D$5</c:f>
              <c:numCache>
                <c:formatCode>General</c:formatCode>
                <c:ptCount val="4"/>
              </c:numCache>
            </c:numRef>
          </c:val>
          <c:extLst>
            <c:ext xmlns:c16="http://schemas.microsoft.com/office/drawing/2014/chart" uri="{C3380CC4-5D6E-409C-BE32-E72D297353CC}">
              <c16:uniqueId val="{00000002-D673-4AD5-9449-78C1C7E00FE0}"/>
            </c:ext>
          </c:extLst>
        </c:ser>
        <c:dLbls>
          <c:showLegendKey val="0"/>
          <c:showVal val="0"/>
          <c:showCatName val="0"/>
          <c:showSerName val="0"/>
          <c:showPercent val="0"/>
          <c:showBubbleSize val="0"/>
        </c:dLbls>
        <c:gapWidth val="150"/>
        <c:axId val="896413599"/>
        <c:axId val="896423679"/>
      </c:barChart>
      <c:catAx>
        <c:axId val="896413599"/>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896423679"/>
        <c:crosses val="autoZero"/>
        <c:auto val="1"/>
        <c:lblAlgn val="ctr"/>
        <c:lblOffset val="100"/>
        <c:noMultiLvlLbl val="0"/>
      </c:catAx>
      <c:valAx>
        <c:axId val="896423679"/>
        <c:scaling>
          <c:orientation val="minMax"/>
        </c:scaling>
        <c:delete val="1"/>
        <c:axPos val="l"/>
        <c:numFmt formatCode="General" sourceLinked="1"/>
        <c:majorTickMark val="none"/>
        <c:minorTickMark val="none"/>
        <c:tickLblPos val="nextTo"/>
        <c:crossAx val="896413599"/>
        <c:crosses val="autoZero"/>
        <c:crossBetween val="between"/>
      </c:valAx>
      <c:spPr>
        <a:gradFill>
          <a:gsLst>
            <a:gs pos="100000">
              <a:schemeClr val="lt1">
                <a:lumMod val="95000"/>
              </a:schemeClr>
            </a:gs>
            <a:gs pos="0">
              <a:schemeClr val="lt1"/>
            </a:gs>
          </a:gsLst>
          <a:lin ang="5400000" scaled="0"/>
        </a:grad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solidFill>
      <a:schemeClr val="lt1"/>
    </a:soli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Having CR Card</c:v>
                </c:pt>
              </c:strCache>
            </c:strRef>
          </c:tx>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Sheet1!$A$2:$A$4</c:f>
              <c:strCache>
                <c:ptCount val="3"/>
                <c:pt idx="0">
                  <c:v>18-30 </c:v>
                </c:pt>
                <c:pt idx="1">
                  <c:v>30-50</c:v>
                </c:pt>
                <c:pt idx="2">
                  <c:v>50+</c:v>
                </c:pt>
              </c:strCache>
            </c:strRef>
          </c:cat>
          <c:val>
            <c:numRef>
              <c:f>Sheet1!$B$2:$B$4</c:f>
              <c:numCache>
                <c:formatCode>General</c:formatCode>
                <c:ptCount val="3"/>
                <c:pt idx="0">
                  <c:v>1400</c:v>
                </c:pt>
                <c:pt idx="1">
                  <c:v>4781</c:v>
                </c:pt>
                <c:pt idx="2">
                  <c:v>874</c:v>
                </c:pt>
              </c:numCache>
            </c:numRef>
          </c:val>
          <c:extLst>
            <c:ext xmlns:c16="http://schemas.microsoft.com/office/drawing/2014/chart" uri="{C3380CC4-5D6E-409C-BE32-E72D297353CC}">
              <c16:uniqueId val="{00000000-C582-426B-9D2B-434D323900A6}"/>
            </c:ext>
          </c:extLst>
        </c:ser>
        <c:dLbls>
          <c:dLblPos val="inEnd"/>
          <c:showLegendKey val="0"/>
          <c:showVal val="1"/>
          <c:showCatName val="0"/>
          <c:showSerName val="0"/>
          <c:showPercent val="0"/>
          <c:showBubbleSize val="0"/>
        </c:dLbls>
        <c:gapWidth val="41"/>
        <c:axId val="818523567"/>
        <c:axId val="818531727"/>
      </c:barChart>
      <c:catAx>
        <c:axId val="818523567"/>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effectLst/>
                <a:latin typeface="+mn-lt"/>
                <a:ea typeface="+mn-ea"/>
                <a:cs typeface="+mn-cs"/>
              </a:defRPr>
            </a:pPr>
            <a:endParaRPr lang="en-US"/>
          </a:p>
        </c:txPr>
        <c:crossAx val="818531727"/>
        <c:crosses val="autoZero"/>
        <c:auto val="1"/>
        <c:lblAlgn val="ctr"/>
        <c:lblOffset val="100"/>
        <c:noMultiLvlLbl val="0"/>
      </c:catAx>
      <c:valAx>
        <c:axId val="818531727"/>
        <c:scaling>
          <c:orientation val="minMax"/>
        </c:scaling>
        <c:delete val="1"/>
        <c:axPos val="l"/>
        <c:numFmt formatCode="General" sourceLinked="1"/>
        <c:majorTickMark val="none"/>
        <c:minorTickMark val="none"/>
        <c:tickLblPos val="nextTo"/>
        <c:crossAx val="81852356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Sheet1!$B$1</c:f>
              <c:strCache>
                <c:ptCount val="1"/>
                <c:pt idx="0">
                  <c:v>Customer churn </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Sheet1!$A$2:$A$5</c:f>
              <c:strCache>
                <c:ptCount val="3"/>
                <c:pt idx="0">
                  <c:v>Germany </c:v>
                </c:pt>
                <c:pt idx="1">
                  <c:v>Spain </c:v>
                </c:pt>
                <c:pt idx="2">
                  <c:v>France </c:v>
                </c:pt>
              </c:strCache>
            </c:strRef>
          </c:cat>
          <c:val>
            <c:numRef>
              <c:f>Sheet1!$B$2:$B$5</c:f>
              <c:numCache>
                <c:formatCode>General</c:formatCode>
                <c:ptCount val="4"/>
                <c:pt idx="0">
                  <c:v>814</c:v>
                </c:pt>
                <c:pt idx="1">
                  <c:v>413</c:v>
                </c:pt>
                <c:pt idx="2">
                  <c:v>810</c:v>
                </c:pt>
              </c:numCache>
            </c:numRef>
          </c:val>
          <c:extLst>
            <c:ext xmlns:c16="http://schemas.microsoft.com/office/drawing/2014/chart" uri="{C3380CC4-5D6E-409C-BE32-E72D297353CC}">
              <c16:uniqueId val="{00000000-6BE2-4B58-8CCC-F1551A108030}"/>
            </c:ext>
          </c:extLst>
        </c:ser>
        <c:ser>
          <c:idx val="1"/>
          <c:order val="1"/>
          <c:tx>
            <c:strRef>
              <c:f>Sheet1!$C$1</c:f>
              <c:strCache>
                <c:ptCount val="1"/>
                <c:pt idx="0">
                  <c:v>Column1</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Sheet1!$A$2:$A$5</c:f>
              <c:strCache>
                <c:ptCount val="3"/>
                <c:pt idx="0">
                  <c:v>Germany </c:v>
                </c:pt>
                <c:pt idx="1">
                  <c:v>Spain </c:v>
                </c:pt>
                <c:pt idx="2">
                  <c:v>France </c:v>
                </c:pt>
              </c:strCache>
            </c:strRef>
          </c:cat>
          <c:val>
            <c:numRef>
              <c:f>Sheet1!$C$2:$C$5</c:f>
              <c:numCache>
                <c:formatCode>General</c:formatCode>
                <c:ptCount val="4"/>
              </c:numCache>
            </c:numRef>
          </c:val>
          <c:extLst>
            <c:ext xmlns:c16="http://schemas.microsoft.com/office/drawing/2014/chart" uri="{C3380CC4-5D6E-409C-BE32-E72D297353CC}">
              <c16:uniqueId val="{00000001-6BE2-4B58-8CCC-F1551A108030}"/>
            </c:ext>
          </c:extLst>
        </c:ser>
        <c:ser>
          <c:idx val="2"/>
          <c:order val="2"/>
          <c:tx>
            <c:strRef>
              <c:f>Sheet1!$D$1</c:f>
              <c:strCache>
                <c:ptCount val="1"/>
                <c:pt idx="0">
                  <c:v>Column2</c:v>
                </c:pt>
              </c:strCache>
            </c:strRef>
          </c:tx>
          <c:spPr>
            <a:solidFill>
              <a:schemeClr val="accent3">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Sheet1!$A$2:$A$5</c:f>
              <c:strCache>
                <c:ptCount val="3"/>
                <c:pt idx="0">
                  <c:v>Germany </c:v>
                </c:pt>
                <c:pt idx="1">
                  <c:v>Spain </c:v>
                </c:pt>
                <c:pt idx="2">
                  <c:v>France </c:v>
                </c:pt>
              </c:strCache>
            </c:strRef>
          </c:cat>
          <c:val>
            <c:numRef>
              <c:f>Sheet1!$D$2:$D$5</c:f>
              <c:numCache>
                <c:formatCode>General</c:formatCode>
                <c:ptCount val="4"/>
              </c:numCache>
            </c:numRef>
          </c:val>
          <c:extLst>
            <c:ext xmlns:c16="http://schemas.microsoft.com/office/drawing/2014/chart" uri="{C3380CC4-5D6E-409C-BE32-E72D297353CC}">
              <c16:uniqueId val="{00000002-6BE2-4B58-8CCC-F1551A108030}"/>
            </c:ext>
          </c:extLst>
        </c:ser>
        <c:dLbls>
          <c:dLblPos val="ctr"/>
          <c:showLegendKey val="0"/>
          <c:showVal val="1"/>
          <c:showCatName val="0"/>
          <c:showSerName val="0"/>
          <c:showPercent val="0"/>
          <c:showBubbleSize val="0"/>
        </c:dLbls>
        <c:gapWidth val="150"/>
        <c:overlap val="100"/>
        <c:axId val="600410783"/>
        <c:axId val="600400223"/>
      </c:barChart>
      <c:catAx>
        <c:axId val="600410783"/>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600400223"/>
        <c:crosses val="autoZero"/>
        <c:auto val="1"/>
        <c:lblAlgn val="ctr"/>
        <c:lblOffset val="100"/>
        <c:noMultiLvlLbl val="0"/>
      </c:catAx>
      <c:valAx>
        <c:axId val="600400223"/>
        <c:scaling>
          <c:orientation val="minMax"/>
        </c:scaling>
        <c:delete val="1"/>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60041078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Sheet1!$B$1</c:f>
              <c:strCache>
                <c:ptCount val="1"/>
                <c:pt idx="0">
                  <c:v>Average bank balance  </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Sheet1!$A$2:$A$5</c:f>
              <c:strCache>
                <c:ptCount val="3"/>
                <c:pt idx="0">
                  <c:v>Germany </c:v>
                </c:pt>
                <c:pt idx="1">
                  <c:v>Spain </c:v>
                </c:pt>
                <c:pt idx="2">
                  <c:v>France </c:v>
                </c:pt>
              </c:strCache>
            </c:strRef>
          </c:cat>
          <c:val>
            <c:numRef>
              <c:f>Sheet1!$B$2:$B$5</c:f>
              <c:numCache>
                <c:formatCode>General</c:formatCode>
                <c:ptCount val="4"/>
                <c:pt idx="0">
                  <c:v>119730</c:v>
                </c:pt>
                <c:pt idx="1">
                  <c:v>61818</c:v>
                </c:pt>
                <c:pt idx="2">
                  <c:v>62092</c:v>
                </c:pt>
              </c:numCache>
            </c:numRef>
          </c:val>
          <c:extLst>
            <c:ext xmlns:c16="http://schemas.microsoft.com/office/drawing/2014/chart" uri="{C3380CC4-5D6E-409C-BE32-E72D297353CC}">
              <c16:uniqueId val="{00000000-2C6D-43A9-8E1E-27052A43B23E}"/>
            </c:ext>
          </c:extLst>
        </c:ser>
        <c:ser>
          <c:idx val="1"/>
          <c:order val="1"/>
          <c:tx>
            <c:strRef>
              <c:f>Sheet1!$C$1</c:f>
              <c:strCache>
                <c:ptCount val="1"/>
                <c:pt idx="0">
                  <c:v>Column1</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Sheet1!$A$2:$A$5</c:f>
              <c:strCache>
                <c:ptCount val="3"/>
                <c:pt idx="0">
                  <c:v>Germany </c:v>
                </c:pt>
                <c:pt idx="1">
                  <c:v>Spain </c:v>
                </c:pt>
                <c:pt idx="2">
                  <c:v>France </c:v>
                </c:pt>
              </c:strCache>
            </c:strRef>
          </c:cat>
          <c:val>
            <c:numRef>
              <c:f>Sheet1!$C$2:$C$5</c:f>
              <c:numCache>
                <c:formatCode>General</c:formatCode>
                <c:ptCount val="4"/>
              </c:numCache>
            </c:numRef>
          </c:val>
          <c:extLst>
            <c:ext xmlns:c16="http://schemas.microsoft.com/office/drawing/2014/chart" uri="{C3380CC4-5D6E-409C-BE32-E72D297353CC}">
              <c16:uniqueId val="{00000001-2C6D-43A9-8E1E-27052A43B23E}"/>
            </c:ext>
          </c:extLst>
        </c:ser>
        <c:ser>
          <c:idx val="2"/>
          <c:order val="2"/>
          <c:tx>
            <c:strRef>
              <c:f>Sheet1!$D$1</c:f>
              <c:strCache>
                <c:ptCount val="1"/>
                <c:pt idx="0">
                  <c:v>Column2</c:v>
                </c:pt>
              </c:strCache>
            </c:strRef>
          </c:tx>
          <c:spPr>
            <a:solidFill>
              <a:schemeClr val="accent3">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Sheet1!$A$2:$A$5</c:f>
              <c:strCache>
                <c:ptCount val="3"/>
                <c:pt idx="0">
                  <c:v>Germany </c:v>
                </c:pt>
                <c:pt idx="1">
                  <c:v>Spain </c:v>
                </c:pt>
                <c:pt idx="2">
                  <c:v>France </c:v>
                </c:pt>
              </c:strCache>
            </c:strRef>
          </c:cat>
          <c:val>
            <c:numRef>
              <c:f>Sheet1!$D$2:$D$5</c:f>
              <c:numCache>
                <c:formatCode>General</c:formatCode>
                <c:ptCount val="4"/>
              </c:numCache>
            </c:numRef>
          </c:val>
          <c:extLst>
            <c:ext xmlns:c16="http://schemas.microsoft.com/office/drawing/2014/chart" uri="{C3380CC4-5D6E-409C-BE32-E72D297353CC}">
              <c16:uniqueId val="{00000002-2C6D-43A9-8E1E-27052A43B23E}"/>
            </c:ext>
          </c:extLst>
        </c:ser>
        <c:dLbls>
          <c:dLblPos val="ctr"/>
          <c:showLegendKey val="0"/>
          <c:showVal val="1"/>
          <c:showCatName val="0"/>
          <c:showSerName val="0"/>
          <c:showPercent val="0"/>
          <c:showBubbleSize val="0"/>
        </c:dLbls>
        <c:gapWidth val="150"/>
        <c:overlap val="100"/>
        <c:axId val="600410783"/>
        <c:axId val="600400223"/>
      </c:barChart>
      <c:catAx>
        <c:axId val="600410783"/>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600400223"/>
        <c:crosses val="autoZero"/>
        <c:auto val="1"/>
        <c:lblAlgn val="ctr"/>
        <c:lblOffset val="100"/>
        <c:noMultiLvlLbl val="0"/>
      </c:catAx>
      <c:valAx>
        <c:axId val="600400223"/>
        <c:scaling>
          <c:orientation val="minMax"/>
        </c:scaling>
        <c:delete val="1"/>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60041078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defRPr sz="1197"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330" kern="1200"/>
  </cs:chartArea>
  <cs:dataLabel>
    <cs:lnRef idx="0"/>
    <cs:fillRef idx="0"/>
    <cs:effectRef idx="0"/>
    <cs:fontRef idx="minor">
      <a:schemeClr val="lt1"/>
    </cs:fontRef>
    <cs:spPr/>
    <cs:defRPr sz="133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33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300">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300">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5CAD16-C0DB-49D1-9127-A7AF444D8B9F}" type="doc">
      <dgm:prSet loTypeId="urn:microsoft.com/office/officeart/2005/8/layout/cycle4" loCatId="cycle" qsTypeId="urn:microsoft.com/office/officeart/2005/8/quickstyle/3d7" qsCatId="3D" csTypeId="urn:microsoft.com/office/officeart/2005/8/colors/accent1_2" csCatId="accent1" phldr="1"/>
      <dgm:spPr/>
      <dgm:t>
        <a:bodyPr/>
        <a:lstStyle/>
        <a:p>
          <a:endParaRPr lang="en-IN"/>
        </a:p>
      </dgm:t>
    </dgm:pt>
    <dgm:pt modelId="{8733CA41-03D2-4D36-B354-ADFA545D3106}">
      <dgm:prSet phldrT="[Text]"/>
      <dgm:spPr/>
      <dgm:t>
        <a:bodyPr/>
        <a:lstStyle/>
        <a:p>
          <a:r>
            <a:rPr lang="en-IN" b="0" cap="none" spc="0" dirty="0">
              <a:ln w="0"/>
              <a:effectLst>
                <a:outerShdw blurRad="38100" dist="19050" dir="2700000" algn="tl" rotWithShape="0">
                  <a:schemeClr val="dk1">
                    <a:alpha val="40000"/>
                  </a:schemeClr>
                </a:outerShdw>
              </a:effectLst>
            </a:rPr>
            <a:t>1-Data cleaning</a:t>
          </a:r>
        </a:p>
      </dgm:t>
    </dgm:pt>
    <dgm:pt modelId="{9395BB9F-5493-4FB1-94E6-36435B31B034}" type="parTrans" cxnId="{7BA1D026-3222-43C7-8C0B-3CE407F80FA4}">
      <dgm:prSet/>
      <dgm:spPr/>
      <dgm:t>
        <a:bodyPr/>
        <a:lstStyle/>
        <a:p>
          <a:endParaRPr lang="en-IN"/>
        </a:p>
      </dgm:t>
    </dgm:pt>
    <dgm:pt modelId="{4B159D96-1F33-4D58-A108-7B7689F080F0}" type="sibTrans" cxnId="{7BA1D026-3222-43C7-8C0B-3CE407F80FA4}">
      <dgm:prSet/>
      <dgm:spPr/>
      <dgm:t>
        <a:bodyPr/>
        <a:lstStyle/>
        <a:p>
          <a:endParaRPr lang="en-IN"/>
        </a:p>
      </dgm:t>
    </dgm:pt>
    <dgm:pt modelId="{069E624B-9F4F-4360-9272-16ABF6B2A1D3}">
      <dgm:prSet phldrT="[Text]" custT="1"/>
      <dgm:spPr/>
      <dgm:t>
        <a:bodyPr/>
        <a:lstStyle/>
        <a:p>
          <a:r>
            <a:rPr lang="en-IN" sz="1600" dirty="0"/>
            <a:t>Raw data source was cleaned using  EXCEL &amp;processed by power bi DAX functions to eliminate any possible error in  results and insights and eliminate errors.</a:t>
          </a:r>
        </a:p>
      </dgm:t>
    </dgm:pt>
    <dgm:pt modelId="{12DBE6A0-7AE1-4C4E-8B8C-A98832085048}" type="parTrans" cxnId="{F59C54A4-DB68-421A-944C-5AFB92772A94}">
      <dgm:prSet/>
      <dgm:spPr/>
      <dgm:t>
        <a:bodyPr/>
        <a:lstStyle/>
        <a:p>
          <a:endParaRPr lang="en-IN"/>
        </a:p>
      </dgm:t>
    </dgm:pt>
    <dgm:pt modelId="{1EFCE776-716F-4D94-B93D-704000824226}" type="sibTrans" cxnId="{F59C54A4-DB68-421A-944C-5AFB92772A94}">
      <dgm:prSet/>
      <dgm:spPr/>
      <dgm:t>
        <a:bodyPr/>
        <a:lstStyle/>
        <a:p>
          <a:endParaRPr lang="en-IN"/>
        </a:p>
      </dgm:t>
    </dgm:pt>
    <dgm:pt modelId="{E4404D7E-CE65-448E-A602-85F3DC36AEA9}">
      <dgm:prSet phldrT="[Text]"/>
      <dgm:spPr/>
      <dgm:t>
        <a:bodyPr/>
        <a:lstStyle/>
        <a:p>
          <a:r>
            <a:rPr lang="en-IN" b="0" cap="none" spc="0">
              <a:ln w="0"/>
              <a:effectLst>
                <a:outerShdw blurRad="38100" dist="19050" dir="2700000" algn="tl" rotWithShape="0">
                  <a:schemeClr val="dk1">
                    <a:alpha val="40000"/>
                  </a:schemeClr>
                </a:outerShdw>
              </a:effectLst>
            </a:rPr>
            <a:t>2-Data analysis</a:t>
          </a:r>
          <a:endParaRPr lang="en-IN" b="0" cap="none" spc="0" dirty="0">
            <a:ln w="0"/>
            <a:effectLst>
              <a:outerShdw blurRad="38100" dist="19050" dir="2700000" algn="tl" rotWithShape="0">
                <a:schemeClr val="dk1">
                  <a:alpha val="40000"/>
                </a:schemeClr>
              </a:outerShdw>
            </a:effectLst>
          </a:endParaRPr>
        </a:p>
      </dgm:t>
    </dgm:pt>
    <dgm:pt modelId="{FA0A30D2-5F48-4A3D-81E7-667118B3F3FA}" type="parTrans" cxnId="{D41C7572-0D2D-4E5C-BC9F-B6EE1227B817}">
      <dgm:prSet/>
      <dgm:spPr/>
      <dgm:t>
        <a:bodyPr/>
        <a:lstStyle/>
        <a:p>
          <a:endParaRPr lang="en-IN"/>
        </a:p>
      </dgm:t>
    </dgm:pt>
    <dgm:pt modelId="{5534466A-6F06-49DF-B53F-D782C4505EE4}" type="sibTrans" cxnId="{D41C7572-0D2D-4E5C-BC9F-B6EE1227B817}">
      <dgm:prSet/>
      <dgm:spPr/>
      <dgm:t>
        <a:bodyPr/>
        <a:lstStyle/>
        <a:p>
          <a:endParaRPr lang="en-IN"/>
        </a:p>
      </dgm:t>
    </dgm:pt>
    <dgm:pt modelId="{99F12AA7-6776-42D8-85DE-96CBFEAE023C}">
      <dgm:prSet phldrT="[Text]" custT="1"/>
      <dgm:spPr/>
      <dgm:t>
        <a:bodyPr/>
        <a:lstStyle/>
        <a:p>
          <a:r>
            <a:rPr lang="en-IN" sz="1600" dirty="0"/>
            <a:t>The</a:t>
          </a:r>
          <a:r>
            <a:rPr lang="en-IN" sz="1600" baseline="0" dirty="0"/>
            <a:t> cleaned &amp; processed data was then exported to SQL and data was manipulated in objective to extract insights for the results.</a:t>
          </a:r>
          <a:endParaRPr lang="en-IN" sz="1600" dirty="0"/>
        </a:p>
      </dgm:t>
    </dgm:pt>
    <dgm:pt modelId="{BFCAB6F0-AD11-4648-8FB7-6E3D869D9FCA}" type="parTrans" cxnId="{C24BFD85-DCB5-4D80-8869-76D0ACD38308}">
      <dgm:prSet/>
      <dgm:spPr/>
      <dgm:t>
        <a:bodyPr/>
        <a:lstStyle/>
        <a:p>
          <a:endParaRPr lang="en-IN"/>
        </a:p>
      </dgm:t>
    </dgm:pt>
    <dgm:pt modelId="{CA3596B1-FF2C-49A0-8E6C-B3B50BEE9935}" type="sibTrans" cxnId="{C24BFD85-DCB5-4D80-8869-76D0ACD38308}">
      <dgm:prSet/>
      <dgm:spPr/>
      <dgm:t>
        <a:bodyPr/>
        <a:lstStyle/>
        <a:p>
          <a:endParaRPr lang="en-IN"/>
        </a:p>
      </dgm:t>
    </dgm:pt>
    <dgm:pt modelId="{03EC721C-DB38-464C-A78B-B380F3BA5142}">
      <dgm:prSet phldrT="[Text]"/>
      <dgm:spPr/>
      <dgm:t>
        <a:bodyPr/>
        <a:lstStyle/>
        <a:p>
          <a:r>
            <a:rPr lang="en-IN" b="0" cap="none" spc="0">
              <a:ln w="0"/>
              <a:effectLst>
                <a:outerShdw blurRad="38100" dist="19050" dir="2700000" algn="tl" rotWithShape="0">
                  <a:schemeClr val="dk1">
                    <a:alpha val="40000"/>
                  </a:schemeClr>
                </a:outerShdw>
              </a:effectLst>
            </a:rPr>
            <a:t>3- Deriving     insights</a:t>
          </a:r>
          <a:endParaRPr lang="en-IN" b="0" cap="none" spc="0" dirty="0">
            <a:ln w="0"/>
            <a:effectLst>
              <a:outerShdw blurRad="38100" dist="19050" dir="2700000" algn="tl" rotWithShape="0">
                <a:schemeClr val="dk1">
                  <a:alpha val="40000"/>
                </a:schemeClr>
              </a:outerShdw>
            </a:effectLst>
          </a:endParaRPr>
        </a:p>
      </dgm:t>
    </dgm:pt>
    <dgm:pt modelId="{1B8BE9E6-1B7E-479A-8640-71EF4E198E3D}" type="parTrans" cxnId="{AFD4C495-A3B3-4EFD-8E8F-BE0B31EC3B56}">
      <dgm:prSet/>
      <dgm:spPr/>
      <dgm:t>
        <a:bodyPr/>
        <a:lstStyle/>
        <a:p>
          <a:endParaRPr lang="en-IN"/>
        </a:p>
      </dgm:t>
    </dgm:pt>
    <dgm:pt modelId="{086CF8A1-A6D3-4864-B94C-80E72A6E9687}" type="sibTrans" cxnId="{AFD4C495-A3B3-4EFD-8E8F-BE0B31EC3B56}">
      <dgm:prSet/>
      <dgm:spPr/>
      <dgm:t>
        <a:bodyPr/>
        <a:lstStyle/>
        <a:p>
          <a:endParaRPr lang="en-IN"/>
        </a:p>
      </dgm:t>
    </dgm:pt>
    <dgm:pt modelId="{E780DF90-16DC-4A01-BAE7-D967AF7B1545}">
      <dgm:prSet phldrT="[Text]"/>
      <dgm:spPr/>
      <dgm:t>
        <a:bodyPr/>
        <a:lstStyle/>
        <a:p>
          <a:r>
            <a:rPr lang="en-IN" dirty="0"/>
            <a:t>Patterns and logics were observed in data &amp; based on it definitive insights was derived for further suggestion and strategic planning presented in detail in document file. </a:t>
          </a:r>
        </a:p>
      </dgm:t>
    </dgm:pt>
    <dgm:pt modelId="{DD8531E5-31BE-4A6D-A1B0-8A72934D758B}" type="parTrans" cxnId="{389F86D1-BBF5-4A50-A036-6C2978BF839F}">
      <dgm:prSet/>
      <dgm:spPr/>
      <dgm:t>
        <a:bodyPr/>
        <a:lstStyle/>
        <a:p>
          <a:endParaRPr lang="en-IN"/>
        </a:p>
      </dgm:t>
    </dgm:pt>
    <dgm:pt modelId="{DA9360BC-CCB4-4E4C-97B0-F3229E438E7B}" type="sibTrans" cxnId="{389F86D1-BBF5-4A50-A036-6C2978BF839F}">
      <dgm:prSet/>
      <dgm:spPr/>
      <dgm:t>
        <a:bodyPr/>
        <a:lstStyle/>
        <a:p>
          <a:endParaRPr lang="en-IN"/>
        </a:p>
      </dgm:t>
    </dgm:pt>
    <dgm:pt modelId="{FB9094A9-863E-4605-8A3D-AAB06A694118}">
      <dgm:prSet phldrT="[Text]"/>
      <dgm:spPr/>
      <dgm:t>
        <a:bodyPr/>
        <a:lstStyle/>
        <a:p>
          <a:r>
            <a:rPr lang="en-IN" b="0" cap="none" spc="0">
              <a:ln w="0"/>
              <a:effectLst>
                <a:outerShdw blurRad="38100" dist="19050" dir="2700000" algn="tl" rotWithShape="0">
                  <a:schemeClr val="dk1">
                    <a:alpha val="40000"/>
                  </a:schemeClr>
                </a:outerShdw>
              </a:effectLst>
            </a:rPr>
            <a:t>4-Suggestions &amp; advice for further operations.</a:t>
          </a:r>
          <a:endParaRPr lang="en-IN" b="0" cap="none" spc="0" dirty="0">
            <a:ln w="0"/>
            <a:effectLst>
              <a:outerShdw blurRad="38100" dist="19050" dir="2700000" algn="tl" rotWithShape="0">
                <a:schemeClr val="dk1">
                  <a:alpha val="40000"/>
                </a:schemeClr>
              </a:outerShdw>
            </a:effectLst>
          </a:endParaRPr>
        </a:p>
      </dgm:t>
    </dgm:pt>
    <dgm:pt modelId="{A8455995-E5D5-423C-A0B7-E421B9F3B624}" type="parTrans" cxnId="{7AEA13DB-6A2F-40BC-B004-438633ADBF58}">
      <dgm:prSet/>
      <dgm:spPr/>
      <dgm:t>
        <a:bodyPr/>
        <a:lstStyle/>
        <a:p>
          <a:endParaRPr lang="en-IN"/>
        </a:p>
      </dgm:t>
    </dgm:pt>
    <dgm:pt modelId="{80765A27-4357-4DAE-9007-3FEB8FBA8FCB}" type="sibTrans" cxnId="{7AEA13DB-6A2F-40BC-B004-438633ADBF58}">
      <dgm:prSet/>
      <dgm:spPr/>
      <dgm:t>
        <a:bodyPr/>
        <a:lstStyle/>
        <a:p>
          <a:endParaRPr lang="en-IN"/>
        </a:p>
      </dgm:t>
    </dgm:pt>
    <dgm:pt modelId="{B9671353-447F-4CA0-96A6-CE15AD3092B5}">
      <dgm:prSet phldrT="[Text]" custT="1"/>
      <dgm:spPr/>
      <dgm:t>
        <a:bodyPr/>
        <a:lstStyle/>
        <a:p>
          <a:r>
            <a:rPr lang="en-IN" sz="1600" dirty="0"/>
            <a:t>The</a:t>
          </a:r>
          <a:r>
            <a:rPr lang="en-IN" sz="1600" baseline="0" dirty="0"/>
            <a:t> insights obtained is presented  and can be  used to make  strategic planning &amp; management for achieving the objectives for reducing bank churn &amp; optimizing customer experience.</a:t>
          </a:r>
          <a:endParaRPr lang="en-IN" sz="1600" dirty="0"/>
        </a:p>
      </dgm:t>
    </dgm:pt>
    <dgm:pt modelId="{34F706B9-B250-4AE1-A6FF-5C8BFBFBF27A}" type="parTrans" cxnId="{BBDAB72F-D47F-4F85-9B18-AA947DCD144F}">
      <dgm:prSet/>
      <dgm:spPr/>
      <dgm:t>
        <a:bodyPr/>
        <a:lstStyle/>
        <a:p>
          <a:endParaRPr lang="en-IN"/>
        </a:p>
      </dgm:t>
    </dgm:pt>
    <dgm:pt modelId="{44D825B5-07B7-4C6F-AEFE-7467E32344C6}" type="sibTrans" cxnId="{BBDAB72F-D47F-4F85-9B18-AA947DCD144F}">
      <dgm:prSet/>
      <dgm:spPr/>
      <dgm:t>
        <a:bodyPr/>
        <a:lstStyle/>
        <a:p>
          <a:endParaRPr lang="en-IN"/>
        </a:p>
      </dgm:t>
    </dgm:pt>
    <dgm:pt modelId="{2B8C3515-31F2-4166-89BD-3D7EC1A6D18F}" type="pres">
      <dgm:prSet presAssocID="{325CAD16-C0DB-49D1-9127-A7AF444D8B9F}" presName="cycleMatrixDiagram" presStyleCnt="0">
        <dgm:presLayoutVars>
          <dgm:chMax val="1"/>
          <dgm:dir/>
          <dgm:animLvl val="lvl"/>
          <dgm:resizeHandles val="exact"/>
        </dgm:presLayoutVars>
      </dgm:prSet>
      <dgm:spPr/>
    </dgm:pt>
    <dgm:pt modelId="{F36897B4-E4CA-49A8-A4B1-75C20C1B3FA8}" type="pres">
      <dgm:prSet presAssocID="{325CAD16-C0DB-49D1-9127-A7AF444D8B9F}" presName="children" presStyleCnt="0"/>
      <dgm:spPr/>
    </dgm:pt>
    <dgm:pt modelId="{B5CABCD0-9E00-44A7-929C-E539A858067F}" type="pres">
      <dgm:prSet presAssocID="{325CAD16-C0DB-49D1-9127-A7AF444D8B9F}" presName="child1group" presStyleCnt="0"/>
      <dgm:spPr/>
    </dgm:pt>
    <dgm:pt modelId="{075BDE0E-9E65-4474-9826-44D6991470CD}" type="pres">
      <dgm:prSet presAssocID="{325CAD16-C0DB-49D1-9127-A7AF444D8B9F}" presName="child1" presStyleLbl="bgAcc1" presStyleIdx="0" presStyleCnt="4" custScaleX="189902" custLinFactNeighborX="-67076" custLinFactNeighborY="10248"/>
      <dgm:spPr/>
    </dgm:pt>
    <dgm:pt modelId="{9FAEDE64-079F-4CBF-ADF8-FC7A78AD67E5}" type="pres">
      <dgm:prSet presAssocID="{325CAD16-C0DB-49D1-9127-A7AF444D8B9F}" presName="child1Text" presStyleLbl="bgAcc1" presStyleIdx="0" presStyleCnt="4">
        <dgm:presLayoutVars>
          <dgm:bulletEnabled val="1"/>
        </dgm:presLayoutVars>
      </dgm:prSet>
      <dgm:spPr/>
    </dgm:pt>
    <dgm:pt modelId="{FA51720E-B370-440E-8FE8-0D9EDCF0CD9C}" type="pres">
      <dgm:prSet presAssocID="{325CAD16-C0DB-49D1-9127-A7AF444D8B9F}" presName="child2group" presStyleCnt="0"/>
      <dgm:spPr/>
    </dgm:pt>
    <dgm:pt modelId="{CF290A06-2DF2-4697-9526-4DCD773B7858}" type="pres">
      <dgm:prSet presAssocID="{325CAD16-C0DB-49D1-9127-A7AF444D8B9F}" presName="child2" presStyleLbl="bgAcc1" presStyleIdx="1" presStyleCnt="4" custScaleX="190583" custLinFactNeighborX="21365" custLinFactNeighborY="7626"/>
      <dgm:spPr/>
    </dgm:pt>
    <dgm:pt modelId="{49AB13A8-1B7F-4EA7-969F-60425910A096}" type="pres">
      <dgm:prSet presAssocID="{325CAD16-C0DB-49D1-9127-A7AF444D8B9F}" presName="child2Text" presStyleLbl="bgAcc1" presStyleIdx="1" presStyleCnt="4">
        <dgm:presLayoutVars>
          <dgm:bulletEnabled val="1"/>
        </dgm:presLayoutVars>
      </dgm:prSet>
      <dgm:spPr/>
    </dgm:pt>
    <dgm:pt modelId="{6BB97E86-DFA0-41F5-9C45-F6EED469A0BC}" type="pres">
      <dgm:prSet presAssocID="{325CAD16-C0DB-49D1-9127-A7AF444D8B9F}" presName="child3group" presStyleCnt="0"/>
      <dgm:spPr/>
    </dgm:pt>
    <dgm:pt modelId="{62E52578-CCF5-47DA-AE09-ABB1ABBDB670}" type="pres">
      <dgm:prSet presAssocID="{325CAD16-C0DB-49D1-9127-A7AF444D8B9F}" presName="child3" presStyleLbl="bgAcc1" presStyleIdx="2" presStyleCnt="4" custScaleX="177687" custLinFactNeighborX="56777" custLinFactNeighborY="-2126"/>
      <dgm:spPr/>
    </dgm:pt>
    <dgm:pt modelId="{559D0C84-E5EE-4902-9B67-EB2911F7E7C3}" type="pres">
      <dgm:prSet presAssocID="{325CAD16-C0DB-49D1-9127-A7AF444D8B9F}" presName="child3Text" presStyleLbl="bgAcc1" presStyleIdx="2" presStyleCnt="4">
        <dgm:presLayoutVars>
          <dgm:bulletEnabled val="1"/>
        </dgm:presLayoutVars>
      </dgm:prSet>
      <dgm:spPr/>
    </dgm:pt>
    <dgm:pt modelId="{1C83101C-6D9A-4A90-8517-9204F2402EBD}" type="pres">
      <dgm:prSet presAssocID="{325CAD16-C0DB-49D1-9127-A7AF444D8B9F}" presName="child4group" presStyleCnt="0"/>
      <dgm:spPr/>
    </dgm:pt>
    <dgm:pt modelId="{B52C66F1-1830-474D-BFE5-E85A031D5E11}" type="pres">
      <dgm:prSet presAssocID="{325CAD16-C0DB-49D1-9127-A7AF444D8B9F}" presName="child4" presStyleLbl="bgAcc1" presStyleIdx="3" presStyleCnt="4" custScaleX="190518" custLinFactNeighborX="-55904" custLinFactNeighborY="-3278"/>
      <dgm:spPr/>
    </dgm:pt>
    <dgm:pt modelId="{D5CC76B8-58E6-419E-8D47-08A17DA27FAA}" type="pres">
      <dgm:prSet presAssocID="{325CAD16-C0DB-49D1-9127-A7AF444D8B9F}" presName="child4Text" presStyleLbl="bgAcc1" presStyleIdx="3" presStyleCnt="4">
        <dgm:presLayoutVars>
          <dgm:bulletEnabled val="1"/>
        </dgm:presLayoutVars>
      </dgm:prSet>
      <dgm:spPr/>
    </dgm:pt>
    <dgm:pt modelId="{D2E91B72-6F8B-42F0-94E7-8395A3DEB37A}" type="pres">
      <dgm:prSet presAssocID="{325CAD16-C0DB-49D1-9127-A7AF444D8B9F}" presName="childPlaceholder" presStyleCnt="0"/>
      <dgm:spPr/>
    </dgm:pt>
    <dgm:pt modelId="{5337FA4C-D401-403E-BF9E-D3E97CE34153}" type="pres">
      <dgm:prSet presAssocID="{325CAD16-C0DB-49D1-9127-A7AF444D8B9F}" presName="circle" presStyleCnt="0"/>
      <dgm:spPr/>
    </dgm:pt>
    <dgm:pt modelId="{5F641781-A253-40F2-B3CA-816B755D23EB}" type="pres">
      <dgm:prSet presAssocID="{325CAD16-C0DB-49D1-9127-A7AF444D8B9F}" presName="quadrant1" presStyleLbl="node1" presStyleIdx="0" presStyleCnt="4">
        <dgm:presLayoutVars>
          <dgm:chMax val="1"/>
          <dgm:bulletEnabled val="1"/>
        </dgm:presLayoutVars>
      </dgm:prSet>
      <dgm:spPr/>
    </dgm:pt>
    <dgm:pt modelId="{290AC2DB-79B6-47D9-8DF2-87C65E624F3E}" type="pres">
      <dgm:prSet presAssocID="{325CAD16-C0DB-49D1-9127-A7AF444D8B9F}" presName="quadrant2" presStyleLbl="node1" presStyleIdx="1" presStyleCnt="4">
        <dgm:presLayoutVars>
          <dgm:chMax val="1"/>
          <dgm:bulletEnabled val="1"/>
        </dgm:presLayoutVars>
      </dgm:prSet>
      <dgm:spPr/>
    </dgm:pt>
    <dgm:pt modelId="{C94443A4-2B91-4C88-B965-C83F12BDAF29}" type="pres">
      <dgm:prSet presAssocID="{325CAD16-C0DB-49D1-9127-A7AF444D8B9F}" presName="quadrant3" presStyleLbl="node1" presStyleIdx="2" presStyleCnt="4" custLinFactNeighborY="443">
        <dgm:presLayoutVars>
          <dgm:chMax val="1"/>
          <dgm:bulletEnabled val="1"/>
        </dgm:presLayoutVars>
      </dgm:prSet>
      <dgm:spPr/>
    </dgm:pt>
    <dgm:pt modelId="{5E9FA4E1-2090-428E-B6F1-97594F8A340E}" type="pres">
      <dgm:prSet presAssocID="{325CAD16-C0DB-49D1-9127-A7AF444D8B9F}" presName="quadrant4" presStyleLbl="node1" presStyleIdx="3" presStyleCnt="4">
        <dgm:presLayoutVars>
          <dgm:chMax val="1"/>
          <dgm:bulletEnabled val="1"/>
        </dgm:presLayoutVars>
      </dgm:prSet>
      <dgm:spPr/>
    </dgm:pt>
    <dgm:pt modelId="{00F005BC-65AF-4933-8926-5AE504AEBCBD}" type="pres">
      <dgm:prSet presAssocID="{325CAD16-C0DB-49D1-9127-A7AF444D8B9F}" presName="quadrantPlaceholder" presStyleCnt="0"/>
      <dgm:spPr/>
    </dgm:pt>
    <dgm:pt modelId="{74F57109-7DC2-48EA-870F-98D51FED15CD}" type="pres">
      <dgm:prSet presAssocID="{325CAD16-C0DB-49D1-9127-A7AF444D8B9F}" presName="center1" presStyleLbl="fgShp" presStyleIdx="0" presStyleCnt="2"/>
      <dgm:spPr/>
    </dgm:pt>
    <dgm:pt modelId="{0EC13C17-1E2C-4245-B6B0-CF5F609C3D6C}" type="pres">
      <dgm:prSet presAssocID="{325CAD16-C0DB-49D1-9127-A7AF444D8B9F}" presName="center2" presStyleLbl="fgShp" presStyleIdx="1" presStyleCnt="2" custLinFactNeighborY="-18911"/>
      <dgm:spPr/>
    </dgm:pt>
  </dgm:ptLst>
  <dgm:cxnLst>
    <dgm:cxn modelId="{25FEA201-3818-4B64-BF96-A7FDB6B8C377}" type="presOf" srcId="{99F12AA7-6776-42D8-85DE-96CBFEAE023C}" destId="{CF290A06-2DF2-4697-9526-4DCD773B7858}" srcOrd="0" destOrd="0" presId="urn:microsoft.com/office/officeart/2005/8/layout/cycle4"/>
    <dgm:cxn modelId="{6A090107-8BFA-4162-98ED-68453DDECE9D}" type="presOf" srcId="{325CAD16-C0DB-49D1-9127-A7AF444D8B9F}" destId="{2B8C3515-31F2-4166-89BD-3D7EC1A6D18F}" srcOrd="0" destOrd="0" presId="urn:microsoft.com/office/officeart/2005/8/layout/cycle4"/>
    <dgm:cxn modelId="{C816EE13-D3D0-4F53-8853-E8087BDF26C1}" type="presOf" srcId="{069E624B-9F4F-4360-9272-16ABF6B2A1D3}" destId="{9FAEDE64-079F-4CBF-ADF8-FC7A78AD67E5}" srcOrd="1" destOrd="0" presId="urn:microsoft.com/office/officeart/2005/8/layout/cycle4"/>
    <dgm:cxn modelId="{0319ED17-DCED-44DC-AA71-2CB8166E290A}" type="presOf" srcId="{8733CA41-03D2-4D36-B354-ADFA545D3106}" destId="{5F641781-A253-40F2-B3CA-816B755D23EB}" srcOrd="0" destOrd="0" presId="urn:microsoft.com/office/officeart/2005/8/layout/cycle4"/>
    <dgm:cxn modelId="{B13CFB20-BFA3-404A-BECA-222378E5AEA5}" type="presOf" srcId="{E780DF90-16DC-4A01-BAE7-D967AF7B1545}" destId="{62E52578-CCF5-47DA-AE09-ABB1ABBDB670}" srcOrd="0" destOrd="0" presId="urn:microsoft.com/office/officeart/2005/8/layout/cycle4"/>
    <dgm:cxn modelId="{7BA1D026-3222-43C7-8C0B-3CE407F80FA4}" srcId="{325CAD16-C0DB-49D1-9127-A7AF444D8B9F}" destId="{8733CA41-03D2-4D36-B354-ADFA545D3106}" srcOrd="0" destOrd="0" parTransId="{9395BB9F-5493-4FB1-94E6-36435B31B034}" sibTransId="{4B159D96-1F33-4D58-A108-7B7689F080F0}"/>
    <dgm:cxn modelId="{BBDAB72F-D47F-4F85-9B18-AA947DCD144F}" srcId="{FB9094A9-863E-4605-8A3D-AAB06A694118}" destId="{B9671353-447F-4CA0-96A6-CE15AD3092B5}" srcOrd="0" destOrd="0" parTransId="{34F706B9-B250-4AE1-A6FF-5C8BFBFBF27A}" sibTransId="{44D825B5-07B7-4C6F-AEFE-7467E32344C6}"/>
    <dgm:cxn modelId="{05FC4D64-7BE9-4808-AE9D-744FE300D04B}" type="presOf" srcId="{03EC721C-DB38-464C-A78B-B380F3BA5142}" destId="{C94443A4-2B91-4C88-B965-C83F12BDAF29}" srcOrd="0" destOrd="0" presId="urn:microsoft.com/office/officeart/2005/8/layout/cycle4"/>
    <dgm:cxn modelId="{D41C7572-0D2D-4E5C-BC9F-B6EE1227B817}" srcId="{325CAD16-C0DB-49D1-9127-A7AF444D8B9F}" destId="{E4404D7E-CE65-448E-A602-85F3DC36AEA9}" srcOrd="1" destOrd="0" parTransId="{FA0A30D2-5F48-4A3D-81E7-667118B3F3FA}" sibTransId="{5534466A-6F06-49DF-B53F-D782C4505EE4}"/>
    <dgm:cxn modelId="{E4EA0454-B438-4B70-A254-473FC2017A6D}" type="presOf" srcId="{99F12AA7-6776-42D8-85DE-96CBFEAE023C}" destId="{49AB13A8-1B7F-4EA7-969F-60425910A096}" srcOrd="1" destOrd="0" presId="urn:microsoft.com/office/officeart/2005/8/layout/cycle4"/>
    <dgm:cxn modelId="{CDEE6575-8412-4EE2-ACA4-03AAA9CE7954}" type="presOf" srcId="{E4404D7E-CE65-448E-A602-85F3DC36AEA9}" destId="{290AC2DB-79B6-47D9-8DF2-87C65E624F3E}" srcOrd="0" destOrd="0" presId="urn:microsoft.com/office/officeart/2005/8/layout/cycle4"/>
    <dgm:cxn modelId="{C24BFD85-DCB5-4D80-8869-76D0ACD38308}" srcId="{E4404D7E-CE65-448E-A602-85F3DC36AEA9}" destId="{99F12AA7-6776-42D8-85DE-96CBFEAE023C}" srcOrd="0" destOrd="0" parTransId="{BFCAB6F0-AD11-4648-8FB7-6E3D869D9FCA}" sibTransId="{CA3596B1-FF2C-49A0-8E6C-B3B50BEE9935}"/>
    <dgm:cxn modelId="{ECC9458F-1DF9-4E68-BCFC-FC3462699BE6}" type="presOf" srcId="{B9671353-447F-4CA0-96A6-CE15AD3092B5}" destId="{D5CC76B8-58E6-419E-8D47-08A17DA27FAA}" srcOrd="1" destOrd="0" presId="urn:microsoft.com/office/officeart/2005/8/layout/cycle4"/>
    <dgm:cxn modelId="{AFD4C495-A3B3-4EFD-8E8F-BE0B31EC3B56}" srcId="{325CAD16-C0DB-49D1-9127-A7AF444D8B9F}" destId="{03EC721C-DB38-464C-A78B-B380F3BA5142}" srcOrd="2" destOrd="0" parTransId="{1B8BE9E6-1B7E-479A-8640-71EF4E198E3D}" sibTransId="{086CF8A1-A6D3-4864-B94C-80E72A6E9687}"/>
    <dgm:cxn modelId="{75CE1296-791B-4090-BCAE-F481F7D2C94D}" type="presOf" srcId="{E780DF90-16DC-4A01-BAE7-D967AF7B1545}" destId="{559D0C84-E5EE-4902-9B67-EB2911F7E7C3}" srcOrd="1" destOrd="0" presId="urn:microsoft.com/office/officeart/2005/8/layout/cycle4"/>
    <dgm:cxn modelId="{F59C54A4-DB68-421A-944C-5AFB92772A94}" srcId="{8733CA41-03D2-4D36-B354-ADFA545D3106}" destId="{069E624B-9F4F-4360-9272-16ABF6B2A1D3}" srcOrd="0" destOrd="0" parTransId="{12DBE6A0-7AE1-4C4E-8B8C-A98832085048}" sibTransId="{1EFCE776-716F-4D94-B93D-704000824226}"/>
    <dgm:cxn modelId="{F206B6B5-2FEA-4BFC-9B97-D35BA25286B9}" type="presOf" srcId="{B9671353-447F-4CA0-96A6-CE15AD3092B5}" destId="{B52C66F1-1830-474D-BFE5-E85A031D5E11}" srcOrd="0" destOrd="0" presId="urn:microsoft.com/office/officeart/2005/8/layout/cycle4"/>
    <dgm:cxn modelId="{389F86D1-BBF5-4A50-A036-6C2978BF839F}" srcId="{03EC721C-DB38-464C-A78B-B380F3BA5142}" destId="{E780DF90-16DC-4A01-BAE7-D967AF7B1545}" srcOrd="0" destOrd="0" parTransId="{DD8531E5-31BE-4A6D-A1B0-8A72934D758B}" sibTransId="{DA9360BC-CCB4-4E4C-97B0-F3229E438E7B}"/>
    <dgm:cxn modelId="{39C9C8D2-92EB-4C2D-9F11-A7DE85BC8857}" type="presOf" srcId="{069E624B-9F4F-4360-9272-16ABF6B2A1D3}" destId="{075BDE0E-9E65-4474-9826-44D6991470CD}" srcOrd="0" destOrd="0" presId="urn:microsoft.com/office/officeart/2005/8/layout/cycle4"/>
    <dgm:cxn modelId="{7AEA13DB-6A2F-40BC-B004-438633ADBF58}" srcId="{325CAD16-C0DB-49D1-9127-A7AF444D8B9F}" destId="{FB9094A9-863E-4605-8A3D-AAB06A694118}" srcOrd="3" destOrd="0" parTransId="{A8455995-E5D5-423C-A0B7-E421B9F3B624}" sibTransId="{80765A27-4357-4DAE-9007-3FEB8FBA8FCB}"/>
    <dgm:cxn modelId="{573EDEE7-ECD2-4390-8203-AD89555BE549}" type="presOf" srcId="{FB9094A9-863E-4605-8A3D-AAB06A694118}" destId="{5E9FA4E1-2090-428E-B6F1-97594F8A340E}" srcOrd="0" destOrd="0" presId="urn:microsoft.com/office/officeart/2005/8/layout/cycle4"/>
    <dgm:cxn modelId="{661CF5F0-06DB-42AA-9D42-3F00B6C75228}" type="presParOf" srcId="{2B8C3515-31F2-4166-89BD-3D7EC1A6D18F}" destId="{F36897B4-E4CA-49A8-A4B1-75C20C1B3FA8}" srcOrd="0" destOrd="0" presId="urn:microsoft.com/office/officeart/2005/8/layout/cycle4"/>
    <dgm:cxn modelId="{C4E2C24C-890B-488F-8F11-2B70EED97B05}" type="presParOf" srcId="{F36897B4-E4CA-49A8-A4B1-75C20C1B3FA8}" destId="{B5CABCD0-9E00-44A7-929C-E539A858067F}" srcOrd="0" destOrd="0" presId="urn:microsoft.com/office/officeart/2005/8/layout/cycle4"/>
    <dgm:cxn modelId="{FB56E384-3128-41ED-A4F1-D49048C3B0C8}" type="presParOf" srcId="{B5CABCD0-9E00-44A7-929C-E539A858067F}" destId="{075BDE0E-9E65-4474-9826-44D6991470CD}" srcOrd="0" destOrd="0" presId="urn:microsoft.com/office/officeart/2005/8/layout/cycle4"/>
    <dgm:cxn modelId="{E28276C9-51D1-497B-BFCF-777F83BF3426}" type="presParOf" srcId="{B5CABCD0-9E00-44A7-929C-E539A858067F}" destId="{9FAEDE64-079F-4CBF-ADF8-FC7A78AD67E5}" srcOrd="1" destOrd="0" presId="urn:microsoft.com/office/officeart/2005/8/layout/cycle4"/>
    <dgm:cxn modelId="{75EEC5FA-3047-44FC-A1EA-8C7D9EFB06C1}" type="presParOf" srcId="{F36897B4-E4CA-49A8-A4B1-75C20C1B3FA8}" destId="{FA51720E-B370-440E-8FE8-0D9EDCF0CD9C}" srcOrd="1" destOrd="0" presId="urn:microsoft.com/office/officeart/2005/8/layout/cycle4"/>
    <dgm:cxn modelId="{168B38B1-D660-4B02-9DCF-8C1BF9311F00}" type="presParOf" srcId="{FA51720E-B370-440E-8FE8-0D9EDCF0CD9C}" destId="{CF290A06-2DF2-4697-9526-4DCD773B7858}" srcOrd="0" destOrd="0" presId="urn:microsoft.com/office/officeart/2005/8/layout/cycle4"/>
    <dgm:cxn modelId="{622C8FF3-AA21-4D14-8CDF-D1636E7587DE}" type="presParOf" srcId="{FA51720E-B370-440E-8FE8-0D9EDCF0CD9C}" destId="{49AB13A8-1B7F-4EA7-969F-60425910A096}" srcOrd="1" destOrd="0" presId="urn:microsoft.com/office/officeart/2005/8/layout/cycle4"/>
    <dgm:cxn modelId="{8D108F90-4911-4477-BE1F-DFE8B255FCD8}" type="presParOf" srcId="{F36897B4-E4CA-49A8-A4B1-75C20C1B3FA8}" destId="{6BB97E86-DFA0-41F5-9C45-F6EED469A0BC}" srcOrd="2" destOrd="0" presId="urn:microsoft.com/office/officeart/2005/8/layout/cycle4"/>
    <dgm:cxn modelId="{FD783116-D16C-406D-9210-E729F90813D6}" type="presParOf" srcId="{6BB97E86-DFA0-41F5-9C45-F6EED469A0BC}" destId="{62E52578-CCF5-47DA-AE09-ABB1ABBDB670}" srcOrd="0" destOrd="0" presId="urn:microsoft.com/office/officeart/2005/8/layout/cycle4"/>
    <dgm:cxn modelId="{076E6698-C6FC-4395-AD9D-B2B78377222F}" type="presParOf" srcId="{6BB97E86-DFA0-41F5-9C45-F6EED469A0BC}" destId="{559D0C84-E5EE-4902-9B67-EB2911F7E7C3}" srcOrd="1" destOrd="0" presId="urn:microsoft.com/office/officeart/2005/8/layout/cycle4"/>
    <dgm:cxn modelId="{D5A0B38E-D42C-4B2C-8FA8-4AD36EE0DD2E}" type="presParOf" srcId="{F36897B4-E4CA-49A8-A4B1-75C20C1B3FA8}" destId="{1C83101C-6D9A-4A90-8517-9204F2402EBD}" srcOrd="3" destOrd="0" presId="urn:microsoft.com/office/officeart/2005/8/layout/cycle4"/>
    <dgm:cxn modelId="{D8CBBEDA-6119-4EFF-A64A-C6992ECDB393}" type="presParOf" srcId="{1C83101C-6D9A-4A90-8517-9204F2402EBD}" destId="{B52C66F1-1830-474D-BFE5-E85A031D5E11}" srcOrd="0" destOrd="0" presId="urn:microsoft.com/office/officeart/2005/8/layout/cycle4"/>
    <dgm:cxn modelId="{E93B3B1A-3771-4E74-B677-D03A53AADC31}" type="presParOf" srcId="{1C83101C-6D9A-4A90-8517-9204F2402EBD}" destId="{D5CC76B8-58E6-419E-8D47-08A17DA27FAA}" srcOrd="1" destOrd="0" presId="urn:microsoft.com/office/officeart/2005/8/layout/cycle4"/>
    <dgm:cxn modelId="{5A8CAE71-6E92-4F8E-B0A5-04434E6180D0}" type="presParOf" srcId="{F36897B4-E4CA-49A8-A4B1-75C20C1B3FA8}" destId="{D2E91B72-6F8B-42F0-94E7-8395A3DEB37A}" srcOrd="4" destOrd="0" presId="urn:microsoft.com/office/officeart/2005/8/layout/cycle4"/>
    <dgm:cxn modelId="{F400D5EF-2809-4BD1-90C3-E3B23453AF17}" type="presParOf" srcId="{2B8C3515-31F2-4166-89BD-3D7EC1A6D18F}" destId="{5337FA4C-D401-403E-BF9E-D3E97CE34153}" srcOrd="1" destOrd="0" presId="urn:microsoft.com/office/officeart/2005/8/layout/cycle4"/>
    <dgm:cxn modelId="{56D365D6-DDA9-4623-BDBF-C64325FE4C03}" type="presParOf" srcId="{5337FA4C-D401-403E-BF9E-D3E97CE34153}" destId="{5F641781-A253-40F2-B3CA-816B755D23EB}" srcOrd="0" destOrd="0" presId="urn:microsoft.com/office/officeart/2005/8/layout/cycle4"/>
    <dgm:cxn modelId="{45222873-2418-4185-95CA-4BC2421A4686}" type="presParOf" srcId="{5337FA4C-D401-403E-BF9E-D3E97CE34153}" destId="{290AC2DB-79B6-47D9-8DF2-87C65E624F3E}" srcOrd="1" destOrd="0" presId="urn:microsoft.com/office/officeart/2005/8/layout/cycle4"/>
    <dgm:cxn modelId="{4499E9AD-7564-454C-9FBC-001F755BC7D5}" type="presParOf" srcId="{5337FA4C-D401-403E-BF9E-D3E97CE34153}" destId="{C94443A4-2B91-4C88-B965-C83F12BDAF29}" srcOrd="2" destOrd="0" presId="urn:microsoft.com/office/officeart/2005/8/layout/cycle4"/>
    <dgm:cxn modelId="{A005CC05-7C9D-48FD-9167-3FAA4E908FCD}" type="presParOf" srcId="{5337FA4C-D401-403E-BF9E-D3E97CE34153}" destId="{5E9FA4E1-2090-428E-B6F1-97594F8A340E}" srcOrd="3" destOrd="0" presId="urn:microsoft.com/office/officeart/2005/8/layout/cycle4"/>
    <dgm:cxn modelId="{213B6174-7737-4437-8099-E5C29610EE71}" type="presParOf" srcId="{5337FA4C-D401-403E-BF9E-D3E97CE34153}" destId="{00F005BC-65AF-4933-8926-5AE504AEBCBD}" srcOrd="4" destOrd="0" presId="urn:microsoft.com/office/officeart/2005/8/layout/cycle4"/>
    <dgm:cxn modelId="{D5968F7D-B757-4838-B16E-44D6DDBFB48E}" type="presParOf" srcId="{2B8C3515-31F2-4166-89BD-3D7EC1A6D18F}" destId="{74F57109-7DC2-48EA-870F-98D51FED15CD}" srcOrd="2" destOrd="0" presId="urn:microsoft.com/office/officeart/2005/8/layout/cycle4"/>
    <dgm:cxn modelId="{31BCC6C0-2D33-4562-8554-AB356DDE6846}" type="presParOf" srcId="{2B8C3515-31F2-4166-89BD-3D7EC1A6D18F}" destId="{0EC13C17-1E2C-4245-B6B0-CF5F609C3D6C}"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E52578-CCF5-47DA-AE09-ABB1ABBDB670}">
      <dsp:nvSpPr>
        <dsp:cNvPr id="0" name=""/>
        <dsp:cNvSpPr/>
      </dsp:nvSpPr>
      <dsp:spPr>
        <a:xfrm>
          <a:off x="7124349" y="3886566"/>
          <a:ext cx="5067650" cy="1847455"/>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p3d z="-161800" extrusionH="10600" prstMaterial="matte">
          <a:bevelT w="90600" h="18600" prst="softRound"/>
          <a:bevelB w="48600" h="8600" prst="relaxedInset"/>
        </a:sp3d>
      </dsp:spPr>
      <dsp:style>
        <a:lnRef idx="1">
          <a:scrgbClr r="0" g="0" b="0"/>
        </a:lnRef>
        <a:fillRef idx="1">
          <a:scrgbClr r="0" g="0" b="0"/>
        </a:fillRef>
        <a:effectRef idx="0">
          <a:scrgbClr r="0" g="0" b="0"/>
        </a:effectRef>
        <a:fontRef idx="minor"/>
      </dsp:style>
      <dsp:txBody>
        <a:bodyPr spcFirstLastPara="0" vert="horz" wrap="square" lIns="80010" tIns="80010" rIns="80010" bIns="80010" numCol="1" spcCol="1270" anchor="t" anchorCtr="0">
          <a:noAutofit/>
        </a:bodyPr>
        <a:lstStyle/>
        <a:p>
          <a:pPr marL="171450" lvl="1" indent="-171450" algn="l" defTabSz="711200">
            <a:lnSpc>
              <a:spcPct val="90000"/>
            </a:lnSpc>
            <a:spcBef>
              <a:spcPct val="0"/>
            </a:spcBef>
            <a:spcAft>
              <a:spcPct val="15000"/>
            </a:spcAft>
            <a:buChar char="•"/>
          </a:pPr>
          <a:r>
            <a:rPr lang="en-IN" sz="1600" kern="1200" dirty="0"/>
            <a:t>Patterns and logics were observed in data &amp; based on it definitive insights was derived for further suggestion and strategic planning presented in detail in document file. </a:t>
          </a:r>
        </a:p>
      </dsp:txBody>
      <dsp:txXfrm>
        <a:off x="8685227" y="4389013"/>
        <a:ext cx="3466189" cy="1304425"/>
      </dsp:txXfrm>
    </dsp:sp>
    <dsp:sp modelId="{B52C66F1-1830-474D-BFE5-E85A031D5E11}">
      <dsp:nvSpPr>
        <dsp:cNvPr id="0" name=""/>
        <dsp:cNvSpPr/>
      </dsp:nvSpPr>
      <dsp:spPr>
        <a:xfrm>
          <a:off x="0" y="3865283"/>
          <a:ext cx="5433591" cy="1847455"/>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p3d z="-161800" extrusionH="10600" prstMaterial="matte">
          <a:bevelT w="90600" h="18600" prst="softRound"/>
          <a:bevelB w="48600" h="8600" prst="relaxedInset"/>
        </a:sp3d>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171450" lvl="1" indent="-171450" algn="l" defTabSz="711200">
            <a:lnSpc>
              <a:spcPct val="90000"/>
            </a:lnSpc>
            <a:spcBef>
              <a:spcPct val="0"/>
            </a:spcBef>
            <a:spcAft>
              <a:spcPct val="15000"/>
            </a:spcAft>
            <a:buChar char="•"/>
          </a:pPr>
          <a:r>
            <a:rPr lang="en-IN" sz="1600" kern="1200" dirty="0"/>
            <a:t>The</a:t>
          </a:r>
          <a:r>
            <a:rPr lang="en-IN" sz="1600" kern="1200" baseline="0" dirty="0"/>
            <a:t> insights obtained is presented  and can be  used to make  strategic planning &amp; management for achieving the objectives for reducing bank churn &amp; optimizing customer experience.</a:t>
          </a:r>
          <a:endParaRPr lang="en-IN" sz="1600" kern="1200" dirty="0"/>
        </a:p>
      </dsp:txBody>
      <dsp:txXfrm>
        <a:off x="40583" y="4367730"/>
        <a:ext cx="3722348" cy="1304425"/>
      </dsp:txXfrm>
    </dsp:sp>
    <dsp:sp modelId="{CF290A06-2DF2-4697-9526-4DCD773B7858}">
      <dsp:nvSpPr>
        <dsp:cNvPr id="0" name=""/>
        <dsp:cNvSpPr/>
      </dsp:nvSpPr>
      <dsp:spPr>
        <a:xfrm>
          <a:off x="6313785" y="140886"/>
          <a:ext cx="5435445" cy="1847455"/>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p3d z="-161800" extrusionH="10600" prstMaterial="matte">
          <a:bevelT w="90600" h="18600" prst="softRound"/>
          <a:bevelB w="48600" h="8600" prst="relaxedInset"/>
        </a:sp3d>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171450" lvl="1" indent="-171450" algn="l" defTabSz="711200">
            <a:lnSpc>
              <a:spcPct val="90000"/>
            </a:lnSpc>
            <a:spcBef>
              <a:spcPct val="0"/>
            </a:spcBef>
            <a:spcAft>
              <a:spcPct val="15000"/>
            </a:spcAft>
            <a:buChar char="•"/>
          </a:pPr>
          <a:r>
            <a:rPr lang="en-IN" sz="1600" kern="1200" dirty="0"/>
            <a:t>The</a:t>
          </a:r>
          <a:r>
            <a:rPr lang="en-IN" sz="1600" kern="1200" baseline="0" dirty="0"/>
            <a:t> cleaned &amp; processed data was then exported to SQL and data was manipulated in objective to extract insights for the results.</a:t>
          </a:r>
          <a:endParaRPr lang="en-IN" sz="1600" kern="1200" dirty="0"/>
        </a:p>
      </dsp:txBody>
      <dsp:txXfrm>
        <a:off x="7985001" y="181469"/>
        <a:ext cx="3723645" cy="1304425"/>
      </dsp:txXfrm>
    </dsp:sp>
    <dsp:sp modelId="{075BDE0E-9E65-4474-9826-44D6991470CD}">
      <dsp:nvSpPr>
        <dsp:cNvPr id="0" name=""/>
        <dsp:cNvSpPr/>
      </dsp:nvSpPr>
      <dsp:spPr>
        <a:xfrm>
          <a:off x="0" y="189327"/>
          <a:ext cx="5416023" cy="1847455"/>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p3d z="-161800" extrusionH="10600" prstMaterial="matte">
          <a:bevelT w="90600" h="18600" prst="softRound"/>
          <a:bevelB w="48600" h="8600" prst="relaxedInset"/>
        </a:sp3d>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171450" lvl="1" indent="-171450" algn="l" defTabSz="711200">
            <a:lnSpc>
              <a:spcPct val="90000"/>
            </a:lnSpc>
            <a:spcBef>
              <a:spcPct val="0"/>
            </a:spcBef>
            <a:spcAft>
              <a:spcPct val="15000"/>
            </a:spcAft>
            <a:buChar char="•"/>
          </a:pPr>
          <a:r>
            <a:rPr lang="en-IN" sz="1600" kern="1200" dirty="0"/>
            <a:t>Raw data source was cleaned using  EXCEL &amp;processed by power bi DAX functions to eliminate any possible error in  results and insights and eliminate errors.</a:t>
          </a:r>
        </a:p>
      </dsp:txBody>
      <dsp:txXfrm>
        <a:off x="40583" y="229910"/>
        <a:ext cx="3710050" cy="1304425"/>
      </dsp:txXfrm>
    </dsp:sp>
    <dsp:sp modelId="{5F641781-A253-40F2-B3CA-816B755D23EB}">
      <dsp:nvSpPr>
        <dsp:cNvPr id="0" name=""/>
        <dsp:cNvSpPr/>
      </dsp:nvSpPr>
      <dsp:spPr>
        <a:xfrm>
          <a:off x="3538428" y="329078"/>
          <a:ext cx="2499838" cy="2499838"/>
        </a:xfrm>
        <a:prstGeom prst="pieWedge">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IN" sz="2100" b="0" kern="1200" cap="none" spc="0" dirty="0">
              <a:ln w="0"/>
              <a:effectLst>
                <a:outerShdw blurRad="38100" dist="19050" dir="2700000" algn="tl" rotWithShape="0">
                  <a:schemeClr val="dk1">
                    <a:alpha val="40000"/>
                  </a:schemeClr>
                </a:outerShdw>
              </a:effectLst>
            </a:rPr>
            <a:t>1-Data cleaning</a:t>
          </a:r>
        </a:p>
      </dsp:txBody>
      <dsp:txXfrm>
        <a:off x="4270614" y="1061264"/>
        <a:ext cx="1767652" cy="1767652"/>
      </dsp:txXfrm>
    </dsp:sp>
    <dsp:sp modelId="{290AC2DB-79B6-47D9-8DF2-87C65E624F3E}">
      <dsp:nvSpPr>
        <dsp:cNvPr id="0" name=""/>
        <dsp:cNvSpPr/>
      </dsp:nvSpPr>
      <dsp:spPr>
        <a:xfrm rot="5400000">
          <a:off x="6153732" y="329078"/>
          <a:ext cx="2499838" cy="2499838"/>
        </a:xfrm>
        <a:prstGeom prst="pieWedge">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IN" sz="2100" b="0" kern="1200" cap="none" spc="0">
              <a:ln w="0"/>
              <a:effectLst>
                <a:outerShdw blurRad="38100" dist="19050" dir="2700000" algn="tl" rotWithShape="0">
                  <a:schemeClr val="dk1">
                    <a:alpha val="40000"/>
                  </a:schemeClr>
                </a:outerShdw>
              </a:effectLst>
            </a:rPr>
            <a:t>2-Data analysis</a:t>
          </a:r>
          <a:endParaRPr lang="en-IN" sz="2100" b="0" kern="1200" cap="none" spc="0" dirty="0">
            <a:ln w="0"/>
            <a:effectLst>
              <a:outerShdw blurRad="38100" dist="19050" dir="2700000" algn="tl" rotWithShape="0">
                <a:schemeClr val="dk1">
                  <a:alpha val="40000"/>
                </a:schemeClr>
              </a:outerShdw>
            </a:effectLst>
          </a:endParaRPr>
        </a:p>
      </dsp:txBody>
      <dsp:txXfrm rot="-5400000">
        <a:off x="6153732" y="1061264"/>
        <a:ext cx="1767652" cy="1767652"/>
      </dsp:txXfrm>
    </dsp:sp>
    <dsp:sp modelId="{C94443A4-2B91-4C88-B965-C83F12BDAF29}">
      <dsp:nvSpPr>
        <dsp:cNvPr id="0" name=""/>
        <dsp:cNvSpPr/>
      </dsp:nvSpPr>
      <dsp:spPr>
        <a:xfrm rot="10800000">
          <a:off x="6153732" y="2955456"/>
          <a:ext cx="2499838" cy="2499838"/>
        </a:xfrm>
        <a:prstGeom prst="pieWedge">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IN" sz="2100" b="0" kern="1200" cap="none" spc="0">
              <a:ln w="0"/>
              <a:effectLst>
                <a:outerShdw blurRad="38100" dist="19050" dir="2700000" algn="tl" rotWithShape="0">
                  <a:schemeClr val="dk1">
                    <a:alpha val="40000"/>
                  </a:schemeClr>
                </a:outerShdw>
              </a:effectLst>
            </a:rPr>
            <a:t>3- Deriving     insights</a:t>
          </a:r>
          <a:endParaRPr lang="en-IN" sz="2100" b="0" kern="1200" cap="none" spc="0" dirty="0">
            <a:ln w="0"/>
            <a:effectLst>
              <a:outerShdw blurRad="38100" dist="19050" dir="2700000" algn="tl" rotWithShape="0">
                <a:schemeClr val="dk1">
                  <a:alpha val="40000"/>
                </a:schemeClr>
              </a:outerShdw>
            </a:effectLst>
          </a:endParaRPr>
        </a:p>
      </dsp:txBody>
      <dsp:txXfrm rot="10800000">
        <a:off x="6153732" y="2955456"/>
        <a:ext cx="1767652" cy="1767652"/>
      </dsp:txXfrm>
    </dsp:sp>
    <dsp:sp modelId="{5E9FA4E1-2090-428E-B6F1-97594F8A340E}">
      <dsp:nvSpPr>
        <dsp:cNvPr id="0" name=""/>
        <dsp:cNvSpPr/>
      </dsp:nvSpPr>
      <dsp:spPr>
        <a:xfrm rot="16200000">
          <a:off x="3538428" y="2944382"/>
          <a:ext cx="2499838" cy="2499838"/>
        </a:xfrm>
        <a:prstGeom prst="pieWedge">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IN" sz="2100" b="0" kern="1200" cap="none" spc="0">
              <a:ln w="0"/>
              <a:effectLst>
                <a:outerShdw blurRad="38100" dist="19050" dir="2700000" algn="tl" rotWithShape="0">
                  <a:schemeClr val="dk1">
                    <a:alpha val="40000"/>
                  </a:schemeClr>
                </a:outerShdw>
              </a:effectLst>
            </a:rPr>
            <a:t>4-Suggestions &amp; advice for further operations.</a:t>
          </a:r>
          <a:endParaRPr lang="en-IN" sz="2100" b="0" kern="1200" cap="none" spc="0" dirty="0">
            <a:ln w="0"/>
            <a:effectLst>
              <a:outerShdw blurRad="38100" dist="19050" dir="2700000" algn="tl" rotWithShape="0">
                <a:schemeClr val="dk1">
                  <a:alpha val="40000"/>
                </a:schemeClr>
              </a:outerShdw>
            </a:effectLst>
          </a:endParaRPr>
        </a:p>
      </dsp:txBody>
      <dsp:txXfrm rot="5400000">
        <a:off x="4270614" y="2944382"/>
        <a:ext cx="1767652" cy="1767652"/>
      </dsp:txXfrm>
    </dsp:sp>
    <dsp:sp modelId="{74F57109-7DC2-48EA-870F-98D51FED15CD}">
      <dsp:nvSpPr>
        <dsp:cNvPr id="0" name=""/>
        <dsp:cNvSpPr/>
      </dsp:nvSpPr>
      <dsp:spPr>
        <a:xfrm>
          <a:off x="5664445" y="2367052"/>
          <a:ext cx="863108" cy="750528"/>
        </a:xfrm>
        <a:prstGeom prst="circularArrow">
          <a:avLst/>
        </a:prstGeom>
        <a:solidFill>
          <a:schemeClr val="accent1">
            <a:tint val="60000"/>
            <a:hueOff val="0"/>
            <a:satOff val="0"/>
            <a:lumOff val="0"/>
            <a:alphaOff val="0"/>
          </a:schemeClr>
        </a:solidFill>
        <a:ln>
          <a:noFill/>
        </a:ln>
        <a:effectLst/>
        <a:sp3d z="57200" extrusionH="600" contourW="3000" prstMaterial="plastic">
          <a:bevelT w="80600" h="18600" prst="relaxedInset"/>
          <a:bevelB w="80600" h="8600" prst="relaxedInset"/>
        </a:sp3d>
      </dsp:spPr>
      <dsp:style>
        <a:lnRef idx="0">
          <a:scrgbClr r="0" g="0" b="0"/>
        </a:lnRef>
        <a:fillRef idx="1">
          <a:scrgbClr r="0" g="0" b="0"/>
        </a:fillRef>
        <a:effectRef idx="0">
          <a:scrgbClr r="0" g="0" b="0"/>
        </a:effectRef>
        <a:fontRef idx="minor"/>
      </dsp:style>
    </dsp:sp>
    <dsp:sp modelId="{0EC13C17-1E2C-4245-B6B0-CF5F609C3D6C}">
      <dsp:nvSpPr>
        <dsp:cNvPr id="0" name=""/>
        <dsp:cNvSpPr/>
      </dsp:nvSpPr>
      <dsp:spPr>
        <a:xfrm rot="10800000">
          <a:off x="5664445" y="2513785"/>
          <a:ext cx="863108" cy="750528"/>
        </a:xfrm>
        <a:prstGeom prst="circularArrow">
          <a:avLst/>
        </a:prstGeom>
        <a:solidFill>
          <a:schemeClr val="accent1">
            <a:tint val="60000"/>
            <a:hueOff val="0"/>
            <a:satOff val="0"/>
            <a:lumOff val="0"/>
            <a:alphaOff val="0"/>
          </a:schemeClr>
        </a:solidFill>
        <a:ln>
          <a:noFill/>
        </a:ln>
        <a:effectLst/>
        <a:sp3d z="57200" extrusionH="600" contourW="3000" prstMaterial="plastic">
          <a:bevelT w="80600" h="18600" prst="relaxedInset"/>
          <a:bevelB w="80600" h="8600" prst="relaxedInset"/>
        </a:sp3d>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243D74-B9C1-450A-B0F3-6C6DCB0CF20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2C27C33-9BB1-41D5-A236-12767E7E722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7AB3EA8-A58D-4C92-A3AB-D271CCC294C7}" type="datetimeFigureOut">
              <a:rPr lang="en-US" smtClean="0"/>
              <a:t>4/4/2024</a:t>
            </a:fld>
            <a:endParaRPr lang="en-US" dirty="0"/>
          </a:p>
        </p:txBody>
      </p:sp>
      <p:sp>
        <p:nvSpPr>
          <p:cNvPr id="4" name="Footer Placeholder 3">
            <a:extLst>
              <a:ext uri="{FF2B5EF4-FFF2-40B4-BE49-F238E27FC236}">
                <a16:creationId xmlns:a16="http://schemas.microsoft.com/office/drawing/2014/main" id="{44A7EADB-04A4-4093-B238-438E2C7317A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DDD8696-706D-440E-AE04-4C644F0613E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2A5DE8-F2C4-4DB3-88D1-656DCD59E73E}" type="slidenum">
              <a:rPr lang="en-US" smtClean="0"/>
              <a:t>‹#›</a:t>
            </a:fld>
            <a:endParaRPr lang="en-US" dirty="0"/>
          </a:p>
        </p:txBody>
      </p:sp>
    </p:spTree>
    <p:extLst>
      <p:ext uri="{BB962C8B-B14F-4D97-AF65-F5344CB8AC3E}">
        <p14:creationId xmlns:p14="http://schemas.microsoft.com/office/powerpoint/2010/main" val="1789824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EFB4FA-E877-413E-B608-88789D806C57}" type="datetimeFigureOut">
              <a:rPr lang="en-US" noProof="0" smtClean="0"/>
              <a:t>4/4/2024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36304E-FDE3-4B4F-A3B7-EBE87F3FA5E2}" type="slidenum">
              <a:rPr lang="en-US" noProof="0" smtClean="0"/>
              <a:t>‹#›</a:t>
            </a:fld>
            <a:endParaRPr lang="en-US" noProof="0" dirty="0"/>
          </a:p>
        </p:txBody>
      </p:sp>
    </p:spTree>
    <p:extLst>
      <p:ext uri="{BB962C8B-B14F-4D97-AF65-F5344CB8AC3E}">
        <p14:creationId xmlns:p14="http://schemas.microsoft.com/office/powerpoint/2010/main" val="4085138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a:t>
            </a:fld>
            <a:endParaRPr lang="en-US"/>
          </a:p>
        </p:txBody>
      </p:sp>
    </p:spTree>
    <p:extLst>
      <p:ext uri="{BB962C8B-B14F-4D97-AF65-F5344CB8AC3E}">
        <p14:creationId xmlns:p14="http://schemas.microsoft.com/office/powerpoint/2010/main" val="2985530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2</a:t>
            </a:fld>
            <a:endParaRPr lang="en-US"/>
          </a:p>
        </p:txBody>
      </p:sp>
    </p:spTree>
    <p:extLst>
      <p:ext uri="{BB962C8B-B14F-4D97-AF65-F5344CB8AC3E}">
        <p14:creationId xmlns:p14="http://schemas.microsoft.com/office/powerpoint/2010/main" val="2243169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3</a:t>
            </a:fld>
            <a:endParaRPr lang="en-US"/>
          </a:p>
        </p:txBody>
      </p:sp>
    </p:spTree>
    <p:extLst>
      <p:ext uri="{BB962C8B-B14F-4D97-AF65-F5344CB8AC3E}">
        <p14:creationId xmlns:p14="http://schemas.microsoft.com/office/powerpoint/2010/main" val="2851398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4</a:t>
            </a:fld>
            <a:endParaRPr lang="en-US"/>
          </a:p>
        </p:txBody>
      </p:sp>
    </p:spTree>
    <p:extLst>
      <p:ext uri="{BB962C8B-B14F-4D97-AF65-F5344CB8AC3E}">
        <p14:creationId xmlns:p14="http://schemas.microsoft.com/office/powerpoint/2010/main" val="33280789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6</a:t>
            </a:fld>
            <a:endParaRPr lang="en-US"/>
          </a:p>
        </p:txBody>
      </p:sp>
    </p:spTree>
    <p:extLst>
      <p:ext uri="{BB962C8B-B14F-4D97-AF65-F5344CB8AC3E}">
        <p14:creationId xmlns:p14="http://schemas.microsoft.com/office/powerpoint/2010/main" val="38804042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15</a:t>
            </a:fld>
            <a:endParaRPr lang="en-US"/>
          </a:p>
        </p:txBody>
      </p:sp>
    </p:spTree>
    <p:extLst>
      <p:ext uri="{BB962C8B-B14F-4D97-AF65-F5344CB8AC3E}">
        <p14:creationId xmlns:p14="http://schemas.microsoft.com/office/powerpoint/2010/main" val="40571227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accent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372999" y="1312605"/>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8496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01">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9758E15-A93D-4FB9-843D-1490E27A151B}"/>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372999" y="1844881"/>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4E0FBE0E-A6B0-483E-93DD-5C20DA069DB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lvl1pPr>
          </a:lstStyle>
          <a:p>
            <a:pPr marL="228600" lvl="0" indent="-228600"/>
            <a:r>
              <a:rPr lang="en-US" noProof="0" dirty="0"/>
              <a:t>Website </a:t>
            </a:r>
            <a:r>
              <a:rPr lang="en-US" noProof="0" dirty="0" err="1"/>
              <a:t>url</a:t>
            </a:r>
            <a:r>
              <a:rPr lang="en-US" noProof="0" dirty="0"/>
              <a:t> here</a:t>
            </a:r>
          </a:p>
        </p:txBody>
      </p:sp>
      <p:pic>
        <p:nvPicPr>
          <p:cNvPr id="17" name="Graphic 16" descr="Envelope">
            <a:extLst>
              <a:ext uri="{FF2B5EF4-FFF2-40B4-BE49-F238E27FC236}">
                <a16:creationId xmlns:a16="http://schemas.microsoft.com/office/drawing/2014/main" id="{E5B30B87-6C2E-48F1-9026-E4F6BEA1CFE7}"/>
              </a:ext>
            </a:extLst>
          </p:cNvPr>
          <p:cNvPicPr>
            <a:picLocks noChangeAspect="1"/>
          </p:cNvPicPr>
          <p:nvPr userDrawn="1"/>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541475" y="4452337"/>
            <a:ext cx="387795" cy="387795"/>
          </a:xfrm>
          <a:prstGeom prst="rect">
            <a:avLst/>
          </a:prstGeom>
        </p:spPr>
      </p:pic>
      <p:pic>
        <p:nvPicPr>
          <p:cNvPr id="18" name="Graphic 17" descr="Network">
            <a:extLst>
              <a:ext uri="{FF2B5EF4-FFF2-40B4-BE49-F238E27FC236}">
                <a16:creationId xmlns:a16="http://schemas.microsoft.com/office/drawing/2014/main" id="{2DA3CFE0-4ED8-4345-A158-94E70F463E99}"/>
              </a:ext>
            </a:extLst>
          </p:cNvPr>
          <p:cNvPicPr>
            <a:picLocks noChangeAspect="1"/>
          </p:cNvPicPr>
          <p:nvPr userDrawn="1"/>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6522084" y="4925640"/>
            <a:ext cx="426575" cy="426575"/>
          </a:xfrm>
          <a:prstGeom prst="rect">
            <a:avLst/>
          </a:prstGeom>
        </p:spPr>
      </p:pic>
      <p:sp>
        <p:nvSpPr>
          <p:cNvPr id="2" name="Title 1">
            <a:extLst>
              <a:ext uri="{FF2B5EF4-FFF2-40B4-BE49-F238E27FC236}">
                <a16:creationId xmlns:a16="http://schemas.microsoft.com/office/drawing/2014/main" id="{2CE9908F-CF81-43F9-880A-401D0C0FB2ED}"/>
              </a:ext>
            </a:extLst>
          </p:cNvPr>
          <p:cNvSpPr>
            <a:spLocks noGrp="1"/>
          </p:cNvSpPr>
          <p:nvPr>
            <p:ph type="title"/>
          </p:nvPr>
        </p:nvSpPr>
        <p:spPr>
          <a:xfrm>
            <a:off x="6469778" y="3429000"/>
            <a:ext cx="5011410" cy="651448"/>
          </a:xfrm>
          <a:noFill/>
        </p:spPr>
        <p:txBody>
          <a:bodyPr wrap="square" rtlCol="0">
            <a:noAutofit/>
          </a:bodyPr>
          <a:lstStyle>
            <a:lvl1pPr>
              <a:defRPr lang="en-US" sz="6000" b="1" cap="all" baseline="0">
                <a:solidFill>
                  <a:schemeClr val="accent1"/>
                </a:solidFill>
                <a:ea typeface="+mn-ea"/>
                <a:cs typeface="+mn-cs"/>
              </a:defRPr>
            </a:lvl1pPr>
          </a:lstStyle>
          <a:p>
            <a:pPr marL="0" lvl="0"/>
            <a:r>
              <a:rPr lang="en-US" noProof="0"/>
              <a:t>Click to edit Master title style</a:t>
            </a:r>
            <a:endParaRPr lang="en-US" noProof="0" dirty="0"/>
          </a:p>
        </p:txBody>
      </p:sp>
    </p:spTree>
    <p:extLst>
      <p:ext uri="{BB962C8B-B14F-4D97-AF65-F5344CB8AC3E}">
        <p14:creationId xmlns:p14="http://schemas.microsoft.com/office/powerpoint/2010/main" val="637136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12" name="Straight Connector 11">
            <a:extLst>
              <a:ext uri="{FF2B5EF4-FFF2-40B4-BE49-F238E27FC236}">
                <a16:creationId xmlns:a16="http://schemas.microsoft.com/office/drawing/2014/main" id="{77C312F4-62C2-4903-8C4B-423A8717E481}"/>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9" name="Graphic 18" descr="Envelope">
            <a:extLst>
              <a:ext uri="{FF2B5EF4-FFF2-40B4-BE49-F238E27FC236}">
                <a16:creationId xmlns:a16="http://schemas.microsoft.com/office/drawing/2014/main" id="{A686352B-226C-4579-B831-0DC14EC3895E}"/>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6541475" y="4452337"/>
            <a:ext cx="387795" cy="387795"/>
          </a:xfrm>
          <a:prstGeom prst="rect">
            <a:avLst/>
          </a:prstGeom>
        </p:spPr>
      </p:pic>
      <p:pic>
        <p:nvPicPr>
          <p:cNvPr id="20" name="Graphic 19" descr="Network">
            <a:extLst>
              <a:ext uri="{FF2B5EF4-FFF2-40B4-BE49-F238E27FC236}">
                <a16:creationId xmlns:a16="http://schemas.microsoft.com/office/drawing/2014/main" id="{460C8169-012B-451A-A6C2-6FEC0DC82AFC}"/>
              </a:ext>
            </a:extLst>
          </p:cNvPr>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6522084" y="4925640"/>
            <a:ext cx="426575" cy="426575"/>
          </a:xfrm>
          <a:prstGeom prst="rect">
            <a:avLst/>
          </a:prstGeom>
        </p:spPr>
      </p:pic>
      <p:sp>
        <p:nvSpPr>
          <p:cNvPr id="21" name="Subtitle 2">
            <a:extLst>
              <a:ext uri="{FF2B5EF4-FFF2-40B4-BE49-F238E27FC236}">
                <a16:creationId xmlns:a16="http://schemas.microsoft.com/office/drawing/2014/main" id="{ADF17BC1-06CE-42EA-A970-31A7ED871AA4}"/>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22" name="Text Placeholder 6">
            <a:extLst>
              <a:ext uri="{FF2B5EF4-FFF2-40B4-BE49-F238E27FC236}">
                <a16:creationId xmlns:a16="http://schemas.microsoft.com/office/drawing/2014/main" id="{7035F1B3-4E91-44FF-B4E7-E5D87C7A034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solidFill>
                  <a:schemeClr val="bg1"/>
                </a:solidFill>
              </a:defRPr>
            </a:lvl1pPr>
          </a:lstStyle>
          <a:p>
            <a:pPr marL="228600" lvl="0" indent="-228600"/>
            <a:r>
              <a:rPr lang="en-US" noProof="0" dirty="0"/>
              <a:t>Website </a:t>
            </a:r>
            <a:r>
              <a:rPr lang="en-US" noProof="0" dirty="0" err="1"/>
              <a:t>url</a:t>
            </a:r>
            <a:r>
              <a:rPr lang="en-US" noProof="0" dirty="0"/>
              <a:t> here</a:t>
            </a:r>
          </a:p>
        </p:txBody>
      </p:sp>
      <p:sp>
        <p:nvSpPr>
          <p:cNvPr id="18" name="Title 1">
            <a:extLst>
              <a:ext uri="{FF2B5EF4-FFF2-40B4-BE49-F238E27FC236}">
                <a16:creationId xmlns:a16="http://schemas.microsoft.com/office/drawing/2014/main" id="{525B5135-F466-4A63-A42C-3BB2BAA7D24D}"/>
              </a:ext>
            </a:extLst>
          </p:cNvPr>
          <p:cNvSpPr>
            <a:spLocks noGrp="1"/>
          </p:cNvSpPr>
          <p:nvPr>
            <p:ph type="title"/>
          </p:nvPr>
        </p:nvSpPr>
        <p:spPr>
          <a:xfrm>
            <a:off x="6469778" y="3158641"/>
            <a:ext cx="5011410" cy="921807"/>
          </a:xfrm>
          <a:noFill/>
        </p:spPr>
        <p:txBody>
          <a:bodyPr wrap="square" rtlCol="0">
            <a:noAutofit/>
          </a:bodyPr>
          <a:lstStyle>
            <a:lvl1pPr>
              <a:defRPr lang="en-US" sz="6000" b="1" cap="all" baseline="0" dirty="0">
                <a:solidFill>
                  <a:schemeClr val="bg1"/>
                </a:solidFill>
                <a:ea typeface="+mn-ea"/>
                <a:cs typeface="+mn-cs"/>
              </a:defRPr>
            </a:lvl1pPr>
          </a:lstStyle>
          <a:p>
            <a:pPr marL="0" lvl="0"/>
            <a:r>
              <a:rPr lang="en-US" noProof="0"/>
              <a:t>Click to edit Master title style</a:t>
            </a:r>
            <a:endParaRPr lang="en-US" noProof="0" dirty="0"/>
          </a:p>
        </p:txBody>
      </p:sp>
    </p:spTree>
    <p:extLst>
      <p:ext uri="{BB962C8B-B14F-4D97-AF65-F5344CB8AC3E}">
        <p14:creationId xmlns:p14="http://schemas.microsoft.com/office/powerpoint/2010/main" val="81010702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Oval 5">
            <a:extLst>
              <a:ext uri="{FF2B5EF4-FFF2-40B4-BE49-F238E27FC236}">
                <a16:creationId xmlns:a16="http://schemas.microsoft.com/office/drawing/2014/main" id="{1F54E98B-AC75-484D-9121-68498EB888AA}"/>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05788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endParaRPr lang="en-US" noProof="0" dirty="0"/>
          </a:p>
        </p:txBody>
      </p:sp>
      <p:pic>
        <p:nvPicPr>
          <p:cNvPr id="8" name="Picture 7">
            <a:extLst>
              <a:ext uri="{FF2B5EF4-FFF2-40B4-BE49-F238E27FC236}">
                <a16:creationId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grpSp>
        <p:nvGrpSpPr>
          <p:cNvPr id="4" name="Group 3">
            <a:extLst>
              <a:ext uri="{FF2B5EF4-FFF2-40B4-BE49-F238E27FC236}">
                <a16:creationId xmlns:a16="http://schemas.microsoft.com/office/drawing/2014/main" id="{AD5251EA-F450-4DD1-995B-DC89513424C8}"/>
              </a:ext>
            </a:extLst>
          </p:cNvPr>
          <p:cNvGrpSpPr/>
          <p:nvPr userDrawn="1"/>
        </p:nvGrpSpPr>
        <p:grpSpPr>
          <a:xfrm rot="16200000">
            <a:off x="1637386" y="1473117"/>
            <a:ext cx="8917229" cy="10769768"/>
            <a:chOff x="-1728305" y="-2049517"/>
            <a:chExt cx="8917229" cy="10769768"/>
          </a:xfrm>
        </p:grpSpPr>
        <p:sp>
          <p:nvSpPr>
            <p:cNvPr id="17" name="Oval 16">
              <a:extLst>
                <a:ext uri="{FF2B5EF4-FFF2-40B4-BE49-F238E27FC236}">
                  <a16:creationId xmlns:a16="http://schemas.microsoft.com/office/drawing/2014/main" id="{44882F4E-E8C8-46FE-A9C8-7B79782767F6}"/>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8" name="Group 17">
              <a:extLst>
                <a:ext uri="{FF2B5EF4-FFF2-40B4-BE49-F238E27FC236}">
                  <a16:creationId xmlns:a16="http://schemas.microsoft.com/office/drawing/2014/main" id="{965CD13B-04FB-40D5-AF62-2F43CF49BA9B}"/>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9" name="Freeform 5">
                <a:extLst>
                  <a:ext uri="{FF2B5EF4-FFF2-40B4-BE49-F238E27FC236}">
                    <a16:creationId xmlns:a16="http://schemas.microsoft.com/office/drawing/2014/main" id="{01876F8F-C11E-4FB2-8150-1F0602752F97}"/>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08A1D05F-5F61-4156-8C83-1A002AA1E886}"/>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grpSp>
      <p:sp>
        <p:nvSpPr>
          <p:cNvPr id="21" name="Text Placeholder 2">
            <a:extLst>
              <a:ext uri="{FF2B5EF4-FFF2-40B4-BE49-F238E27FC236}">
                <a16:creationId xmlns:a16="http://schemas.microsoft.com/office/drawing/2014/main" id="{4D77C47B-CC1E-41DA-9146-5DFD63065491}"/>
              </a:ext>
            </a:extLst>
          </p:cNvPr>
          <p:cNvSpPr>
            <a:spLocks noGrp="1"/>
          </p:cNvSpPr>
          <p:nvPr>
            <p:ph type="body" idx="1"/>
          </p:nvPr>
        </p:nvSpPr>
        <p:spPr>
          <a:xfrm>
            <a:off x="831850" y="1153348"/>
            <a:ext cx="10515600" cy="648543"/>
          </a:xfrm>
        </p:spPr>
        <p:txBody>
          <a:bodyPr>
            <a:normAutofit/>
          </a:bodyPr>
          <a:lstStyle>
            <a:lvl1pPr marL="0" indent="0" algn="ctr">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422654412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60E0B501-22AA-4685-BE9B-A267F6F675A7}"/>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4" name="Freeform 5">
              <a:extLst>
                <a:ext uri="{FF2B5EF4-FFF2-40B4-BE49-F238E27FC236}">
                  <a16:creationId xmlns:a16="http://schemas.microsoft.com/office/drawing/2014/main" id="{5D0E179E-CA3D-4874-9ACD-F8990F48F4BF}"/>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5" name="Freeform 6">
              <a:extLst>
                <a:ext uri="{FF2B5EF4-FFF2-40B4-BE49-F238E27FC236}">
                  <a16:creationId xmlns:a16="http://schemas.microsoft.com/office/drawing/2014/main" id="{A9C53936-B93A-4CF6-8766-2FA93ACFEBE3}"/>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6" name="Freeform 7">
              <a:extLst>
                <a:ext uri="{FF2B5EF4-FFF2-40B4-BE49-F238E27FC236}">
                  <a16:creationId xmlns:a16="http://schemas.microsoft.com/office/drawing/2014/main" id="{5776DEA2-5422-4F51-B359-652B71274D31}"/>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7" name="Content Placeholder 2">
            <a:extLst>
              <a:ext uri="{FF2B5EF4-FFF2-40B4-BE49-F238E27FC236}">
                <a16:creationId xmlns:a16="http://schemas.microsoft.com/office/drawing/2014/main" id="{1A1F33A2-66F7-4D85-99DD-7B00F265AC6D}"/>
              </a:ext>
            </a:extLst>
          </p:cNvPr>
          <p:cNvSpPr>
            <a:spLocks noGrp="1"/>
          </p:cNvSpPr>
          <p:nvPr>
            <p:ph idx="1"/>
          </p:nvPr>
        </p:nvSpPr>
        <p:spPr>
          <a:xfrm>
            <a:off x="515938" y="1825625"/>
            <a:ext cx="10837862"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2" name="Picture 11">
            <a:extLst>
              <a:ext uri="{FF2B5EF4-FFF2-40B4-BE49-F238E27FC236}">
                <a16:creationId xmlns:a16="http://schemas.microsoft.com/office/drawing/2014/main" id="{EC2DFD46-BF74-47BA-A496-92ED1979C36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3" name="Title 1">
            <a:extLst>
              <a:ext uri="{FF2B5EF4-FFF2-40B4-BE49-F238E27FC236}">
                <a16:creationId xmlns:a16="http://schemas.microsoft.com/office/drawing/2014/main" id="{EF788279-D710-447A-9E71-4D1344575691}"/>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3789758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C2A6B906-ACDA-40FD-8AC8-0B693AB1279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9" name="Freeform 5">
              <a:extLst>
                <a:ext uri="{FF2B5EF4-FFF2-40B4-BE49-F238E27FC236}">
                  <a16:creationId xmlns:a16="http://schemas.microsoft.com/office/drawing/2014/main" id="{717F7366-5A99-4065-90C2-AE7DF5DD0F44}"/>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90A089CA-63B9-4456-B0B1-17C75EBFB98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7">
              <a:extLst>
                <a:ext uri="{FF2B5EF4-FFF2-40B4-BE49-F238E27FC236}">
                  <a16:creationId xmlns:a16="http://schemas.microsoft.com/office/drawing/2014/main" id="{8D36B2D1-BCFE-43FC-8743-7B7A30E1AD5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Content Placeholder 2">
            <a:extLst>
              <a:ext uri="{FF2B5EF4-FFF2-40B4-BE49-F238E27FC236}">
                <a16:creationId xmlns:a16="http://schemas.microsoft.com/office/drawing/2014/main" id="{079DA8F4-EDD3-4D62-A90B-8C3C1AFB0083}"/>
              </a:ext>
            </a:extLst>
          </p:cNvPr>
          <p:cNvSpPr>
            <a:spLocks noGrp="1"/>
          </p:cNvSpPr>
          <p:nvPr>
            <p:ph sz="half" idx="1"/>
          </p:nvPr>
        </p:nvSpPr>
        <p:spPr>
          <a:xfrm>
            <a:off x="515938" y="1825625"/>
            <a:ext cx="5503862"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7" name="Content Placeholder 3">
            <a:extLst>
              <a:ext uri="{FF2B5EF4-FFF2-40B4-BE49-F238E27FC236}">
                <a16:creationId xmlns:a16="http://schemas.microsoft.com/office/drawing/2014/main" id="{DA0DA994-B4A9-447A-BEBF-3EA31D3755A2}"/>
              </a:ext>
            </a:extLst>
          </p:cNvPr>
          <p:cNvSpPr>
            <a:spLocks noGrp="1"/>
          </p:cNvSpPr>
          <p:nvPr>
            <p:ph sz="half" idx="2"/>
          </p:nvPr>
        </p:nvSpPr>
        <p:spPr>
          <a:xfrm>
            <a:off x="6172200" y="1825625"/>
            <a:ext cx="5181600"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3" name="Picture 12">
            <a:extLst>
              <a:ext uri="{FF2B5EF4-FFF2-40B4-BE49-F238E27FC236}">
                <a16:creationId xmlns:a16="http://schemas.microsoft.com/office/drawing/2014/main" id="{332150F9-14BF-4DCB-884D-49596914C29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21" name="Title 1">
            <a:extLst>
              <a:ext uri="{FF2B5EF4-FFF2-40B4-BE49-F238E27FC236}">
                <a16:creationId xmlns:a16="http://schemas.microsoft.com/office/drawing/2014/main" id="{19DEF115-82C2-4E9D-A22C-8DA561FB37B8}"/>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2092934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616F52B4-215E-4237-893C-E22B23804744}"/>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2" name="Freeform 5">
              <a:extLst>
                <a:ext uri="{FF2B5EF4-FFF2-40B4-BE49-F238E27FC236}">
                  <a16:creationId xmlns:a16="http://schemas.microsoft.com/office/drawing/2014/main" id="{B7C40C77-B795-4B07-B92D-2E8A56635773}"/>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6">
              <a:extLst>
                <a:ext uri="{FF2B5EF4-FFF2-40B4-BE49-F238E27FC236}">
                  <a16:creationId xmlns:a16="http://schemas.microsoft.com/office/drawing/2014/main" id="{6E703A1E-5F10-4BB5-9D52-77CB6F5994C0}"/>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4" name="Freeform 7">
              <a:extLst>
                <a:ext uri="{FF2B5EF4-FFF2-40B4-BE49-F238E27FC236}">
                  <a16:creationId xmlns:a16="http://schemas.microsoft.com/office/drawing/2014/main" id="{22CEE04C-09CE-41CF-937D-EC2D3C23ECC6}"/>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ext Placeholder 2">
            <a:extLst>
              <a:ext uri="{FF2B5EF4-FFF2-40B4-BE49-F238E27FC236}">
                <a16:creationId xmlns:a16="http://schemas.microsoft.com/office/drawing/2014/main" id="{774CF4BA-8DCB-42CF-A2C4-D6AF95EE3F54}"/>
              </a:ext>
            </a:extLst>
          </p:cNvPr>
          <p:cNvSpPr>
            <a:spLocks noGrp="1"/>
          </p:cNvSpPr>
          <p:nvPr>
            <p:ph type="body" idx="1"/>
          </p:nvPr>
        </p:nvSpPr>
        <p:spPr>
          <a:xfrm>
            <a:off x="515938" y="1681163"/>
            <a:ext cx="5157787"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7" name="Content Placeholder 3">
            <a:extLst>
              <a:ext uri="{FF2B5EF4-FFF2-40B4-BE49-F238E27FC236}">
                <a16:creationId xmlns:a16="http://schemas.microsoft.com/office/drawing/2014/main" id="{67BA8B6E-A28D-4658-8C91-6CA7BD539B85}"/>
              </a:ext>
            </a:extLst>
          </p:cNvPr>
          <p:cNvSpPr>
            <a:spLocks noGrp="1"/>
          </p:cNvSpPr>
          <p:nvPr>
            <p:ph sz="half" idx="2"/>
          </p:nvPr>
        </p:nvSpPr>
        <p:spPr>
          <a:xfrm>
            <a:off x="515938" y="2505075"/>
            <a:ext cx="5157787"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8" name="Text Placeholder 4">
            <a:extLst>
              <a:ext uri="{FF2B5EF4-FFF2-40B4-BE49-F238E27FC236}">
                <a16:creationId xmlns:a16="http://schemas.microsoft.com/office/drawing/2014/main" id="{F73B3215-82DB-4DBF-9E77-3AE2308C6920}"/>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9" name="Content Placeholder 5">
            <a:extLst>
              <a:ext uri="{FF2B5EF4-FFF2-40B4-BE49-F238E27FC236}">
                <a16:creationId xmlns:a16="http://schemas.microsoft.com/office/drawing/2014/main" id="{8DFD34E8-36CC-4FFE-926B-C170208FEDB8}"/>
              </a:ext>
            </a:extLst>
          </p:cNvPr>
          <p:cNvSpPr>
            <a:spLocks noGrp="1"/>
          </p:cNvSpPr>
          <p:nvPr>
            <p:ph sz="quarter" idx="4"/>
          </p:nvPr>
        </p:nvSpPr>
        <p:spPr>
          <a:xfrm>
            <a:off x="6172200" y="2505075"/>
            <a:ext cx="5183188"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21" name="Picture 20">
            <a:extLst>
              <a:ext uri="{FF2B5EF4-FFF2-40B4-BE49-F238E27FC236}">
                <a16:creationId xmlns:a16="http://schemas.microsoft.com/office/drawing/2014/main" id="{03383C6B-3BE4-4380-AF26-1C21492FCE8A}"/>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25" name="Title 1">
            <a:extLst>
              <a:ext uri="{FF2B5EF4-FFF2-40B4-BE49-F238E27FC236}">
                <a16:creationId xmlns:a16="http://schemas.microsoft.com/office/drawing/2014/main" id="{AE3770E9-CB74-47B0-8229-91F6F756015E}"/>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2461794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C57825D7-DD33-4B70-BBBE-D46E7A5352EC}"/>
              </a:ext>
            </a:extLst>
          </p:cNvPr>
          <p:cNvSpPr>
            <a:spLocks noGrp="1"/>
          </p:cNvSpPr>
          <p:nvPr>
            <p:ph type="pic" idx="1"/>
          </p:nvPr>
        </p:nvSpPr>
        <p:spPr>
          <a:xfrm>
            <a:off x="6096000" y="768485"/>
            <a:ext cx="5305662" cy="5305662"/>
          </a:xfrm>
          <a:custGeom>
            <a:avLst/>
            <a:gdLst>
              <a:gd name="connsiteX0" fmla="*/ 2652831 w 5305662"/>
              <a:gd name="connsiteY0" fmla="*/ 0 h 5305662"/>
              <a:gd name="connsiteX1" fmla="*/ 5305662 w 5305662"/>
              <a:gd name="connsiteY1" fmla="*/ 2652831 h 5305662"/>
              <a:gd name="connsiteX2" fmla="*/ 2652831 w 5305662"/>
              <a:gd name="connsiteY2" fmla="*/ 5305662 h 5305662"/>
              <a:gd name="connsiteX3" fmla="*/ 0 w 5305662"/>
              <a:gd name="connsiteY3" fmla="*/ 2652831 h 5305662"/>
              <a:gd name="connsiteX4" fmla="*/ 2652831 w 5305662"/>
              <a:gd name="connsiteY4" fmla="*/ 0 h 530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5662" h="5305662">
                <a:moveTo>
                  <a:pt x="2652831" y="0"/>
                </a:moveTo>
                <a:cubicBezTo>
                  <a:pt x="4117949" y="0"/>
                  <a:pt x="5305662" y="1187713"/>
                  <a:pt x="5305662" y="2652831"/>
                </a:cubicBezTo>
                <a:cubicBezTo>
                  <a:pt x="5305662" y="4117949"/>
                  <a:pt x="4117949" y="5305662"/>
                  <a:pt x="2652831" y="5305662"/>
                </a:cubicBezTo>
                <a:cubicBezTo>
                  <a:pt x="1187713" y="5305662"/>
                  <a:pt x="0" y="4117949"/>
                  <a:pt x="0" y="2652831"/>
                </a:cubicBezTo>
                <a:cubicBezTo>
                  <a:pt x="0" y="1187713"/>
                  <a:pt x="1187713" y="0"/>
                  <a:pt x="2652831" y="0"/>
                </a:cubicBezTo>
                <a:close/>
              </a:path>
            </a:pathLst>
          </a:custGeom>
          <a:solidFill>
            <a:schemeClr val="bg2"/>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flipH="1">
            <a:off x="5400786" y="-2003509"/>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9" name="Title 1">
            <a:extLst>
              <a:ext uri="{FF2B5EF4-FFF2-40B4-BE49-F238E27FC236}">
                <a16:creationId xmlns:a16="http://schemas.microsoft.com/office/drawing/2014/main" id="{19A1397F-1946-4CBE-9EC5-159C3CBC78B6}"/>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20" name="Text Placeholder 3">
            <a:extLst>
              <a:ext uri="{FF2B5EF4-FFF2-40B4-BE49-F238E27FC236}">
                <a16:creationId xmlns:a16="http://schemas.microsoft.com/office/drawing/2014/main" id="{C535F2AB-153E-44A9-97BE-00553BEC1770}"/>
              </a:ext>
            </a:extLst>
          </p:cNvPr>
          <p:cNvSpPr>
            <a:spLocks noGrp="1"/>
          </p:cNvSpPr>
          <p:nvPr>
            <p:ph type="body" sz="half" idx="2"/>
          </p:nvPr>
        </p:nvSpPr>
        <p:spPr>
          <a:xfrm>
            <a:off x="839788" y="2057400"/>
            <a:ext cx="3932237" cy="3811588"/>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pic>
        <p:nvPicPr>
          <p:cNvPr id="8" name="Picture 7">
            <a:extLst>
              <a:ext uri="{FF2B5EF4-FFF2-40B4-BE49-F238E27FC236}">
                <a16:creationId xmlns:a16="http://schemas.microsoft.com/office/drawing/2014/main" id="{06298D65-1027-4897-A948-DCEEF8FC3D98}"/>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Tree>
    <p:extLst>
      <p:ext uri="{BB962C8B-B14F-4D97-AF65-F5344CB8AC3E}">
        <p14:creationId xmlns:p14="http://schemas.microsoft.com/office/powerpoint/2010/main" val="21071857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9F866E5C-B8AA-4805-B232-831BA01AAF1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0" name="Freeform 5">
              <a:extLst>
                <a:ext uri="{FF2B5EF4-FFF2-40B4-BE49-F238E27FC236}">
                  <a16:creationId xmlns:a16="http://schemas.microsoft.com/office/drawing/2014/main" id="{F98614F0-2DA3-4F29-8CB3-D61424AC8506}"/>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6">
              <a:extLst>
                <a:ext uri="{FF2B5EF4-FFF2-40B4-BE49-F238E27FC236}">
                  <a16:creationId xmlns:a16="http://schemas.microsoft.com/office/drawing/2014/main" id="{66D52F08-13EC-4AB4-BB79-89A5395A03B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7">
              <a:extLst>
                <a:ext uri="{FF2B5EF4-FFF2-40B4-BE49-F238E27FC236}">
                  <a16:creationId xmlns:a16="http://schemas.microsoft.com/office/drawing/2014/main" id="{2544236D-8C3A-41EF-9A68-C84A8A7D0F5A}"/>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itle 1">
            <a:extLst>
              <a:ext uri="{FF2B5EF4-FFF2-40B4-BE49-F238E27FC236}">
                <a16:creationId xmlns:a16="http://schemas.microsoft.com/office/drawing/2014/main" id="{9009D5C6-6206-4291-8037-67DC025F0B4C}"/>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17" name="Text Placeholder 3">
            <a:extLst>
              <a:ext uri="{FF2B5EF4-FFF2-40B4-BE49-F238E27FC236}">
                <a16:creationId xmlns:a16="http://schemas.microsoft.com/office/drawing/2014/main" id="{BEB643FD-AA85-4A43-8EBD-AFD10DD98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8" name="Content Placeholder 2">
            <a:extLst>
              <a:ext uri="{FF2B5EF4-FFF2-40B4-BE49-F238E27FC236}">
                <a16:creationId xmlns:a16="http://schemas.microsoft.com/office/drawing/2014/main" id="{9001F313-F798-43BE-AFF0-A68C84C3640D}"/>
              </a:ext>
            </a:extLst>
          </p:cNvPr>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3" name="Picture 12">
            <a:extLst>
              <a:ext uri="{FF2B5EF4-FFF2-40B4-BE49-F238E27FC236}">
                <a16:creationId xmlns:a16="http://schemas.microsoft.com/office/drawing/2014/main" id="{91881DEA-0ECB-4310-ADF5-4337ACB4338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Tree>
    <p:extLst>
      <p:ext uri="{BB962C8B-B14F-4D97-AF65-F5344CB8AC3E}">
        <p14:creationId xmlns:p14="http://schemas.microsoft.com/office/powerpoint/2010/main" val="302531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214083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333" userDrawn="1">
          <p15:clr>
            <a:srgbClr val="FBAE40"/>
          </p15:clr>
        </p15:guide>
        <p15:guide id="4" pos="36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p>
        </p:txBody>
      </p:sp>
      <p:sp>
        <p:nvSpPr>
          <p:cNvPr id="3" name="Text Placeholder 2">
            <a:extLst>
              <a:ext uri="{FF2B5EF4-FFF2-40B4-BE49-F238E27FC236}">
                <a16:creationId xmlns:a16="http://schemas.microsoft.com/office/drawing/2014/main" id="{4ACB5603-8A62-4D45-B6EF-0D7E2D5FC4F7}"/>
              </a:ext>
            </a:extLst>
          </p:cNvPr>
          <p:cNvSpPr>
            <a:spLocks noGrp="1"/>
          </p:cNvSpPr>
          <p:nvPr>
            <p:ph type="body" idx="1" hasCustomPrompt="1"/>
          </p:nvPr>
        </p:nvSpPr>
        <p:spPr>
          <a:xfrm>
            <a:off x="2139388" y="1154832"/>
            <a:ext cx="7900525" cy="764460"/>
          </a:xfrm>
        </p:spPr>
        <p:txBody>
          <a:bodyPr>
            <a:noAutofit/>
          </a:bodyPr>
          <a:lstStyle>
            <a:lvl1pPr marL="0" indent="0" algn="ctr">
              <a:buNone/>
              <a:defRPr sz="1800" cap="none"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Dummy Text Comes Here</a:t>
            </a:r>
          </a:p>
        </p:txBody>
      </p:sp>
      <p:pic>
        <p:nvPicPr>
          <p:cNvPr id="8" name="Picture 7">
            <a:extLst>
              <a:ext uri="{FF2B5EF4-FFF2-40B4-BE49-F238E27FC236}">
                <a16:creationId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sp>
        <p:nvSpPr>
          <p:cNvPr id="15" name="Picture Placeholder 14">
            <a:extLst>
              <a:ext uri="{FF2B5EF4-FFF2-40B4-BE49-F238E27FC236}">
                <a16:creationId xmlns:a16="http://schemas.microsoft.com/office/drawing/2014/main" id="{B5A30B6B-EEDB-4142-8138-D50F5A307D76}"/>
              </a:ext>
            </a:extLst>
          </p:cNvPr>
          <p:cNvSpPr>
            <a:spLocks noGrp="1"/>
          </p:cNvSpPr>
          <p:nvPr>
            <p:ph type="pic" sz="quarter" idx="13"/>
          </p:nvPr>
        </p:nvSpPr>
        <p:spPr>
          <a:xfrm>
            <a:off x="2993041" y="2270376"/>
            <a:ext cx="6206400" cy="4587625"/>
          </a:xfrm>
          <a:custGeom>
            <a:avLst/>
            <a:gdLst>
              <a:gd name="connsiteX0" fmla="*/ 3103200 w 6206400"/>
              <a:gd name="connsiteY0" fmla="*/ 0 h 4587625"/>
              <a:gd name="connsiteX1" fmla="*/ 6206400 w 6206400"/>
              <a:gd name="connsiteY1" fmla="*/ 3103200 h 4587625"/>
              <a:gd name="connsiteX2" fmla="*/ 5831861 w 6206400"/>
              <a:gd name="connsiteY2" fmla="*/ 4582370 h 4587625"/>
              <a:gd name="connsiteX3" fmla="*/ 5828668 w 6206400"/>
              <a:gd name="connsiteY3" fmla="*/ 4587625 h 4587625"/>
              <a:gd name="connsiteX4" fmla="*/ 377733 w 6206400"/>
              <a:gd name="connsiteY4" fmla="*/ 4587625 h 4587625"/>
              <a:gd name="connsiteX5" fmla="*/ 374540 w 6206400"/>
              <a:gd name="connsiteY5" fmla="*/ 4582370 h 4587625"/>
              <a:gd name="connsiteX6" fmla="*/ 0 w 6206400"/>
              <a:gd name="connsiteY6" fmla="*/ 3103200 h 4587625"/>
              <a:gd name="connsiteX7" fmla="*/ 3103200 w 6206400"/>
              <a:gd name="connsiteY7" fmla="*/ 0 h 458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6400" h="4587625">
                <a:moveTo>
                  <a:pt x="3103200" y="0"/>
                </a:moveTo>
                <a:cubicBezTo>
                  <a:pt x="4817050" y="0"/>
                  <a:pt x="6206400" y="1389350"/>
                  <a:pt x="6206400" y="3103200"/>
                </a:cubicBezTo>
                <a:cubicBezTo>
                  <a:pt x="6206400" y="3638778"/>
                  <a:pt x="6070721" y="4142667"/>
                  <a:pt x="5831861" y="4582370"/>
                </a:cubicBezTo>
                <a:lnTo>
                  <a:pt x="5828668" y="4587625"/>
                </a:lnTo>
                <a:lnTo>
                  <a:pt x="377733" y="4587625"/>
                </a:lnTo>
                <a:lnTo>
                  <a:pt x="374540" y="4582370"/>
                </a:lnTo>
                <a:cubicBezTo>
                  <a:pt x="135679" y="4142667"/>
                  <a:pt x="0" y="3638778"/>
                  <a:pt x="0" y="3103200"/>
                </a:cubicBezTo>
                <a:cubicBezTo>
                  <a:pt x="0" y="1389350"/>
                  <a:pt x="1389350" y="0"/>
                  <a:pt x="3103200" y="0"/>
                </a:cubicBezTo>
                <a:close/>
              </a:path>
            </a:pathLst>
          </a:custGeom>
          <a:solidFill>
            <a:schemeClr val="bg2"/>
          </a:solidFill>
        </p:spPr>
        <p:txBody>
          <a:bodyPr wrap="square" anchor="ctr">
            <a:noAutofit/>
          </a:bodyPr>
          <a:lstStyle>
            <a:lvl1pPr marL="0" indent="0" algn="ctr">
              <a:buNone/>
              <a:defRPr sz="2400"/>
            </a:lvl1pPr>
          </a:lstStyle>
          <a:p>
            <a:r>
              <a:rPr lang="en-US" noProof="0"/>
              <a:t>Click icon to add picture</a:t>
            </a:r>
            <a:endParaRPr lang="en-US" noProof="0" dirty="0"/>
          </a:p>
        </p:txBody>
      </p:sp>
    </p:spTree>
    <p:extLst>
      <p:ext uri="{BB962C8B-B14F-4D97-AF65-F5344CB8AC3E}">
        <p14:creationId xmlns:p14="http://schemas.microsoft.com/office/powerpoint/2010/main" val="275049557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grpSp>
        <p:nvGrpSpPr>
          <p:cNvPr id="10" name="Group 9">
            <a:extLst>
              <a:ext uri="{FF2B5EF4-FFF2-40B4-BE49-F238E27FC236}">
                <a16:creationId xmlns:a16="http://schemas.microsoft.com/office/drawing/2014/main" id="{42E17FB3-B5C4-4B3A-A57B-C6493A9D0C66}"/>
              </a:ext>
            </a:extLst>
          </p:cNvPr>
          <p:cNvGrpSpPr/>
          <p:nvPr userDrawn="1"/>
        </p:nvGrpSpPr>
        <p:grpSpPr>
          <a:xfrm rot="8650774">
            <a:off x="5037655" y="4336093"/>
            <a:ext cx="1905000" cy="2354263"/>
            <a:chOff x="11114088" y="2241550"/>
            <a:chExt cx="1905000" cy="2354263"/>
          </a:xfrm>
          <a:solidFill>
            <a:schemeClr val="bg2"/>
          </a:solidFill>
        </p:grpSpPr>
        <p:sp>
          <p:nvSpPr>
            <p:cNvPr id="11" name="Freeform 5">
              <a:extLst>
                <a:ext uri="{FF2B5EF4-FFF2-40B4-BE49-F238E27FC236}">
                  <a16:creationId xmlns:a16="http://schemas.microsoft.com/office/drawing/2014/main" id="{DCA6C454-F761-4265-BB5E-DFD947CC3592}"/>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6">
              <a:extLst>
                <a:ext uri="{FF2B5EF4-FFF2-40B4-BE49-F238E27FC236}">
                  <a16:creationId xmlns:a16="http://schemas.microsoft.com/office/drawing/2014/main" id="{6B853B2F-9E1C-4AC4-9344-8610498D5B5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7">
              <a:extLst>
                <a:ext uri="{FF2B5EF4-FFF2-40B4-BE49-F238E27FC236}">
                  <a16:creationId xmlns:a16="http://schemas.microsoft.com/office/drawing/2014/main" id="{B7FCC84B-2235-4948-8277-8363DFC691A4}"/>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3" name="Picture Placeholder 22">
            <a:extLst>
              <a:ext uri="{FF2B5EF4-FFF2-40B4-BE49-F238E27FC236}">
                <a16:creationId xmlns:a16="http://schemas.microsoft.com/office/drawing/2014/main" id="{26619E66-5354-4D60-8529-27917AC037C0}"/>
              </a:ext>
            </a:extLst>
          </p:cNvPr>
          <p:cNvSpPr>
            <a:spLocks noGrp="1"/>
          </p:cNvSpPr>
          <p:nvPr>
            <p:ph type="pic" sz="quarter" idx="13"/>
          </p:nvPr>
        </p:nvSpPr>
        <p:spPr>
          <a:xfrm>
            <a:off x="5884648" y="0"/>
            <a:ext cx="6307353" cy="5780372"/>
          </a:xfrm>
          <a:custGeom>
            <a:avLst/>
            <a:gdLst>
              <a:gd name="connsiteX0" fmla="*/ 760444 w 6307353"/>
              <a:gd name="connsiteY0" fmla="*/ 0 h 5780372"/>
              <a:gd name="connsiteX1" fmla="*/ 6307353 w 6307353"/>
              <a:gd name="connsiteY1" fmla="*/ 0 h 5780372"/>
              <a:gd name="connsiteX2" fmla="*/ 6307353 w 6307353"/>
              <a:gd name="connsiteY2" fmla="*/ 4515612 h 5780372"/>
              <a:gd name="connsiteX3" fmla="*/ 6110746 w 6307353"/>
              <a:gd name="connsiteY3" fmla="*/ 4731934 h 5780372"/>
              <a:gd name="connsiteX4" fmla="*/ 3579592 w 6307353"/>
              <a:gd name="connsiteY4" fmla="*/ 5780372 h 5780372"/>
              <a:gd name="connsiteX5" fmla="*/ 0 w 6307353"/>
              <a:gd name="connsiteY5" fmla="*/ 2200780 h 5780372"/>
              <a:gd name="connsiteX6" fmla="*/ 611338 w 6307353"/>
              <a:gd name="connsiteY6" fmla="*/ 199396 h 578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7353" h="5780372">
                <a:moveTo>
                  <a:pt x="760444" y="0"/>
                </a:moveTo>
                <a:lnTo>
                  <a:pt x="6307353" y="0"/>
                </a:lnTo>
                <a:lnTo>
                  <a:pt x="6307353" y="4515612"/>
                </a:lnTo>
                <a:lnTo>
                  <a:pt x="6110746" y="4731934"/>
                </a:lnTo>
                <a:cubicBezTo>
                  <a:pt x="5462967" y="5379713"/>
                  <a:pt x="4568069" y="5780372"/>
                  <a:pt x="3579592" y="5780372"/>
                </a:cubicBezTo>
                <a:cubicBezTo>
                  <a:pt x="1602638" y="5780372"/>
                  <a:pt x="0" y="4177734"/>
                  <a:pt x="0" y="2200780"/>
                </a:cubicBezTo>
                <a:cubicBezTo>
                  <a:pt x="0" y="1459422"/>
                  <a:pt x="225371" y="770703"/>
                  <a:pt x="611338" y="199396"/>
                </a:cubicBezTo>
                <a:close/>
              </a:path>
            </a:pathLst>
          </a:custGeom>
          <a:solidFill>
            <a:schemeClr val="bg2"/>
          </a:solidFill>
        </p:spPr>
        <p:txBody>
          <a:bodyPr wrap="square" anchor="ctr">
            <a:noAutofit/>
          </a:bodyPr>
          <a:lstStyle>
            <a:lvl1pPr marL="0" indent="0" algn="ctr">
              <a:buNone/>
              <a:defRPr/>
            </a:lvl1pPr>
          </a:lstStyle>
          <a:p>
            <a:r>
              <a:rPr lang="en-US" noProof="0"/>
              <a:t>Click icon to add picture</a:t>
            </a:r>
            <a:endParaRPr lang="en-US" noProof="0" dirty="0"/>
          </a:p>
        </p:txBody>
      </p:sp>
      <p:sp>
        <p:nvSpPr>
          <p:cNvPr id="14" name="Title 1">
            <a:extLst>
              <a:ext uri="{FF2B5EF4-FFF2-40B4-BE49-F238E27FC236}">
                <a16:creationId xmlns:a16="http://schemas.microsoft.com/office/drawing/2014/main" id="{2E646B4F-6CCB-724C-9D5E-6D5770023939}"/>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1696208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Rectangle 13">
            <a:extLst>
              <a:ext uri="{FF2B5EF4-FFF2-40B4-BE49-F238E27FC236}">
                <a16:creationId xmlns:a16="http://schemas.microsoft.com/office/drawing/2014/main" id="{9D415693-E2CB-4DB4-B07C-2F96B0CAB302}"/>
              </a:ext>
            </a:extLst>
          </p:cNvPr>
          <p:cNvSpPr/>
          <p:nvPr userDrawn="1"/>
        </p:nvSpPr>
        <p:spPr>
          <a:xfrm>
            <a:off x="7854462" y="988536"/>
            <a:ext cx="4329129" cy="4880927"/>
          </a:xfrm>
          <a:prstGeom prst="rect">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14C1BF67-E354-4E04-8F94-BABF2B7D1AFB}"/>
              </a:ext>
            </a:extLst>
          </p:cNvPr>
          <p:cNvSpPr/>
          <p:nvPr userDrawn="1"/>
        </p:nvSpPr>
        <p:spPr>
          <a:xfrm>
            <a:off x="5107816" y="633613"/>
            <a:ext cx="5571908" cy="5571906"/>
          </a:xfrm>
          <a:prstGeom prst="ellipse">
            <a:avLst/>
          </a:prstGeom>
          <a:solidFill>
            <a:schemeClr val="bg2">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5">
            <a:extLst>
              <a:ext uri="{FF2B5EF4-FFF2-40B4-BE49-F238E27FC236}">
                <a16:creationId xmlns:a16="http://schemas.microsoft.com/office/drawing/2014/main" id="{FF6AC390-6F85-4B64-AE7A-E8E0D8FC89CF}"/>
              </a:ext>
            </a:extLst>
          </p:cNvPr>
          <p:cNvSpPr>
            <a:spLocks noGrp="1"/>
          </p:cNvSpPr>
          <p:nvPr>
            <p:ph type="pic" sz="quarter" idx="13"/>
          </p:nvPr>
        </p:nvSpPr>
        <p:spPr>
          <a:xfrm>
            <a:off x="5455212" y="988536"/>
            <a:ext cx="4884848" cy="4884848"/>
          </a:xfrm>
          <a:prstGeom prst="ellipse">
            <a:avLst/>
          </a:prstGeo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spTree>
    <p:extLst>
      <p:ext uri="{BB962C8B-B14F-4D97-AF65-F5344CB8AC3E}">
        <p14:creationId xmlns:p14="http://schemas.microsoft.com/office/powerpoint/2010/main" val="1969986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03">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2E4E194-63F1-4D43-AC02-75733DF045E9}"/>
              </a:ext>
            </a:extLst>
          </p:cNvPr>
          <p:cNvSpPr/>
          <p:nvPr userDrawn="1"/>
        </p:nvSpPr>
        <p:spPr>
          <a:xfrm>
            <a:off x="8308181"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id="{E799E3E2-888B-2343-9A63-F84C03265CB5}"/>
              </a:ext>
            </a:extLst>
          </p:cNvPr>
          <p:cNvSpPr>
            <a:spLocks noChangeAspect="1"/>
          </p:cNvSpPr>
          <p:nvPr userDrawn="1"/>
        </p:nvSpPr>
        <p:spPr>
          <a:xfrm>
            <a:off x="9833702" y="1823757"/>
            <a:ext cx="832104" cy="832104"/>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Picture Placeholder 11">
            <a:extLst>
              <a:ext uri="{FF2B5EF4-FFF2-40B4-BE49-F238E27FC236}">
                <a16:creationId xmlns:a16="http://schemas.microsoft.com/office/drawing/2014/main" id="{8FEDE8EF-5B7A-A741-9A56-D365CAE01B62}"/>
              </a:ext>
            </a:extLst>
          </p:cNvPr>
          <p:cNvSpPr>
            <a:spLocks noGrp="1"/>
          </p:cNvSpPr>
          <p:nvPr>
            <p:ph type="pic" sz="quarter" idx="19" hasCustomPrompt="1"/>
          </p:nvPr>
        </p:nvSpPr>
        <p:spPr>
          <a:xfrm>
            <a:off x="9998318"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
        <p:nvSpPr>
          <p:cNvPr id="9" name="Rectangle 8">
            <a:extLst>
              <a:ext uri="{FF2B5EF4-FFF2-40B4-BE49-F238E27FC236}">
                <a16:creationId xmlns:a16="http://schemas.microsoft.com/office/drawing/2014/main" id="{3755C1FB-E61C-4BBC-8179-D34908DEA1B6}"/>
              </a:ext>
            </a:extLst>
          </p:cNvPr>
          <p:cNvSpPr/>
          <p:nvPr userDrawn="1"/>
        </p:nvSpPr>
        <p:spPr>
          <a:xfrm>
            <a:off x="0"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8C1E0992-271E-4948-9461-C7AA54AF8FEA}"/>
              </a:ext>
            </a:extLst>
          </p:cNvPr>
          <p:cNvSpPr>
            <a:spLocks noChangeAspect="1"/>
          </p:cNvSpPr>
          <p:nvPr userDrawn="1"/>
        </p:nvSpPr>
        <p:spPr>
          <a:xfrm>
            <a:off x="1526011" y="1823757"/>
            <a:ext cx="832104" cy="83210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219126" y="3207024"/>
            <a:ext cx="3445566"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6" name="Picture Placeholder 5">
            <a:extLst>
              <a:ext uri="{FF2B5EF4-FFF2-40B4-BE49-F238E27FC236}">
                <a16:creationId xmlns:a16="http://schemas.microsoft.com/office/drawing/2014/main" id="{35B71D50-AA4B-4E0C-8F6A-0F64F2C8A8C7}"/>
              </a:ext>
            </a:extLst>
          </p:cNvPr>
          <p:cNvSpPr>
            <a:spLocks noGrp="1"/>
          </p:cNvSpPr>
          <p:nvPr>
            <p:ph type="pic" sz="quarter" idx="13"/>
          </p:nvPr>
        </p:nvSpPr>
        <p:spPr>
          <a:xfrm>
            <a:off x="3883819" y="1630018"/>
            <a:ext cx="4424362" cy="4373217"/>
          </a:xfrm>
          <a:solidFill>
            <a:schemeClr val="bg2">
              <a:lumMod val="90000"/>
            </a:schemeClr>
          </a:solidFill>
        </p:spPr>
        <p:txBody>
          <a:bodyPr anchor="ctr"/>
          <a:lstStyle>
            <a:lvl1pPr marL="0" indent="0" algn="ctr">
              <a:buNone/>
              <a:defRPr/>
            </a:lvl1pPr>
          </a:lstStyle>
          <a:p>
            <a:r>
              <a:rPr lang="en-US" noProof="0"/>
              <a:t>Click icon to add picture</a:t>
            </a:r>
            <a:endParaRPr lang="en-US" noProof="0" dirty="0"/>
          </a:p>
        </p:txBody>
      </p:sp>
      <p:sp>
        <p:nvSpPr>
          <p:cNvPr id="17" name="Content Placeholder 2">
            <a:extLst>
              <a:ext uri="{FF2B5EF4-FFF2-40B4-BE49-F238E27FC236}">
                <a16:creationId xmlns:a16="http://schemas.microsoft.com/office/drawing/2014/main" id="{147C9C38-5B17-467D-B581-EF28ECB11E80}"/>
              </a:ext>
            </a:extLst>
          </p:cNvPr>
          <p:cNvSpPr>
            <a:spLocks noGrp="1"/>
          </p:cNvSpPr>
          <p:nvPr>
            <p:ph idx="14" hasCustomPrompt="1"/>
          </p:nvPr>
        </p:nvSpPr>
        <p:spPr>
          <a:xfrm>
            <a:off x="8527490" y="3207024"/>
            <a:ext cx="3445200"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219126"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1" name="Content Placeholder 2">
            <a:extLst>
              <a:ext uri="{FF2B5EF4-FFF2-40B4-BE49-F238E27FC236}">
                <a16:creationId xmlns:a16="http://schemas.microsoft.com/office/drawing/2014/main" id="{F694448B-800C-40EF-8F61-18C018E8374C}"/>
              </a:ext>
            </a:extLst>
          </p:cNvPr>
          <p:cNvSpPr>
            <a:spLocks noGrp="1"/>
          </p:cNvSpPr>
          <p:nvPr>
            <p:ph idx="16" hasCustomPrompt="1"/>
          </p:nvPr>
        </p:nvSpPr>
        <p:spPr>
          <a:xfrm>
            <a:off x="8527124"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12" name="Picture Placeholder 11">
            <a:extLst>
              <a:ext uri="{FF2B5EF4-FFF2-40B4-BE49-F238E27FC236}">
                <a16:creationId xmlns:a16="http://schemas.microsoft.com/office/drawing/2014/main" id="{483B974E-5202-4EAD-9D55-4129C84BAE87}"/>
              </a:ext>
            </a:extLst>
          </p:cNvPr>
          <p:cNvSpPr>
            <a:spLocks noGrp="1"/>
          </p:cNvSpPr>
          <p:nvPr>
            <p:ph type="pic" sz="quarter" idx="17" hasCustomPrompt="1"/>
          </p:nvPr>
        </p:nvSpPr>
        <p:spPr>
          <a:xfrm>
            <a:off x="1690627"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1741033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Layout">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B6EB0C6-606C-4AFB-8FF8-AB43606B95BD}"/>
              </a:ext>
            </a:extLst>
          </p:cNvPr>
          <p:cNvSpPr/>
          <p:nvPr userDrawn="1"/>
        </p:nvSpPr>
        <p:spPr>
          <a:xfrm>
            <a:off x="6599236" y="4707908"/>
            <a:ext cx="5592763"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ectangle 3">
            <a:extLst>
              <a:ext uri="{FF2B5EF4-FFF2-40B4-BE49-F238E27FC236}">
                <a16:creationId xmlns:a16="http://schemas.microsoft.com/office/drawing/2014/main" id="{25CE6D5A-A5C0-4B12-A26A-691D5743FA5C}"/>
              </a:ext>
            </a:extLst>
          </p:cNvPr>
          <p:cNvSpPr/>
          <p:nvPr userDrawn="1"/>
        </p:nvSpPr>
        <p:spPr>
          <a:xfrm>
            <a:off x="-82063" y="1648186"/>
            <a:ext cx="5709139"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680934" y="2863158"/>
            <a:ext cx="4074002" cy="2846648"/>
          </a:xfrm>
        </p:spPr>
        <p:txBody>
          <a:bodyPr lIns="0" tIns="0" rIns="0" bIns="0">
            <a:noAutofit/>
          </a:bodyPr>
          <a:lstStyle>
            <a:lvl1pPr marL="0" indent="0" algn="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2"/>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1309370" y="1903728"/>
            <a:ext cx="3445566" cy="495389"/>
          </a:xfrm>
        </p:spPr>
        <p:txBody>
          <a:bodyPr lIns="0" tIns="0" rIns="0" bIns="0" anchor="ctr">
            <a:noAutofit/>
          </a:bodyPr>
          <a:lstStyle>
            <a:lvl1pPr marL="0" indent="0" algn="r">
              <a:buNone/>
              <a:defRPr sz="1800" b="1" cap="all" baseline="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01 comes here</a:t>
            </a:r>
          </a:p>
        </p:txBody>
      </p:sp>
      <p:sp>
        <p:nvSpPr>
          <p:cNvPr id="23" name="Content Placeholder 2">
            <a:extLst>
              <a:ext uri="{FF2B5EF4-FFF2-40B4-BE49-F238E27FC236}">
                <a16:creationId xmlns:a16="http://schemas.microsoft.com/office/drawing/2014/main" id="{E5123CE7-2F8A-489B-BD99-0C2A33ADF49A}"/>
              </a:ext>
            </a:extLst>
          </p:cNvPr>
          <p:cNvSpPr>
            <a:spLocks noGrp="1"/>
          </p:cNvSpPr>
          <p:nvPr>
            <p:ph idx="19" hasCustomPrompt="1"/>
          </p:nvPr>
        </p:nvSpPr>
        <p:spPr>
          <a:xfrm>
            <a:off x="7327918" y="1648186"/>
            <a:ext cx="4074002" cy="2834508"/>
          </a:xfrm>
        </p:spPr>
        <p:txBody>
          <a:bodyPr lIns="0" tIns="0" rIns="0" bIns="0" anchor="b">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5" name="Content Placeholder 2">
            <a:extLst>
              <a:ext uri="{FF2B5EF4-FFF2-40B4-BE49-F238E27FC236}">
                <a16:creationId xmlns:a16="http://schemas.microsoft.com/office/drawing/2014/main" id="{07730BCF-AC2A-4FEC-8F01-63964DB444CF}"/>
              </a:ext>
            </a:extLst>
          </p:cNvPr>
          <p:cNvSpPr>
            <a:spLocks noGrp="1"/>
          </p:cNvSpPr>
          <p:nvPr>
            <p:ph idx="20" hasCustomPrompt="1"/>
          </p:nvPr>
        </p:nvSpPr>
        <p:spPr>
          <a:xfrm>
            <a:off x="7475709" y="4963450"/>
            <a:ext cx="3445566" cy="495389"/>
          </a:xfrm>
        </p:spPr>
        <p:txBody>
          <a:bodyPr lIns="0" tIns="0" rIns="0" bIns="0" anchor="ctr">
            <a:noAutofit/>
          </a:bodyPr>
          <a:lstStyle>
            <a:lvl1pPr marL="0" indent="0" algn="l">
              <a:buNone/>
              <a:defRPr sz="1800" b="1" cap="all" baseline="0">
                <a:solidFill>
                  <a:schemeClr val="accent3"/>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02 comes here</a:t>
            </a:r>
          </a:p>
        </p:txBody>
      </p:sp>
      <p:sp>
        <p:nvSpPr>
          <p:cNvPr id="21" name="Oval 20">
            <a:extLst>
              <a:ext uri="{FF2B5EF4-FFF2-40B4-BE49-F238E27FC236}">
                <a16:creationId xmlns:a16="http://schemas.microsoft.com/office/drawing/2014/main" id="{919C8692-230B-D543-A7F7-4FD61B04D1C6}"/>
              </a:ext>
            </a:extLst>
          </p:cNvPr>
          <p:cNvSpPr>
            <a:spLocks noChangeAspect="1"/>
          </p:cNvSpPr>
          <p:nvPr userDrawn="1"/>
        </p:nvSpPr>
        <p:spPr>
          <a:xfrm>
            <a:off x="5084763" y="1652762"/>
            <a:ext cx="1001899" cy="1001899"/>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11">
            <a:extLst>
              <a:ext uri="{FF2B5EF4-FFF2-40B4-BE49-F238E27FC236}">
                <a16:creationId xmlns:a16="http://schemas.microsoft.com/office/drawing/2014/main" id="{E150BFC7-A11D-CC46-B5A2-8BD93C269506}"/>
              </a:ext>
            </a:extLst>
          </p:cNvPr>
          <p:cNvSpPr>
            <a:spLocks noGrp="1"/>
          </p:cNvSpPr>
          <p:nvPr>
            <p:ph type="pic" sz="quarter" idx="21" hasCustomPrompt="1"/>
          </p:nvPr>
        </p:nvSpPr>
        <p:spPr>
          <a:xfrm>
            <a:off x="5282969" y="1850968"/>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
        <p:nvSpPr>
          <p:cNvPr id="28" name="Oval 27">
            <a:extLst>
              <a:ext uri="{FF2B5EF4-FFF2-40B4-BE49-F238E27FC236}">
                <a16:creationId xmlns:a16="http://schemas.microsoft.com/office/drawing/2014/main" id="{F95B55F4-B501-3440-8904-A1C7F049CBE8}"/>
              </a:ext>
            </a:extLst>
          </p:cNvPr>
          <p:cNvSpPr>
            <a:spLocks noChangeAspect="1"/>
          </p:cNvSpPr>
          <p:nvPr userDrawn="1"/>
        </p:nvSpPr>
        <p:spPr>
          <a:xfrm>
            <a:off x="6100576" y="4707907"/>
            <a:ext cx="1001899" cy="1001899"/>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Picture Placeholder 11">
            <a:extLst>
              <a:ext uri="{FF2B5EF4-FFF2-40B4-BE49-F238E27FC236}">
                <a16:creationId xmlns:a16="http://schemas.microsoft.com/office/drawing/2014/main" id="{F2116994-BE3E-6A43-9C15-E71BA8EC821F}"/>
              </a:ext>
            </a:extLst>
          </p:cNvPr>
          <p:cNvSpPr>
            <a:spLocks noGrp="1"/>
          </p:cNvSpPr>
          <p:nvPr>
            <p:ph type="pic" sz="quarter" idx="22" hasCustomPrompt="1"/>
          </p:nvPr>
        </p:nvSpPr>
        <p:spPr>
          <a:xfrm>
            <a:off x="6298782" y="4906113"/>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891400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04B31150-A166-4DB3-A898-2154C9665891}"/>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eform 5">
              <a:extLst>
                <a:ext uri="{FF2B5EF4-FFF2-40B4-BE49-F238E27FC236}">
                  <a16:creationId xmlns:a16="http://schemas.microsoft.com/office/drawing/2014/main" id="{1C1A95BC-42CA-4166-918D-DF4306881408}"/>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6">
              <a:extLst>
                <a:ext uri="{FF2B5EF4-FFF2-40B4-BE49-F238E27FC236}">
                  <a16:creationId xmlns:a16="http://schemas.microsoft.com/office/drawing/2014/main" id="{4B4D5F91-2158-4A30-B83C-5CC9CC6E5D4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7">
              <a:extLst>
                <a:ext uri="{FF2B5EF4-FFF2-40B4-BE49-F238E27FC236}">
                  <a16:creationId xmlns:a16="http://schemas.microsoft.com/office/drawing/2014/main" id="{C509E5D6-79CC-4E1D-AAF4-C6F28F3C1777}"/>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Tree>
    <p:extLst>
      <p:ext uri="{BB962C8B-B14F-4D97-AF65-F5344CB8AC3E}">
        <p14:creationId xmlns:p14="http://schemas.microsoft.com/office/powerpoint/2010/main" val="1564760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431CD316-21C7-4FA9-A45A-374D6AE71ED5}"/>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36" name="Freeform 5">
              <a:extLst>
                <a:ext uri="{FF2B5EF4-FFF2-40B4-BE49-F238E27FC236}">
                  <a16:creationId xmlns:a16="http://schemas.microsoft.com/office/drawing/2014/main" id="{E107D9FB-3967-4583-A9DA-6787AF71202C}"/>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7" name="Freeform 6">
              <a:extLst>
                <a:ext uri="{FF2B5EF4-FFF2-40B4-BE49-F238E27FC236}">
                  <a16:creationId xmlns:a16="http://schemas.microsoft.com/office/drawing/2014/main" id="{138D5FEB-37FF-4F26-B625-CE2BE91FF21B}"/>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8" name="Freeform 7">
              <a:extLst>
                <a:ext uri="{FF2B5EF4-FFF2-40B4-BE49-F238E27FC236}">
                  <a16:creationId xmlns:a16="http://schemas.microsoft.com/office/drawing/2014/main" id="{6C2B67E8-673C-422C-B021-296E2E2B952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23" name="Oval 22">
            <a:extLst>
              <a:ext uri="{FF2B5EF4-FFF2-40B4-BE49-F238E27FC236}">
                <a16:creationId xmlns:a16="http://schemas.microsoft.com/office/drawing/2014/main" id="{687010E4-ADF2-486D-8DF7-B0FF38C6DADF}"/>
              </a:ext>
            </a:extLst>
          </p:cNvPr>
          <p:cNvSpPr/>
          <p:nvPr userDrawn="1"/>
        </p:nvSpPr>
        <p:spPr>
          <a:xfrm>
            <a:off x="954140"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Oval 23">
            <a:extLst>
              <a:ext uri="{FF2B5EF4-FFF2-40B4-BE49-F238E27FC236}">
                <a16:creationId xmlns:a16="http://schemas.microsoft.com/office/drawing/2014/main" id="{9159AA79-2237-4A27-BBC2-D44032158D19}"/>
              </a:ext>
            </a:extLst>
          </p:cNvPr>
          <p:cNvSpPr/>
          <p:nvPr userDrawn="1"/>
        </p:nvSpPr>
        <p:spPr>
          <a:xfrm>
            <a:off x="3807539"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Oval 24">
            <a:extLst>
              <a:ext uri="{FF2B5EF4-FFF2-40B4-BE49-F238E27FC236}">
                <a16:creationId xmlns:a16="http://schemas.microsoft.com/office/drawing/2014/main" id="{0272B962-9566-42D2-B4C3-E7AA81884A83}"/>
              </a:ext>
            </a:extLst>
          </p:cNvPr>
          <p:cNvSpPr/>
          <p:nvPr userDrawn="1"/>
        </p:nvSpPr>
        <p:spPr>
          <a:xfrm>
            <a:off x="6646275"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19733285-016C-4C38-816C-83D30C075C70}"/>
              </a:ext>
            </a:extLst>
          </p:cNvPr>
          <p:cNvSpPr/>
          <p:nvPr userDrawn="1"/>
        </p:nvSpPr>
        <p:spPr>
          <a:xfrm>
            <a:off x="9498658"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EF40DBA4-AB63-4B47-B37F-BCC3D59B5392}"/>
              </a:ext>
            </a:extLst>
          </p:cNvPr>
          <p:cNvSpPr/>
          <p:nvPr userDrawn="1"/>
        </p:nvSpPr>
        <p:spPr>
          <a:xfrm>
            <a:off x="4011967"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33EF0AFB-D099-4FF1-8963-7DA87268867F}"/>
              </a:ext>
            </a:extLst>
          </p:cNvPr>
          <p:cNvSpPr/>
          <p:nvPr userDrawn="1"/>
        </p:nvSpPr>
        <p:spPr>
          <a:xfrm>
            <a:off x="6850703"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6872C96E-9AF3-4FA0-8180-C213C7F2209E}"/>
              </a:ext>
            </a:extLst>
          </p:cNvPr>
          <p:cNvSpPr/>
          <p:nvPr userDrawn="1"/>
        </p:nvSpPr>
        <p:spPr>
          <a:xfrm>
            <a:off x="9703086"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3A08BE29-CFA5-4E0D-9DBE-A430AE1B8072}"/>
              </a:ext>
            </a:extLst>
          </p:cNvPr>
          <p:cNvSpPr/>
          <p:nvPr userDrawn="1"/>
        </p:nvSpPr>
        <p:spPr>
          <a:xfrm>
            <a:off x="1158568"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3" name="Picture Placeholder 2">
            <a:extLst>
              <a:ext uri="{FF2B5EF4-FFF2-40B4-BE49-F238E27FC236}">
                <a16:creationId xmlns:a16="http://schemas.microsoft.com/office/drawing/2014/main" id="{B1B995BE-66C2-4379-885F-4BE069DA39E4}"/>
              </a:ext>
            </a:extLst>
          </p:cNvPr>
          <p:cNvSpPr>
            <a:spLocks noGrp="1"/>
          </p:cNvSpPr>
          <p:nvPr>
            <p:ph type="pic" sz="quarter" idx="13"/>
          </p:nvPr>
        </p:nvSpPr>
        <p:spPr>
          <a:xfrm>
            <a:off x="1103638"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1" name="Picture Placeholder 2">
            <a:extLst>
              <a:ext uri="{FF2B5EF4-FFF2-40B4-BE49-F238E27FC236}">
                <a16:creationId xmlns:a16="http://schemas.microsoft.com/office/drawing/2014/main" id="{9B56B6C6-9F3C-4E80-BBAD-280E697B895C}"/>
              </a:ext>
            </a:extLst>
          </p:cNvPr>
          <p:cNvSpPr>
            <a:spLocks noGrp="1"/>
          </p:cNvSpPr>
          <p:nvPr>
            <p:ph type="pic" sz="quarter" idx="14"/>
          </p:nvPr>
        </p:nvSpPr>
        <p:spPr>
          <a:xfrm>
            <a:off x="3957037"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2" name="Picture Placeholder 2">
            <a:extLst>
              <a:ext uri="{FF2B5EF4-FFF2-40B4-BE49-F238E27FC236}">
                <a16:creationId xmlns:a16="http://schemas.microsoft.com/office/drawing/2014/main" id="{54704160-1ED7-4B90-8963-0F887C73E94D}"/>
              </a:ext>
            </a:extLst>
          </p:cNvPr>
          <p:cNvSpPr>
            <a:spLocks noGrp="1"/>
          </p:cNvSpPr>
          <p:nvPr>
            <p:ph type="pic" sz="quarter" idx="15"/>
          </p:nvPr>
        </p:nvSpPr>
        <p:spPr>
          <a:xfrm>
            <a:off x="6795773"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3" name="Picture Placeholder 2">
            <a:extLst>
              <a:ext uri="{FF2B5EF4-FFF2-40B4-BE49-F238E27FC236}">
                <a16:creationId xmlns:a16="http://schemas.microsoft.com/office/drawing/2014/main" id="{36610597-6A76-4A06-82A5-A8FFC5BAEA0F}"/>
              </a:ext>
            </a:extLst>
          </p:cNvPr>
          <p:cNvSpPr>
            <a:spLocks noGrp="1"/>
          </p:cNvSpPr>
          <p:nvPr>
            <p:ph type="pic" sz="quarter" idx="16"/>
          </p:nvPr>
        </p:nvSpPr>
        <p:spPr>
          <a:xfrm>
            <a:off x="9648156"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27" name="Content Placeholder 2">
            <a:extLst>
              <a:ext uri="{FF2B5EF4-FFF2-40B4-BE49-F238E27FC236}">
                <a16:creationId xmlns:a16="http://schemas.microsoft.com/office/drawing/2014/main" id="{FF56D2E5-86E4-473A-A62F-B7029E5B2558}"/>
              </a:ext>
            </a:extLst>
          </p:cNvPr>
          <p:cNvSpPr>
            <a:spLocks noGrp="1"/>
          </p:cNvSpPr>
          <p:nvPr>
            <p:ph idx="1"/>
          </p:nvPr>
        </p:nvSpPr>
        <p:spPr>
          <a:xfrm>
            <a:off x="524454"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28" name="Content Placeholder 2">
            <a:extLst>
              <a:ext uri="{FF2B5EF4-FFF2-40B4-BE49-F238E27FC236}">
                <a16:creationId xmlns:a16="http://schemas.microsoft.com/office/drawing/2014/main" id="{93934E34-6CC7-492D-9515-EBEC72EFF4CB}"/>
              </a:ext>
            </a:extLst>
          </p:cNvPr>
          <p:cNvSpPr>
            <a:spLocks noGrp="1"/>
          </p:cNvSpPr>
          <p:nvPr>
            <p:ph idx="17" hasCustomPrompt="1"/>
          </p:nvPr>
        </p:nvSpPr>
        <p:spPr>
          <a:xfrm>
            <a:off x="524454"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29" name="Content Placeholder 2">
            <a:extLst>
              <a:ext uri="{FF2B5EF4-FFF2-40B4-BE49-F238E27FC236}">
                <a16:creationId xmlns:a16="http://schemas.microsoft.com/office/drawing/2014/main" id="{E4E27467-A1AA-4773-AAB5-A96267FBD712}"/>
              </a:ext>
            </a:extLst>
          </p:cNvPr>
          <p:cNvSpPr>
            <a:spLocks noGrp="1"/>
          </p:cNvSpPr>
          <p:nvPr>
            <p:ph idx="18"/>
          </p:nvPr>
        </p:nvSpPr>
        <p:spPr>
          <a:xfrm>
            <a:off x="3377853"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0" name="Content Placeholder 2">
            <a:extLst>
              <a:ext uri="{FF2B5EF4-FFF2-40B4-BE49-F238E27FC236}">
                <a16:creationId xmlns:a16="http://schemas.microsoft.com/office/drawing/2014/main" id="{6CABD5EB-4A8B-448B-8ED1-B8B420815B2D}"/>
              </a:ext>
            </a:extLst>
          </p:cNvPr>
          <p:cNvSpPr>
            <a:spLocks noGrp="1"/>
          </p:cNvSpPr>
          <p:nvPr>
            <p:ph idx="19" hasCustomPrompt="1"/>
          </p:nvPr>
        </p:nvSpPr>
        <p:spPr>
          <a:xfrm>
            <a:off x="3377853"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1" name="Content Placeholder 2">
            <a:extLst>
              <a:ext uri="{FF2B5EF4-FFF2-40B4-BE49-F238E27FC236}">
                <a16:creationId xmlns:a16="http://schemas.microsoft.com/office/drawing/2014/main" id="{0D86883C-E501-47FF-AE1A-E9CE8B71B421}"/>
              </a:ext>
            </a:extLst>
          </p:cNvPr>
          <p:cNvSpPr>
            <a:spLocks noGrp="1"/>
          </p:cNvSpPr>
          <p:nvPr>
            <p:ph idx="20"/>
          </p:nvPr>
        </p:nvSpPr>
        <p:spPr>
          <a:xfrm>
            <a:off x="6216589"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2" name="Content Placeholder 2">
            <a:extLst>
              <a:ext uri="{FF2B5EF4-FFF2-40B4-BE49-F238E27FC236}">
                <a16:creationId xmlns:a16="http://schemas.microsoft.com/office/drawing/2014/main" id="{3683A037-F698-4CC9-904D-F377D71F690F}"/>
              </a:ext>
            </a:extLst>
          </p:cNvPr>
          <p:cNvSpPr>
            <a:spLocks noGrp="1"/>
          </p:cNvSpPr>
          <p:nvPr>
            <p:ph idx="21" hasCustomPrompt="1"/>
          </p:nvPr>
        </p:nvSpPr>
        <p:spPr>
          <a:xfrm>
            <a:off x="6216589"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3" name="Content Placeholder 2">
            <a:extLst>
              <a:ext uri="{FF2B5EF4-FFF2-40B4-BE49-F238E27FC236}">
                <a16:creationId xmlns:a16="http://schemas.microsoft.com/office/drawing/2014/main" id="{0A095594-2B82-44ED-8C9B-DA7C4D3D2872}"/>
              </a:ext>
            </a:extLst>
          </p:cNvPr>
          <p:cNvSpPr>
            <a:spLocks noGrp="1"/>
          </p:cNvSpPr>
          <p:nvPr>
            <p:ph idx="22"/>
          </p:nvPr>
        </p:nvSpPr>
        <p:spPr>
          <a:xfrm>
            <a:off x="9068972"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4" name="Content Placeholder 2">
            <a:extLst>
              <a:ext uri="{FF2B5EF4-FFF2-40B4-BE49-F238E27FC236}">
                <a16:creationId xmlns:a16="http://schemas.microsoft.com/office/drawing/2014/main" id="{54CDD46A-22ED-48F5-9B5F-13B1B5C4B320}"/>
              </a:ext>
            </a:extLst>
          </p:cNvPr>
          <p:cNvSpPr>
            <a:spLocks noGrp="1"/>
          </p:cNvSpPr>
          <p:nvPr>
            <p:ph idx="23" hasCustomPrompt="1"/>
          </p:nvPr>
        </p:nvSpPr>
        <p:spPr>
          <a:xfrm>
            <a:off x="9068972"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Tree>
    <p:extLst>
      <p:ext uri="{BB962C8B-B14F-4D97-AF65-F5344CB8AC3E}">
        <p14:creationId xmlns:p14="http://schemas.microsoft.com/office/powerpoint/2010/main" val="3876503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C4D7FA-B85E-4477-8C62-94955B340F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1F1226BB-3E56-4E7F-8172-7EC03C9F0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D95D08EF-72FB-4F19-9916-65815A9CA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51F27F-98F9-A147-8986-34441C7B752D}" type="datetime1">
              <a:rPr lang="en-US" noProof="0" smtClean="0"/>
              <a:t>4/4/2024</a:t>
            </a:fld>
            <a:endParaRPr lang="en-US" noProof="0" dirty="0"/>
          </a:p>
        </p:txBody>
      </p:sp>
      <p:sp>
        <p:nvSpPr>
          <p:cNvPr id="5" name="Footer Placeholder 4">
            <a:extLst>
              <a:ext uri="{FF2B5EF4-FFF2-40B4-BE49-F238E27FC236}">
                <a16:creationId xmlns:a16="http://schemas.microsoft.com/office/drawing/2014/main" id="{1365084D-BC85-4A55-BD80-93876AD101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id="{45FDEF23-A140-4DD6-A0D0-A86BD4DF34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C71654-96A5-4280-94F3-931C61A9F92C}" type="slidenum">
              <a:rPr lang="en-US" noProof="0" smtClean="0"/>
              <a:t>‹#›</a:t>
            </a:fld>
            <a:endParaRPr lang="en-US" noProof="0" dirty="0"/>
          </a:p>
        </p:txBody>
      </p:sp>
    </p:spTree>
    <p:extLst>
      <p:ext uri="{BB962C8B-B14F-4D97-AF65-F5344CB8AC3E}">
        <p14:creationId xmlns:p14="http://schemas.microsoft.com/office/powerpoint/2010/main" val="234708230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61" r:id="rId5"/>
    <p:sldLayoutId id="2147483662" r:id="rId6"/>
    <p:sldLayoutId id="2147483663" r:id="rId7"/>
    <p:sldLayoutId id="2147483654"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25" userDrawn="1">
          <p15:clr>
            <a:srgbClr val="F26B43"/>
          </p15:clr>
        </p15:guide>
        <p15:guide id="4" pos="734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sv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8.xml"/><Relationship Id="rId4" Type="http://schemas.openxmlformats.org/officeDocument/2006/relationships/chart" Target="../charts/chart1.xml"/></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8.xml"/><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8.xml"/><Relationship Id="rId4" Type="http://schemas.openxmlformats.org/officeDocument/2006/relationships/chart" Target="../charts/char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EF7BD-FE81-4B20-8DC5-0B3EB736F9F8}"/>
              </a:ext>
            </a:extLst>
          </p:cNvPr>
          <p:cNvSpPr>
            <a:spLocks noGrp="1"/>
          </p:cNvSpPr>
          <p:nvPr>
            <p:ph type="ctrTitle"/>
          </p:nvPr>
        </p:nvSpPr>
        <p:spPr>
          <a:xfrm>
            <a:off x="5616076" y="1717099"/>
            <a:ext cx="6386627" cy="2552716"/>
          </a:xfrm>
        </p:spPr>
        <p:txBody>
          <a:bodyPr/>
          <a:lstStyle/>
          <a:p>
            <a:r>
              <a:rPr lang="en-US" dirty="0"/>
              <a:t>Analytical crm analysis for bank</a:t>
            </a:r>
          </a:p>
        </p:txBody>
      </p:sp>
      <p:sp>
        <p:nvSpPr>
          <p:cNvPr id="3" name="Subtitle 2">
            <a:extLst>
              <a:ext uri="{FF2B5EF4-FFF2-40B4-BE49-F238E27FC236}">
                <a16:creationId xmlns:a16="http://schemas.microsoft.com/office/drawing/2014/main" id="{1AFF0EFE-C50F-44EB-8978-B97795477C9E}"/>
              </a:ext>
            </a:extLst>
          </p:cNvPr>
          <p:cNvSpPr>
            <a:spLocks noGrp="1"/>
          </p:cNvSpPr>
          <p:nvPr>
            <p:ph type="subTitle" idx="1"/>
          </p:nvPr>
        </p:nvSpPr>
        <p:spPr>
          <a:xfrm>
            <a:off x="5698758" y="4299840"/>
            <a:ext cx="5143500" cy="840051"/>
          </a:xfrm>
        </p:spPr>
        <p:txBody>
          <a:bodyPr/>
          <a:lstStyle/>
          <a:p>
            <a:r>
              <a:rPr lang="en-US" dirty="0"/>
              <a:t>DETAILED Analysis OF factors responsible for customer churn &amp; identifying PROFITABLE customer segments</a:t>
            </a:r>
          </a:p>
          <a:p>
            <a:r>
              <a:rPr lang="en-US" dirty="0"/>
              <a:t> </a:t>
            </a:r>
          </a:p>
        </p:txBody>
      </p:sp>
      <p:pic>
        <p:nvPicPr>
          <p:cNvPr id="10" name="Picture Placeholder 9">
            <a:extLst>
              <a:ext uri="{FF2B5EF4-FFF2-40B4-BE49-F238E27FC236}">
                <a16:creationId xmlns:a16="http://schemas.microsoft.com/office/drawing/2014/main" id="{CF143FEA-6E93-4548-8A9B-318F437CD887}"/>
              </a:ext>
            </a:extLst>
          </p:cNvPr>
          <p:cNvPicPr>
            <a:picLocks noGrp="1" noChangeAspect="1"/>
          </p:cNvPicPr>
          <p:nvPr>
            <p:ph type="pic" sz="quarter" idx="10"/>
          </p:nvPr>
        </p:nvPicPr>
        <p:blipFill>
          <a:blip r:embed="rId3"/>
          <a:srcRect/>
          <a:stretch/>
        </p:blipFill>
        <p:spPr>
          <a:xfrm>
            <a:off x="973221" y="1093802"/>
            <a:ext cx="4546602" cy="4546602"/>
          </a:xfrm>
        </p:spPr>
      </p:pic>
      <p:sp>
        <p:nvSpPr>
          <p:cNvPr id="6" name="TextBox 5">
            <a:extLst>
              <a:ext uri="{FF2B5EF4-FFF2-40B4-BE49-F238E27FC236}">
                <a16:creationId xmlns:a16="http://schemas.microsoft.com/office/drawing/2014/main" id="{9A1AD206-C52F-DCC8-E4B7-5F7DED8FFD35}"/>
              </a:ext>
            </a:extLst>
          </p:cNvPr>
          <p:cNvSpPr txBox="1"/>
          <p:nvPr/>
        </p:nvSpPr>
        <p:spPr>
          <a:xfrm>
            <a:off x="6189044" y="1183907"/>
            <a:ext cx="2156059" cy="895150"/>
          </a:xfrm>
          <a:prstGeom prst="rect">
            <a:avLst/>
          </a:prstGeom>
          <a:solidFill>
            <a:schemeClr val="bg1"/>
          </a:solidFill>
        </p:spPr>
        <p:txBody>
          <a:bodyPr wrap="square" rtlCol="0">
            <a:spAutoFit/>
          </a:bodyPr>
          <a:lstStyle/>
          <a:p>
            <a:endParaRPr lang="en-IN" dirty="0"/>
          </a:p>
        </p:txBody>
      </p:sp>
      <p:sp>
        <p:nvSpPr>
          <p:cNvPr id="7" name="Subtitle 2">
            <a:extLst>
              <a:ext uri="{FF2B5EF4-FFF2-40B4-BE49-F238E27FC236}">
                <a16:creationId xmlns:a16="http://schemas.microsoft.com/office/drawing/2014/main" id="{161250F5-7D3F-AA2B-54F6-227FECF82FFC}"/>
              </a:ext>
            </a:extLst>
          </p:cNvPr>
          <p:cNvSpPr txBox="1">
            <a:spLocks/>
          </p:cNvSpPr>
          <p:nvPr/>
        </p:nvSpPr>
        <p:spPr>
          <a:xfrm>
            <a:off x="8122719" y="6354833"/>
            <a:ext cx="5143500" cy="50316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b="0" kern="1200" cap="all" baseline="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en-US" sz="2400" dirty="0">
                <a:solidFill>
                  <a:schemeClr val="accent2"/>
                </a:solidFill>
              </a:rPr>
              <a:t>Pratik nandanwar</a:t>
            </a:r>
          </a:p>
        </p:txBody>
      </p:sp>
    </p:spTree>
    <p:extLst>
      <p:ext uri="{BB962C8B-B14F-4D97-AF65-F5344CB8AC3E}">
        <p14:creationId xmlns:p14="http://schemas.microsoft.com/office/powerpoint/2010/main" val="3737989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55BA56-22A9-52CB-8057-C35162556EFE}"/>
              </a:ext>
            </a:extLst>
          </p:cNvPr>
          <p:cNvSpPr txBox="1"/>
          <p:nvPr/>
        </p:nvSpPr>
        <p:spPr>
          <a:xfrm>
            <a:off x="336884" y="6262268"/>
            <a:ext cx="1295991" cy="452387"/>
          </a:xfrm>
          <a:prstGeom prst="rect">
            <a:avLst/>
          </a:prstGeom>
          <a:solidFill>
            <a:schemeClr val="bg1"/>
          </a:solidFill>
        </p:spPr>
        <p:txBody>
          <a:bodyPr wrap="square" rtlCol="0">
            <a:spAutoFit/>
          </a:bodyPr>
          <a:lstStyle/>
          <a:p>
            <a:endParaRPr lang="en-IN" dirty="0"/>
          </a:p>
        </p:txBody>
      </p:sp>
      <p:sp>
        <p:nvSpPr>
          <p:cNvPr id="3" name="TextBox 2">
            <a:extLst>
              <a:ext uri="{FF2B5EF4-FFF2-40B4-BE49-F238E27FC236}">
                <a16:creationId xmlns:a16="http://schemas.microsoft.com/office/drawing/2014/main" id="{C33C4E0B-10B7-C6ED-F579-DCE9731A6649}"/>
              </a:ext>
            </a:extLst>
          </p:cNvPr>
          <p:cNvSpPr txBox="1"/>
          <p:nvPr/>
        </p:nvSpPr>
        <p:spPr>
          <a:xfrm>
            <a:off x="10896009" y="6292177"/>
            <a:ext cx="1295991" cy="452387"/>
          </a:xfrm>
          <a:prstGeom prst="rect">
            <a:avLst/>
          </a:prstGeom>
          <a:solidFill>
            <a:schemeClr val="bg1"/>
          </a:solidFill>
        </p:spPr>
        <p:txBody>
          <a:bodyPr wrap="square" rtlCol="0">
            <a:spAutoFit/>
          </a:bodyPr>
          <a:lstStyle/>
          <a:p>
            <a:endParaRPr lang="en-IN" dirty="0"/>
          </a:p>
        </p:txBody>
      </p:sp>
      <p:sp>
        <p:nvSpPr>
          <p:cNvPr id="5" name="Rectangle 4">
            <a:extLst>
              <a:ext uri="{FF2B5EF4-FFF2-40B4-BE49-F238E27FC236}">
                <a16:creationId xmlns:a16="http://schemas.microsoft.com/office/drawing/2014/main" id="{CCD240DB-45D0-3FEC-2C8D-16B5C83E5431}"/>
              </a:ext>
            </a:extLst>
          </p:cNvPr>
          <p:cNvSpPr/>
          <p:nvPr/>
        </p:nvSpPr>
        <p:spPr>
          <a:xfrm>
            <a:off x="0" y="-17465"/>
            <a:ext cx="12192000" cy="98461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200" b="1" dirty="0"/>
              <a:t>SUBJECTIVE KEY FINDINGS		</a:t>
            </a:r>
            <a:endParaRPr lang="en-IN" sz="3200" b="1" dirty="0"/>
          </a:p>
        </p:txBody>
      </p:sp>
      <p:sp>
        <p:nvSpPr>
          <p:cNvPr id="11" name="TextBox 10">
            <a:extLst>
              <a:ext uri="{FF2B5EF4-FFF2-40B4-BE49-F238E27FC236}">
                <a16:creationId xmlns:a16="http://schemas.microsoft.com/office/drawing/2014/main" id="{44372C50-7936-69FA-A209-F8892B4601D2}"/>
              </a:ext>
            </a:extLst>
          </p:cNvPr>
          <p:cNvSpPr txBox="1"/>
          <p:nvPr/>
        </p:nvSpPr>
        <p:spPr>
          <a:xfrm>
            <a:off x="0" y="1061463"/>
            <a:ext cx="10762488" cy="6463308"/>
          </a:xfrm>
          <a:prstGeom prst="rect">
            <a:avLst/>
          </a:prstGeom>
          <a:noFill/>
          <a:ln>
            <a:noFill/>
          </a:ln>
          <a:effectLst>
            <a:glow rad="228600">
              <a:schemeClr val="accent6">
                <a:satMod val="175000"/>
                <a:alpha val="40000"/>
              </a:schemeClr>
            </a:glow>
          </a:effectLst>
        </p:spPr>
        <p:txBody>
          <a:bodyPr wrap="square" rtlCol="0">
            <a:spAutoFit/>
          </a:bodyPr>
          <a:lstStyle/>
          <a:p>
            <a:pPr marL="285750" indent="-285750">
              <a:buFont typeface="Arial" panose="020B0604020202020204" pitchFamily="34" charset="0"/>
              <a:buChar char="•"/>
            </a:pPr>
            <a:r>
              <a:rPr lang="en-IN" sz="1800" dirty="0">
                <a:solidFill>
                  <a:srgbClr val="000000"/>
                </a:solidFill>
                <a:latin typeface="Calibri" panose="020F0502020204030204" pitchFamily="34" charset="0"/>
                <a:ea typeface="Times New Roman" panose="02020603050405020304" pitchFamily="18" charset="0"/>
              </a:rPr>
              <a:t>New customers &amp; old customers maintain similar savings habits, and financial behaviours, spending habits leading to consistent average bank balances.</a:t>
            </a:r>
          </a:p>
          <a:p>
            <a:endParaRPr lang="en-IN" sz="1800" dirty="0">
              <a:solidFill>
                <a:srgbClr val="000000"/>
              </a:solidFill>
              <a:latin typeface="Calibri" panose="020F0502020204030204" pitchFamily="34" charset="0"/>
              <a:ea typeface="Times New Roman" panose="02020603050405020304" pitchFamily="18" charset="0"/>
            </a:endParaRPr>
          </a:p>
          <a:p>
            <a:pPr marL="285750" indent="-285750">
              <a:buFont typeface="Arial" panose="020B0604020202020204" pitchFamily="34" charset="0"/>
              <a:buChar char="•"/>
            </a:pPr>
            <a:r>
              <a:rPr lang="en-IN" sz="1800" b="1" dirty="0">
                <a:solidFill>
                  <a:srgbClr val="000000"/>
                </a:solidFill>
                <a:latin typeface="Calibri" panose="020F0502020204030204" pitchFamily="34" charset="0"/>
                <a:ea typeface="Times New Roman" panose="02020603050405020304" pitchFamily="18" charset="0"/>
              </a:rPr>
              <a:t>Old customers </a:t>
            </a:r>
            <a:r>
              <a:rPr lang="en-IN" sz="1800" dirty="0">
                <a:solidFill>
                  <a:srgbClr val="000000"/>
                </a:solidFill>
                <a:latin typeface="Calibri" panose="020F0502020204030204" pitchFamily="34" charset="0"/>
                <a:ea typeface="Times New Roman" panose="02020603050405020304" pitchFamily="18" charset="0"/>
              </a:rPr>
              <a:t>avails credit cards as well as other services more compared to </a:t>
            </a:r>
            <a:r>
              <a:rPr lang="en-IN" sz="1800" b="1" dirty="0">
                <a:solidFill>
                  <a:srgbClr val="000000"/>
                </a:solidFill>
                <a:latin typeface="Calibri" panose="020F0502020204030204" pitchFamily="34" charset="0"/>
                <a:ea typeface="Times New Roman" panose="02020603050405020304" pitchFamily="18" charset="0"/>
              </a:rPr>
              <a:t>New customer </a:t>
            </a:r>
            <a:r>
              <a:rPr lang="en-IN" sz="1800" dirty="0">
                <a:solidFill>
                  <a:srgbClr val="000000"/>
                </a:solidFill>
                <a:latin typeface="Calibri" panose="020F0502020204030204" pitchFamily="34" charset="0"/>
                <a:ea typeface="Times New Roman" panose="02020603050405020304" pitchFamily="18" charset="0"/>
              </a:rPr>
              <a:t>are more loyal to the bank</a:t>
            </a:r>
            <a:r>
              <a:rPr lang="en-IN" b="1" dirty="0">
                <a:solidFill>
                  <a:srgbClr val="000000"/>
                </a:solidFill>
                <a:latin typeface="Calibri" panose="020F0502020204030204" pitchFamily="34" charset="0"/>
                <a:ea typeface="Times New Roman" panose="02020603050405020304" pitchFamily="18" charset="0"/>
              </a:rPr>
              <a:t>.</a:t>
            </a:r>
          </a:p>
          <a:p>
            <a:pPr marL="285750" indent="-285750">
              <a:buFont typeface="Arial" panose="020B0604020202020204" pitchFamily="34" charset="0"/>
              <a:buChar char="•"/>
            </a:pPr>
            <a:endParaRPr lang="en-IN" b="1" dirty="0">
              <a:solidFill>
                <a:srgbClr val="000000"/>
              </a:solidFill>
              <a:latin typeface="Calibri" panose="020F0502020204030204" pitchFamily="34" charset="0"/>
              <a:ea typeface="Times New Roman" panose="02020603050405020304" pitchFamily="18" charset="0"/>
            </a:endParaRPr>
          </a:p>
          <a:p>
            <a:pPr marL="285750" indent="-285750">
              <a:buFont typeface="Arial" panose="020B0604020202020204" pitchFamily="34" charset="0"/>
              <a:buChar char="•"/>
            </a:pPr>
            <a:r>
              <a:rPr lang="en-IN" sz="18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Credit cards &amp; internet banking</a:t>
            </a:r>
            <a:r>
              <a:rPr lang="en-IN" sz="1800" dirty="0">
                <a:solidFill>
                  <a:srgbClr val="000000"/>
                </a:solidFill>
                <a:latin typeface="Calibri" panose="020F0502020204030204" pitchFamily="34" charset="0"/>
                <a:ea typeface="Times New Roman" panose="02020603050405020304" pitchFamily="18" charset="0"/>
                <a:cs typeface="Calibri" panose="020F0502020204030204" pitchFamily="34" charset="0"/>
              </a:rPr>
              <a:t> is the most used products.</a:t>
            </a:r>
          </a:p>
          <a:p>
            <a:pPr marL="285750" indent="-285750">
              <a:buFont typeface="Arial" panose="020B0604020202020204" pitchFamily="34" charset="0"/>
              <a:buChar char="•"/>
            </a:pPr>
            <a:endParaRPr lang="en-IN" sz="1800" dirty="0">
              <a:solidFill>
                <a:srgbClr val="000000"/>
              </a:solidFill>
              <a:latin typeface="Calibri" panose="020F0502020204030204" pitchFamily="34" charset="0"/>
              <a:ea typeface="Times New Roman" panose="02020603050405020304" pitchFamily="18" charset="0"/>
              <a:cs typeface="Calibri" panose="020F0502020204030204" pitchFamily="34" charset="0"/>
            </a:endParaRPr>
          </a:p>
          <a:p>
            <a:pPr marL="285750" indent="-285750">
              <a:buFont typeface="Arial" panose="020B0604020202020204" pitchFamily="34" charset="0"/>
              <a:buChar char="•"/>
            </a:pPr>
            <a:r>
              <a:rPr lang="en-IN" dirty="0">
                <a:solidFill>
                  <a:srgbClr val="000000"/>
                </a:solidFill>
                <a:latin typeface="Calibri" panose="020F0502020204030204" pitchFamily="34" charset="0"/>
                <a:ea typeface="Times New Roman" panose="02020603050405020304" pitchFamily="18" charset="0"/>
              </a:rPr>
              <a:t>C</a:t>
            </a:r>
            <a:r>
              <a:rPr lang="en-IN" sz="1800" dirty="0">
                <a:solidFill>
                  <a:srgbClr val="000000"/>
                </a:solidFill>
                <a:latin typeface="Calibri" panose="020F0502020204030204" pitchFamily="34" charset="0"/>
                <a:ea typeface="Times New Roman" panose="02020603050405020304" pitchFamily="18" charset="0"/>
              </a:rPr>
              <a:t>hurn rates &amp; account activity’s are dependent upon the fluctuations of economic indicators in countries.</a:t>
            </a:r>
          </a:p>
          <a:p>
            <a:endParaRPr lang="en-IN" sz="1800" dirty="0">
              <a:solidFill>
                <a:srgbClr val="000000"/>
              </a:solidFill>
              <a:latin typeface="Calibri" panose="020F0502020204030204" pitchFamily="34" charset="0"/>
              <a:ea typeface="Times New Roman" panose="02020603050405020304" pitchFamily="18" charset="0"/>
            </a:endParaRPr>
          </a:p>
          <a:p>
            <a:pPr marL="285750" indent="-285750">
              <a:buFont typeface="Arial" panose="020B0604020202020204" pitchFamily="34" charset="0"/>
              <a:buChar char="•"/>
            </a:pPr>
            <a:r>
              <a:rPr lang="en-IN" b="1" dirty="0">
                <a:solidFill>
                  <a:srgbClr val="000000"/>
                </a:solidFill>
                <a:latin typeface="Calibri" panose="020F0502020204030204" pitchFamily="34" charset="0"/>
                <a:ea typeface="Times New Roman" panose="02020603050405020304" pitchFamily="18" charset="0"/>
              </a:rPr>
              <a:t>Lower aged, old aged, unemployed/freelancing job </a:t>
            </a:r>
            <a:r>
              <a:rPr lang="en-IN" dirty="0">
                <a:solidFill>
                  <a:srgbClr val="000000"/>
                </a:solidFill>
                <a:latin typeface="Calibri" panose="020F0502020204030204" pitchFamily="34" charset="0"/>
                <a:ea typeface="Times New Roman" panose="02020603050405020304" pitchFamily="18" charset="0"/>
              </a:rPr>
              <a:t>appears to be customers at risk of churning .</a:t>
            </a:r>
          </a:p>
          <a:p>
            <a:endParaRPr lang="en-IN" dirty="0">
              <a:solidFill>
                <a:srgbClr val="000000"/>
              </a:solidFill>
              <a:latin typeface="Calibri" panose="020F0502020204030204" pitchFamily="34" charset="0"/>
              <a:ea typeface="Times New Roman" panose="02020603050405020304" pitchFamily="18" charset="0"/>
            </a:endParaRPr>
          </a:p>
          <a:p>
            <a:pPr marL="285750" indent="-285750">
              <a:buFont typeface="Arial" panose="020B0604020202020204" pitchFamily="34" charset="0"/>
              <a:buChar char="•"/>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Common characteristics such as female gender ,age groups between 30-50 and trends such as customers having credit card and from Germany &amp; France was identified among customers who have exited.</a:t>
            </a:r>
          </a:p>
          <a:p>
            <a:pPr marL="285750" indent="-285750">
              <a:buFont typeface="Arial" panose="020B0604020202020204" pitchFamily="34" charset="0"/>
              <a:buChar char="•"/>
            </a:pPr>
            <a:endPar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285750" indent="-285750">
              <a:buFont typeface="Arial" panose="020B0604020202020204" pitchFamily="34" charset="0"/>
              <a:buChar char="•"/>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Churn rate for 2017 was found to be the highest and 20% is the overall churn rate.</a:t>
            </a:r>
          </a:p>
          <a:p>
            <a:pPr marL="285750" indent="-285750">
              <a:buFont typeface="Arial" panose="020B0604020202020204" pitchFamily="34" charset="0"/>
              <a:buChar char="•"/>
            </a:pPr>
            <a:endPar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endParaRPr>
          </a:p>
          <a:p>
            <a:pPr marL="285750" indent="-285750">
              <a:buFont typeface="Arial" panose="020B0604020202020204" pitchFamily="34" charset="0"/>
              <a:buChar char="•"/>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Customers in age </a:t>
            </a:r>
            <a:r>
              <a:rPr lang="en-IN"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group 30-50,inactive users, users using less numbers of products </a:t>
            </a: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were found to be at a higher risk of churning the bank.</a:t>
            </a:r>
          </a:p>
          <a:p>
            <a:pPr marL="285750" indent="-285750">
              <a:buFont typeface="Arial" panose="020B0604020202020204" pitchFamily="34" charset="0"/>
              <a:buChar char="•"/>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solidFill>
                <a:srgbClr val="000000"/>
              </a:solidFill>
              <a:latin typeface="Calibri" panose="020F0502020204030204" pitchFamily="34" charset="0"/>
              <a:ea typeface="Times New Roman" panose="02020603050405020304" pitchFamily="18" charset="0"/>
            </a:endParaRPr>
          </a:p>
          <a:p>
            <a:pPr marL="285750" indent="-285750">
              <a:buFont typeface="Arial" panose="020B0604020202020204" pitchFamily="34" charset="0"/>
              <a:buChar char="•"/>
            </a:pPr>
            <a:endParaRPr lang="en-IN" sz="1800" b="1" dirty="0">
              <a:solidFill>
                <a:srgbClr val="000000"/>
              </a:solidFill>
              <a:latin typeface="Calibri" panose="020F0502020204030204" pitchFamily="34" charset="0"/>
              <a:ea typeface="Times New Roman" panose="02020603050405020304" pitchFamily="18" charset="0"/>
            </a:endParaRP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4203918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55BA56-22A9-52CB-8057-C35162556EFE}"/>
              </a:ext>
            </a:extLst>
          </p:cNvPr>
          <p:cNvSpPr txBox="1"/>
          <p:nvPr/>
        </p:nvSpPr>
        <p:spPr>
          <a:xfrm>
            <a:off x="336884" y="6262268"/>
            <a:ext cx="1295991" cy="452387"/>
          </a:xfrm>
          <a:prstGeom prst="rect">
            <a:avLst/>
          </a:prstGeom>
          <a:solidFill>
            <a:schemeClr val="bg1"/>
          </a:solidFill>
        </p:spPr>
        <p:txBody>
          <a:bodyPr wrap="square" rtlCol="0">
            <a:spAutoFit/>
          </a:bodyPr>
          <a:lstStyle/>
          <a:p>
            <a:endParaRPr lang="en-IN" dirty="0"/>
          </a:p>
        </p:txBody>
      </p:sp>
      <p:sp>
        <p:nvSpPr>
          <p:cNvPr id="3" name="TextBox 2">
            <a:extLst>
              <a:ext uri="{FF2B5EF4-FFF2-40B4-BE49-F238E27FC236}">
                <a16:creationId xmlns:a16="http://schemas.microsoft.com/office/drawing/2014/main" id="{C33C4E0B-10B7-C6ED-F579-DCE9731A6649}"/>
              </a:ext>
            </a:extLst>
          </p:cNvPr>
          <p:cNvSpPr txBox="1"/>
          <p:nvPr/>
        </p:nvSpPr>
        <p:spPr>
          <a:xfrm>
            <a:off x="10896009" y="6292177"/>
            <a:ext cx="1295991" cy="452387"/>
          </a:xfrm>
          <a:prstGeom prst="rect">
            <a:avLst/>
          </a:prstGeom>
          <a:solidFill>
            <a:schemeClr val="bg1"/>
          </a:solidFill>
        </p:spPr>
        <p:txBody>
          <a:bodyPr wrap="square" rtlCol="0">
            <a:spAutoFit/>
          </a:bodyPr>
          <a:lstStyle/>
          <a:p>
            <a:endParaRPr lang="en-IN" dirty="0"/>
          </a:p>
        </p:txBody>
      </p:sp>
      <p:sp>
        <p:nvSpPr>
          <p:cNvPr id="5" name="Rectangle 4">
            <a:extLst>
              <a:ext uri="{FF2B5EF4-FFF2-40B4-BE49-F238E27FC236}">
                <a16:creationId xmlns:a16="http://schemas.microsoft.com/office/drawing/2014/main" id="{CCD240DB-45D0-3FEC-2C8D-16B5C83E5431}"/>
              </a:ext>
            </a:extLst>
          </p:cNvPr>
          <p:cNvSpPr/>
          <p:nvPr/>
        </p:nvSpPr>
        <p:spPr>
          <a:xfrm>
            <a:off x="0" y="-17465"/>
            <a:ext cx="12192000" cy="98461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200" b="1" dirty="0"/>
              <a:t>STRATEGIC RECOMENDATIONS		</a:t>
            </a:r>
            <a:endParaRPr lang="en-IN" sz="3200" b="1" dirty="0"/>
          </a:p>
        </p:txBody>
      </p:sp>
      <p:sp>
        <p:nvSpPr>
          <p:cNvPr id="11" name="TextBox 10">
            <a:extLst>
              <a:ext uri="{FF2B5EF4-FFF2-40B4-BE49-F238E27FC236}">
                <a16:creationId xmlns:a16="http://schemas.microsoft.com/office/drawing/2014/main" id="{44372C50-7936-69FA-A209-F8892B4601D2}"/>
              </a:ext>
            </a:extLst>
          </p:cNvPr>
          <p:cNvSpPr txBox="1"/>
          <p:nvPr/>
        </p:nvSpPr>
        <p:spPr>
          <a:xfrm>
            <a:off x="0" y="1061463"/>
            <a:ext cx="10762488" cy="6463308"/>
          </a:xfrm>
          <a:prstGeom prst="rect">
            <a:avLst/>
          </a:prstGeom>
          <a:noFill/>
          <a:ln>
            <a:noFill/>
          </a:ln>
          <a:effectLst>
            <a:glow rad="228600">
              <a:schemeClr val="accent6">
                <a:satMod val="175000"/>
                <a:alpha val="40000"/>
              </a:schemeClr>
            </a:glow>
          </a:effectLst>
        </p:spPr>
        <p:txBody>
          <a:bodyPr wrap="square" rtlCol="0">
            <a:spAutoFit/>
          </a:bodyPr>
          <a:lstStyle/>
          <a:p>
            <a:endParaRPr lang="en-IN" sz="1800" b="1" dirty="0">
              <a:latin typeface="Calibri" panose="020F0502020204030204" pitchFamily="34" charset="0"/>
              <a:ea typeface="Times New Roman" panose="02020603050405020304" pitchFamily="18" charset="0"/>
            </a:endParaRPr>
          </a:p>
          <a:p>
            <a:pPr marL="285750" indent="-285750">
              <a:buFont typeface="Arial" panose="020B0604020202020204" pitchFamily="34" charset="0"/>
              <a:buChar char="•"/>
            </a:pPr>
            <a:r>
              <a:rPr lang="en-IN" dirty="0"/>
              <a:t>Females were found to be having higher average salary(potential revenue generator) but their churning rate were also high.</a:t>
            </a:r>
          </a:p>
          <a:p>
            <a:pPr marL="1200150" lvl="2" indent="-285750">
              <a:buFont typeface="Arial" panose="020B0604020202020204" pitchFamily="34" charset="0"/>
              <a:buChar char="•"/>
            </a:pPr>
            <a:r>
              <a:rPr lang="en-IN" dirty="0"/>
              <a:t>This indicates management to understand why females are churning the bank more. </a:t>
            </a:r>
          </a:p>
          <a:p>
            <a:pPr marL="1200150" lvl="2" indent="-285750">
              <a:buFont typeface="Arial" panose="020B0604020202020204" pitchFamily="34" charset="0"/>
              <a:buChar char="•"/>
            </a:pPr>
            <a:r>
              <a:rPr lang="en-IN" dirty="0"/>
              <a:t>Gender specific services shall be provided &amp; is important for retention of potential revenue generators.</a:t>
            </a:r>
          </a:p>
          <a:p>
            <a:pPr lvl="2"/>
            <a:endParaRPr lang="en-IN" dirty="0"/>
          </a:p>
          <a:p>
            <a:pPr marL="285750" indent="-285750">
              <a:buFont typeface="Arial" panose="020B0604020202020204" pitchFamily="34" charset="0"/>
              <a:buChar char="•"/>
            </a:pPr>
            <a:r>
              <a:rPr lang="en-IN" dirty="0"/>
              <a:t>Considerable % of accounts are not active , this is the indicator to management to </a:t>
            </a:r>
            <a:r>
              <a:rPr lang="en-US" dirty="0">
                <a:latin typeface="Söhne"/>
              </a:rPr>
              <a:t>l</a:t>
            </a:r>
            <a:r>
              <a:rPr lang="en-US" b="0" i="0" dirty="0">
                <a:effectLst/>
                <a:latin typeface="Söhne"/>
              </a:rPr>
              <a:t>aunch campaigns to re-engage inactive account holders through personalized communication channels, such as email, SMS, or direct mail offering incentives, promotions, or rewards to encourage them.</a:t>
            </a:r>
          </a:p>
          <a:p>
            <a:endParaRPr lang="en-US" b="0" i="0" dirty="0">
              <a:effectLst/>
              <a:latin typeface="Söhne"/>
            </a:endParaRPr>
          </a:p>
          <a:p>
            <a:pPr marL="285750" indent="-285750">
              <a:buFont typeface="Arial" panose="020B0604020202020204" pitchFamily="34" charset="0"/>
              <a:buChar char="•"/>
            </a:pPr>
            <a:r>
              <a:rPr lang="en-US" b="0" i="0" dirty="0">
                <a:effectLst/>
                <a:latin typeface="Söhne"/>
              </a:rPr>
              <a:t> </a:t>
            </a:r>
            <a:r>
              <a:rPr lang="en-US" sz="1800" dirty="0"/>
              <a:t>Implementing targeted retention efforts, such as relationship pricing, premium services, or VIP treatment for high-balance customers, can help incentivize them to stay with the bank.</a:t>
            </a:r>
          </a:p>
          <a:p>
            <a:endParaRPr lang="en-US" sz="1800" dirty="0"/>
          </a:p>
          <a:p>
            <a:pPr marL="285750" indent="-285750">
              <a:buFont typeface="Arial" panose="020B0604020202020204" pitchFamily="34" charset="0"/>
              <a:buChar char="•"/>
            </a:pPr>
            <a:r>
              <a:rPr lang="en-US" dirty="0"/>
              <a:t>Branches at </a:t>
            </a:r>
            <a:r>
              <a:rPr lang="en-US" b="1" dirty="0"/>
              <a:t>FRANCE &amp; GERMANY </a:t>
            </a:r>
            <a:r>
              <a:rPr lang="en-US" dirty="0"/>
              <a:t>shall be looked up at priority for redesigned strategies for retention of customers.</a:t>
            </a:r>
          </a:p>
          <a:p>
            <a:endParaRPr lang="en-US" dirty="0"/>
          </a:p>
          <a:p>
            <a:pPr marL="285750" indent="-285750">
              <a:buFont typeface="Arial" panose="020B0604020202020204" pitchFamily="34" charset="0"/>
              <a:buChar char="•"/>
            </a:pPr>
            <a:r>
              <a:rPr lang="en-US" sz="1800" dirty="0"/>
              <a:t>Digital services &amp; </a:t>
            </a:r>
            <a:r>
              <a:rPr lang="en-US" dirty="0"/>
              <a:t>Credit card services shall be promoted &amp; special awareness campaigns regarding them shall be planned as these service can be the potential high revenue generators.</a:t>
            </a:r>
            <a:endParaRPr lang="en-US" sz="1800" dirty="0"/>
          </a:p>
          <a:p>
            <a:pPr marL="285750" indent="-285750">
              <a:buFont typeface="Arial" panose="020B0604020202020204" pitchFamily="34" charset="0"/>
              <a:buChar char="•"/>
            </a:pPr>
            <a:endParaRPr lang="en-IN" sz="1800"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lvl="2"/>
            <a:endParaRPr lang="en-IN" dirty="0"/>
          </a:p>
        </p:txBody>
      </p:sp>
    </p:spTree>
    <p:extLst>
      <p:ext uri="{BB962C8B-B14F-4D97-AF65-F5344CB8AC3E}">
        <p14:creationId xmlns:p14="http://schemas.microsoft.com/office/powerpoint/2010/main" val="3745680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55BA56-22A9-52CB-8057-C35162556EFE}"/>
              </a:ext>
            </a:extLst>
          </p:cNvPr>
          <p:cNvSpPr txBox="1"/>
          <p:nvPr/>
        </p:nvSpPr>
        <p:spPr>
          <a:xfrm>
            <a:off x="336884" y="6262268"/>
            <a:ext cx="1295991" cy="452387"/>
          </a:xfrm>
          <a:prstGeom prst="rect">
            <a:avLst/>
          </a:prstGeom>
          <a:solidFill>
            <a:schemeClr val="bg1"/>
          </a:solidFill>
        </p:spPr>
        <p:txBody>
          <a:bodyPr wrap="square" rtlCol="0">
            <a:spAutoFit/>
          </a:bodyPr>
          <a:lstStyle/>
          <a:p>
            <a:endParaRPr lang="en-IN" dirty="0"/>
          </a:p>
        </p:txBody>
      </p:sp>
      <p:sp>
        <p:nvSpPr>
          <p:cNvPr id="3" name="TextBox 2">
            <a:extLst>
              <a:ext uri="{FF2B5EF4-FFF2-40B4-BE49-F238E27FC236}">
                <a16:creationId xmlns:a16="http://schemas.microsoft.com/office/drawing/2014/main" id="{C33C4E0B-10B7-C6ED-F579-DCE9731A6649}"/>
              </a:ext>
            </a:extLst>
          </p:cNvPr>
          <p:cNvSpPr txBox="1"/>
          <p:nvPr/>
        </p:nvSpPr>
        <p:spPr>
          <a:xfrm>
            <a:off x="10896009" y="6292177"/>
            <a:ext cx="1295991" cy="452387"/>
          </a:xfrm>
          <a:prstGeom prst="rect">
            <a:avLst/>
          </a:prstGeom>
          <a:solidFill>
            <a:schemeClr val="bg1"/>
          </a:solidFill>
        </p:spPr>
        <p:txBody>
          <a:bodyPr wrap="square" rtlCol="0">
            <a:spAutoFit/>
          </a:bodyPr>
          <a:lstStyle/>
          <a:p>
            <a:endParaRPr lang="en-IN" dirty="0"/>
          </a:p>
        </p:txBody>
      </p:sp>
      <p:sp>
        <p:nvSpPr>
          <p:cNvPr id="5" name="Rectangle 4">
            <a:extLst>
              <a:ext uri="{FF2B5EF4-FFF2-40B4-BE49-F238E27FC236}">
                <a16:creationId xmlns:a16="http://schemas.microsoft.com/office/drawing/2014/main" id="{CCD240DB-45D0-3FEC-2C8D-16B5C83E5431}"/>
              </a:ext>
            </a:extLst>
          </p:cNvPr>
          <p:cNvSpPr/>
          <p:nvPr/>
        </p:nvSpPr>
        <p:spPr>
          <a:xfrm>
            <a:off x="0" y="-17465"/>
            <a:ext cx="12192000" cy="98461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3200" b="1" dirty="0"/>
              <a:t>CONCLUSION</a:t>
            </a:r>
            <a:r>
              <a:rPr lang="en-IN" sz="5400" b="1" dirty="0"/>
              <a:t> </a:t>
            </a:r>
            <a:r>
              <a:rPr lang="en-US" sz="3200" b="1" dirty="0"/>
              <a:t>		</a:t>
            </a:r>
            <a:endParaRPr lang="en-IN" sz="3200" b="1" dirty="0"/>
          </a:p>
        </p:txBody>
      </p:sp>
      <p:sp>
        <p:nvSpPr>
          <p:cNvPr id="4" name="TextBox 3">
            <a:extLst>
              <a:ext uri="{FF2B5EF4-FFF2-40B4-BE49-F238E27FC236}">
                <a16:creationId xmlns:a16="http://schemas.microsoft.com/office/drawing/2014/main" id="{02751311-E875-4866-E9A0-5B542300208B}"/>
              </a:ext>
            </a:extLst>
          </p:cNvPr>
          <p:cNvSpPr txBox="1"/>
          <p:nvPr/>
        </p:nvSpPr>
        <p:spPr>
          <a:xfrm>
            <a:off x="0" y="1061463"/>
            <a:ext cx="11960352" cy="6463308"/>
          </a:xfrm>
          <a:prstGeom prst="rect">
            <a:avLst/>
          </a:prstGeom>
          <a:noFill/>
          <a:ln>
            <a:noFill/>
          </a:ln>
          <a:effectLst>
            <a:glow rad="228600">
              <a:schemeClr val="accent6">
                <a:satMod val="175000"/>
                <a:alpha val="40000"/>
              </a:schemeClr>
            </a:glow>
          </a:effectLst>
        </p:spPr>
        <p:txBody>
          <a:bodyPr wrap="square" rtlCol="0">
            <a:spAutoFit/>
          </a:bodyPr>
          <a:lstStyle/>
          <a:p>
            <a:endParaRPr lang="en-IN" sz="1800" b="1" dirty="0">
              <a:latin typeface="Calibri" panose="020F0502020204030204" pitchFamily="34" charset="0"/>
              <a:ea typeface="Times New Roman" panose="02020603050405020304" pitchFamily="18" charset="0"/>
            </a:endParaRPr>
          </a:p>
          <a:p>
            <a:pPr marL="285750" indent="-285750">
              <a:buFont typeface="Arial" panose="020B0604020202020204" pitchFamily="34" charset="0"/>
              <a:buChar char="•"/>
            </a:pPr>
            <a:r>
              <a:rPr lang="en-IN" dirty="0">
                <a:solidFill>
                  <a:schemeClr val="tx1"/>
                </a:solidFill>
              </a:rPr>
              <a:t>The dataset of Columbia bank was analysed thoroughly and management can move in the below mentioned direction for effective </a:t>
            </a:r>
            <a:r>
              <a:rPr lang="en-IN" dirty="0"/>
              <a:t>customer churn management</a:t>
            </a:r>
            <a:r>
              <a:rPr lang="en-IN" dirty="0">
                <a:solidFill>
                  <a:schemeClr val="tx1"/>
                </a:solidFill>
              </a:rPr>
              <a:t> and growth in customer retention. </a:t>
            </a:r>
          </a:p>
          <a:p>
            <a:pPr marL="285750" indent="-285750">
              <a:buFont typeface="Arial" panose="020B0604020202020204" pitchFamily="34" charset="0"/>
              <a:buChar char="•"/>
            </a:pPr>
            <a:endParaRPr lang="en-IN" dirty="0">
              <a:solidFill>
                <a:schemeClr val="tx1"/>
              </a:solidFill>
            </a:endParaRPr>
          </a:p>
          <a:p>
            <a:pPr marL="285750" indent="-285750">
              <a:buFont typeface="Arial" panose="020B0604020202020204" pitchFamily="34" charset="0"/>
              <a:buChar char="•"/>
            </a:pPr>
            <a:r>
              <a:rPr lang="en-IN" dirty="0"/>
              <a:t>Key factors contributing customer churn were identified as :</a:t>
            </a:r>
          </a:p>
          <a:p>
            <a:pPr marL="3943350" lvl="8" indent="-285750">
              <a:buFont typeface="Arial" panose="020B0604020202020204" pitchFamily="34" charset="0"/>
              <a:buChar char="•"/>
            </a:pPr>
            <a:r>
              <a:rPr lang="en-IN" dirty="0"/>
              <a:t>Customers using less numbers of products.</a:t>
            </a:r>
          </a:p>
          <a:p>
            <a:pPr marL="3943350" lvl="8" indent="-285750">
              <a:buFont typeface="Arial" panose="020B0604020202020204" pitchFamily="34" charset="0"/>
              <a:buChar char="•"/>
            </a:pPr>
            <a:r>
              <a:rPr lang="en-IN" dirty="0"/>
              <a:t>Absence of segment wise specific services.</a:t>
            </a:r>
          </a:p>
          <a:p>
            <a:pPr marL="3943350" lvl="8" indent="-285750">
              <a:buFont typeface="Arial" panose="020B0604020202020204" pitchFamily="34" charset="0"/>
              <a:buChar char="•"/>
            </a:pPr>
            <a:r>
              <a:rPr lang="en-IN" dirty="0"/>
              <a:t>Branches at Germany &amp; France has services &amp; management gaps.</a:t>
            </a:r>
          </a:p>
          <a:p>
            <a:pPr marL="3943350" lvl="8" indent="-285750">
              <a:buFont typeface="Arial" panose="020B0604020202020204" pitchFamily="34" charset="0"/>
              <a:buChar char="•"/>
            </a:pPr>
            <a:r>
              <a:rPr lang="en-IN" dirty="0"/>
              <a:t>Significant inactive users at France branch.</a:t>
            </a:r>
          </a:p>
          <a:p>
            <a:pPr lvl="8"/>
            <a:endParaRPr lang="en-IN" dirty="0"/>
          </a:p>
          <a:p>
            <a:pPr marL="285750" indent="-285750">
              <a:buFont typeface="Arial" panose="020B0604020202020204" pitchFamily="34" charset="0"/>
              <a:buChar char="•"/>
            </a:pPr>
            <a:r>
              <a:rPr lang="en-IN" dirty="0"/>
              <a:t>Profitable customer segments identified as :</a:t>
            </a:r>
          </a:p>
          <a:p>
            <a:pPr marL="3943350" lvl="8" indent="-285750">
              <a:buFont typeface="Arial" panose="020B0604020202020204" pitchFamily="34" charset="0"/>
              <a:buChar char="•"/>
            </a:pPr>
            <a:r>
              <a:rPr lang="en-IN" dirty="0"/>
              <a:t>Female customers.</a:t>
            </a:r>
          </a:p>
          <a:p>
            <a:pPr marL="3943350" lvl="8" indent="-285750">
              <a:buFont typeface="Arial" panose="020B0604020202020204" pitchFamily="34" charset="0"/>
              <a:buChar char="•"/>
            </a:pPr>
            <a:r>
              <a:rPr lang="en-IN" dirty="0"/>
              <a:t>Branches at Germany &amp; France.</a:t>
            </a:r>
          </a:p>
          <a:p>
            <a:pPr marL="3943350" lvl="8" indent="-285750">
              <a:buFont typeface="Arial" panose="020B0604020202020204" pitchFamily="34" charset="0"/>
              <a:buChar char="•"/>
            </a:pPr>
            <a:r>
              <a:rPr lang="en-IN" dirty="0"/>
              <a:t>Customers aged 30-50 years.</a:t>
            </a:r>
          </a:p>
          <a:p>
            <a:pPr lvl="8"/>
            <a:endParaRPr lang="en-IN" dirty="0"/>
          </a:p>
          <a:p>
            <a:pPr marL="285750" indent="-285750">
              <a:buFont typeface="Arial" panose="020B0604020202020204" pitchFamily="34" charset="0"/>
              <a:buChar char="•"/>
            </a:pPr>
            <a:r>
              <a:rPr lang="en-IN" dirty="0"/>
              <a:t>It should be aimed to achieve more % of active users.</a:t>
            </a:r>
          </a:p>
          <a:p>
            <a:endParaRPr lang="en-IN" dirty="0"/>
          </a:p>
          <a:p>
            <a:pPr marL="285750" indent="-285750">
              <a:buFont typeface="Arial" panose="020B0604020202020204" pitchFamily="34" charset="0"/>
              <a:buChar char="•"/>
            </a:pPr>
            <a:r>
              <a:rPr lang="en-IN" dirty="0"/>
              <a:t>Digital services , tailored services , prompt customer services , ease of banking are amongst the pillars for getting growth.</a:t>
            </a:r>
          </a:p>
          <a:p>
            <a:pPr marL="285750" indent="-285750">
              <a:buFont typeface="Arial" panose="020B0604020202020204" pitchFamily="34" charset="0"/>
              <a:buChar char="•"/>
            </a:pPr>
            <a:endParaRPr lang="en-IN" dirty="0">
              <a:solidFill>
                <a:schemeClr val="tx1"/>
              </a:solidFill>
            </a:endParaRPr>
          </a:p>
          <a:p>
            <a:pPr marL="285750" indent="-285750">
              <a:buFont typeface="Arial" panose="020B0604020202020204" pitchFamily="34" charset="0"/>
              <a:buChar char="•"/>
            </a:pPr>
            <a:endParaRPr lang="en-IN" sz="1800"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lvl="2"/>
            <a:endParaRPr lang="en-IN" dirty="0"/>
          </a:p>
        </p:txBody>
      </p:sp>
    </p:spTree>
    <p:extLst>
      <p:ext uri="{BB962C8B-B14F-4D97-AF65-F5344CB8AC3E}">
        <p14:creationId xmlns:p14="http://schemas.microsoft.com/office/powerpoint/2010/main" val="926653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4EF6D-755B-CE03-B36D-BD32ADBA67B8}"/>
              </a:ext>
            </a:extLst>
          </p:cNvPr>
          <p:cNvSpPr>
            <a:spLocks noGrp="1"/>
          </p:cNvSpPr>
          <p:nvPr>
            <p:ph type="title"/>
          </p:nvPr>
        </p:nvSpPr>
        <p:spPr>
          <a:xfrm>
            <a:off x="507556" y="0"/>
            <a:ext cx="11150600" cy="920336"/>
          </a:xfrm>
        </p:spPr>
        <p:txBody>
          <a:bodyPr/>
          <a:lstStyle/>
          <a:p>
            <a:r>
              <a:rPr lang="en-IN" dirty="0"/>
              <a:t>DASHBOARD</a:t>
            </a:r>
          </a:p>
        </p:txBody>
      </p:sp>
      <p:sp>
        <p:nvSpPr>
          <p:cNvPr id="3" name="Slide Number Placeholder 2">
            <a:extLst>
              <a:ext uri="{FF2B5EF4-FFF2-40B4-BE49-F238E27FC236}">
                <a16:creationId xmlns:a16="http://schemas.microsoft.com/office/drawing/2014/main" id="{3CF5C7AA-E547-F2CD-1FF5-AAEF94C0009F}"/>
              </a:ext>
            </a:extLst>
          </p:cNvPr>
          <p:cNvSpPr>
            <a:spLocks noGrp="1"/>
          </p:cNvSpPr>
          <p:nvPr>
            <p:ph type="sldNum" sz="quarter" idx="12"/>
          </p:nvPr>
        </p:nvSpPr>
        <p:spPr/>
        <p:txBody>
          <a:bodyPr/>
          <a:lstStyle/>
          <a:p>
            <a:fld id="{9EC71654-96A5-4280-94F3-931C61A9F92C}" type="slidenum">
              <a:rPr lang="en-US" noProof="0" smtClean="0"/>
              <a:pPr/>
              <a:t>13</a:t>
            </a:fld>
            <a:endParaRPr lang="en-US" noProof="0" dirty="0"/>
          </a:p>
        </p:txBody>
      </p:sp>
      <p:pic>
        <p:nvPicPr>
          <p:cNvPr id="6" name="Picture 5">
            <a:extLst>
              <a:ext uri="{FF2B5EF4-FFF2-40B4-BE49-F238E27FC236}">
                <a16:creationId xmlns:a16="http://schemas.microsoft.com/office/drawing/2014/main" id="{1144B871-2F2C-ED2E-6C4E-856F60D432D2}"/>
              </a:ext>
            </a:extLst>
          </p:cNvPr>
          <p:cNvPicPr>
            <a:picLocks noChangeAspect="1"/>
          </p:cNvPicPr>
          <p:nvPr/>
        </p:nvPicPr>
        <p:blipFill>
          <a:blip r:embed="rId2"/>
          <a:stretch>
            <a:fillRect/>
          </a:stretch>
        </p:blipFill>
        <p:spPr>
          <a:xfrm>
            <a:off x="438351" y="920335"/>
            <a:ext cx="11468099" cy="5751827"/>
          </a:xfrm>
          <a:prstGeom prst="rect">
            <a:avLst/>
          </a:prstGeom>
        </p:spPr>
      </p:pic>
    </p:spTree>
    <p:extLst>
      <p:ext uri="{BB962C8B-B14F-4D97-AF65-F5344CB8AC3E}">
        <p14:creationId xmlns:p14="http://schemas.microsoft.com/office/powerpoint/2010/main" val="1533194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4EF6D-755B-CE03-B36D-BD32ADBA67B8}"/>
              </a:ext>
            </a:extLst>
          </p:cNvPr>
          <p:cNvSpPr>
            <a:spLocks noGrp="1"/>
          </p:cNvSpPr>
          <p:nvPr>
            <p:ph type="title"/>
          </p:nvPr>
        </p:nvSpPr>
        <p:spPr>
          <a:xfrm>
            <a:off x="507556" y="0"/>
            <a:ext cx="11150600" cy="920336"/>
          </a:xfrm>
        </p:spPr>
        <p:txBody>
          <a:bodyPr/>
          <a:lstStyle/>
          <a:p>
            <a:r>
              <a:rPr lang="en-IN" dirty="0"/>
              <a:t>DASHBOARD</a:t>
            </a:r>
          </a:p>
        </p:txBody>
      </p:sp>
      <p:sp>
        <p:nvSpPr>
          <p:cNvPr id="3" name="Slide Number Placeholder 2">
            <a:extLst>
              <a:ext uri="{FF2B5EF4-FFF2-40B4-BE49-F238E27FC236}">
                <a16:creationId xmlns:a16="http://schemas.microsoft.com/office/drawing/2014/main" id="{3CF5C7AA-E547-F2CD-1FF5-AAEF94C0009F}"/>
              </a:ext>
            </a:extLst>
          </p:cNvPr>
          <p:cNvSpPr>
            <a:spLocks noGrp="1"/>
          </p:cNvSpPr>
          <p:nvPr>
            <p:ph type="sldNum" sz="quarter" idx="12"/>
          </p:nvPr>
        </p:nvSpPr>
        <p:spPr/>
        <p:txBody>
          <a:bodyPr/>
          <a:lstStyle/>
          <a:p>
            <a:fld id="{9EC71654-96A5-4280-94F3-931C61A9F92C}" type="slidenum">
              <a:rPr lang="en-US" noProof="0" smtClean="0"/>
              <a:pPr/>
              <a:t>14</a:t>
            </a:fld>
            <a:endParaRPr lang="en-US" noProof="0" dirty="0"/>
          </a:p>
        </p:txBody>
      </p:sp>
      <p:pic>
        <p:nvPicPr>
          <p:cNvPr id="6" name="Picture 5">
            <a:extLst>
              <a:ext uri="{FF2B5EF4-FFF2-40B4-BE49-F238E27FC236}">
                <a16:creationId xmlns:a16="http://schemas.microsoft.com/office/drawing/2014/main" id="{9D9FB053-F15E-198A-8CB2-8F7C634439D7}"/>
              </a:ext>
            </a:extLst>
          </p:cNvPr>
          <p:cNvPicPr>
            <a:picLocks noChangeAspect="1"/>
          </p:cNvPicPr>
          <p:nvPr/>
        </p:nvPicPr>
        <p:blipFill>
          <a:blip r:embed="rId2"/>
          <a:stretch>
            <a:fillRect/>
          </a:stretch>
        </p:blipFill>
        <p:spPr>
          <a:xfrm>
            <a:off x="507556" y="1110254"/>
            <a:ext cx="11150600" cy="5532852"/>
          </a:xfrm>
          <a:prstGeom prst="rect">
            <a:avLst/>
          </a:prstGeom>
        </p:spPr>
      </p:pic>
    </p:spTree>
    <p:extLst>
      <p:ext uri="{BB962C8B-B14F-4D97-AF65-F5344CB8AC3E}">
        <p14:creationId xmlns:p14="http://schemas.microsoft.com/office/powerpoint/2010/main" val="8738401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cityscape">
            <a:extLst>
              <a:ext uri="{FF2B5EF4-FFF2-40B4-BE49-F238E27FC236}">
                <a16:creationId xmlns:a16="http://schemas.microsoft.com/office/drawing/2014/main" id="{3A7EDB62-3E60-F44C-AE34-9495623E004A}"/>
              </a:ext>
            </a:extLst>
          </p:cNvPr>
          <p:cNvPicPr>
            <a:picLocks noGrp="1" noChangeAspect="1"/>
          </p:cNvPicPr>
          <p:nvPr>
            <p:ph type="pic" sz="quarter" idx="10"/>
          </p:nvPr>
        </p:nvPicPr>
        <p:blipFill>
          <a:blip r:embed="rId3" cstate="print">
            <a:extLst>
              <a:ext uri="{28A0092B-C50C-407E-A947-70E740481C1C}">
                <a14:useLocalDpi xmlns:a14="http://schemas.microsoft.com/office/drawing/2010/main"/>
              </a:ext>
            </a:extLst>
          </a:blip>
          <a:srcRect/>
          <a:stretch>
            <a:fillRect/>
          </a:stretch>
        </p:blipFill>
        <p:spPr>
          <a:xfrm>
            <a:off x="710834" y="728545"/>
            <a:ext cx="5305661" cy="5305661"/>
          </a:xfrm>
        </p:spPr>
      </p:pic>
      <p:sp>
        <p:nvSpPr>
          <p:cNvPr id="7" name="Title 6">
            <a:extLst>
              <a:ext uri="{FF2B5EF4-FFF2-40B4-BE49-F238E27FC236}">
                <a16:creationId xmlns:a16="http://schemas.microsoft.com/office/drawing/2014/main" id="{39B0EC6D-03DD-4CEE-9979-34A964DCA45D}"/>
              </a:ext>
            </a:extLst>
          </p:cNvPr>
          <p:cNvSpPr>
            <a:spLocks noGrp="1"/>
          </p:cNvSpPr>
          <p:nvPr>
            <p:ph type="title"/>
          </p:nvPr>
        </p:nvSpPr>
        <p:spPr/>
        <p:txBody>
          <a:bodyPr/>
          <a:lstStyle/>
          <a:p>
            <a:r>
              <a:rPr lang="en-US" dirty="0"/>
              <a:t>Thank you</a:t>
            </a:r>
          </a:p>
        </p:txBody>
      </p:sp>
      <p:sp>
        <p:nvSpPr>
          <p:cNvPr id="2" name="Subtitle 1">
            <a:extLst>
              <a:ext uri="{FF2B5EF4-FFF2-40B4-BE49-F238E27FC236}">
                <a16:creationId xmlns:a16="http://schemas.microsoft.com/office/drawing/2014/main" id="{10F9F51E-A3D5-4726-BACE-D5CDD8A46429}"/>
              </a:ext>
            </a:extLst>
          </p:cNvPr>
          <p:cNvSpPr>
            <a:spLocks noGrp="1"/>
          </p:cNvSpPr>
          <p:nvPr>
            <p:ph type="subTitle" idx="1"/>
          </p:nvPr>
        </p:nvSpPr>
        <p:spPr/>
        <p:txBody>
          <a:bodyPr/>
          <a:lstStyle/>
          <a:p>
            <a:r>
              <a:rPr lang="en-US" dirty="0"/>
              <a:t>nandanwarpratik7@gmail.com</a:t>
            </a:r>
          </a:p>
        </p:txBody>
      </p:sp>
      <p:sp>
        <p:nvSpPr>
          <p:cNvPr id="4" name="Text Placeholder 3">
            <a:extLst>
              <a:ext uri="{FF2B5EF4-FFF2-40B4-BE49-F238E27FC236}">
                <a16:creationId xmlns:a16="http://schemas.microsoft.com/office/drawing/2014/main" id="{2EF38505-DC60-7399-6085-F5D1AB611449}"/>
              </a:ext>
            </a:extLst>
          </p:cNvPr>
          <p:cNvSpPr>
            <a:spLocks noGrp="1"/>
          </p:cNvSpPr>
          <p:nvPr>
            <p:ph type="body" sz="quarter" idx="11"/>
          </p:nvPr>
        </p:nvSpPr>
        <p:spPr>
          <a:xfrm>
            <a:off x="7080638" y="4987858"/>
            <a:ext cx="4533900" cy="404243"/>
          </a:xfrm>
        </p:spPr>
        <p:txBody>
          <a:bodyPr/>
          <a:lstStyle/>
          <a:p>
            <a:pPr algn="l" fontAlgn="auto"/>
            <a:r>
              <a:rPr lang="en-IN" b="0" i="0" dirty="0">
                <a:effectLst/>
                <a:latin typeface="-apple-system"/>
              </a:rPr>
              <a:t>www.linkedin.com/in/pratik-nandanwar</a:t>
            </a:r>
          </a:p>
          <a:p>
            <a:br>
              <a:rPr lang="en-IN" dirty="0"/>
            </a:br>
            <a:endParaRPr lang="en-IN" dirty="0"/>
          </a:p>
        </p:txBody>
      </p:sp>
      <p:sp>
        <p:nvSpPr>
          <p:cNvPr id="6" name="TextBox 5">
            <a:extLst>
              <a:ext uri="{FF2B5EF4-FFF2-40B4-BE49-F238E27FC236}">
                <a16:creationId xmlns:a16="http://schemas.microsoft.com/office/drawing/2014/main" id="{DBB99FA5-FDDB-4A8D-269E-7D1E52C01349}"/>
              </a:ext>
            </a:extLst>
          </p:cNvPr>
          <p:cNvSpPr txBox="1"/>
          <p:nvPr/>
        </p:nvSpPr>
        <p:spPr>
          <a:xfrm>
            <a:off x="6451490" y="4932994"/>
            <a:ext cx="532352" cy="404243"/>
          </a:xfrm>
          <a:prstGeom prst="rect">
            <a:avLst/>
          </a:prstGeom>
          <a:solidFill>
            <a:schemeClr val="bg1"/>
          </a:solidFill>
        </p:spPr>
        <p:txBody>
          <a:bodyPr wrap="square" rtlCol="0">
            <a:spAutoFit/>
          </a:bodyPr>
          <a:lstStyle/>
          <a:p>
            <a:endParaRPr lang="en-IN" dirty="0"/>
          </a:p>
        </p:txBody>
      </p:sp>
      <p:pic>
        <p:nvPicPr>
          <p:cNvPr id="9" name="Picture 8">
            <a:extLst>
              <a:ext uri="{FF2B5EF4-FFF2-40B4-BE49-F238E27FC236}">
                <a16:creationId xmlns:a16="http://schemas.microsoft.com/office/drawing/2014/main" id="{216185BC-8F34-043A-B290-C96E50235560}"/>
              </a:ext>
            </a:extLst>
          </p:cNvPr>
          <p:cNvPicPr>
            <a:picLocks noChangeAspect="1"/>
          </p:cNvPicPr>
          <p:nvPr/>
        </p:nvPicPr>
        <p:blipFill>
          <a:blip r:embed="rId4"/>
          <a:stretch>
            <a:fillRect/>
          </a:stretch>
        </p:blipFill>
        <p:spPr>
          <a:xfrm>
            <a:off x="6543045" y="4987858"/>
            <a:ext cx="404243" cy="404243"/>
          </a:xfrm>
          <a:prstGeom prst="rect">
            <a:avLst/>
          </a:prstGeom>
        </p:spPr>
      </p:pic>
      <p:sp>
        <p:nvSpPr>
          <p:cNvPr id="12" name="TextBox 11">
            <a:extLst>
              <a:ext uri="{FF2B5EF4-FFF2-40B4-BE49-F238E27FC236}">
                <a16:creationId xmlns:a16="http://schemas.microsoft.com/office/drawing/2014/main" id="{E1CECC0D-0E35-26B7-A511-41D0EFA6FA1A}"/>
              </a:ext>
            </a:extLst>
          </p:cNvPr>
          <p:cNvSpPr txBox="1"/>
          <p:nvPr/>
        </p:nvSpPr>
        <p:spPr>
          <a:xfrm>
            <a:off x="6291072" y="1819656"/>
            <a:ext cx="1883664" cy="822960"/>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2928802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6960426-AAA6-4126-93AF-30F7DEE010A4}"/>
              </a:ext>
            </a:extLst>
          </p:cNvPr>
          <p:cNvSpPr>
            <a:spLocks noGrp="1"/>
          </p:cNvSpPr>
          <p:nvPr>
            <p:ph type="body" idx="1"/>
          </p:nvPr>
        </p:nvSpPr>
        <p:spPr>
          <a:xfrm>
            <a:off x="-741934" y="1291992"/>
            <a:ext cx="7900525" cy="2137008"/>
          </a:xfrm>
        </p:spPr>
        <p:txBody>
          <a:bodyPr/>
          <a:lstStyle/>
          <a:p>
            <a:pPr marL="285750" indent="-285750">
              <a:buFont typeface="Arial" panose="020B0604020202020204" pitchFamily="34" charset="0"/>
              <a:buChar char="•"/>
            </a:pPr>
            <a:r>
              <a:rPr lang="en-IN" dirty="0"/>
              <a:t>Columbia bank is a chain of bank  </a:t>
            </a:r>
          </a:p>
          <a:p>
            <a:r>
              <a:rPr lang="en-IN" dirty="0"/>
              <a:t>     which started its operations in 1996.</a:t>
            </a:r>
          </a:p>
          <a:p>
            <a:endParaRPr lang="en-IN" dirty="0"/>
          </a:p>
          <a:p>
            <a:endParaRPr lang="en-US" dirty="0"/>
          </a:p>
        </p:txBody>
      </p:sp>
      <p:pic>
        <p:nvPicPr>
          <p:cNvPr id="11" name="Picture Placeholder 10">
            <a:extLst>
              <a:ext uri="{FF2B5EF4-FFF2-40B4-BE49-F238E27FC236}">
                <a16:creationId xmlns:a16="http://schemas.microsoft.com/office/drawing/2014/main" id="{9D82A855-CCB0-4075-B5EE-5CC6FD176DB4}"/>
              </a:ext>
            </a:extLst>
          </p:cNvPr>
          <p:cNvPicPr>
            <a:picLocks noGrp="1" noChangeAspect="1"/>
          </p:cNvPicPr>
          <p:nvPr>
            <p:ph type="pic" sz="quarter" idx="13"/>
          </p:nvPr>
        </p:nvPicPr>
        <p:blipFill>
          <a:blip r:embed="rId3"/>
          <a:srcRect/>
          <a:stretch/>
        </p:blipFill>
        <p:spPr>
          <a:xfrm>
            <a:off x="5985600" y="2174123"/>
            <a:ext cx="6206400" cy="4587625"/>
          </a:xfrm>
        </p:spPr>
      </p:pic>
      <p:sp>
        <p:nvSpPr>
          <p:cNvPr id="4" name="Slide Number Placeholder 3">
            <a:extLst>
              <a:ext uri="{FF2B5EF4-FFF2-40B4-BE49-F238E27FC236}">
                <a16:creationId xmlns:a16="http://schemas.microsoft.com/office/drawing/2014/main" id="{D66E959E-B23F-467A-9B6E-30F9EE969EC2}"/>
              </a:ext>
            </a:extLst>
          </p:cNvPr>
          <p:cNvSpPr>
            <a:spLocks noGrp="1"/>
          </p:cNvSpPr>
          <p:nvPr>
            <p:ph type="sldNum" sz="quarter" idx="12"/>
          </p:nvPr>
        </p:nvSpPr>
        <p:spPr/>
        <p:txBody>
          <a:bodyPr/>
          <a:lstStyle/>
          <a:p>
            <a:fld id="{9EC71654-96A5-4280-94F3-931C61A9F92C}" type="slidenum">
              <a:rPr lang="en-US" smtClean="0"/>
              <a:pPr/>
              <a:t>2</a:t>
            </a:fld>
            <a:endParaRPr lang="en-US" dirty="0"/>
          </a:p>
        </p:txBody>
      </p:sp>
      <p:sp>
        <p:nvSpPr>
          <p:cNvPr id="5" name="TextBox 4">
            <a:extLst>
              <a:ext uri="{FF2B5EF4-FFF2-40B4-BE49-F238E27FC236}">
                <a16:creationId xmlns:a16="http://schemas.microsoft.com/office/drawing/2014/main" id="{30D10228-2BEB-C8FB-7777-8C393148CFE3}"/>
              </a:ext>
            </a:extLst>
          </p:cNvPr>
          <p:cNvSpPr txBox="1"/>
          <p:nvPr/>
        </p:nvSpPr>
        <p:spPr>
          <a:xfrm>
            <a:off x="1434064" y="2333685"/>
            <a:ext cx="3724976" cy="4524315"/>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1"/>
                </a:solidFill>
              </a:rPr>
              <a:t>The mission of the bank is to provide accessible and efficient services and serve the respective communities.</a:t>
            </a:r>
          </a:p>
          <a:p>
            <a:pPr marL="285750" indent="-285750">
              <a:buFont typeface="Arial" panose="020B0604020202020204" pitchFamily="34" charset="0"/>
              <a:buChar char="•"/>
            </a:pPr>
            <a:r>
              <a:rPr lang="en-IN" dirty="0">
                <a:solidFill>
                  <a:schemeClr val="bg1"/>
                </a:solidFill>
              </a:rPr>
              <a:t>Currently the bank operates in </a:t>
            </a:r>
          </a:p>
          <a:p>
            <a:pPr marL="742950" lvl="1" indent="-285750">
              <a:buFont typeface="Arial" panose="020B0604020202020204" pitchFamily="34" charset="0"/>
              <a:buChar char="•"/>
            </a:pPr>
            <a:r>
              <a:rPr lang="en-IN" dirty="0">
                <a:solidFill>
                  <a:schemeClr val="bg1"/>
                </a:solidFill>
              </a:rPr>
              <a:t>FRANCE </a:t>
            </a:r>
          </a:p>
          <a:p>
            <a:pPr marL="742950" lvl="1" indent="-285750">
              <a:buFont typeface="Arial" panose="020B0604020202020204" pitchFamily="34" charset="0"/>
              <a:buChar char="•"/>
            </a:pPr>
            <a:r>
              <a:rPr lang="en-IN" dirty="0">
                <a:solidFill>
                  <a:schemeClr val="bg1"/>
                </a:solidFill>
              </a:rPr>
              <a:t>SPAIN</a:t>
            </a:r>
          </a:p>
          <a:p>
            <a:pPr marL="742950" lvl="1" indent="-285750">
              <a:buFont typeface="Arial" panose="020B0604020202020204" pitchFamily="34" charset="0"/>
              <a:buChar char="•"/>
            </a:pPr>
            <a:r>
              <a:rPr lang="en-IN" dirty="0">
                <a:solidFill>
                  <a:schemeClr val="bg1"/>
                </a:solidFill>
              </a:rPr>
              <a:t>GERMANY</a:t>
            </a:r>
          </a:p>
          <a:p>
            <a:pPr marL="285750" indent="-285750">
              <a:buFont typeface="Arial" panose="020B0604020202020204" pitchFamily="34" charset="0"/>
              <a:buChar char="•"/>
            </a:pPr>
            <a:r>
              <a:rPr lang="en-US" dirty="0">
                <a:solidFill>
                  <a:schemeClr val="bg1"/>
                </a:solidFill>
              </a:rPr>
              <a:t>Columbia bank facilities provide a wide array of services such as:</a:t>
            </a:r>
          </a:p>
          <a:p>
            <a:pPr marL="742950" lvl="1" indent="-285750">
              <a:buFont typeface="Arial" panose="020B0604020202020204" pitchFamily="34" charset="0"/>
              <a:buChar char="•"/>
            </a:pPr>
            <a:r>
              <a:rPr lang="en-US" dirty="0">
                <a:solidFill>
                  <a:schemeClr val="bg1"/>
                </a:solidFill>
              </a:rPr>
              <a:t>INTERNET BANKING </a:t>
            </a:r>
          </a:p>
          <a:p>
            <a:pPr marL="742950" lvl="1" indent="-285750">
              <a:buFont typeface="Arial" panose="020B0604020202020204" pitchFamily="34" charset="0"/>
              <a:buChar char="•"/>
            </a:pPr>
            <a:r>
              <a:rPr lang="en-US" dirty="0">
                <a:solidFill>
                  <a:schemeClr val="bg1"/>
                </a:solidFill>
              </a:rPr>
              <a:t>LOAN SOLUTIONS</a:t>
            </a:r>
          </a:p>
          <a:p>
            <a:pPr marL="742950" lvl="1" indent="-285750">
              <a:buFont typeface="Arial" panose="020B0604020202020204" pitchFamily="34" charset="0"/>
              <a:buChar char="•"/>
            </a:pPr>
            <a:r>
              <a:rPr lang="en-US" dirty="0">
                <a:solidFill>
                  <a:schemeClr val="bg1"/>
                </a:solidFill>
              </a:rPr>
              <a:t>INVESTMENTS SOLUTIONS</a:t>
            </a:r>
          </a:p>
          <a:p>
            <a:pPr marL="742950" lvl="1" indent="-285750">
              <a:buFont typeface="Arial" panose="020B0604020202020204" pitchFamily="34" charset="0"/>
              <a:buChar char="•"/>
            </a:pPr>
            <a:r>
              <a:rPr lang="en-US" dirty="0">
                <a:solidFill>
                  <a:schemeClr val="bg1"/>
                </a:solidFill>
              </a:rPr>
              <a:t>LOCKER SERVICES</a:t>
            </a:r>
          </a:p>
          <a:p>
            <a:pPr marL="1200150" lvl="2" indent="-285750">
              <a:buFont typeface="Arial" panose="020B0604020202020204" pitchFamily="34" charset="0"/>
              <a:buChar char="•"/>
            </a:pPr>
            <a:endParaRPr lang="en-IN" dirty="0">
              <a:solidFill>
                <a:schemeClr val="bg1"/>
              </a:solidFill>
            </a:endParaRPr>
          </a:p>
          <a:p>
            <a:pPr marL="285750" indent="-285750">
              <a:buFont typeface="Arial" panose="020B0604020202020204" pitchFamily="34" charset="0"/>
              <a:buChar char="•"/>
            </a:pPr>
            <a:endParaRPr lang="en-IN" dirty="0">
              <a:solidFill>
                <a:schemeClr val="bg1"/>
              </a:solidFill>
            </a:endParaRPr>
          </a:p>
        </p:txBody>
      </p:sp>
      <p:sp>
        <p:nvSpPr>
          <p:cNvPr id="6" name="Rectangle 5">
            <a:extLst>
              <a:ext uri="{FF2B5EF4-FFF2-40B4-BE49-F238E27FC236}">
                <a16:creationId xmlns:a16="http://schemas.microsoft.com/office/drawing/2014/main" id="{6DC4F76D-16AA-400B-3044-3B5BE815A82A}"/>
              </a:ext>
            </a:extLst>
          </p:cNvPr>
          <p:cNvSpPr/>
          <p:nvPr/>
        </p:nvSpPr>
        <p:spPr>
          <a:xfrm>
            <a:off x="0" y="539"/>
            <a:ext cx="12192000" cy="932149"/>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200" dirty="0">
                <a:ln w="0"/>
                <a:solidFill>
                  <a:schemeClr val="tx1"/>
                </a:solidFill>
                <a:effectLst>
                  <a:outerShdw blurRad="38100" dist="19050" dir="2700000" algn="tl" rotWithShape="0">
                    <a:schemeClr val="dk1">
                      <a:alpha val="40000"/>
                    </a:schemeClr>
                  </a:outerShdw>
                </a:effectLst>
              </a:rPr>
              <a:t>COLUMBIA BANK</a:t>
            </a:r>
            <a:r>
              <a:rPr lang="en-US" dirty="0"/>
              <a:t> </a:t>
            </a:r>
            <a:endParaRPr lang="en-IN" dirty="0"/>
          </a:p>
        </p:txBody>
      </p:sp>
    </p:spTree>
    <p:extLst>
      <p:ext uri="{BB962C8B-B14F-4D97-AF65-F5344CB8AC3E}">
        <p14:creationId xmlns:p14="http://schemas.microsoft.com/office/powerpoint/2010/main" val="3187533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2A9C73-06ED-419B-81B5-491CBFC22330}"/>
              </a:ext>
            </a:extLst>
          </p:cNvPr>
          <p:cNvSpPr>
            <a:spLocks noGrp="1"/>
          </p:cNvSpPr>
          <p:nvPr>
            <p:ph idx="1"/>
          </p:nvPr>
        </p:nvSpPr>
        <p:spPr>
          <a:xfrm>
            <a:off x="275306" y="657200"/>
            <a:ext cx="6857013" cy="5804216"/>
          </a:xfrm>
        </p:spPr>
        <p:txBody>
          <a:bodyPr/>
          <a:lstStyle/>
          <a:p>
            <a:pPr marL="0" indent="0">
              <a:buNone/>
            </a:pPr>
            <a:endParaRPr lang="en-US" sz="2000" b="0" i="0" u="none" strike="noStrike" dirty="0">
              <a:solidFill>
                <a:srgbClr val="000000"/>
              </a:solidFill>
              <a:effectLst/>
              <a:latin typeface="Lato" panose="020F0502020204030203" pitchFamily="34" charset="0"/>
            </a:endParaRPr>
          </a:p>
          <a:p>
            <a:pPr>
              <a:buFont typeface="Wingdings" panose="05000000000000000000" pitchFamily="2" charset="2"/>
              <a:buChar char="Ø"/>
            </a:pPr>
            <a:r>
              <a:rPr lang="en-US" sz="2000" b="0" i="0" u="none" strike="noStrike" dirty="0">
                <a:solidFill>
                  <a:srgbClr val="000000"/>
                </a:solidFill>
                <a:effectLst/>
                <a:latin typeface="Lato" panose="020F0502020204030203" pitchFamily="34" charset="0"/>
              </a:rPr>
              <a:t>Data Manipulation &amp; querying &amp; analysis with SQL.</a:t>
            </a:r>
          </a:p>
          <a:p>
            <a:pPr>
              <a:buFont typeface="Wingdings" panose="05000000000000000000" pitchFamily="2" charset="2"/>
              <a:buChar char="Ø"/>
            </a:pPr>
            <a:endParaRPr lang="en-US" sz="2000" b="0" i="0" u="none" strike="noStrike" dirty="0">
              <a:solidFill>
                <a:srgbClr val="000000"/>
              </a:solidFill>
              <a:effectLst/>
              <a:latin typeface="Lato" panose="020F0502020204030203" pitchFamily="34" charset="0"/>
            </a:endParaRPr>
          </a:p>
          <a:p>
            <a:pPr>
              <a:buFont typeface="Wingdings" panose="05000000000000000000" pitchFamily="2" charset="2"/>
              <a:buChar char="Ø"/>
            </a:pPr>
            <a:r>
              <a:rPr lang="en-US" sz="2000" b="0" i="0" u="none" strike="noStrike" dirty="0">
                <a:solidFill>
                  <a:srgbClr val="000000"/>
                </a:solidFill>
                <a:effectLst/>
                <a:latin typeface="Lato" panose="020F0502020204030203" pitchFamily="34" charset="0"/>
              </a:rPr>
              <a:t>Data Analysis and Visualization with Power BI</a:t>
            </a:r>
          </a:p>
          <a:p>
            <a:pPr>
              <a:buFont typeface="Wingdings" panose="05000000000000000000" pitchFamily="2" charset="2"/>
              <a:buChar char="Ø"/>
            </a:pPr>
            <a:endParaRPr lang="en-US" sz="2000" dirty="0">
              <a:solidFill>
                <a:srgbClr val="000000"/>
              </a:solidFill>
              <a:latin typeface="Lato" panose="020F0502020204030203" pitchFamily="34" charset="0"/>
            </a:endParaRPr>
          </a:p>
          <a:p>
            <a:pPr>
              <a:buFont typeface="Wingdings" panose="05000000000000000000" pitchFamily="2" charset="2"/>
              <a:buChar char="Ø"/>
            </a:pPr>
            <a:r>
              <a:rPr lang="en-US" sz="2000" b="0" i="0" u="none" strike="noStrike" dirty="0">
                <a:solidFill>
                  <a:srgbClr val="000000"/>
                </a:solidFill>
                <a:effectLst/>
                <a:latin typeface="Lato" panose="020F0502020204030203" pitchFamily="34" charset="0"/>
              </a:rPr>
              <a:t>Determine the key factors contributing to customer churn.</a:t>
            </a:r>
          </a:p>
          <a:p>
            <a:pPr>
              <a:buFont typeface="Wingdings" panose="05000000000000000000" pitchFamily="2" charset="2"/>
              <a:buChar char="Ø"/>
            </a:pPr>
            <a:endParaRPr lang="en-US" sz="1600" dirty="0">
              <a:solidFill>
                <a:srgbClr val="000000"/>
              </a:solidFill>
              <a:latin typeface="Lato" panose="020F0502020204030203" pitchFamily="34" charset="0"/>
            </a:endParaRPr>
          </a:p>
          <a:p>
            <a:pPr>
              <a:buFont typeface="Wingdings" panose="05000000000000000000" pitchFamily="2" charset="2"/>
              <a:buChar char="Ø"/>
            </a:pPr>
            <a:r>
              <a:rPr lang="en-US" sz="2000" b="0" i="0" u="none" strike="noStrike" dirty="0">
                <a:solidFill>
                  <a:srgbClr val="000000"/>
                </a:solidFill>
                <a:effectLst/>
                <a:latin typeface="Lato" panose="020F0502020204030203" pitchFamily="34" charset="0"/>
              </a:rPr>
              <a:t>Identify profitable customer segments and target them with tailored services.</a:t>
            </a:r>
          </a:p>
          <a:p>
            <a:pPr>
              <a:buFont typeface="Wingdings" panose="05000000000000000000" pitchFamily="2" charset="2"/>
              <a:buChar char="Ø"/>
            </a:pPr>
            <a:endParaRPr lang="en-US" sz="2000" dirty="0">
              <a:solidFill>
                <a:srgbClr val="000000"/>
              </a:solidFill>
              <a:latin typeface="Lato" panose="020F0502020204030203" pitchFamily="34" charset="0"/>
            </a:endParaRPr>
          </a:p>
          <a:p>
            <a:pPr>
              <a:buFont typeface="Wingdings" panose="05000000000000000000" pitchFamily="2" charset="2"/>
              <a:buChar char="Ø"/>
            </a:pPr>
            <a:r>
              <a:rPr lang="en-US" sz="2000" dirty="0">
                <a:solidFill>
                  <a:srgbClr val="000000"/>
                </a:solidFill>
                <a:latin typeface="Lato" panose="020F0502020204030203" pitchFamily="34" charset="0"/>
              </a:rPr>
              <a:t>Establishing &amp; analyzing correlations between multiple key indicators influencing churn rates at bank.</a:t>
            </a:r>
          </a:p>
          <a:p>
            <a:pPr>
              <a:buFont typeface="Wingdings" panose="05000000000000000000" pitchFamily="2" charset="2"/>
              <a:buChar char="Ø"/>
            </a:pPr>
            <a:endParaRPr lang="en-US" sz="2000" dirty="0">
              <a:solidFill>
                <a:srgbClr val="000000"/>
              </a:solidFill>
              <a:latin typeface="Lato" panose="020F0502020204030203" pitchFamily="34" charset="0"/>
            </a:endParaRPr>
          </a:p>
          <a:p>
            <a:pPr>
              <a:buFont typeface="Wingdings" panose="05000000000000000000" pitchFamily="2" charset="2"/>
              <a:buChar char="Ø"/>
            </a:pPr>
            <a:r>
              <a:rPr lang="en-US" sz="2000" dirty="0">
                <a:solidFill>
                  <a:srgbClr val="000000"/>
                </a:solidFill>
                <a:latin typeface="Lato" panose="020F0502020204030203" pitchFamily="34" charset="0"/>
              </a:rPr>
              <a:t>Suggestions regarding to maximizing retention rates &amp; minimizing churn rates.</a:t>
            </a:r>
            <a:endParaRPr lang="en-US" sz="1200" i="0" u="none" strike="noStrike" dirty="0">
              <a:solidFill>
                <a:srgbClr val="000000"/>
              </a:solidFill>
              <a:latin typeface="Lato" panose="020F0502020204030203" pitchFamily="34" charset="0"/>
            </a:endParaRPr>
          </a:p>
          <a:p>
            <a:pPr marL="0" indent="0">
              <a:buNone/>
            </a:pPr>
            <a:br>
              <a:rPr lang="en-US" sz="1100" dirty="0"/>
            </a:br>
            <a:br>
              <a:rPr lang="en-US" sz="1400" dirty="0"/>
            </a:br>
            <a:endParaRPr lang="en-US" sz="1800" dirty="0"/>
          </a:p>
        </p:txBody>
      </p:sp>
      <p:pic>
        <p:nvPicPr>
          <p:cNvPr id="7" name="Picture Placeholder 6" descr="skycrapers">
            <a:extLst>
              <a:ext uri="{FF2B5EF4-FFF2-40B4-BE49-F238E27FC236}">
                <a16:creationId xmlns:a16="http://schemas.microsoft.com/office/drawing/2014/main" id="{A241642C-CB49-4AA1-9EAD-3BCEA280B5B6}"/>
              </a:ext>
            </a:extLst>
          </p:cNvPr>
          <p:cNvPicPr>
            <a:picLocks noGrp="1" noChangeAspect="1"/>
          </p:cNvPicPr>
          <p:nvPr>
            <p:ph type="pic" sz="quarter" idx="13"/>
          </p:nvPr>
        </p:nvPicPr>
        <p:blipFill>
          <a:blip r:embed="rId3" cstate="print">
            <a:extLst>
              <a:ext uri="{28A0092B-C50C-407E-A947-70E740481C1C}">
                <a14:useLocalDpi xmlns:a14="http://schemas.microsoft.com/office/drawing/2010/main"/>
              </a:ext>
            </a:extLst>
          </a:blip>
          <a:srcRect/>
          <a:stretch>
            <a:fillRect/>
          </a:stretch>
        </p:blipFill>
        <p:spPr>
          <a:xfrm>
            <a:off x="8085220" y="353638"/>
            <a:ext cx="4106780" cy="3763657"/>
          </a:xfrm>
        </p:spPr>
      </p:pic>
      <p:sp>
        <p:nvSpPr>
          <p:cNvPr id="8" name="Rectangle 7">
            <a:extLst>
              <a:ext uri="{FF2B5EF4-FFF2-40B4-BE49-F238E27FC236}">
                <a16:creationId xmlns:a16="http://schemas.microsoft.com/office/drawing/2014/main" id="{CCC547C0-7F01-194A-691E-B9A712DCF270}"/>
              </a:ext>
            </a:extLst>
          </p:cNvPr>
          <p:cNvSpPr/>
          <p:nvPr/>
        </p:nvSpPr>
        <p:spPr>
          <a:xfrm>
            <a:off x="0" y="-9625"/>
            <a:ext cx="12192000"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3200" b="1" dirty="0"/>
              <a:t>OBJECTIVES</a:t>
            </a:r>
          </a:p>
        </p:txBody>
      </p:sp>
      <p:sp>
        <p:nvSpPr>
          <p:cNvPr id="11" name="TextBox 10">
            <a:extLst>
              <a:ext uri="{FF2B5EF4-FFF2-40B4-BE49-F238E27FC236}">
                <a16:creationId xmlns:a16="http://schemas.microsoft.com/office/drawing/2014/main" id="{8892C024-C952-63B1-B06E-789ED57E0251}"/>
              </a:ext>
            </a:extLst>
          </p:cNvPr>
          <p:cNvSpPr txBox="1"/>
          <p:nvPr/>
        </p:nvSpPr>
        <p:spPr>
          <a:xfrm>
            <a:off x="452387" y="6156273"/>
            <a:ext cx="1222409" cy="610287"/>
          </a:xfrm>
          <a:prstGeom prst="rect">
            <a:avLst/>
          </a:prstGeom>
          <a:solidFill>
            <a:schemeClr val="bg1"/>
          </a:solidFill>
        </p:spPr>
        <p:txBody>
          <a:bodyPr wrap="square" rtlCol="0">
            <a:spAutoFit/>
          </a:bodyPr>
          <a:lstStyle/>
          <a:p>
            <a:endParaRPr lang="en-IN" dirty="0"/>
          </a:p>
        </p:txBody>
      </p:sp>
      <p:sp>
        <p:nvSpPr>
          <p:cNvPr id="12" name="TextBox 11">
            <a:extLst>
              <a:ext uri="{FF2B5EF4-FFF2-40B4-BE49-F238E27FC236}">
                <a16:creationId xmlns:a16="http://schemas.microsoft.com/office/drawing/2014/main" id="{D4912EA6-F82C-5230-EA37-4D76735CEAD0}"/>
              </a:ext>
            </a:extLst>
          </p:cNvPr>
          <p:cNvSpPr txBox="1"/>
          <p:nvPr/>
        </p:nvSpPr>
        <p:spPr>
          <a:xfrm>
            <a:off x="10778690" y="6247713"/>
            <a:ext cx="1222409" cy="610287"/>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433561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skyscrapers">
            <a:extLst>
              <a:ext uri="{FF2B5EF4-FFF2-40B4-BE49-F238E27FC236}">
                <a16:creationId xmlns:a16="http://schemas.microsoft.com/office/drawing/2014/main" id="{29305ED8-D39E-4A20-A7CB-7EC58B3E325D}"/>
              </a:ext>
            </a:extLst>
          </p:cNvPr>
          <p:cNvPicPr>
            <a:picLocks noGrp="1" noChangeAspect="1"/>
          </p:cNvPicPr>
          <p:nvPr>
            <p:ph type="pic" sz="quarter" idx="13"/>
          </p:nvPr>
        </p:nvPicPr>
        <p:blipFill>
          <a:blip r:embed="rId3" cstate="print">
            <a:extLst>
              <a:ext uri="{28A0092B-C50C-407E-A947-70E740481C1C}">
                <a14:useLocalDpi xmlns:a14="http://schemas.microsoft.com/office/drawing/2010/main"/>
              </a:ext>
            </a:extLst>
          </a:blip>
          <a:srcRect/>
          <a:stretch>
            <a:fillRect/>
          </a:stretch>
        </p:blipFill>
        <p:spPr/>
      </p:pic>
      <p:sp>
        <p:nvSpPr>
          <p:cNvPr id="8" name="Rectangle 7">
            <a:extLst>
              <a:ext uri="{FF2B5EF4-FFF2-40B4-BE49-F238E27FC236}">
                <a16:creationId xmlns:a16="http://schemas.microsoft.com/office/drawing/2014/main" id="{2058B05E-887D-6F71-298C-0A322B1A1B3D}"/>
              </a:ext>
            </a:extLst>
          </p:cNvPr>
          <p:cNvSpPr/>
          <p:nvPr/>
        </p:nvSpPr>
        <p:spPr>
          <a:xfrm>
            <a:off x="0" y="1785"/>
            <a:ext cx="12192000" cy="98461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3200" b="1" dirty="0"/>
              <a:t>   OVERVIEW OF DATA</a:t>
            </a:r>
          </a:p>
        </p:txBody>
      </p:sp>
      <p:sp>
        <p:nvSpPr>
          <p:cNvPr id="12" name="TextBox 11">
            <a:extLst>
              <a:ext uri="{FF2B5EF4-FFF2-40B4-BE49-F238E27FC236}">
                <a16:creationId xmlns:a16="http://schemas.microsoft.com/office/drawing/2014/main" id="{34EDB6E6-ECE5-4864-DD6D-6B4641012D57}"/>
              </a:ext>
            </a:extLst>
          </p:cNvPr>
          <p:cNvSpPr txBox="1"/>
          <p:nvPr/>
        </p:nvSpPr>
        <p:spPr>
          <a:xfrm>
            <a:off x="510138" y="6266046"/>
            <a:ext cx="1106905" cy="490889"/>
          </a:xfrm>
          <a:prstGeom prst="rect">
            <a:avLst/>
          </a:prstGeom>
          <a:solidFill>
            <a:schemeClr val="bg1"/>
          </a:solidFill>
        </p:spPr>
        <p:txBody>
          <a:bodyPr wrap="square" rtlCol="0">
            <a:spAutoFit/>
          </a:bodyPr>
          <a:lstStyle/>
          <a:p>
            <a:endParaRPr lang="en-IN" dirty="0"/>
          </a:p>
        </p:txBody>
      </p:sp>
      <p:sp>
        <p:nvSpPr>
          <p:cNvPr id="14" name="Rectangle: Rounded Corners 13">
            <a:extLst>
              <a:ext uri="{FF2B5EF4-FFF2-40B4-BE49-F238E27FC236}">
                <a16:creationId xmlns:a16="http://schemas.microsoft.com/office/drawing/2014/main" id="{6AF79669-0513-F06D-33E5-14B9686AEDFC}"/>
              </a:ext>
            </a:extLst>
          </p:cNvPr>
          <p:cNvSpPr/>
          <p:nvPr/>
        </p:nvSpPr>
        <p:spPr>
          <a:xfrm>
            <a:off x="1068404" y="1039529"/>
            <a:ext cx="3137837" cy="1116530"/>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CUSTOMER AVERAGE SALARY</a:t>
            </a:r>
          </a:p>
          <a:p>
            <a:pPr algn="ctr"/>
            <a:r>
              <a:rPr lang="en-IN" b="1" dirty="0"/>
              <a:t>100.45K</a:t>
            </a:r>
            <a:r>
              <a:rPr lang="en-IN" dirty="0"/>
              <a:t> </a:t>
            </a:r>
          </a:p>
        </p:txBody>
      </p:sp>
      <p:sp>
        <p:nvSpPr>
          <p:cNvPr id="15" name="Rectangle: Rounded Corners 14">
            <a:extLst>
              <a:ext uri="{FF2B5EF4-FFF2-40B4-BE49-F238E27FC236}">
                <a16:creationId xmlns:a16="http://schemas.microsoft.com/office/drawing/2014/main" id="{100A9142-ED71-2B68-A860-CCAB4FCB6535}"/>
              </a:ext>
            </a:extLst>
          </p:cNvPr>
          <p:cNvSpPr/>
          <p:nvPr/>
        </p:nvSpPr>
        <p:spPr>
          <a:xfrm>
            <a:off x="364155" y="2202585"/>
            <a:ext cx="3137837" cy="1116530"/>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CUSTOMER AVERAGE TENURE </a:t>
            </a:r>
          </a:p>
          <a:p>
            <a:pPr algn="ctr"/>
            <a:r>
              <a:rPr lang="en-IN" b="1" dirty="0"/>
              <a:t>4.45 YEARS </a:t>
            </a:r>
          </a:p>
        </p:txBody>
      </p:sp>
      <p:sp>
        <p:nvSpPr>
          <p:cNvPr id="16" name="Rectangle: Rounded Corners 15">
            <a:extLst>
              <a:ext uri="{FF2B5EF4-FFF2-40B4-BE49-F238E27FC236}">
                <a16:creationId xmlns:a16="http://schemas.microsoft.com/office/drawing/2014/main" id="{C3BFF679-787B-5DC4-D356-539B1D917EFF}"/>
              </a:ext>
            </a:extLst>
          </p:cNvPr>
          <p:cNvSpPr/>
          <p:nvPr/>
        </p:nvSpPr>
        <p:spPr>
          <a:xfrm>
            <a:off x="391428" y="3394517"/>
            <a:ext cx="3137837" cy="1116530"/>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CUSTOMER AVERAGE BANK BALANCE </a:t>
            </a:r>
          </a:p>
          <a:p>
            <a:pPr algn="ctr"/>
            <a:r>
              <a:rPr lang="en-IN" b="1" dirty="0"/>
              <a:t>76.67K</a:t>
            </a:r>
          </a:p>
        </p:txBody>
      </p:sp>
      <p:sp>
        <p:nvSpPr>
          <p:cNvPr id="17" name="Rectangle: Rounded Corners 16">
            <a:extLst>
              <a:ext uri="{FF2B5EF4-FFF2-40B4-BE49-F238E27FC236}">
                <a16:creationId xmlns:a16="http://schemas.microsoft.com/office/drawing/2014/main" id="{DE64B5AD-CF85-FA23-BA9C-AFCDEADA6B27}"/>
              </a:ext>
            </a:extLst>
          </p:cNvPr>
          <p:cNvSpPr/>
          <p:nvPr/>
        </p:nvSpPr>
        <p:spPr>
          <a:xfrm>
            <a:off x="420302" y="4576824"/>
            <a:ext cx="3137837" cy="1116530"/>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CUSTOMER AVERAGE CREDIT SCORE </a:t>
            </a:r>
          </a:p>
          <a:p>
            <a:pPr algn="ctr"/>
            <a:r>
              <a:rPr lang="en-IN" b="1" dirty="0"/>
              <a:t>650.6</a:t>
            </a:r>
          </a:p>
        </p:txBody>
      </p:sp>
      <p:sp>
        <p:nvSpPr>
          <p:cNvPr id="18" name="Rectangle: Rounded Corners 17">
            <a:extLst>
              <a:ext uri="{FF2B5EF4-FFF2-40B4-BE49-F238E27FC236}">
                <a16:creationId xmlns:a16="http://schemas.microsoft.com/office/drawing/2014/main" id="{C07E0078-7CF7-B848-C74E-41972FFE5D86}"/>
              </a:ext>
            </a:extLst>
          </p:cNvPr>
          <p:cNvSpPr/>
          <p:nvPr/>
        </p:nvSpPr>
        <p:spPr>
          <a:xfrm>
            <a:off x="1063590" y="5751480"/>
            <a:ext cx="3234089" cy="1017054"/>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PRODUCTS OFFERED BY BANK</a:t>
            </a:r>
          </a:p>
          <a:p>
            <a:pPr algn="ctr"/>
            <a:r>
              <a:rPr lang="en-IN" b="1" dirty="0"/>
              <a:t>4 </a:t>
            </a:r>
          </a:p>
        </p:txBody>
      </p:sp>
      <p:sp>
        <p:nvSpPr>
          <p:cNvPr id="19" name="Arrow: Left 18">
            <a:extLst>
              <a:ext uri="{FF2B5EF4-FFF2-40B4-BE49-F238E27FC236}">
                <a16:creationId xmlns:a16="http://schemas.microsoft.com/office/drawing/2014/main" id="{80955283-99F2-418E-8F27-3B3E331771DC}"/>
              </a:ext>
            </a:extLst>
          </p:cNvPr>
          <p:cNvSpPr/>
          <p:nvPr/>
        </p:nvSpPr>
        <p:spPr>
          <a:xfrm>
            <a:off x="3968639" y="3678646"/>
            <a:ext cx="1076073" cy="484632"/>
          </a:xfrm>
          <a:prstGeom prst="leftArrow">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n w="0"/>
              <a:gradFill>
                <a:gsLst>
                  <a:gs pos="21000">
                    <a:srgbClr val="53575C"/>
                  </a:gs>
                  <a:gs pos="88000">
                    <a:srgbClr val="C5C7CA"/>
                  </a:gs>
                </a:gsLst>
                <a:lin ang="5400000"/>
              </a:gradFill>
            </a:endParaRPr>
          </a:p>
        </p:txBody>
      </p:sp>
      <p:sp>
        <p:nvSpPr>
          <p:cNvPr id="22" name="Arrow: Left 21">
            <a:extLst>
              <a:ext uri="{FF2B5EF4-FFF2-40B4-BE49-F238E27FC236}">
                <a16:creationId xmlns:a16="http://schemas.microsoft.com/office/drawing/2014/main" id="{25528183-308F-C3EB-06F6-E9435EF3D812}"/>
              </a:ext>
            </a:extLst>
          </p:cNvPr>
          <p:cNvSpPr/>
          <p:nvPr/>
        </p:nvSpPr>
        <p:spPr>
          <a:xfrm>
            <a:off x="4065606" y="4773796"/>
            <a:ext cx="1184356" cy="484632"/>
          </a:xfrm>
          <a:prstGeom prst="leftArrow">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n w="0"/>
              <a:gradFill>
                <a:gsLst>
                  <a:gs pos="21000">
                    <a:srgbClr val="53575C"/>
                  </a:gs>
                  <a:gs pos="88000">
                    <a:srgbClr val="C5C7CA"/>
                  </a:gs>
                </a:gsLst>
                <a:lin ang="5400000"/>
              </a:gradFill>
            </a:endParaRPr>
          </a:p>
        </p:txBody>
      </p:sp>
      <p:sp>
        <p:nvSpPr>
          <p:cNvPr id="23" name="Arrow: Left 22">
            <a:extLst>
              <a:ext uri="{FF2B5EF4-FFF2-40B4-BE49-F238E27FC236}">
                <a16:creationId xmlns:a16="http://schemas.microsoft.com/office/drawing/2014/main" id="{4B8E0DC1-BD3E-E8D4-AFA0-C9D6C2C1B856}"/>
              </a:ext>
            </a:extLst>
          </p:cNvPr>
          <p:cNvSpPr/>
          <p:nvPr/>
        </p:nvSpPr>
        <p:spPr>
          <a:xfrm>
            <a:off x="4297679" y="5886929"/>
            <a:ext cx="2110787" cy="484632"/>
          </a:xfrm>
          <a:prstGeom prst="leftArrow">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n w="0"/>
              <a:gradFill>
                <a:gsLst>
                  <a:gs pos="21000">
                    <a:srgbClr val="53575C"/>
                  </a:gs>
                  <a:gs pos="88000">
                    <a:srgbClr val="C5C7CA"/>
                  </a:gs>
                </a:gsLst>
                <a:lin ang="5400000"/>
              </a:gradFill>
            </a:endParaRPr>
          </a:p>
        </p:txBody>
      </p:sp>
      <p:sp>
        <p:nvSpPr>
          <p:cNvPr id="24" name="Arrow: Left 23">
            <a:extLst>
              <a:ext uri="{FF2B5EF4-FFF2-40B4-BE49-F238E27FC236}">
                <a16:creationId xmlns:a16="http://schemas.microsoft.com/office/drawing/2014/main" id="{EB12C654-FA5F-D3FC-61DD-3B73CB6E644A}"/>
              </a:ext>
            </a:extLst>
          </p:cNvPr>
          <p:cNvSpPr/>
          <p:nvPr/>
        </p:nvSpPr>
        <p:spPr>
          <a:xfrm>
            <a:off x="4297679" y="1284460"/>
            <a:ext cx="1610626" cy="484632"/>
          </a:xfrm>
          <a:prstGeom prst="leftArrow">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n w="0"/>
              <a:gradFill>
                <a:gsLst>
                  <a:gs pos="21000">
                    <a:srgbClr val="53575C"/>
                  </a:gs>
                  <a:gs pos="88000">
                    <a:srgbClr val="C5C7CA"/>
                  </a:gs>
                </a:gsLst>
                <a:lin ang="5400000"/>
              </a:gradFill>
            </a:endParaRPr>
          </a:p>
        </p:txBody>
      </p:sp>
      <p:sp>
        <p:nvSpPr>
          <p:cNvPr id="25" name="Arrow: Left 24">
            <a:extLst>
              <a:ext uri="{FF2B5EF4-FFF2-40B4-BE49-F238E27FC236}">
                <a16:creationId xmlns:a16="http://schemas.microsoft.com/office/drawing/2014/main" id="{114113C4-6575-20E5-4C60-951BCB3785ED}"/>
              </a:ext>
            </a:extLst>
          </p:cNvPr>
          <p:cNvSpPr/>
          <p:nvPr/>
        </p:nvSpPr>
        <p:spPr>
          <a:xfrm>
            <a:off x="3827199" y="2580353"/>
            <a:ext cx="1184355" cy="484632"/>
          </a:xfrm>
          <a:prstGeom prst="leftArrow">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n w="0"/>
              <a:gradFill>
                <a:gsLst>
                  <a:gs pos="21000">
                    <a:srgbClr val="53575C"/>
                  </a:gs>
                  <a:gs pos="88000">
                    <a:srgbClr val="C5C7CA"/>
                  </a:gs>
                </a:gsLst>
                <a:lin ang="5400000"/>
              </a:gradFill>
            </a:endParaRPr>
          </a:p>
        </p:txBody>
      </p:sp>
      <p:sp>
        <p:nvSpPr>
          <p:cNvPr id="26" name="TextBox 25">
            <a:extLst>
              <a:ext uri="{FF2B5EF4-FFF2-40B4-BE49-F238E27FC236}">
                <a16:creationId xmlns:a16="http://schemas.microsoft.com/office/drawing/2014/main" id="{5D76ADE7-F5FF-1346-DA66-E52AA95195A0}"/>
              </a:ext>
            </a:extLst>
          </p:cNvPr>
          <p:cNvSpPr txBox="1"/>
          <p:nvPr/>
        </p:nvSpPr>
        <p:spPr>
          <a:xfrm>
            <a:off x="11261558" y="6260007"/>
            <a:ext cx="519764" cy="496928"/>
          </a:xfrm>
          <a:prstGeom prst="rect">
            <a:avLst/>
          </a:prstGeom>
          <a:solidFill>
            <a:schemeClr val="bg1"/>
          </a:solidFill>
        </p:spPr>
        <p:txBody>
          <a:bodyPr wrap="square" rtlCol="0">
            <a:spAutoFit/>
          </a:bodyPr>
          <a:lstStyle/>
          <a:p>
            <a:endParaRPr lang="en-IN" dirty="0"/>
          </a:p>
        </p:txBody>
      </p:sp>
      <p:sp>
        <p:nvSpPr>
          <p:cNvPr id="27" name="TextBox 26">
            <a:extLst>
              <a:ext uri="{FF2B5EF4-FFF2-40B4-BE49-F238E27FC236}">
                <a16:creationId xmlns:a16="http://schemas.microsoft.com/office/drawing/2014/main" id="{663226B9-AC70-41EA-226A-9115BEAA5A26}"/>
              </a:ext>
            </a:extLst>
          </p:cNvPr>
          <p:cNvSpPr txBox="1"/>
          <p:nvPr/>
        </p:nvSpPr>
        <p:spPr>
          <a:xfrm>
            <a:off x="6232627" y="1539028"/>
            <a:ext cx="3329092" cy="523220"/>
          </a:xfrm>
          <a:prstGeom prst="rect">
            <a:avLst/>
          </a:prstGeom>
          <a:noFill/>
        </p:spPr>
        <p:txBody>
          <a:bodyPr wrap="square" rtlCol="0">
            <a:spAutoFit/>
          </a:bodyPr>
          <a:lstStyle/>
          <a:p>
            <a:r>
              <a:rPr lang="en-IN" sz="2800" b="1" dirty="0">
                <a:latin typeface="Segoe UI Black" panose="020B0A02040204020203" pitchFamily="34" charset="0"/>
                <a:ea typeface="Segoe UI Black" panose="020B0A02040204020203" pitchFamily="34" charset="0"/>
              </a:rPr>
              <a:t>COLUMBIA BANK</a:t>
            </a:r>
          </a:p>
        </p:txBody>
      </p:sp>
      <p:sp>
        <p:nvSpPr>
          <p:cNvPr id="28" name="TextBox 27">
            <a:extLst>
              <a:ext uri="{FF2B5EF4-FFF2-40B4-BE49-F238E27FC236}">
                <a16:creationId xmlns:a16="http://schemas.microsoft.com/office/drawing/2014/main" id="{1113E807-CE32-E0E0-1B28-89633F75EFE5}"/>
              </a:ext>
            </a:extLst>
          </p:cNvPr>
          <p:cNvSpPr txBox="1"/>
          <p:nvPr/>
        </p:nvSpPr>
        <p:spPr>
          <a:xfrm>
            <a:off x="9732745" y="960449"/>
            <a:ext cx="2781702" cy="338554"/>
          </a:xfrm>
          <a:prstGeom prst="rect">
            <a:avLst/>
          </a:prstGeom>
          <a:noFill/>
        </p:spPr>
        <p:txBody>
          <a:bodyPr wrap="square" rtlCol="0">
            <a:spAutoFit/>
          </a:bodyPr>
          <a:lstStyle/>
          <a:p>
            <a:r>
              <a:rPr lang="en-IN" sz="1600" b="1" dirty="0">
                <a:solidFill>
                  <a:schemeClr val="bg1"/>
                </a:solidFill>
              </a:rPr>
              <a:t>CURRENTLY OPERATING AT</a:t>
            </a:r>
            <a:r>
              <a:rPr lang="en-IN" sz="1600" b="1" dirty="0"/>
              <a:t> </a:t>
            </a:r>
            <a:endParaRPr lang="en-IN" sz="1600" dirty="0"/>
          </a:p>
        </p:txBody>
      </p:sp>
      <p:pic>
        <p:nvPicPr>
          <p:cNvPr id="30" name="Picture 29">
            <a:extLst>
              <a:ext uri="{FF2B5EF4-FFF2-40B4-BE49-F238E27FC236}">
                <a16:creationId xmlns:a16="http://schemas.microsoft.com/office/drawing/2014/main" id="{8C39D019-96E6-2F1E-1F6B-299AA3516140}"/>
              </a:ext>
            </a:extLst>
          </p:cNvPr>
          <p:cNvPicPr>
            <a:picLocks noChangeAspect="1"/>
          </p:cNvPicPr>
          <p:nvPr/>
        </p:nvPicPr>
        <p:blipFill>
          <a:blip r:embed="rId4"/>
          <a:stretch>
            <a:fillRect/>
          </a:stretch>
        </p:blipFill>
        <p:spPr>
          <a:xfrm>
            <a:off x="10869115" y="1401656"/>
            <a:ext cx="958730" cy="95873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pic>
        <p:nvPicPr>
          <p:cNvPr id="32" name="Picture 31">
            <a:extLst>
              <a:ext uri="{FF2B5EF4-FFF2-40B4-BE49-F238E27FC236}">
                <a16:creationId xmlns:a16="http://schemas.microsoft.com/office/drawing/2014/main" id="{68EC3900-1C13-7596-C176-CB60E155608D}"/>
              </a:ext>
            </a:extLst>
          </p:cNvPr>
          <p:cNvPicPr>
            <a:picLocks noChangeAspect="1"/>
          </p:cNvPicPr>
          <p:nvPr/>
        </p:nvPicPr>
        <p:blipFill>
          <a:blip r:embed="rId5"/>
          <a:stretch>
            <a:fillRect/>
          </a:stretch>
        </p:blipFill>
        <p:spPr>
          <a:xfrm>
            <a:off x="10960334" y="2853150"/>
            <a:ext cx="880960" cy="958729"/>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pic>
        <p:nvPicPr>
          <p:cNvPr id="34" name="Picture 33">
            <a:extLst>
              <a:ext uri="{FF2B5EF4-FFF2-40B4-BE49-F238E27FC236}">
                <a16:creationId xmlns:a16="http://schemas.microsoft.com/office/drawing/2014/main" id="{C1E57C72-2283-52BA-4915-D6C873B38C27}"/>
              </a:ext>
            </a:extLst>
          </p:cNvPr>
          <p:cNvPicPr>
            <a:picLocks noChangeAspect="1"/>
          </p:cNvPicPr>
          <p:nvPr/>
        </p:nvPicPr>
        <p:blipFill>
          <a:blip r:embed="rId6"/>
          <a:stretch>
            <a:fillRect/>
          </a:stretch>
        </p:blipFill>
        <p:spPr>
          <a:xfrm>
            <a:off x="10813014" y="4149408"/>
            <a:ext cx="1318211" cy="131821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Tree>
    <p:extLst>
      <p:ext uri="{BB962C8B-B14F-4D97-AF65-F5344CB8AC3E}">
        <p14:creationId xmlns:p14="http://schemas.microsoft.com/office/powerpoint/2010/main" val="961730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261EA-E7A8-BB2A-1AD2-53DD65B11C05}"/>
              </a:ext>
            </a:extLst>
          </p:cNvPr>
          <p:cNvSpPr>
            <a:spLocks noGrp="1"/>
          </p:cNvSpPr>
          <p:nvPr>
            <p:ph type="title"/>
          </p:nvPr>
        </p:nvSpPr>
        <p:spPr>
          <a:xfrm>
            <a:off x="0" y="-9625"/>
            <a:ext cx="12192000" cy="920336"/>
          </a:xfrm>
          <a:solidFill>
            <a:srgbClr val="002060"/>
          </a:solidFill>
        </p:spPr>
        <p:txBody>
          <a:bodyPr/>
          <a:lstStyle/>
          <a:p>
            <a:r>
              <a:rPr lang="en-IN" dirty="0">
                <a:solidFill>
                  <a:schemeClr val="bg1"/>
                </a:solidFill>
              </a:rPr>
              <a:t>METHODOLOGY</a:t>
            </a:r>
            <a:br>
              <a:rPr lang="en-IN" dirty="0">
                <a:solidFill>
                  <a:schemeClr val="bg1"/>
                </a:solidFill>
              </a:rPr>
            </a:br>
            <a:endParaRPr lang="en-IN" dirty="0">
              <a:solidFill>
                <a:schemeClr val="bg1"/>
              </a:solidFill>
            </a:endParaRPr>
          </a:p>
        </p:txBody>
      </p:sp>
      <p:sp>
        <p:nvSpPr>
          <p:cNvPr id="3" name="Slide Number Placeholder 2">
            <a:extLst>
              <a:ext uri="{FF2B5EF4-FFF2-40B4-BE49-F238E27FC236}">
                <a16:creationId xmlns:a16="http://schemas.microsoft.com/office/drawing/2014/main" id="{9CFBC367-1D35-6518-0847-81EDB5680A61}"/>
              </a:ext>
            </a:extLst>
          </p:cNvPr>
          <p:cNvSpPr>
            <a:spLocks noGrp="1"/>
          </p:cNvSpPr>
          <p:nvPr>
            <p:ph type="sldNum" sz="quarter" idx="12"/>
          </p:nvPr>
        </p:nvSpPr>
        <p:spPr/>
        <p:txBody>
          <a:bodyPr/>
          <a:lstStyle/>
          <a:p>
            <a:fld id="{9EC71654-96A5-4280-94F3-931C61A9F92C}" type="slidenum">
              <a:rPr lang="en-US" noProof="0" smtClean="0"/>
              <a:pPr/>
              <a:t>5</a:t>
            </a:fld>
            <a:endParaRPr lang="en-US" noProof="0" dirty="0"/>
          </a:p>
        </p:txBody>
      </p:sp>
      <p:sp>
        <p:nvSpPr>
          <p:cNvPr id="5" name="TextBox 4">
            <a:extLst>
              <a:ext uri="{FF2B5EF4-FFF2-40B4-BE49-F238E27FC236}">
                <a16:creationId xmlns:a16="http://schemas.microsoft.com/office/drawing/2014/main" id="{72CB9687-7B7B-BAB2-7AEE-A5CBA761BAAC}"/>
              </a:ext>
            </a:extLst>
          </p:cNvPr>
          <p:cNvSpPr txBox="1"/>
          <p:nvPr/>
        </p:nvSpPr>
        <p:spPr>
          <a:xfrm>
            <a:off x="423511" y="6150595"/>
            <a:ext cx="1222409" cy="610287"/>
          </a:xfrm>
          <a:prstGeom prst="rect">
            <a:avLst/>
          </a:prstGeom>
          <a:solidFill>
            <a:schemeClr val="bg1"/>
          </a:solidFill>
        </p:spPr>
        <p:txBody>
          <a:bodyPr wrap="square" rtlCol="0">
            <a:spAutoFit/>
          </a:bodyPr>
          <a:lstStyle/>
          <a:p>
            <a:endParaRPr lang="en-IN" dirty="0"/>
          </a:p>
        </p:txBody>
      </p:sp>
      <p:sp>
        <p:nvSpPr>
          <p:cNvPr id="6" name="TextBox 5">
            <a:extLst>
              <a:ext uri="{FF2B5EF4-FFF2-40B4-BE49-F238E27FC236}">
                <a16:creationId xmlns:a16="http://schemas.microsoft.com/office/drawing/2014/main" id="{F0B42B4A-BB3E-9D75-F8D8-2F064332504B}"/>
              </a:ext>
            </a:extLst>
          </p:cNvPr>
          <p:cNvSpPr txBox="1"/>
          <p:nvPr/>
        </p:nvSpPr>
        <p:spPr>
          <a:xfrm>
            <a:off x="10752491" y="6150595"/>
            <a:ext cx="1222409" cy="610287"/>
          </a:xfrm>
          <a:prstGeom prst="rect">
            <a:avLst/>
          </a:prstGeom>
          <a:solidFill>
            <a:schemeClr val="bg1"/>
          </a:solidFill>
        </p:spPr>
        <p:txBody>
          <a:bodyPr wrap="square" rtlCol="0">
            <a:spAutoFit/>
          </a:bodyPr>
          <a:lstStyle/>
          <a:p>
            <a:endParaRPr lang="en-IN" dirty="0"/>
          </a:p>
        </p:txBody>
      </p:sp>
      <p:graphicFrame>
        <p:nvGraphicFramePr>
          <p:cNvPr id="7" name="Diagram 6">
            <a:extLst>
              <a:ext uri="{FF2B5EF4-FFF2-40B4-BE49-F238E27FC236}">
                <a16:creationId xmlns:a16="http://schemas.microsoft.com/office/drawing/2014/main" id="{BBCD2EE5-55A7-BBED-948E-A257BEFF8D1A}"/>
              </a:ext>
            </a:extLst>
          </p:cNvPr>
          <p:cNvGraphicFramePr/>
          <p:nvPr>
            <p:extLst>
              <p:ext uri="{D42A27DB-BD31-4B8C-83A1-F6EECF244321}">
                <p14:modId xmlns:p14="http://schemas.microsoft.com/office/powerpoint/2010/main" val="1470329636"/>
              </p:ext>
            </p:extLst>
          </p:nvPr>
        </p:nvGraphicFramePr>
        <p:xfrm>
          <a:off x="-828305" y="987583"/>
          <a:ext cx="12192000" cy="57732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16487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 name="Picture Placeholder 82" descr="Bar chart">
            <a:extLst>
              <a:ext uri="{FF2B5EF4-FFF2-40B4-BE49-F238E27FC236}">
                <a16:creationId xmlns:a16="http://schemas.microsoft.com/office/drawing/2014/main" id="{C881BE4E-5D69-E447-A036-5172F6570748}"/>
              </a:ext>
            </a:extLst>
          </p:cNvPr>
          <p:cNvPicPr>
            <a:picLocks noGrp="1" noChangeAspect="1"/>
          </p:cNvPicPr>
          <p:nvPr>
            <p:ph type="pic" sz="quarter" idx="17"/>
          </p:nvPr>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a:stretch>
        </p:blipFill>
        <p:spPr/>
      </p:pic>
      <p:sp>
        <p:nvSpPr>
          <p:cNvPr id="7" name="Content Placeholder 6">
            <a:extLst>
              <a:ext uri="{FF2B5EF4-FFF2-40B4-BE49-F238E27FC236}">
                <a16:creationId xmlns:a16="http://schemas.microsoft.com/office/drawing/2014/main" id="{2E37A9B0-8DFC-4474-9F0A-612E661EF4EC}"/>
              </a:ext>
            </a:extLst>
          </p:cNvPr>
          <p:cNvSpPr>
            <a:spLocks noGrp="1"/>
          </p:cNvSpPr>
          <p:nvPr>
            <p:ph idx="15"/>
          </p:nvPr>
        </p:nvSpPr>
        <p:spPr/>
        <p:txBody>
          <a:bodyPr/>
          <a:lstStyle/>
          <a:p>
            <a:r>
              <a:rPr lang="en-US" dirty="0"/>
              <a:t>Distribution of balance across branches </a:t>
            </a:r>
          </a:p>
        </p:txBody>
      </p:sp>
      <p:sp>
        <p:nvSpPr>
          <p:cNvPr id="4" name="Slide Number Placeholder 3">
            <a:extLst>
              <a:ext uri="{FF2B5EF4-FFF2-40B4-BE49-F238E27FC236}">
                <a16:creationId xmlns:a16="http://schemas.microsoft.com/office/drawing/2014/main" id="{1B5E3677-5FC4-4712-BA70-5DBE574539E2}"/>
              </a:ext>
            </a:extLst>
          </p:cNvPr>
          <p:cNvSpPr>
            <a:spLocks noGrp="1"/>
          </p:cNvSpPr>
          <p:nvPr>
            <p:ph type="sldNum" sz="quarter" idx="12"/>
          </p:nvPr>
        </p:nvSpPr>
        <p:spPr/>
        <p:txBody>
          <a:bodyPr/>
          <a:lstStyle/>
          <a:p>
            <a:fld id="{9EC71654-96A5-4280-94F3-931C61A9F92C}" type="slidenum">
              <a:rPr lang="en-US" smtClean="0"/>
              <a:pPr/>
              <a:t>6</a:t>
            </a:fld>
            <a:endParaRPr lang="en-US" dirty="0"/>
          </a:p>
        </p:txBody>
      </p:sp>
      <p:sp>
        <p:nvSpPr>
          <p:cNvPr id="15" name="Title 14">
            <a:extLst>
              <a:ext uri="{FF2B5EF4-FFF2-40B4-BE49-F238E27FC236}">
                <a16:creationId xmlns:a16="http://schemas.microsoft.com/office/drawing/2014/main" id="{E14498C4-8829-1ED5-6BEE-AA180039E94C}"/>
              </a:ext>
            </a:extLst>
          </p:cNvPr>
          <p:cNvSpPr>
            <a:spLocks noGrp="1"/>
          </p:cNvSpPr>
          <p:nvPr>
            <p:ph type="title"/>
          </p:nvPr>
        </p:nvSpPr>
        <p:spPr>
          <a:xfrm>
            <a:off x="0" y="-19250"/>
            <a:ext cx="12192000" cy="920336"/>
          </a:xfrm>
          <a:solidFill>
            <a:srgbClr val="002060"/>
          </a:solidFill>
        </p:spPr>
        <p:txBody>
          <a:bodyPr/>
          <a:lstStyle/>
          <a:p>
            <a:r>
              <a:rPr lang="en-IN" dirty="0">
                <a:solidFill>
                  <a:schemeClr val="bg1"/>
                </a:solidFill>
              </a:rPr>
              <a:t>Objective key findings</a:t>
            </a:r>
          </a:p>
        </p:txBody>
      </p:sp>
      <p:pic>
        <p:nvPicPr>
          <p:cNvPr id="19" name="Picture 18">
            <a:extLst>
              <a:ext uri="{FF2B5EF4-FFF2-40B4-BE49-F238E27FC236}">
                <a16:creationId xmlns:a16="http://schemas.microsoft.com/office/drawing/2014/main" id="{5F45A4F1-E7E1-A8EE-D783-E6D9E69AAF73}"/>
              </a:ext>
            </a:extLst>
          </p:cNvPr>
          <p:cNvPicPr>
            <a:picLocks noChangeAspect="1"/>
          </p:cNvPicPr>
          <p:nvPr/>
        </p:nvPicPr>
        <p:blipFill>
          <a:blip r:embed="rId5"/>
          <a:stretch>
            <a:fillRect/>
          </a:stretch>
        </p:blipFill>
        <p:spPr>
          <a:xfrm>
            <a:off x="3802174" y="1626416"/>
            <a:ext cx="3253758" cy="1957231"/>
          </a:xfrm>
          <a:prstGeom prst="rect">
            <a:avLst/>
          </a:prstGeom>
        </p:spPr>
      </p:pic>
      <p:sp>
        <p:nvSpPr>
          <p:cNvPr id="20" name="TextBox 19">
            <a:extLst>
              <a:ext uri="{FF2B5EF4-FFF2-40B4-BE49-F238E27FC236}">
                <a16:creationId xmlns:a16="http://schemas.microsoft.com/office/drawing/2014/main" id="{2E8700D1-DAED-4B52-A327-2A5256C8BFE5}"/>
              </a:ext>
            </a:extLst>
          </p:cNvPr>
          <p:cNvSpPr txBox="1"/>
          <p:nvPr/>
        </p:nvSpPr>
        <p:spPr>
          <a:xfrm>
            <a:off x="258969" y="3427415"/>
            <a:ext cx="2560320" cy="2585323"/>
          </a:xfrm>
          <a:prstGeom prst="rect">
            <a:avLst/>
          </a:prstGeom>
          <a:noFill/>
        </p:spPr>
        <p:txBody>
          <a:bodyPr wrap="square" rtlCol="0">
            <a:spAutoFit/>
          </a:bodyPr>
          <a:lstStyle/>
          <a:p>
            <a:pPr marL="285750" indent="-285750">
              <a:buFont typeface="Arial" panose="020B0604020202020204" pitchFamily="34" charset="0"/>
              <a:buChar char="•"/>
            </a:pPr>
            <a:r>
              <a:rPr lang="en-IN" dirty="0"/>
              <a:t>Highest distribution % of bank balance was observed from </a:t>
            </a:r>
            <a:r>
              <a:rPr lang="en-IN" b="1" dirty="0"/>
              <a:t>France.</a:t>
            </a:r>
          </a:p>
          <a:p>
            <a:pPr marL="285750" indent="-285750">
              <a:buFont typeface="Arial" panose="020B0604020202020204" pitchFamily="34" charset="0"/>
              <a:buChar char="•"/>
            </a:pPr>
            <a:r>
              <a:rPr lang="en-IN" dirty="0"/>
              <a:t>As well France has the lowest churn rate &amp; Germany had the highest churn rate.</a:t>
            </a:r>
          </a:p>
          <a:p>
            <a:endParaRPr lang="en-IN" dirty="0"/>
          </a:p>
        </p:txBody>
      </p:sp>
      <p:pic>
        <p:nvPicPr>
          <p:cNvPr id="25" name="Picture 24">
            <a:extLst>
              <a:ext uri="{FF2B5EF4-FFF2-40B4-BE49-F238E27FC236}">
                <a16:creationId xmlns:a16="http://schemas.microsoft.com/office/drawing/2014/main" id="{20466AF6-BA9A-F210-0F6F-7EF974D0E762}"/>
              </a:ext>
            </a:extLst>
          </p:cNvPr>
          <p:cNvPicPr>
            <a:picLocks noChangeAspect="1"/>
          </p:cNvPicPr>
          <p:nvPr/>
        </p:nvPicPr>
        <p:blipFill>
          <a:blip r:embed="rId6"/>
          <a:stretch>
            <a:fillRect/>
          </a:stretch>
        </p:blipFill>
        <p:spPr>
          <a:xfrm>
            <a:off x="4600876" y="3683840"/>
            <a:ext cx="3714299" cy="2326856"/>
          </a:xfrm>
          <a:prstGeom prst="rect">
            <a:avLst/>
          </a:prstGeom>
        </p:spPr>
      </p:pic>
      <p:sp>
        <p:nvSpPr>
          <p:cNvPr id="28" name="TextBox 27">
            <a:extLst>
              <a:ext uri="{FF2B5EF4-FFF2-40B4-BE49-F238E27FC236}">
                <a16:creationId xmlns:a16="http://schemas.microsoft.com/office/drawing/2014/main" id="{B81EBBB6-D861-420F-3890-7DE9B2399928}"/>
              </a:ext>
            </a:extLst>
          </p:cNvPr>
          <p:cNvSpPr txBox="1"/>
          <p:nvPr/>
        </p:nvSpPr>
        <p:spPr>
          <a:xfrm>
            <a:off x="8752979" y="2711636"/>
            <a:ext cx="2993550" cy="2862322"/>
          </a:xfrm>
          <a:prstGeom prst="rect">
            <a:avLst/>
          </a:prstGeom>
          <a:noFill/>
        </p:spPr>
        <p:txBody>
          <a:bodyPr wrap="square" rtlCol="0">
            <a:spAutoFit/>
          </a:bodyPr>
          <a:lstStyle/>
          <a:p>
            <a:pPr marL="285750" indent="-285750">
              <a:buFont typeface="Arial" panose="020B0604020202020204" pitchFamily="34" charset="0"/>
              <a:buChar char="•"/>
            </a:pPr>
            <a:r>
              <a:rPr lang="en-IN" dirty="0"/>
              <a:t>Female customers has the high average salary compared to males but greater churning rate which indicated they are churning the bank due to lack of services and female centric services shall be updated offered by the bank .</a:t>
            </a:r>
          </a:p>
        </p:txBody>
      </p:sp>
      <p:pic>
        <p:nvPicPr>
          <p:cNvPr id="30" name="Graphic 29" descr="Gender">
            <a:extLst>
              <a:ext uri="{FF2B5EF4-FFF2-40B4-BE49-F238E27FC236}">
                <a16:creationId xmlns:a16="http://schemas.microsoft.com/office/drawing/2014/main" id="{2F9BF084-AEEF-E22E-6917-FC22125E3EB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894771" y="1868356"/>
            <a:ext cx="712188" cy="712188"/>
          </a:xfrm>
          <a:prstGeom prst="rect">
            <a:avLst/>
          </a:prstGeom>
        </p:spPr>
      </p:pic>
      <p:sp>
        <p:nvSpPr>
          <p:cNvPr id="2" name="TextBox 1">
            <a:extLst>
              <a:ext uri="{FF2B5EF4-FFF2-40B4-BE49-F238E27FC236}">
                <a16:creationId xmlns:a16="http://schemas.microsoft.com/office/drawing/2014/main" id="{88AA4461-4E29-33F4-7766-AF983D0F298E}"/>
              </a:ext>
            </a:extLst>
          </p:cNvPr>
          <p:cNvSpPr txBox="1"/>
          <p:nvPr/>
        </p:nvSpPr>
        <p:spPr>
          <a:xfrm>
            <a:off x="10606959" y="6258024"/>
            <a:ext cx="1295991" cy="452387"/>
          </a:xfrm>
          <a:prstGeom prst="rect">
            <a:avLst/>
          </a:prstGeom>
          <a:solidFill>
            <a:schemeClr val="bg1"/>
          </a:solidFill>
        </p:spPr>
        <p:txBody>
          <a:bodyPr wrap="square" rtlCol="0">
            <a:spAutoFit/>
          </a:bodyPr>
          <a:lstStyle/>
          <a:p>
            <a:endParaRPr lang="en-IN" dirty="0"/>
          </a:p>
        </p:txBody>
      </p:sp>
      <p:sp>
        <p:nvSpPr>
          <p:cNvPr id="3" name="TextBox 2">
            <a:extLst>
              <a:ext uri="{FF2B5EF4-FFF2-40B4-BE49-F238E27FC236}">
                <a16:creationId xmlns:a16="http://schemas.microsoft.com/office/drawing/2014/main" id="{4516EA33-22BE-32C9-1F8D-4B35AA16B92E}"/>
              </a:ext>
            </a:extLst>
          </p:cNvPr>
          <p:cNvSpPr txBox="1"/>
          <p:nvPr/>
        </p:nvSpPr>
        <p:spPr>
          <a:xfrm>
            <a:off x="394636" y="6281518"/>
            <a:ext cx="1295991" cy="452387"/>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460269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55BA56-22A9-52CB-8057-C35162556EFE}"/>
              </a:ext>
            </a:extLst>
          </p:cNvPr>
          <p:cNvSpPr txBox="1"/>
          <p:nvPr/>
        </p:nvSpPr>
        <p:spPr>
          <a:xfrm>
            <a:off x="336884" y="6262268"/>
            <a:ext cx="1295991" cy="452387"/>
          </a:xfrm>
          <a:prstGeom prst="rect">
            <a:avLst/>
          </a:prstGeom>
          <a:solidFill>
            <a:schemeClr val="bg1"/>
          </a:solidFill>
        </p:spPr>
        <p:txBody>
          <a:bodyPr wrap="square" rtlCol="0">
            <a:spAutoFit/>
          </a:bodyPr>
          <a:lstStyle/>
          <a:p>
            <a:endParaRPr lang="en-IN" dirty="0"/>
          </a:p>
        </p:txBody>
      </p:sp>
      <p:sp>
        <p:nvSpPr>
          <p:cNvPr id="3" name="TextBox 2">
            <a:extLst>
              <a:ext uri="{FF2B5EF4-FFF2-40B4-BE49-F238E27FC236}">
                <a16:creationId xmlns:a16="http://schemas.microsoft.com/office/drawing/2014/main" id="{C33C4E0B-10B7-C6ED-F579-DCE9731A6649}"/>
              </a:ext>
            </a:extLst>
          </p:cNvPr>
          <p:cNvSpPr txBox="1"/>
          <p:nvPr/>
        </p:nvSpPr>
        <p:spPr>
          <a:xfrm>
            <a:off x="10896009" y="6292177"/>
            <a:ext cx="1295991" cy="452387"/>
          </a:xfrm>
          <a:prstGeom prst="rect">
            <a:avLst/>
          </a:prstGeom>
          <a:solidFill>
            <a:schemeClr val="bg1"/>
          </a:solidFill>
        </p:spPr>
        <p:txBody>
          <a:bodyPr wrap="square" rtlCol="0">
            <a:spAutoFit/>
          </a:bodyPr>
          <a:lstStyle/>
          <a:p>
            <a:endParaRPr lang="en-IN" dirty="0"/>
          </a:p>
        </p:txBody>
      </p:sp>
      <p:sp>
        <p:nvSpPr>
          <p:cNvPr id="5" name="Rectangle 4">
            <a:extLst>
              <a:ext uri="{FF2B5EF4-FFF2-40B4-BE49-F238E27FC236}">
                <a16:creationId xmlns:a16="http://schemas.microsoft.com/office/drawing/2014/main" id="{CCD240DB-45D0-3FEC-2C8D-16B5C83E5431}"/>
              </a:ext>
            </a:extLst>
          </p:cNvPr>
          <p:cNvSpPr/>
          <p:nvPr/>
        </p:nvSpPr>
        <p:spPr>
          <a:xfrm>
            <a:off x="0" y="-17465"/>
            <a:ext cx="12192000" cy="98461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200" b="1" dirty="0"/>
              <a:t>OBJECTIVE KEY FINDINGS		</a:t>
            </a:r>
            <a:endParaRPr lang="en-IN" sz="3200" b="1" dirty="0"/>
          </a:p>
        </p:txBody>
      </p:sp>
      <p:sp>
        <p:nvSpPr>
          <p:cNvPr id="6" name="Rectangle: Rounded Corners 5">
            <a:extLst>
              <a:ext uri="{FF2B5EF4-FFF2-40B4-BE49-F238E27FC236}">
                <a16:creationId xmlns:a16="http://schemas.microsoft.com/office/drawing/2014/main" id="{D7A3A148-88BA-858C-BBAF-4DFF4191941B}"/>
              </a:ext>
            </a:extLst>
          </p:cNvPr>
          <p:cNvSpPr/>
          <p:nvPr/>
        </p:nvSpPr>
        <p:spPr>
          <a:xfrm>
            <a:off x="217811" y="1164656"/>
            <a:ext cx="3613044" cy="693019"/>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ACTIVE &amp; INACTIVE CUSTOMERS</a:t>
            </a:r>
            <a:endParaRPr lang="en-IN" dirty="0"/>
          </a:p>
        </p:txBody>
      </p:sp>
      <p:sp>
        <p:nvSpPr>
          <p:cNvPr id="9" name="Rectangle: Rounded Corners 8">
            <a:extLst>
              <a:ext uri="{FF2B5EF4-FFF2-40B4-BE49-F238E27FC236}">
                <a16:creationId xmlns:a16="http://schemas.microsoft.com/office/drawing/2014/main" id="{3082404B-0DC7-FF88-EC43-91E60D2CAAB0}"/>
              </a:ext>
            </a:extLst>
          </p:cNvPr>
          <p:cNvSpPr/>
          <p:nvPr/>
        </p:nvSpPr>
        <p:spPr>
          <a:xfrm>
            <a:off x="217811" y="4068075"/>
            <a:ext cx="3613044" cy="254740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400" dirty="0">
                <a:solidFill>
                  <a:schemeClr val="bg1"/>
                </a:solidFill>
              </a:rPr>
              <a:t>Almost near to half of the customers are not active in the bank.</a:t>
            </a:r>
            <a:r>
              <a:rPr lang="en-US" sz="1400" b="0" i="0" dirty="0">
                <a:solidFill>
                  <a:schemeClr val="bg1"/>
                </a:solidFill>
                <a:effectLst/>
                <a:latin typeface="Söhne"/>
              </a:rPr>
              <a:t> it indicates a significant challenge in customer engagement and retention.</a:t>
            </a:r>
          </a:p>
          <a:p>
            <a:endParaRPr lang="en-US" sz="1400" b="0" i="0" dirty="0">
              <a:solidFill>
                <a:schemeClr val="bg1"/>
              </a:solidFill>
              <a:effectLst/>
              <a:latin typeface="Söhne"/>
            </a:endParaRPr>
          </a:p>
          <a:p>
            <a:pPr marL="285750" indent="-285750">
              <a:buFont typeface="Arial" panose="020B0604020202020204" pitchFamily="34" charset="0"/>
              <a:buChar char="•"/>
            </a:pPr>
            <a:r>
              <a:rPr lang="en-US" sz="1400" dirty="0">
                <a:solidFill>
                  <a:schemeClr val="bg1"/>
                </a:solidFill>
                <a:latin typeface="Söhne"/>
              </a:rPr>
              <a:t>Strategies like rewards,offers,low interest rates,prompt customer support shall be provided to increase members activity.</a:t>
            </a:r>
            <a:endParaRPr lang="en-IN" sz="1400" dirty="0">
              <a:solidFill>
                <a:schemeClr val="bg1"/>
              </a:solidFill>
            </a:endParaRPr>
          </a:p>
        </p:txBody>
      </p:sp>
      <p:pic>
        <p:nvPicPr>
          <p:cNvPr id="11" name="Picture 10">
            <a:extLst>
              <a:ext uri="{FF2B5EF4-FFF2-40B4-BE49-F238E27FC236}">
                <a16:creationId xmlns:a16="http://schemas.microsoft.com/office/drawing/2014/main" id="{78DD215B-FB75-CC97-B4FB-67BCBB988E4B}"/>
              </a:ext>
            </a:extLst>
          </p:cNvPr>
          <p:cNvPicPr>
            <a:picLocks noChangeAspect="1"/>
          </p:cNvPicPr>
          <p:nvPr/>
        </p:nvPicPr>
        <p:blipFill>
          <a:blip r:embed="rId2"/>
          <a:stretch>
            <a:fillRect/>
          </a:stretch>
        </p:blipFill>
        <p:spPr>
          <a:xfrm>
            <a:off x="3925250" y="1978180"/>
            <a:ext cx="4681777" cy="1969390"/>
          </a:xfrm>
          <a:prstGeom prst="rect">
            <a:avLst/>
          </a:prstGeom>
        </p:spPr>
      </p:pic>
      <p:pic>
        <p:nvPicPr>
          <p:cNvPr id="13" name="Picture 12">
            <a:extLst>
              <a:ext uri="{FF2B5EF4-FFF2-40B4-BE49-F238E27FC236}">
                <a16:creationId xmlns:a16="http://schemas.microsoft.com/office/drawing/2014/main" id="{EFFB7034-36A4-9855-6384-6C3746194B05}"/>
              </a:ext>
            </a:extLst>
          </p:cNvPr>
          <p:cNvPicPr>
            <a:picLocks noChangeAspect="1"/>
          </p:cNvPicPr>
          <p:nvPr/>
        </p:nvPicPr>
        <p:blipFill>
          <a:blip r:embed="rId3"/>
          <a:stretch>
            <a:fillRect/>
          </a:stretch>
        </p:blipFill>
        <p:spPr>
          <a:xfrm>
            <a:off x="8701421" y="1996402"/>
            <a:ext cx="3349407" cy="2006703"/>
          </a:xfrm>
          <a:prstGeom prst="rect">
            <a:avLst/>
          </a:prstGeom>
        </p:spPr>
      </p:pic>
      <p:sp>
        <p:nvSpPr>
          <p:cNvPr id="14" name="Rectangle: Rounded Corners 13">
            <a:extLst>
              <a:ext uri="{FF2B5EF4-FFF2-40B4-BE49-F238E27FC236}">
                <a16:creationId xmlns:a16="http://schemas.microsoft.com/office/drawing/2014/main" id="{BB2DDD83-BAAB-0CB8-C7FA-5C983E59EE32}"/>
              </a:ext>
            </a:extLst>
          </p:cNvPr>
          <p:cNvSpPr/>
          <p:nvPr/>
        </p:nvSpPr>
        <p:spPr>
          <a:xfrm>
            <a:off x="3925250" y="4068076"/>
            <a:ext cx="4681776" cy="245199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400" b="0" i="0" dirty="0">
                <a:solidFill>
                  <a:schemeClr val="bg1"/>
                </a:solidFill>
                <a:effectLst/>
                <a:latin typeface="Söhne"/>
              </a:rPr>
              <a:t>Customers who use only one product may have limited engagement with the bank compared to those who use multiple products.</a:t>
            </a:r>
          </a:p>
          <a:p>
            <a:endParaRPr lang="en-US" sz="1400" b="0" i="0" dirty="0">
              <a:solidFill>
                <a:schemeClr val="bg1"/>
              </a:solidFill>
              <a:effectLst/>
              <a:latin typeface="Söhne"/>
            </a:endParaRPr>
          </a:p>
          <a:p>
            <a:pPr marL="285750" indent="-285750">
              <a:buFont typeface="Arial" panose="020B0604020202020204" pitchFamily="34" charset="0"/>
              <a:buChar char="•"/>
            </a:pPr>
            <a:r>
              <a:rPr lang="en-US" sz="1400" dirty="0">
                <a:solidFill>
                  <a:schemeClr val="bg1"/>
                </a:solidFill>
              </a:rPr>
              <a:t>Implement retention strategies tailored to customers who use only one product, such as personalized outreach, loyalty rewards, or incentives or more products shall be promoted for use to encourage broader engagement.</a:t>
            </a:r>
            <a:endParaRPr lang="en-IN" sz="1400" dirty="0">
              <a:solidFill>
                <a:schemeClr val="bg1"/>
              </a:solidFill>
            </a:endParaRPr>
          </a:p>
        </p:txBody>
      </p:sp>
      <p:sp>
        <p:nvSpPr>
          <p:cNvPr id="15" name="Rectangle: Rounded Corners 14">
            <a:extLst>
              <a:ext uri="{FF2B5EF4-FFF2-40B4-BE49-F238E27FC236}">
                <a16:creationId xmlns:a16="http://schemas.microsoft.com/office/drawing/2014/main" id="{287734F5-A5AB-FD13-C665-CF25D3E57A36}"/>
              </a:ext>
            </a:extLst>
          </p:cNvPr>
          <p:cNvSpPr/>
          <p:nvPr/>
        </p:nvSpPr>
        <p:spPr>
          <a:xfrm>
            <a:off x="8701420" y="4068076"/>
            <a:ext cx="3349408" cy="245199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200" b="0" i="0" dirty="0">
                <a:solidFill>
                  <a:schemeClr val="bg1"/>
                </a:solidFill>
                <a:effectLst/>
              </a:rPr>
              <a:t>Customers with fair credit scores may have limited access to credit or financing options, making it more difficult for them to manage their financial needs and obligations.</a:t>
            </a:r>
          </a:p>
          <a:p>
            <a:endParaRPr lang="en-US" sz="1200" b="0" i="0" dirty="0">
              <a:solidFill>
                <a:schemeClr val="bg1"/>
              </a:solidFill>
              <a:effectLst/>
            </a:endParaRPr>
          </a:p>
          <a:p>
            <a:pPr marL="285750" indent="-285750">
              <a:buFont typeface="Arial" panose="020B0604020202020204" pitchFamily="34" charset="0"/>
              <a:buChar char="•"/>
            </a:pPr>
            <a:r>
              <a:rPr lang="en-US" sz="1200" dirty="0">
                <a:solidFill>
                  <a:schemeClr val="bg1"/>
                </a:solidFill>
              </a:rPr>
              <a:t>Implement retention strategies targeted specifically at customers with fair credit scores, such as personalized outreach, financial wellness programs, or credit-building initiatives.</a:t>
            </a:r>
            <a:endParaRPr lang="en-IN" sz="1200" dirty="0">
              <a:solidFill>
                <a:schemeClr val="bg1"/>
              </a:solidFill>
            </a:endParaRPr>
          </a:p>
        </p:txBody>
      </p:sp>
      <p:sp>
        <p:nvSpPr>
          <p:cNvPr id="16" name="Rectangle: Rounded Corners 15">
            <a:extLst>
              <a:ext uri="{FF2B5EF4-FFF2-40B4-BE49-F238E27FC236}">
                <a16:creationId xmlns:a16="http://schemas.microsoft.com/office/drawing/2014/main" id="{F978CBA3-8073-07AF-A2FC-ACA9CCB9A876}"/>
              </a:ext>
            </a:extLst>
          </p:cNvPr>
          <p:cNvSpPr/>
          <p:nvPr/>
        </p:nvSpPr>
        <p:spPr>
          <a:xfrm>
            <a:off x="3925250" y="1164655"/>
            <a:ext cx="4681776" cy="693019"/>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PRODUCTS USED BY </a:t>
            </a:r>
            <a:r>
              <a:rPr lang="en-US"/>
              <a:t>CHURNED </a:t>
            </a:r>
            <a:r>
              <a:rPr lang="en-US" dirty="0"/>
              <a:t>CUSTOMER</a:t>
            </a:r>
            <a:endParaRPr lang="en-IN" dirty="0"/>
          </a:p>
        </p:txBody>
      </p:sp>
      <p:sp>
        <p:nvSpPr>
          <p:cNvPr id="17" name="Rectangle: Rounded Corners 16">
            <a:extLst>
              <a:ext uri="{FF2B5EF4-FFF2-40B4-BE49-F238E27FC236}">
                <a16:creationId xmlns:a16="http://schemas.microsoft.com/office/drawing/2014/main" id="{DC96BEDF-2490-4770-7642-E8534A4D617B}"/>
              </a:ext>
            </a:extLst>
          </p:cNvPr>
          <p:cNvSpPr/>
          <p:nvPr/>
        </p:nvSpPr>
        <p:spPr>
          <a:xfrm>
            <a:off x="8701420" y="1164655"/>
            <a:ext cx="3349408" cy="693019"/>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COUNT OF CUSTOMERS EXITED/ CREDIT SCORE SEGMENT</a:t>
            </a:r>
            <a:endParaRPr lang="en-IN" dirty="0"/>
          </a:p>
        </p:txBody>
      </p:sp>
      <p:graphicFrame>
        <p:nvGraphicFramePr>
          <p:cNvPr id="20" name="Chart 19">
            <a:extLst>
              <a:ext uri="{FF2B5EF4-FFF2-40B4-BE49-F238E27FC236}">
                <a16:creationId xmlns:a16="http://schemas.microsoft.com/office/drawing/2014/main" id="{415F3007-BD27-02C4-208D-3148DCF3CF98}"/>
              </a:ext>
            </a:extLst>
          </p:cNvPr>
          <p:cNvGraphicFramePr/>
          <p:nvPr>
            <p:extLst>
              <p:ext uri="{D42A27DB-BD31-4B8C-83A1-F6EECF244321}">
                <p14:modId xmlns:p14="http://schemas.microsoft.com/office/powerpoint/2010/main" val="598496901"/>
              </p:ext>
            </p:extLst>
          </p:nvPr>
        </p:nvGraphicFramePr>
        <p:xfrm>
          <a:off x="217811" y="1944906"/>
          <a:ext cx="3613044" cy="2058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697301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55BA56-22A9-52CB-8057-C35162556EFE}"/>
              </a:ext>
            </a:extLst>
          </p:cNvPr>
          <p:cNvSpPr txBox="1"/>
          <p:nvPr/>
        </p:nvSpPr>
        <p:spPr>
          <a:xfrm>
            <a:off x="336884" y="6262268"/>
            <a:ext cx="1295991" cy="452387"/>
          </a:xfrm>
          <a:prstGeom prst="rect">
            <a:avLst/>
          </a:prstGeom>
          <a:solidFill>
            <a:schemeClr val="bg1"/>
          </a:solidFill>
        </p:spPr>
        <p:txBody>
          <a:bodyPr wrap="square" rtlCol="0">
            <a:spAutoFit/>
          </a:bodyPr>
          <a:lstStyle/>
          <a:p>
            <a:endParaRPr lang="en-IN" dirty="0"/>
          </a:p>
        </p:txBody>
      </p:sp>
      <p:sp>
        <p:nvSpPr>
          <p:cNvPr id="3" name="TextBox 2">
            <a:extLst>
              <a:ext uri="{FF2B5EF4-FFF2-40B4-BE49-F238E27FC236}">
                <a16:creationId xmlns:a16="http://schemas.microsoft.com/office/drawing/2014/main" id="{C33C4E0B-10B7-C6ED-F579-DCE9731A6649}"/>
              </a:ext>
            </a:extLst>
          </p:cNvPr>
          <p:cNvSpPr txBox="1"/>
          <p:nvPr/>
        </p:nvSpPr>
        <p:spPr>
          <a:xfrm>
            <a:off x="10896009" y="6292177"/>
            <a:ext cx="1295991" cy="452387"/>
          </a:xfrm>
          <a:prstGeom prst="rect">
            <a:avLst/>
          </a:prstGeom>
          <a:solidFill>
            <a:schemeClr val="bg1"/>
          </a:solidFill>
        </p:spPr>
        <p:txBody>
          <a:bodyPr wrap="square" rtlCol="0">
            <a:spAutoFit/>
          </a:bodyPr>
          <a:lstStyle/>
          <a:p>
            <a:endParaRPr lang="en-IN" dirty="0"/>
          </a:p>
        </p:txBody>
      </p:sp>
      <p:sp>
        <p:nvSpPr>
          <p:cNvPr id="5" name="Rectangle 4">
            <a:extLst>
              <a:ext uri="{FF2B5EF4-FFF2-40B4-BE49-F238E27FC236}">
                <a16:creationId xmlns:a16="http://schemas.microsoft.com/office/drawing/2014/main" id="{CCD240DB-45D0-3FEC-2C8D-16B5C83E5431}"/>
              </a:ext>
            </a:extLst>
          </p:cNvPr>
          <p:cNvSpPr/>
          <p:nvPr/>
        </p:nvSpPr>
        <p:spPr>
          <a:xfrm>
            <a:off x="0" y="-17465"/>
            <a:ext cx="12192000" cy="98461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200" b="1" dirty="0"/>
              <a:t>OBJECTIVE KEY FINDINGS		</a:t>
            </a:r>
            <a:endParaRPr lang="en-IN" sz="3200" b="1" dirty="0"/>
          </a:p>
        </p:txBody>
      </p:sp>
      <p:sp>
        <p:nvSpPr>
          <p:cNvPr id="6" name="Rectangle: Rounded Corners 5">
            <a:extLst>
              <a:ext uri="{FF2B5EF4-FFF2-40B4-BE49-F238E27FC236}">
                <a16:creationId xmlns:a16="http://schemas.microsoft.com/office/drawing/2014/main" id="{D7A3A148-88BA-858C-BBAF-4DFF4191941B}"/>
              </a:ext>
            </a:extLst>
          </p:cNvPr>
          <p:cNvSpPr/>
          <p:nvPr/>
        </p:nvSpPr>
        <p:spPr>
          <a:xfrm>
            <a:off x="492455" y="1164656"/>
            <a:ext cx="3613044" cy="693019"/>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DISTRIBUTION OF CHURN BY CREDIT CARD</a:t>
            </a:r>
            <a:endParaRPr lang="en-IN" dirty="0"/>
          </a:p>
        </p:txBody>
      </p:sp>
      <p:sp>
        <p:nvSpPr>
          <p:cNvPr id="9" name="Rectangle: Rounded Corners 8">
            <a:extLst>
              <a:ext uri="{FF2B5EF4-FFF2-40B4-BE49-F238E27FC236}">
                <a16:creationId xmlns:a16="http://schemas.microsoft.com/office/drawing/2014/main" id="{3082404B-0DC7-FF88-EC43-91E60D2CAAB0}"/>
              </a:ext>
            </a:extLst>
          </p:cNvPr>
          <p:cNvSpPr/>
          <p:nvPr/>
        </p:nvSpPr>
        <p:spPr>
          <a:xfrm>
            <a:off x="490203" y="3927943"/>
            <a:ext cx="3613044" cy="278671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400" b="0" i="0" dirty="0">
                <a:solidFill>
                  <a:schemeClr val="bg1"/>
                </a:solidFill>
                <a:effectLst/>
              </a:rPr>
              <a:t>Churn among credit cardholders may signal dissatisfaction with the features, benefits, or terms of the credit card product itself or inability to manage credit card.</a:t>
            </a:r>
          </a:p>
          <a:p>
            <a:pPr marL="285750" indent="-285750">
              <a:buFont typeface="Arial" panose="020B0604020202020204" pitchFamily="34" charset="0"/>
              <a:buChar char="•"/>
            </a:pPr>
            <a:r>
              <a:rPr lang="en-US" sz="1400" dirty="0">
                <a:solidFill>
                  <a:schemeClr val="bg1"/>
                </a:solidFill>
              </a:rPr>
              <a:t>By c</a:t>
            </a:r>
            <a:r>
              <a:rPr lang="en-US" sz="1400" b="0" i="0" dirty="0">
                <a:solidFill>
                  <a:schemeClr val="bg1"/>
                </a:solidFill>
                <a:effectLst/>
              </a:rPr>
              <a:t>redit card utilization patterns and spending behaviors of churned customers to identify any trends or insights strategies shall be implemented.</a:t>
            </a:r>
            <a:endParaRPr lang="en-IN" sz="1400" dirty="0">
              <a:solidFill>
                <a:schemeClr val="bg1"/>
              </a:solidFill>
            </a:endParaRPr>
          </a:p>
        </p:txBody>
      </p:sp>
      <p:sp>
        <p:nvSpPr>
          <p:cNvPr id="14" name="Rectangle: Rounded Corners 13">
            <a:extLst>
              <a:ext uri="{FF2B5EF4-FFF2-40B4-BE49-F238E27FC236}">
                <a16:creationId xmlns:a16="http://schemas.microsoft.com/office/drawing/2014/main" id="{BB2DDD83-BAAB-0CB8-C7FA-5C983E59EE32}"/>
              </a:ext>
            </a:extLst>
          </p:cNvPr>
          <p:cNvSpPr/>
          <p:nvPr/>
        </p:nvSpPr>
        <p:spPr>
          <a:xfrm>
            <a:off x="4593450" y="3927944"/>
            <a:ext cx="3135508" cy="278671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400" b="0" i="0" dirty="0">
                <a:solidFill>
                  <a:schemeClr val="bg1"/>
                </a:solidFill>
                <a:effectLst/>
              </a:rPr>
              <a:t>It suggests positive growth and expansion in the customer base.</a:t>
            </a:r>
          </a:p>
          <a:p>
            <a:pPr marL="285750" indent="-285750">
              <a:buFont typeface="Arial" panose="020B0604020202020204" pitchFamily="34" charset="0"/>
              <a:buChar char="•"/>
            </a:pPr>
            <a:r>
              <a:rPr lang="en-US" sz="1400" dirty="0">
                <a:solidFill>
                  <a:schemeClr val="bg1"/>
                </a:solidFill>
              </a:rPr>
              <a:t>However it is also necessary to manage the churn &amp; retention rate for increasing the numbers of customer base.</a:t>
            </a:r>
          </a:p>
          <a:p>
            <a:pPr marL="285750" indent="-285750">
              <a:buFont typeface="Arial" panose="020B0604020202020204" pitchFamily="34" charset="0"/>
              <a:buChar char="•"/>
            </a:pPr>
            <a:r>
              <a:rPr lang="en-US" sz="1400" b="0" i="0" dirty="0">
                <a:solidFill>
                  <a:schemeClr val="bg1"/>
                </a:solidFill>
                <a:effectLst/>
              </a:rPr>
              <a:t>Effective marketing strategies and campaigns may contribute to attracting more new customers.</a:t>
            </a:r>
            <a:endParaRPr lang="en-IN" sz="1400" dirty="0">
              <a:solidFill>
                <a:schemeClr val="bg1"/>
              </a:solidFill>
            </a:endParaRPr>
          </a:p>
        </p:txBody>
      </p:sp>
      <p:sp>
        <p:nvSpPr>
          <p:cNvPr id="15" name="Rectangle: Rounded Corners 14">
            <a:extLst>
              <a:ext uri="{FF2B5EF4-FFF2-40B4-BE49-F238E27FC236}">
                <a16:creationId xmlns:a16="http://schemas.microsoft.com/office/drawing/2014/main" id="{287734F5-A5AB-FD13-C665-CF25D3E57A36}"/>
              </a:ext>
            </a:extLst>
          </p:cNvPr>
          <p:cNvSpPr/>
          <p:nvPr/>
        </p:nvSpPr>
        <p:spPr>
          <a:xfrm>
            <a:off x="8219161" y="3917356"/>
            <a:ext cx="3482637" cy="278671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400" dirty="0">
                <a:solidFill>
                  <a:schemeClr val="bg1"/>
                </a:solidFill>
              </a:rPr>
              <a:t>D</a:t>
            </a:r>
            <a:r>
              <a:rPr lang="en-US" sz="1400" b="0" i="0" dirty="0">
                <a:solidFill>
                  <a:schemeClr val="bg1"/>
                </a:solidFill>
                <a:effectLst/>
              </a:rPr>
              <a:t>ecision to leave the bank despite having a higher balance could indicate dissatisfaction with other aspects of the banking relationship, such as service quality, product offerings, or customer experience.</a:t>
            </a:r>
          </a:p>
          <a:p>
            <a:pPr marL="285750" indent="-285750">
              <a:buFont typeface="Arial" panose="020B0604020202020204" pitchFamily="34" charset="0"/>
              <a:buChar char="•"/>
            </a:pPr>
            <a:r>
              <a:rPr lang="en-US" sz="1400" dirty="0">
                <a:solidFill>
                  <a:schemeClr val="bg1"/>
                </a:solidFill>
              </a:rPr>
              <a:t>Implementing targeted retention efforts, such as relationship pricing, premium services, or VIP treatment for high-balance customers, can help incentivize them to stay with the bank.</a:t>
            </a:r>
            <a:endParaRPr lang="en-IN" sz="1400" dirty="0">
              <a:solidFill>
                <a:schemeClr val="bg1"/>
              </a:solidFill>
            </a:endParaRPr>
          </a:p>
        </p:txBody>
      </p:sp>
      <p:sp>
        <p:nvSpPr>
          <p:cNvPr id="16" name="Rectangle: Rounded Corners 15">
            <a:extLst>
              <a:ext uri="{FF2B5EF4-FFF2-40B4-BE49-F238E27FC236}">
                <a16:creationId xmlns:a16="http://schemas.microsoft.com/office/drawing/2014/main" id="{F978CBA3-8073-07AF-A2FC-ACA9CCB9A876}"/>
              </a:ext>
            </a:extLst>
          </p:cNvPr>
          <p:cNvSpPr/>
          <p:nvPr/>
        </p:nvSpPr>
        <p:spPr>
          <a:xfrm>
            <a:off x="4597954" y="1164655"/>
            <a:ext cx="3135508" cy="693019"/>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TREND OF CUSTOMER JOINING OVER YEARS</a:t>
            </a:r>
            <a:endParaRPr lang="en-IN" dirty="0"/>
          </a:p>
        </p:txBody>
      </p:sp>
      <p:sp>
        <p:nvSpPr>
          <p:cNvPr id="17" name="Rectangle: Rounded Corners 16">
            <a:extLst>
              <a:ext uri="{FF2B5EF4-FFF2-40B4-BE49-F238E27FC236}">
                <a16:creationId xmlns:a16="http://schemas.microsoft.com/office/drawing/2014/main" id="{DC96BEDF-2490-4770-7642-E8534A4D617B}"/>
              </a:ext>
            </a:extLst>
          </p:cNvPr>
          <p:cNvSpPr/>
          <p:nvPr/>
        </p:nvSpPr>
        <p:spPr>
          <a:xfrm>
            <a:off x="8225917" y="1164655"/>
            <a:ext cx="3473628" cy="693019"/>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AVERAGE BANK BALANCE OF CUSTOMERS CHURNED</a:t>
            </a:r>
          </a:p>
        </p:txBody>
      </p:sp>
      <p:pic>
        <p:nvPicPr>
          <p:cNvPr id="7" name="Picture 6">
            <a:extLst>
              <a:ext uri="{FF2B5EF4-FFF2-40B4-BE49-F238E27FC236}">
                <a16:creationId xmlns:a16="http://schemas.microsoft.com/office/drawing/2014/main" id="{2D1C50CD-BA1B-897C-5C33-7D5EF3F281AB}"/>
              </a:ext>
            </a:extLst>
          </p:cNvPr>
          <p:cNvPicPr>
            <a:picLocks noChangeAspect="1"/>
          </p:cNvPicPr>
          <p:nvPr/>
        </p:nvPicPr>
        <p:blipFill>
          <a:blip r:embed="rId2"/>
          <a:stretch>
            <a:fillRect/>
          </a:stretch>
        </p:blipFill>
        <p:spPr>
          <a:xfrm>
            <a:off x="492455" y="2055180"/>
            <a:ext cx="3613044" cy="1785300"/>
          </a:xfrm>
          <a:prstGeom prst="rect">
            <a:avLst/>
          </a:prstGeom>
        </p:spPr>
      </p:pic>
      <p:pic>
        <p:nvPicPr>
          <p:cNvPr id="19" name="Picture 18">
            <a:extLst>
              <a:ext uri="{FF2B5EF4-FFF2-40B4-BE49-F238E27FC236}">
                <a16:creationId xmlns:a16="http://schemas.microsoft.com/office/drawing/2014/main" id="{A2DDA303-5DCE-4166-60A1-1CB46C6441F0}"/>
              </a:ext>
            </a:extLst>
          </p:cNvPr>
          <p:cNvPicPr>
            <a:picLocks noChangeAspect="1"/>
          </p:cNvPicPr>
          <p:nvPr/>
        </p:nvPicPr>
        <p:blipFill>
          <a:blip r:embed="rId3"/>
          <a:stretch>
            <a:fillRect/>
          </a:stretch>
        </p:blipFill>
        <p:spPr>
          <a:xfrm>
            <a:off x="4597954" y="2049215"/>
            <a:ext cx="3135508" cy="1785301"/>
          </a:xfrm>
          <a:prstGeom prst="rect">
            <a:avLst/>
          </a:prstGeom>
        </p:spPr>
      </p:pic>
      <p:pic>
        <p:nvPicPr>
          <p:cNvPr id="23" name="Picture 22">
            <a:extLst>
              <a:ext uri="{FF2B5EF4-FFF2-40B4-BE49-F238E27FC236}">
                <a16:creationId xmlns:a16="http://schemas.microsoft.com/office/drawing/2014/main" id="{C37552FE-866B-DC01-4488-8AFFEBBCF239}"/>
              </a:ext>
            </a:extLst>
          </p:cNvPr>
          <p:cNvPicPr>
            <a:picLocks noChangeAspect="1"/>
          </p:cNvPicPr>
          <p:nvPr/>
        </p:nvPicPr>
        <p:blipFill>
          <a:blip r:embed="rId4"/>
          <a:stretch>
            <a:fillRect/>
          </a:stretch>
        </p:blipFill>
        <p:spPr>
          <a:xfrm>
            <a:off x="8225918" y="2017483"/>
            <a:ext cx="3473628" cy="1817034"/>
          </a:xfrm>
          <a:prstGeom prst="rect">
            <a:avLst/>
          </a:prstGeom>
        </p:spPr>
      </p:pic>
    </p:spTree>
    <p:extLst>
      <p:ext uri="{BB962C8B-B14F-4D97-AF65-F5344CB8AC3E}">
        <p14:creationId xmlns:p14="http://schemas.microsoft.com/office/powerpoint/2010/main" val="3039967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55BA56-22A9-52CB-8057-C35162556EFE}"/>
              </a:ext>
            </a:extLst>
          </p:cNvPr>
          <p:cNvSpPr txBox="1"/>
          <p:nvPr/>
        </p:nvSpPr>
        <p:spPr>
          <a:xfrm>
            <a:off x="336884" y="6262268"/>
            <a:ext cx="1295991" cy="452387"/>
          </a:xfrm>
          <a:prstGeom prst="rect">
            <a:avLst/>
          </a:prstGeom>
          <a:solidFill>
            <a:schemeClr val="bg1"/>
          </a:solidFill>
        </p:spPr>
        <p:txBody>
          <a:bodyPr wrap="square" rtlCol="0">
            <a:spAutoFit/>
          </a:bodyPr>
          <a:lstStyle/>
          <a:p>
            <a:endParaRPr lang="en-IN" dirty="0"/>
          </a:p>
        </p:txBody>
      </p:sp>
      <p:sp>
        <p:nvSpPr>
          <p:cNvPr id="3" name="TextBox 2">
            <a:extLst>
              <a:ext uri="{FF2B5EF4-FFF2-40B4-BE49-F238E27FC236}">
                <a16:creationId xmlns:a16="http://schemas.microsoft.com/office/drawing/2014/main" id="{C33C4E0B-10B7-C6ED-F579-DCE9731A6649}"/>
              </a:ext>
            </a:extLst>
          </p:cNvPr>
          <p:cNvSpPr txBox="1"/>
          <p:nvPr/>
        </p:nvSpPr>
        <p:spPr>
          <a:xfrm>
            <a:off x="10896009" y="6292177"/>
            <a:ext cx="1295991" cy="452387"/>
          </a:xfrm>
          <a:prstGeom prst="rect">
            <a:avLst/>
          </a:prstGeom>
          <a:solidFill>
            <a:schemeClr val="bg1"/>
          </a:solidFill>
        </p:spPr>
        <p:txBody>
          <a:bodyPr wrap="square" rtlCol="0">
            <a:spAutoFit/>
          </a:bodyPr>
          <a:lstStyle/>
          <a:p>
            <a:endParaRPr lang="en-IN" dirty="0"/>
          </a:p>
        </p:txBody>
      </p:sp>
      <p:sp>
        <p:nvSpPr>
          <p:cNvPr id="5" name="Rectangle 4">
            <a:extLst>
              <a:ext uri="{FF2B5EF4-FFF2-40B4-BE49-F238E27FC236}">
                <a16:creationId xmlns:a16="http://schemas.microsoft.com/office/drawing/2014/main" id="{CCD240DB-45D0-3FEC-2C8D-16B5C83E5431}"/>
              </a:ext>
            </a:extLst>
          </p:cNvPr>
          <p:cNvSpPr/>
          <p:nvPr/>
        </p:nvSpPr>
        <p:spPr>
          <a:xfrm>
            <a:off x="0" y="-348963"/>
            <a:ext cx="12192000" cy="98461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200" b="1" dirty="0"/>
              <a:t>OBJECTIVE KEY FINDINGS		</a:t>
            </a:r>
            <a:endParaRPr lang="en-IN" sz="3200" b="1" dirty="0"/>
          </a:p>
        </p:txBody>
      </p:sp>
      <p:sp>
        <p:nvSpPr>
          <p:cNvPr id="6" name="Rectangle: Rounded Corners 5">
            <a:extLst>
              <a:ext uri="{FF2B5EF4-FFF2-40B4-BE49-F238E27FC236}">
                <a16:creationId xmlns:a16="http://schemas.microsoft.com/office/drawing/2014/main" id="{D7A3A148-88BA-858C-BBAF-4DFF4191941B}"/>
              </a:ext>
            </a:extLst>
          </p:cNvPr>
          <p:cNvSpPr/>
          <p:nvPr/>
        </p:nvSpPr>
        <p:spPr>
          <a:xfrm>
            <a:off x="490203" y="1164654"/>
            <a:ext cx="3613044" cy="693019"/>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AGE GROUPS HAVING CREDIT CARD</a:t>
            </a:r>
          </a:p>
        </p:txBody>
      </p:sp>
      <p:sp>
        <p:nvSpPr>
          <p:cNvPr id="9" name="Rectangle: Rounded Corners 8">
            <a:extLst>
              <a:ext uri="{FF2B5EF4-FFF2-40B4-BE49-F238E27FC236}">
                <a16:creationId xmlns:a16="http://schemas.microsoft.com/office/drawing/2014/main" id="{3082404B-0DC7-FF88-EC43-91E60D2CAAB0}"/>
              </a:ext>
            </a:extLst>
          </p:cNvPr>
          <p:cNvSpPr/>
          <p:nvPr/>
        </p:nvSpPr>
        <p:spPr>
          <a:xfrm>
            <a:off x="490203" y="3927944"/>
            <a:ext cx="3613044" cy="28166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buFont typeface="Arial" panose="020B0604020202020204" pitchFamily="34" charset="0"/>
              <a:buChar char="•"/>
            </a:pPr>
            <a:r>
              <a:rPr lang="en-US" sz="1400" b="0" i="0" dirty="0">
                <a:solidFill>
                  <a:schemeClr val="bg1"/>
                </a:solidFill>
                <a:effectLst/>
                <a:latin typeface="Söhne"/>
              </a:rPr>
              <a:t>Understanding credit card usage patterns across different age groups can help the bank tailor retention strategies and product offerings to meet the diverse needs and preferences of customers.</a:t>
            </a:r>
          </a:p>
          <a:p>
            <a:pPr algn="l"/>
            <a:endParaRPr lang="en-US" sz="1400" b="0" i="0" dirty="0">
              <a:solidFill>
                <a:schemeClr val="bg1"/>
              </a:solidFill>
              <a:effectLst/>
              <a:latin typeface="Söhne"/>
            </a:endParaRPr>
          </a:p>
          <a:p>
            <a:pPr algn="l">
              <a:buFont typeface="Arial" panose="020B0604020202020204" pitchFamily="34" charset="0"/>
              <a:buChar char="•"/>
            </a:pPr>
            <a:r>
              <a:rPr lang="en-US" sz="1400" b="0" i="0" dirty="0">
                <a:solidFill>
                  <a:schemeClr val="bg1"/>
                </a:solidFill>
                <a:effectLst/>
                <a:latin typeface="Söhne"/>
              </a:rPr>
              <a:t>Implementing targeted marketing campaigns, rewards programs, or financial education initiatives can encourage usage of credit cards among younger and older demographics .</a:t>
            </a:r>
          </a:p>
        </p:txBody>
      </p:sp>
      <p:sp>
        <p:nvSpPr>
          <p:cNvPr id="14" name="Rectangle: Rounded Corners 13">
            <a:extLst>
              <a:ext uri="{FF2B5EF4-FFF2-40B4-BE49-F238E27FC236}">
                <a16:creationId xmlns:a16="http://schemas.microsoft.com/office/drawing/2014/main" id="{BB2DDD83-BAAB-0CB8-C7FA-5C983E59EE32}"/>
              </a:ext>
            </a:extLst>
          </p:cNvPr>
          <p:cNvSpPr/>
          <p:nvPr/>
        </p:nvSpPr>
        <p:spPr>
          <a:xfrm>
            <a:off x="4597954" y="3917355"/>
            <a:ext cx="3135508" cy="279729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400" b="0" i="0" dirty="0">
                <a:solidFill>
                  <a:schemeClr val="bg1"/>
                </a:solidFill>
                <a:effectLst/>
              </a:rPr>
              <a:t>Intense competition among banks in France and Germany could result in higher customer churn as customers switch between providers to seek better deals, rates, or services.</a:t>
            </a:r>
          </a:p>
          <a:p>
            <a:pPr marL="285750" indent="-285750">
              <a:buFont typeface="Arial" panose="020B0604020202020204" pitchFamily="34" charset="0"/>
              <a:buChar char="•"/>
            </a:pPr>
            <a:r>
              <a:rPr lang="en-US" sz="1400" dirty="0">
                <a:solidFill>
                  <a:schemeClr val="bg1"/>
                </a:solidFill>
              </a:rPr>
              <a:t>Other reason can be the lack of services or mismanagement at France &amp; Germany.</a:t>
            </a:r>
          </a:p>
          <a:p>
            <a:pPr marL="285750" indent="-285750">
              <a:buFont typeface="Arial" panose="020B0604020202020204" pitchFamily="34" charset="0"/>
              <a:buChar char="•"/>
            </a:pPr>
            <a:r>
              <a:rPr lang="en-US" sz="1400" dirty="0">
                <a:solidFill>
                  <a:schemeClr val="bg1"/>
                </a:solidFill>
              </a:rPr>
              <a:t>This gap should be rectified and services shall be updated for retention of customers.</a:t>
            </a:r>
          </a:p>
        </p:txBody>
      </p:sp>
      <p:sp>
        <p:nvSpPr>
          <p:cNvPr id="15" name="Rectangle: Rounded Corners 14">
            <a:extLst>
              <a:ext uri="{FF2B5EF4-FFF2-40B4-BE49-F238E27FC236}">
                <a16:creationId xmlns:a16="http://schemas.microsoft.com/office/drawing/2014/main" id="{287734F5-A5AB-FD13-C665-CF25D3E57A36}"/>
              </a:ext>
            </a:extLst>
          </p:cNvPr>
          <p:cNvSpPr/>
          <p:nvPr/>
        </p:nvSpPr>
        <p:spPr>
          <a:xfrm>
            <a:off x="8219161" y="3917356"/>
            <a:ext cx="3482637" cy="279729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IN" sz="1400" dirty="0">
                <a:solidFill>
                  <a:schemeClr val="bg1"/>
                </a:solidFill>
              </a:rPr>
              <a:t>Average bank balance of customer at Germany is highest but the customer churn at Germany is also high ,this indicates there is a lack of management or services at Germany branch.</a:t>
            </a:r>
          </a:p>
          <a:p>
            <a:pPr marL="171450" indent="-171450">
              <a:buFont typeface="Arial" panose="020B0604020202020204" pitchFamily="34" charset="0"/>
              <a:buChar char="•"/>
            </a:pPr>
            <a:r>
              <a:rPr lang="en-IN" sz="1400" dirty="0">
                <a:solidFill>
                  <a:schemeClr val="bg1"/>
                </a:solidFill>
              </a:rPr>
              <a:t>Management can use feedback &amp; surveys from aal branches &amp; compare it to find the gap that is there in Germany branch &amp; two other.</a:t>
            </a:r>
          </a:p>
        </p:txBody>
      </p:sp>
      <p:sp>
        <p:nvSpPr>
          <p:cNvPr id="16" name="Rectangle: Rounded Corners 15">
            <a:extLst>
              <a:ext uri="{FF2B5EF4-FFF2-40B4-BE49-F238E27FC236}">
                <a16:creationId xmlns:a16="http://schemas.microsoft.com/office/drawing/2014/main" id="{F978CBA3-8073-07AF-A2FC-ACA9CCB9A876}"/>
              </a:ext>
            </a:extLst>
          </p:cNvPr>
          <p:cNvSpPr/>
          <p:nvPr/>
        </p:nvSpPr>
        <p:spPr>
          <a:xfrm>
            <a:off x="4597954" y="1164655"/>
            <a:ext cx="3135508" cy="693019"/>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CUSTOMER CHURNED/COUNTRY</a:t>
            </a:r>
          </a:p>
        </p:txBody>
      </p:sp>
      <p:sp>
        <p:nvSpPr>
          <p:cNvPr id="17" name="Rectangle: Rounded Corners 16">
            <a:extLst>
              <a:ext uri="{FF2B5EF4-FFF2-40B4-BE49-F238E27FC236}">
                <a16:creationId xmlns:a16="http://schemas.microsoft.com/office/drawing/2014/main" id="{DC96BEDF-2490-4770-7642-E8534A4D617B}"/>
              </a:ext>
            </a:extLst>
          </p:cNvPr>
          <p:cNvSpPr/>
          <p:nvPr/>
        </p:nvSpPr>
        <p:spPr>
          <a:xfrm>
            <a:off x="8225917" y="1164655"/>
            <a:ext cx="3473628" cy="693019"/>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AVERAGE BANK BALANCE/COUNTRY</a:t>
            </a:r>
          </a:p>
        </p:txBody>
      </p:sp>
      <p:graphicFrame>
        <p:nvGraphicFramePr>
          <p:cNvPr id="10" name="Chart 9">
            <a:extLst>
              <a:ext uri="{FF2B5EF4-FFF2-40B4-BE49-F238E27FC236}">
                <a16:creationId xmlns:a16="http://schemas.microsoft.com/office/drawing/2014/main" id="{0EBC3341-6C8C-8549-CB8A-98273FB6AE6F}"/>
              </a:ext>
            </a:extLst>
          </p:cNvPr>
          <p:cNvGraphicFramePr/>
          <p:nvPr>
            <p:extLst>
              <p:ext uri="{D42A27DB-BD31-4B8C-83A1-F6EECF244321}">
                <p14:modId xmlns:p14="http://schemas.microsoft.com/office/powerpoint/2010/main" val="3700440217"/>
              </p:ext>
            </p:extLst>
          </p:nvPr>
        </p:nvGraphicFramePr>
        <p:xfrm>
          <a:off x="490203" y="1961740"/>
          <a:ext cx="3613044" cy="180280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Chart 12">
            <a:extLst>
              <a:ext uri="{FF2B5EF4-FFF2-40B4-BE49-F238E27FC236}">
                <a16:creationId xmlns:a16="http://schemas.microsoft.com/office/drawing/2014/main" id="{E042C213-31C0-19DC-B933-BFAFAE8F057E}"/>
              </a:ext>
            </a:extLst>
          </p:cNvPr>
          <p:cNvGraphicFramePr/>
          <p:nvPr>
            <p:extLst>
              <p:ext uri="{D42A27DB-BD31-4B8C-83A1-F6EECF244321}">
                <p14:modId xmlns:p14="http://schemas.microsoft.com/office/powerpoint/2010/main" val="795441699"/>
              </p:ext>
            </p:extLst>
          </p:nvPr>
        </p:nvGraphicFramePr>
        <p:xfrm>
          <a:off x="4588946" y="1961740"/>
          <a:ext cx="3135508" cy="180280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8" name="Chart 17">
            <a:extLst>
              <a:ext uri="{FF2B5EF4-FFF2-40B4-BE49-F238E27FC236}">
                <a16:creationId xmlns:a16="http://schemas.microsoft.com/office/drawing/2014/main" id="{7CA722BF-46F5-1690-1B8E-BD07CF020676}"/>
              </a:ext>
            </a:extLst>
          </p:cNvPr>
          <p:cNvGraphicFramePr/>
          <p:nvPr>
            <p:extLst>
              <p:ext uri="{D42A27DB-BD31-4B8C-83A1-F6EECF244321}">
                <p14:modId xmlns:p14="http://schemas.microsoft.com/office/powerpoint/2010/main" val="14611633"/>
              </p:ext>
            </p:extLst>
          </p:nvPr>
        </p:nvGraphicFramePr>
        <p:xfrm>
          <a:off x="8225916" y="1986112"/>
          <a:ext cx="3473627" cy="180280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688285556"/>
      </p:ext>
    </p:extLst>
  </p:cSld>
  <p:clrMapOvr>
    <a:masterClrMapping/>
  </p:clrMapOvr>
</p:sld>
</file>

<file path=ppt/theme/theme1.xml><?xml version="1.0" encoding="utf-8"?>
<a:theme xmlns:a="http://schemas.openxmlformats.org/drawingml/2006/main" name="Office Theme">
  <a:themeElements>
    <a:clrScheme name="Contoso v1">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Contoso v1">
      <a:majorFont>
        <a:latin typeface="Corbe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4076243_Blue spheres presentation_RVA_v5" id="{E4C0B511-76E7-4C07-AFEA-8FEA0A5A8C84}" vid="{3A463146-28EF-4F73-B63C-03710F66E2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631071E6-22AE-499A-B09C-BF21CF5F74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C07E3D-60A7-4F4E-8208-D9CCD01982CB}">
  <ds:schemaRefs>
    <ds:schemaRef ds:uri="http://schemas.microsoft.com/sharepoint/v3/contenttype/forms"/>
  </ds:schemaRefs>
</ds:datastoreItem>
</file>

<file path=customXml/itemProps3.xml><?xml version="1.0" encoding="utf-8"?>
<ds:datastoreItem xmlns:ds="http://schemas.openxmlformats.org/officeDocument/2006/customXml" ds:itemID="{CEA9B47F-3DD8-4645-81DC-B88780643C07}">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Blue spheres presentation</Template>
  <TotalTime>1837</TotalTime>
  <Words>1446</Words>
  <Application>Microsoft Office PowerPoint</Application>
  <PresentationFormat>Widescreen</PresentationFormat>
  <Paragraphs>172</Paragraphs>
  <Slides>15</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-apple-system</vt:lpstr>
      <vt:lpstr>Arial</vt:lpstr>
      <vt:lpstr>Calibri</vt:lpstr>
      <vt:lpstr>Corbel</vt:lpstr>
      <vt:lpstr>Lato</vt:lpstr>
      <vt:lpstr>Segoe UI Black</vt:lpstr>
      <vt:lpstr>Söhne</vt:lpstr>
      <vt:lpstr>Wingdings</vt:lpstr>
      <vt:lpstr>Office Theme</vt:lpstr>
      <vt:lpstr>Analytical crm analysis for bank</vt:lpstr>
      <vt:lpstr>PowerPoint Presentation</vt:lpstr>
      <vt:lpstr>PowerPoint Presentation</vt:lpstr>
      <vt:lpstr>PowerPoint Presentation</vt:lpstr>
      <vt:lpstr>METHODOLOGY </vt:lpstr>
      <vt:lpstr>Objective key findings</vt:lpstr>
      <vt:lpstr>PowerPoint Presentation</vt:lpstr>
      <vt:lpstr>PowerPoint Presentation</vt:lpstr>
      <vt:lpstr>PowerPoint Presentation</vt:lpstr>
      <vt:lpstr>PowerPoint Presentation</vt:lpstr>
      <vt:lpstr>PowerPoint Presentation</vt:lpstr>
      <vt:lpstr>PowerPoint Presentation</vt:lpstr>
      <vt:lpstr>DASHBOARD</vt:lpstr>
      <vt:lpstr>DASHBOARD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Pratiksha Nandanwar</dc:creator>
  <cp:lastModifiedBy>Pratiksha Nandanwar</cp:lastModifiedBy>
  <cp:revision>48</cp:revision>
  <dcterms:created xsi:type="dcterms:W3CDTF">2024-03-14T09:00:54Z</dcterms:created>
  <dcterms:modified xsi:type="dcterms:W3CDTF">2024-04-04T07:07:04Z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