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2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66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AD16-C0DB-49D1-9127-A7AF444D8B9F}" type="doc">
      <dgm:prSet loTypeId="urn:microsoft.com/office/officeart/2005/8/layout/cycle4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33CA41-03D2-4D36-B354-ADFA545D3106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1-Data cleaning</a:t>
          </a:r>
        </a:p>
      </dgm:t>
    </dgm:pt>
    <dgm:pt modelId="{9395BB9F-5493-4FB1-94E6-36435B31B034}" type="parTrans" cxnId="{7BA1D026-3222-43C7-8C0B-3CE407F80FA4}">
      <dgm:prSet/>
      <dgm:spPr/>
      <dgm:t>
        <a:bodyPr/>
        <a:lstStyle/>
        <a:p>
          <a:endParaRPr lang="en-IN"/>
        </a:p>
      </dgm:t>
    </dgm:pt>
    <dgm:pt modelId="{4B159D96-1F33-4D58-A108-7B7689F080F0}" type="sibTrans" cxnId="{7BA1D026-3222-43C7-8C0B-3CE407F80FA4}">
      <dgm:prSet/>
      <dgm:spPr/>
      <dgm:t>
        <a:bodyPr/>
        <a:lstStyle/>
        <a:p>
          <a:endParaRPr lang="en-IN"/>
        </a:p>
      </dgm:t>
    </dgm:pt>
    <dgm:pt modelId="{069E624B-9F4F-4360-9272-16ABF6B2A1D3}">
      <dgm:prSet phldrT="[Text]"/>
      <dgm:spPr/>
      <dgm:t>
        <a:bodyPr/>
        <a:lstStyle/>
        <a:p>
          <a:r>
            <a:rPr lang="en-IN" dirty="0"/>
            <a:t>Raw data source was cleaned using Power bi power queries &amp; DAX functions to get more accurate results and insights and eliminate errors as well facilitate convenience.</a:t>
          </a:r>
        </a:p>
      </dgm:t>
    </dgm:pt>
    <dgm:pt modelId="{12DBE6A0-7AE1-4C4E-8B8C-A98832085048}" type="parTrans" cxnId="{F59C54A4-DB68-421A-944C-5AFB92772A94}">
      <dgm:prSet/>
      <dgm:spPr/>
      <dgm:t>
        <a:bodyPr/>
        <a:lstStyle/>
        <a:p>
          <a:endParaRPr lang="en-IN"/>
        </a:p>
      </dgm:t>
    </dgm:pt>
    <dgm:pt modelId="{1EFCE776-716F-4D94-B93D-704000824226}" type="sibTrans" cxnId="{F59C54A4-DB68-421A-944C-5AFB92772A94}">
      <dgm:prSet/>
      <dgm:spPr/>
      <dgm:t>
        <a:bodyPr/>
        <a:lstStyle/>
        <a:p>
          <a:endParaRPr lang="en-IN"/>
        </a:p>
      </dgm:t>
    </dgm:pt>
    <dgm:pt modelId="{E4404D7E-CE65-448E-A602-85F3DC36AEA9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2-Data analysis</a:t>
          </a:r>
        </a:p>
      </dgm:t>
    </dgm:pt>
    <dgm:pt modelId="{FA0A30D2-5F48-4A3D-81E7-667118B3F3FA}" type="parTrans" cxnId="{D41C7572-0D2D-4E5C-BC9F-B6EE1227B817}">
      <dgm:prSet/>
      <dgm:spPr/>
      <dgm:t>
        <a:bodyPr/>
        <a:lstStyle/>
        <a:p>
          <a:endParaRPr lang="en-IN"/>
        </a:p>
      </dgm:t>
    </dgm:pt>
    <dgm:pt modelId="{5534466A-6F06-49DF-B53F-D782C4505EE4}" type="sibTrans" cxnId="{D41C7572-0D2D-4E5C-BC9F-B6EE1227B817}">
      <dgm:prSet/>
      <dgm:spPr/>
      <dgm:t>
        <a:bodyPr/>
        <a:lstStyle/>
        <a:p>
          <a:endParaRPr lang="en-IN"/>
        </a:p>
      </dgm:t>
    </dgm:pt>
    <dgm:pt modelId="{99F12AA7-6776-42D8-85DE-96CBFEAE023C}">
      <dgm:prSet phldrT="[Text]" custT="1"/>
      <dgm:spPr/>
      <dgm:t>
        <a:bodyPr/>
        <a:lstStyle/>
        <a:p>
          <a:r>
            <a:rPr lang="en-IN" sz="1300" dirty="0"/>
            <a:t>The cleaned data was analysed in a objective &amp; subjective manner using visualizations , aggregations &amp; logics for deriving insights and making suggestions from it.</a:t>
          </a:r>
        </a:p>
      </dgm:t>
    </dgm:pt>
    <dgm:pt modelId="{BFCAB6F0-AD11-4648-8FB7-6E3D869D9FCA}" type="parTrans" cxnId="{C24BFD85-DCB5-4D80-8869-76D0ACD38308}">
      <dgm:prSet/>
      <dgm:spPr/>
      <dgm:t>
        <a:bodyPr/>
        <a:lstStyle/>
        <a:p>
          <a:endParaRPr lang="en-IN"/>
        </a:p>
      </dgm:t>
    </dgm:pt>
    <dgm:pt modelId="{CA3596B1-FF2C-49A0-8E6C-B3B50BEE9935}" type="sibTrans" cxnId="{C24BFD85-DCB5-4D80-8869-76D0ACD38308}">
      <dgm:prSet/>
      <dgm:spPr/>
      <dgm:t>
        <a:bodyPr/>
        <a:lstStyle/>
        <a:p>
          <a:endParaRPr lang="en-IN"/>
        </a:p>
      </dgm:t>
    </dgm:pt>
    <dgm:pt modelId="{03EC721C-DB38-464C-A78B-B380F3BA5142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3- Deriving     insights</a:t>
          </a:r>
        </a:p>
      </dgm:t>
    </dgm:pt>
    <dgm:pt modelId="{1B8BE9E6-1B7E-479A-8640-71EF4E198E3D}" type="parTrans" cxnId="{AFD4C495-A3B3-4EFD-8E8F-BE0B31EC3B56}">
      <dgm:prSet/>
      <dgm:spPr/>
      <dgm:t>
        <a:bodyPr/>
        <a:lstStyle/>
        <a:p>
          <a:endParaRPr lang="en-IN"/>
        </a:p>
      </dgm:t>
    </dgm:pt>
    <dgm:pt modelId="{086CF8A1-A6D3-4864-B94C-80E72A6E9687}" type="sibTrans" cxnId="{AFD4C495-A3B3-4EFD-8E8F-BE0B31EC3B56}">
      <dgm:prSet/>
      <dgm:spPr/>
      <dgm:t>
        <a:bodyPr/>
        <a:lstStyle/>
        <a:p>
          <a:endParaRPr lang="en-IN"/>
        </a:p>
      </dgm:t>
    </dgm:pt>
    <dgm:pt modelId="{E780DF90-16DC-4A01-BAE7-D967AF7B1545}">
      <dgm:prSet phldrT="[Text]"/>
      <dgm:spPr/>
      <dgm:t>
        <a:bodyPr/>
        <a:lstStyle/>
        <a:p>
          <a:r>
            <a:rPr lang="en-IN" dirty="0"/>
            <a:t>Patterns and logics were observed in data &amp; based on it definitive insights was derived for further suggestion and strategic planning. </a:t>
          </a:r>
        </a:p>
      </dgm:t>
    </dgm:pt>
    <dgm:pt modelId="{DD8531E5-31BE-4A6D-A1B0-8A72934D758B}" type="parTrans" cxnId="{389F86D1-BBF5-4A50-A036-6C2978BF839F}">
      <dgm:prSet/>
      <dgm:spPr/>
      <dgm:t>
        <a:bodyPr/>
        <a:lstStyle/>
        <a:p>
          <a:endParaRPr lang="en-IN"/>
        </a:p>
      </dgm:t>
    </dgm:pt>
    <dgm:pt modelId="{DA9360BC-CCB4-4E4C-97B0-F3229E438E7B}" type="sibTrans" cxnId="{389F86D1-BBF5-4A50-A036-6C2978BF839F}">
      <dgm:prSet/>
      <dgm:spPr/>
      <dgm:t>
        <a:bodyPr/>
        <a:lstStyle/>
        <a:p>
          <a:endParaRPr lang="en-IN"/>
        </a:p>
      </dgm:t>
    </dgm:pt>
    <dgm:pt modelId="{FB9094A9-863E-4605-8A3D-AAB06A694118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4-Suggestions &amp; advice for further operations.</a:t>
          </a:r>
        </a:p>
      </dgm:t>
    </dgm:pt>
    <dgm:pt modelId="{A8455995-E5D5-423C-A0B7-E421B9F3B624}" type="parTrans" cxnId="{7AEA13DB-6A2F-40BC-B004-438633ADBF58}">
      <dgm:prSet/>
      <dgm:spPr/>
      <dgm:t>
        <a:bodyPr/>
        <a:lstStyle/>
        <a:p>
          <a:endParaRPr lang="en-IN"/>
        </a:p>
      </dgm:t>
    </dgm:pt>
    <dgm:pt modelId="{80765A27-4357-4DAE-9007-3FEB8FBA8FCB}" type="sibTrans" cxnId="{7AEA13DB-6A2F-40BC-B004-438633ADBF58}">
      <dgm:prSet/>
      <dgm:spPr/>
      <dgm:t>
        <a:bodyPr/>
        <a:lstStyle/>
        <a:p>
          <a:endParaRPr lang="en-IN"/>
        </a:p>
      </dgm:t>
    </dgm:pt>
    <dgm:pt modelId="{B9671353-447F-4CA0-96A6-CE15AD3092B5}">
      <dgm:prSet phldrT="[Text]"/>
      <dgm:spPr/>
      <dgm:t>
        <a:bodyPr/>
        <a:lstStyle/>
        <a:p>
          <a:r>
            <a:rPr lang="en-IN" dirty="0"/>
            <a:t>The</a:t>
          </a:r>
          <a:r>
            <a:rPr lang="en-IN" baseline="0" dirty="0"/>
            <a:t> insights obtained was used to make prior strategic planning &amp; management for achieving the objectives for a optimized experience.</a:t>
          </a:r>
          <a:endParaRPr lang="en-IN" dirty="0"/>
        </a:p>
      </dgm:t>
    </dgm:pt>
    <dgm:pt modelId="{34F706B9-B250-4AE1-A6FF-5C8BFBFBF27A}" type="parTrans" cxnId="{BBDAB72F-D47F-4F85-9B18-AA947DCD144F}">
      <dgm:prSet/>
      <dgm:spPr/>
      <dgm:t>
        <a:bodyPr/>
        <a:lstStyle/>
        <a:p>
          <a:endParaRPr lang="en-IN"/>
        </a:p>
      </dgm:t>
    </dgm:pt>
    <dgm:pt modelId="{44D825B5-07B7-4C6F-AEFE-7467E32344C6}" type="sibTrans" cxnId="{BBDAB72F-D47F-4F85-9B18-AA947DCD144F}">
      <dgm:prSet/>
      <dgm:spPr/>
      <dgm:t>
        <a:bodyPr/>
        <a:lstStyle/>
        <a:p>
          <a:endParaRPr lang="en-IN"/>
        </a:p>
      </dgm:t>
    </dgm:pt>
    <dgm:pt modelId="{2B8C3515-31F2-4166-89BD-3D7EC1A6D18F}" type="pres">
      <dgm:prSet presAssocID="{325CAD16-C0DB-49D1-9127-A7AF444D8B9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36897B4-E4CA-49A8-A4B1-75C20C1B3FA8}" type="pres">
      <dgm:prSet presAssocID="{325CAD16-C0DB-49D1-9127-A7AF444D8B9F}" presName="children" presStyleCnt="0"/>
      <dgm:spPr/>
    </dgm:pt>
    <dgm:pt modelId="{B5CABCD0-9E00-44A7-929C-E539A858067F}" type="pres">
      <dgm:prSet presAssocID="{325CAD16-C0DB-49D1-9127-A7AF444D8B9F}" presName="child1group" presStyleCnt="0"/>
      <dgm:spPr/>
    </dgm:pt>
    <dgm:pt modelId="{075BDE0E-9E65-4474-9826-44D6991470CD}" type="pres">
      <dgm:prSet presAssocID="{325CAD16-C0DB-49D1-9127-A7AF444D8B9F}" presName="child1" presStyleLbl="bgAcc1" presStyleIdx="0" presStyleCnt="4" custScaleX="189902" custLinFactNeighborX="-67076" custLinFactNeighborY="10248"/>
      <dgm:spPr/>
    </dgm:pt>
    <dgm:pt modelId="{9FAEDE64-079F-4CBF-ADF8-FC7A78AD67E5}" type="pres">
      <dgm:prSet presAssocID="{325CAD16-C0DB-49D1-9127-A7AF444D8B9F}" presName="child1Text" presStyleLbl="bgAcc1" presStyleIdx="0" presStyleCnt="4">
        <dgm:presLayoutVars>
          <dgm:bulletEnabled val="1"/>
        </dgm:presLayoutVars>
      </dgm:prSet>
      <dgm:spPr/>
    </dgm:pt>
    <dgm:pt modelId="{FA51720E-B370-440E-8FE8-0D9EDCF0CD9C}" type="pres">
      <dgm:prSet presAssocID="{325CAD16-C0DB-49D1-9127-A7AF444D8B9F}" presName="child2group" presStyleCnt="0"/>
      <dgm:spPr/>
    </dgm:pt>
    <dgm:pt modelId="{CF290A06-2DF2-4697-9526-4DCD773B7858}" type="pres">
      <dgm:prSet presAssocID="{325CAD16-C0DB-49D1-9127-A7AF444D8B9F}" presName="child2" presStyleLbl="bgAcc1" presStyleIdx="1" presStyleCnt="4" custScaleX="190583" custLinFactNeighborX="50005" custLinFactNeighborY="11273"/>
      <dgm:spPr/>
    </dgm:pt>
    <dgm:pt modelId="{49AB13A8-1B7F-4EA7-969F-60425910A096}" type="pres">
      <dgm:prSet presAssocID="{325CAD16-C0DB-49D1-9127-A7AF444D8B9F}" presName="child2Text" presStyleLbl="bgAcc1" presStyleIdx="1" presStyleCnt="4">
        <dgm:presLayoutVars>
          <dgm:bulletEnabled val="1"/>
        </dgm:presLayoutVars>
      </dgm:prSet>
      <dgm:spPr/>
    </dgm:pt>
    <dgm:pt modelId="{6BB97E86-DFA0-41F5-9C45-F6EED469A0BC}" type="pres">
      <dgm:prSet presAssocID="{325CAD16-C0DB-49D1-9127-A7AF444D8B9F}" presName="child3group" presStyleCnt="0"/>
      <dgm:spPr/>
    </dgm:pt>
    <dgm:pt modelId="{62E52578-CCF5-47DA-AE09-ABB1ABBDB670}" type="pres">
      <dgm:prSet presAssocID="{325CAD16-C0DB-49D1-9127-A7AF444D8B9F}" presName="child3" presStyleLbl="bgAcc1" presStyleIdx="2" presStyleCnt="4" custScaleX="177687" custLinFactNeighborX="56777" custLinFactNeighborY="-2126"/>
      <dgm:spPr/>
    </dgm:pt>
    <dgm:pt modelId="{559D0C84-E5EE-4902-9B67-EB2911F7E7C3}" type="pres">
      <dgm:prSet presAssocID="{325CAD16-C0DB-49D1-9127-A7AF444D8B9F}" presName="child3Text" presStyleLbl="bgAcc1" presStyleIdx="2" presStyleCnt="4">
        <dgm:presLayoutVars>
          <dgm:bulletEnabled val="1"/>
        </dgm:presLayoutVars>
      </dgm:prSet>
      <dgm:spPr/>
    </dgm:pt>
    <dgm:pt modelId="{1C83101C-6D9A-4A90-8517-9204F2402EBD}" type="pres">
      <dgm:prSet presAssocID="{325CAD16-C0DB-49D1-9127-A7AF444D8B9F}" presName="child4group" presStyleCnt="0"/>
      <dgm:spPr/>
    </dgm:pt>
    <dgm:pt modelId="{B52C66F1-1830-474D-BFE5-E85A031D5E11}" type="pres">
      <dgm:prSet presAssocID="{325CAD16-C0DB-49D1-9127-A7AF444D8B9F}" presName="child4" presStyleLbl="bgAcc1" presStyleIdx="3" presStyleCnt="4" custScaleX="190518" custLinFactNeighborX="-55904" custLinFactNeighborY="-3278"/>
      <dgm:spPr/>
    </dgm:pt>
    <dgm:pt modelId="{D5CC76B8-58E6-419E-8D47-08A17DA27FAA}" type="pres">
      <dgm:prSet presAssocID="{325CAD16-C0DB-49D1-9127-A7AF444D8B9F}" presName="child4Text" presStyleLbl="bgAcc1" presStyleIdx="3" presStyleCnt="4">
        <dgm:presLayoutVars>
          <dgm:bulletEnabled val="1"/>
        </dgm:presLayoutVars>
      </dgm:prSet>
      <dgm:spPr/>
    </dgm:pt>
    <dgm:pt modelId="{D2E91B72-6F8B-42F0-94E7-8395A3DEB37A}" type="pres">
      <dgm:prSet presAssocID="{325CAD16-C0DB-49D1-9127-A7AF444D8B9F}" presName="childPlaceholder" presStyleCnt="0"/>
      <dgm:spPr/>
    </dgm:pt>
    <dgm:pt modelId="{5337FA4C-D401-403E-BF9E-D3E97CE34153}" type="pres">
      <dgm:prSet presAssocID="{325CAD16-C0DB-49D1-9127-A7AF444D8B9F}" presName="circle" presStyleCnt="0"/>
      <dgm:spPr/>
    </dgm:pt>
    <dgm:pt modelId="{5F641781-A253-40F2-B3CA-816B755D23EB}" type="pres">
      <dgm:prSet presAssocID="{325CAD16-C0DB-49D1-9127-A7AF444D8B9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90AC2DB-79B6-47D9-8DF2-87C65E624F3E}" type="pres">
      <dgm:prSet presAssocID="{325CAD16-C0DB-49D1-9127-A7AF444D8B9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94443A4-2B91-4C88-B965-C83F12BDAF29}" type="pres">
      <dgm:prSet presAssocID="{325CAD16-C0DB-49D1-9127-A7AF444D8B9F}" presName="quadrant3" presStyleLbl="node1" presStyleIdx="2" presStyleCnt="4" custLinFactNeighborY="443">
        <dgm:presLayoutVars>
          <dgm:chMax val="1"/>
          <dgm:bulletEnabled val="1"/>
        </dgm:presLayoutVars>
      </dgm:prSet>
      <dgm:spPr/>
    </dgm:pt>
    <dgm:pt modelId="{5E9FA4E1-2090-428E-B6F1-97594F8A340E}" type="pres">
      <dgm:prSet presAssocID="{325CAD16-C0DB-49D1-9127-A7AF444D8B9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0F005BC-65AF-4933-8926-5AE504AEBCBD}" type="pres">
      <dgm:prSet presAssocID="{325CAD16-C0DB-49D1-9127-A7AF444D8B9F}" presName="quadrantPlaceholder" presStyleCnt="0"/>
      <dgm:spPr/>
    </dgm:pt>
    <dgm:pt modelId="{74F57109-7DC2-48EA-870F-98D51FED15CD}" type="pres">
      <dgm:prSet presAssocID="{325CAD16-C0DB-49D1-9127-A7AF444D8B9F}" presName="center1" presStyleLbl="fgShp" presStyleIdx="0" presStyleCnt="2"/>
      <dgm:spPr/>
    </dgm:pt>
    <dgm:pt modelId="{0EC13C17-1E2C-4245-B6B0-CF5F609C3D6C}" type="pres">
      <dgm:prSet presAssocID="{325CAD16-C0DB-49D1-9127-A7AF444D8B9F}" presName="center2" presStyleLbl="fgShp" presStyleIdx="1" presStyleCnt="2" custLinFactNeighborY="-18911"/>
      <dgm:spPr/>
    </dgm:pt>
  </dgm:ptLst>
  <dgm:cxnLst>
    <dgm:cxn modelId="{25FEA201-3818-4B64-BF96-A7FDB6B8C377}" type="presOf" srcId="{99F12AA7-6776-42D8-85DE-96CBFEAE023C}" destId="{CF290A06-2DF2-4697-9526-4DCD773B7858}" srcOrd="0" destOrd="0" presId="urn:microsoft.com/office/officeart/2005/8/layout/cycle4"/>
    <dgm:cxn modelId="{6A090107-8BFA-4162-98ED-68453DDECE9D}" type="presOf" srcId="{325CAD16-C0DB-49D1-9127-A7AF444D8B9F}" destId="{2B8C3515-31F2-4166-89BD-3D7EC1A6D18F}" srcOrd="0" destOrd="0" presId="urn:microsoft.com/office/officeart/2005/8/layout/cycle4"/>
    <dgm:cxn modelId="{C816EE13-D3D0-4F53-8853-E8087BDF26C1}" type="presOf" srcId="{069E624B-9F4F-4360-9272-16ABF6B2A1D3}" destId="{9FAEDE64-079F-4CBF-ADF8-FC7A78AD67E5}" srcOrd="1" destOrd="0" presId="urn:microsoft.com/office/officeart/2005/8/layout/cycle4"/>
    <dgm:cxn modelId="{0319ED17-DCED-44DC-AA71-2CB8166E290A}" type="presOf" srcId="{8733CA41-03D2-4D36-B354-ADFA545D3106}" destId="{5F641781-A253-40F2-B3CA-816B755D23EB}" srcOrd="0" destOrd="0" presId="urn:microsoft.com/office/officeart/2005/8/layout/cycle4"/>
    <dgm:cxn modelId="{B13CFB20-BFA3-404A-BECA-222378E5AEA5}" type="presOf" srcId="{E780DF90-16DC-4A01-BAE7-D967AF7B1545}" destId="{62E52578-CCF5-47DA-AE09-ABB1ABBDB670}" srcOrd="0" destOrd="0" presId="urn:microsoft.com/office/officeart/2005/8/layout/cycle4"/>
    <dgm:cxn modelId="{7BA1D026-3222-43C7-8C0B-3CE407F80FA4}" srcId="{325CAD16-C0DB-49D1-9127-A7AF444D8B9F}" destId="{8733CA41-03D2-4D36-B354-ADFA545D3106}" srcOrd="0" destOrd="0" parTransId="{9395BB9F-5493-4FB1-94E6-36435B31B034}" sibTransId="{4B159D96-1F33-4D58-A108-7B7689F080F0}"/>
    <dgm:cxn modelId="{BBDAB72F-D47F-4F85-9B18-AA947DCD144F}" srcId="{FB9094A9-863E-4605-8A3D-AAB06A694118}" destId="{B9671353-447F-4CA0-96A6-CE15AD3092B5}" srcOrd="0" destOrd="0" parTransId="{34F706B9-B250-4AE1-A6FF-5C8BFBFBF27A}" sibTransId="{44D825B5-07B7-4C6F-AEFE-7467E32344C6}"/>
    <dgm:cxn modelId="{05FC4D64-7BE9-4808-AE9D-744FE300D04B}" type="presOf" srcId="{03EC721C-DB38-464C-A78B-B380F3BA5142}" destId="{C94443A4-2B91-4C88-B965-C83F12BDAF29}" srcOrd="0" destOrd="0" presId="urn:microsoft.com/office/officeart/2005/8/layout/cycle4"/>
    <dgm:cxn modelId="{D41C7572-0D2D-4E5C-BC9F-B6EE1227B817}" srcId="{325CAD16-C0DB-49D1-9127-A7AF444D8B9F}" destId="{E4404D7E-CE65-448E-A602-85F3DC36AEA9}" srcOrd="1" destOrd="0" parTransId="{FA0A30D2-5F48-4A3D-81E7-667118B3F3FA}" sibTransId="{5534466A-6F06-49DF-B53F-D782C4505EE4}"/>
    <dgm:cxn modelId="{E4EA0454-B438-4B70-A254-473FC2017A6D}" type="presOf" srcId="{99F12AA7-6776-42D8-85DE-96CBFEAE023C}" destId="{49AB13A8-1B7F-4EA7-969F-60425910A096}" srcOrd="1" destOrd="0" presId="urn:microsoft.com/office/officeart/2005/8/layout/cycle4"/>
    <dgm:cxn modelId="{CDEE6575-8412-4EE2-ACA4-03AAA9CE7954}" type="presOf" srcId="{E4404D7E-CE65-448E-A602-85F3DC36AEA9}" destId="{290AC2DB-79B6-47D9-8DF2-87C65E624F3E}" srcOrd="0" destOrd="0" presId="urn:microsoft.com/office/officeart/2005/8/layout/cycle4"/>
    <dgm:cxn modelId="{C24BFD85-DCB5-4D80-8869-76D0ACD38308}" srcId="{E4404D7E-CE65-448E-A602-85F3DC36AEA9}" destId="{99F12AA7-6776-42D8-85DE-96CBFEAE023C}" srcOrd="0" destOrd="0" parTransId="{BFCAB6F0-AD11-4648-8FB7-6E3D869D9FCA}" sibTransId="{CA3596B1-FF2C-49A0-8E6C-B3B50BEE9935}"/>
    <dgm:cxn modelId="{ECC9458F-1DF9-4E68-BCFC-FC3462699BE6}" type="presOf" srcId="{B9671353-447F-4CA0-96A6-CE15AD3092B5}" destId="{D5CC76B8-58E6-419E-8D47-08A17DA27FAA}" srcOrd="1" destOrd="0" presId="urn:microsoft.com/office/officeart/2005/8/layout/cycle4"/>
    <dgm:cxn modelId="{AFD4C495-A3B3-4EFD-8E8F-BE0B31EC3B56}" srcId="{325CAD16-C0DB-49D1-9127-A7AF444D8B9F}" destId="{03EC721C-DB38-464C-A78B-B380F3BA5142}" srcOrd="2" destOrd="0" parTransId="{1B8BE9E6-1B7E-479A-8640-71EF4E198E3D}" sibTransId="{086CF8A1-A6D3-4864-B94C-80E72A6E9687}"/>
    <dgm:cxn modelId="{75CE1296-791B-4090-BCAE-F481F7D2C94D}" type="presOf" srcId="{E780DF90-16DC-4A01-BAE7-D967AF7B1545}" destId="{559D0C84-E5EE-4902-9B67-EB2911F7E7C3}" srcOrd="1" destOrd="0" presId="urn:microsoft.com/office/officeart/2005/8/layout/cycle4"/>
    <dgm:cxn modelId="{F59C54A4-DB68-421A-944C-5AFB92772A94}" srcId="{8733CA41-03D2-4D36-B354-ADFA545D3106}" destId="{069E624B-9F4F-4360-9272-16ABF6B2A1D3}" srcOrd="0" destOrd="0" parTransId="{12DBE6A0-7AE1-4C4E-8B8C-A98832085048}" sibTransId="{1EFCE776-716F-4D94-B93D-704000824226}"/>
    <dgm:cxn modelId="{F206B6B5-2FEA-4BFC-9B97-D35BA25286B9}" type="presOf" srcId="{B9671353-447F-4CA0-96A6-CE15AD3092B5}" destId="{B52C66F1-1830-474D-BFE5-E85A031D5E11}" srcOrd="0" destOrd="0" presId="urn:microsoft.com/office/officeart/2005/8/layout/cycle4"/>
    <dgm:cxn modelId="{389F86D1-BBF5-4A50-A036-6C2978BF839F}" srcId="{03EC721C-DB38-464C-A78B-B380F3BA5142}" destId="{E780DF90-16DC-4A01-BAE7-D967AF7B1545}" srcOrd="0" destOrd="0" parTransId="{DD8531E5-31BE-4A6D-A1B0-8A72934D758B}" sibTransId="{DA9360BC-CCB4-4E4C-97B0-F3229E438E7B}"/>
    <dgm:cxn modelId="{39C9C8D2-92EB-4C2D-9F11-A7DE85BC8857}" type="presOf" srcId="{069E624B-9F4F-4360-9272-16ABF6B2A1D3}" destId="{075BDE0E-9E65-4474-9826-44D6991470CD}" srcOrd="0" destOrd="0" presId="urn:microsoft.com/office/officeart/2005/8/layout/cycle4"/>
    <dgm:cxn modelId="{7AEA13DB-6A2F-40BC-B004-438633ADBF58}" srcId="{325CAD16-C0DB-49D1-9127-A7AF444D8B9F}" destId="{FB9094A9-863E-4605-8A3D-AAB06A694118}" srcOrd="3" destOrd="0" parTransId="{A8455995-E5D5-423C-A0B7-E421B9F3B624}" sibTransId="{80765A27-4357-4DAE-9007-3FEB8FBA8FCB}"/>
    <dgm:cxn modelId="{573EDEE7-ECD2-4390-8203-AD89555BE549}" type="presOf" srcId="{FB9094A9-863E-4605-8A3D-AAB06A694118}" destId="{5E9FA4E1-2090-428E-B6F1-97594F8A340E}" srcOrd="0" destOrd="0" presId="urn:microsoft.com/office/officeart/2005/8/layout/cycle4"/>
    <dgm:cxn modelId="{661CF5F0-06DB-42AA-9D42-3F00B6C75228}" type="presParOf" srcId="{2B8C3515-31F2-4166-89BD-3D7EC1A6D18F}" destId="{F36897B4-E4CA-49A8-A4B1-75C20C1B3FA8}" srcOrd="0" destOrd="0" presId="urn:microsoft.com/office/officeart/2005/8/layout/cycle4"/>
    <dgm:cxn modelId="{C4E2C24C-890B-488F-8F11-2B70EED97B05}" type="presParOf" srcId="{F36897B4-E4CA-49A8-A4B1-75C20C1B3FA8}" destId="{B5CABCD0-9E00-44A7-929C-E539A858067F}" srcOrd="0" destOrd="0" presId="urn:microsoft.com/office/officeart/2005/8/layout/cycle4"/>
    <dgm:cxn modelId="{FB56E384-3128-41ED-A4F1-D49048C3B0C8}" type="presParOf" srcId="{B5CABCD0-9E00-44A7-929C-E539A858067F}" destId="{075BDE0E-9E65-4474-9826-44D6991470CD}" srcOrd="0" destOrd="0" presId="urn:microsoft.com/office/officeart/2005/8/layout/cycle4"/>
    <dgm:cxn modelId="{E28276C9-51D1-497B-BFCF-777F83BF3426}" type="presParOf" srcId="{B5CABCD0-9E00-44A7-929C-E539A858067F}" destId="{9FAEDE64-079F-4CBF-ADF8-FC7A78AD67E5}" srcOrd="1" destOrd="0" presId="urn:microsoft.com/office/officeart/2005/8/layout/cycle4"/>
    <dgm:cxn modelId="{75EEC5FA-3047-44FC-A1EA-8C7D9EFB06C1}" type="presParOf" srcId="{F36897B4-E4CA-49A8-A4B1-75C20C1B3FA8}" destId="{FA51720E-B370-440E-8FE8-0D9EDCF0CD9C}" srcOrd="1" destOrd="0" presId="urn:microsoft.com/office/officeart/2005/8/layout/cycle4"/>
    <dgm:cxn modelId="{168B38B1-D660-4B02-9DCF-8C1BF9311F00}" type="presParOf" srcId="{FA51720E-B370-440E-8FE8-0D9EDCF0CD9C}" destId="{CF290A06-2DF2-4697-9526-4DCD773B7858}" srcOrd="0" destOrd="0" presId="urn:microsoft.com/office/officeart/2005/8/layout/cycle4"/>
    <dgm:cxn modelId="{622C8FF3-AA21-4D14-8CDF-D1636E7587DE}" type="presParOf" srcId="{FA51720E-B370-440E-8FE8-0D9EDCF0CD9C}" destId="{49AB13A8-1B7F-4EA7-969F-60425910A096}" srcOrd="1" destOrd="0" presId="urn:microsoft.com/office/officeart/2005/8/layout/cycle4"/>
    <dgm:cxn modelId="{8D108F90-4911-4477-BE1F-DFE8B255FCD8}" type="presParOf" srcId="{F36897B4-E4CA-49A8-A4B1-75C20C1B3FA8}" destId="{6BB97E86-DFA0-41F5-9C45-F6EED469A0BC}" srcOrd="2" destOrd="0" presId="urn:microsoft.com/office/officeart/2005/8/layout/cycle4"/>
    <dgm:cxn modelId="{FD783116-D16C-406D-9210-E729F90813D6}" type="presParOf" srcId="{6BB97E86-DFA0-41F5-9C45-F6EED469A0BC}" destId="{62E52578-CCF5-47DA-AE09-ABB1ABBDB670}" srcOrd="0" destOrd="0" presId="urn:microsoft.com/office/officeart/2005/8/layout/cycle4"/>
    <dgm:cxn modelId="{076E6698-C6FC-4395-AD9D-B2B78377222F}" type="presParOf" srcId="{6BB97E86-DFA0-41F5-9C45-F6EED469A0BC}" destId="{559D0C84-E5EE-4902-9B67-EB2911F7E7C3}" srcOrd="1" destOrd="0" presId="urn:microsoft.com/office/officeart/2005/8/layout/cycle4"/>
    <dgm:cxn modelId="{D5A0B38E-D42C-4B2C-8FA8-4AD36EE0DD2E}" type="presParOf" srcId="{F36897B4-E4CA-49A8-A4B1-75C20C1B3FA8}" destId="{1C83101C-6D9A-4A90-8517-9204F2402EBD}" srcOrd="3" destOrd="0" presId="urn:microsoft.com/office/officeart/2005/8/layout/cycle4"/>
    <dgm:cxn modelId="{D8CBBEDA-6119-4EFF-A64A-C6992ECDB393}" type="presParOf" srcId="{1C83101C-6D9A-4A90-8517-9204F2402EBD}" destId="{B52C66F1-1830-474D-BFE5-E85A031D5E11}" srcOrd="0" destOrd="0" presId="urn:microsoft.com/office/officeart/2005/8/layout/cycle4"/>
    <dgm:cxn modelId="{E93B3B1A-3771-4E74-B677-D03A53AADC31}" type="presParOf" srcId="{1C83101C-6D9A-4A90-8517-9204F2402EBD}" destId="{D5CC76B8-58E6-419E-8D47-08A17DA27FAA}" srcOrd="1" destOrd="0" presId="urn:microsoft.com/office/officeart/2005/8/layout/cycle4"/>
    <dgm:cxn modelId="{5A8CAE71-6E92-4F8E-B0A5-04434E6180D0}" type="presParOf" srcId="{F36897B4-E4CA-49A8-A4B1-75C20C1B3FA8}" destId="{D2E91B72-6F8B-42F0-94E7-8395A3DEB37A}" srcOrd="4" destOrd="0" presId="urn:microsoft.com/office/officeart/2005/8/layout/cycle4"/>
    <dgm:cxn modelId="{F400D5EF-2809-4BD1-90C3-E3B23453AF17}" type="presParOf" srcId="{2B8C3515-31F2-4166-89BD-3D7EC1A6D18F}" destId="{5337FA4C-D401-403E-BF9E-D3E97CE34153}" srcOrd="1" destOrd="0" presId="urn:microsoft.com/office/officeart/2005/8/layout/cycle4"/>
    <dgm:cxn modelId="{56D365D6-DDA9-4623-BDBF-C64325FE4C03}" type="presParOf" srcId="{5337FA4C-D401-403E-BF9E-D3E97CE34153}" destId="{5F641781-A253-40F2-B3CA-816B755D23EB}" srcOrd="0" destOrd="0" presId="urn:microsoft.com/office/officeart/2005/8/layout/cycle4"/>
    <dgm:cxn modelId="{45222873-2418-4185-95CA-4BC2421A4686}" type="presParOf" srcId="{5337FA4C-D401-403E-BF9E-D3E97CE34153}" destId="{290AC2DB-79B6-47D9-8DF2-87C65E624F3E}" srcOrd="1" destOrd="0" presId="urn:microsoft.com/office/officeart/2005/8/layout/cycle4"/>
    <dgm:cxn modelId="{4499E9AD-7564-454C-9FBC-001F755BC7D5}" type="presParOf" srcId="{5337FA4C-D401-403E-BF9E-D3E97CE34153}" destId="{C94443A4-2B91-4C88-B965-C83F12BDAF29}" srcOrd="2" destOrd="0" presId="urn:microsoft.com/office/officeart/2005/8/layout/cycle4"/>
    <dgm:cxn modelId="{A005CC05-7C9D-48FD-9167-3FAA4E908FCD}" type="presParOf" srcId="{5337FA4C-D401-403E-BF9E-D3E97CE34153}" destId="{5E9FA4E1-2090-428E-B6F1-97594F8A340E}" srcOrd="3" destOrd="0" presId="urn:microsoft.com/office/officeart/2005/8/layout/cycle4"/>
    <dgm:cxn modelId="{213B6174-7737-4437-8099-E5C29610EE71}" type="presParOf" srcId="{5337FA4C-D401-403E-BF9E-D3E97CE34153}" destId="{00F005BC-65AF-4933-8926-5AE504AEBCBD}" srcOrd="4" destOrd="0" presId="urn:microsoft.com/office/officeart/2005/8/layout/cycle4"/>
    <dgm:cxn modelId="{D5968F7D-B757-4838-B16E-44D6DDBFB48E}" type="presParOf" srcId="{2B8C3515-31F2-4166-89BD-3D7EC1A6D18F}" destId="{74F57109-7DC2-48EA-870F-98D51FED15CD}" srcOrd="2" destOrd="0" presId="urn:microsoft.com/office/officeart/2005/8/layout/cycle4"/>
    <dgm:cxn modelId="{31BCC6C0-2D33-4562-8554-AB356DDE6846}" type="presParOf" srcId="{2B8C3515-31F2-4166-89BD-3D7EC1A6D18F}" destId="{0EC13C17-1E2C-4245-B6B0-CF5F609C3D6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52578-CCF5-47DA-AE09-ABB1ABBDB670}">
      <dsp:nvSpPr>
        <dsp:cNvPr id="0" name=""/>
        <dsp:cNvSpPr/>
      </dsp:nvSpPr>
      <dsp:spPr>
        <a:xfrm>
          <a:off x="6761854" y="3053959"/>
          <a:ext cx="3982024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Patterns and logics were observed in data &amp; based on it definitive insights was derived for further suggestion and strategic planning. </a:t>
          </a:r>
        </a:p>
      </dsp:txBody>
      <dsp:txXfrm>
        <a:off x="7988350" y="3448769"/>
        <a:ext cx="2723638" cy="1024982"/>
      </dsp:txXfrm>
    </dsp:sp>
    <dsp:sp modelId="{B52C66F1-1830-474D-BFE5-E85A031D5E11}">
      <dsp:nvSpPr>
        <dsp:cNvPr id="0" name=""/>
        <dsp:cNvSpPr/>
      </dsp:nvSpPr>
      <dsp:spPr>
        <a:xfrm>
          <a:off x="436440" y="3037236"/>
          <a:ext cx="4269571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The</a:t>
          </a:r>
          <a:r>
            <a:rPr lang="en-IN" sz="1100" kern="1200" baseline="0" dirty="0"/>
            <a:t> insights obtained was used to make prior strategic planning &amp; management for achieving the objectives for a optimized experience.</a:t>
          </a:r>
          <a:endParaRPr lang="en-IN" sz="1100" kern="1200" dirty="0"/>
        </a:p>
      </dsp:txBody>
      <dsp:txXfrm>
        <a:off x="468329" y="3432045"/>
        <a:ext cx="2924921" cy="1024982"/>
      </dsp:txXfrm>
    </dsp:sp>
    <dsp:sp modelId="{CF290A06-2DF2-4697-9526-4DCD773B7858}">
      <dsp:nvSpPr>
        <dsp:cNvPr id="0" name=""/>
        <dsp:cNvSpPr/>
      </dsp:nvSpPr>
      <dsp:spPr>
        <a:xfrm>
          <a:off x="6465589" y="163648"/>
          <a:ext cx="4271027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The cleaned data was analysed in a objective &amp; subjective manner using visualizations , aggregations &amp; logics for deriving insights and making suggestions from it.</a:t>
          </a:r>
        </a:p>
      </dsp:txBody>
      <dsp:txXfrm>
        <a:off x="7778786" y="195537"/>
        <a:ext cx="2925941" cy="1024982"/>
      </dsp:txXfrm>
    </dsp:sp>
    <dsp:sp modelId="{075BDE0E-9E65-4474-9826-44D6991470CD}">
      <dsp:nvSpPr>
        <dsp:cNvPr id="0" name=""/>
        <dsp:cNvSpPr/>
      </dsp:nvSpPr>
      <dsp:spPr>
        <a:xfrm>
          <a:off x="192974" y="148768"/>
          <a:ext cx="4255766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Raw data source was cleaned using Power bi power queries &amp; DAX functions to get more accurate results and insights and eliminate errors as well facilitate convenience.</a:t>
          </a:r>
        </a:p>
      </dsp:txBody>
      <dsp:txXfrm>
        <a:off x="224863" y="180657"/>
        <a:ext cx="2915258" cy="1024982"/>
      </dsp:txXfrm>
    </dsp:sp>
    <dsp:sp modelId="{5F641781-A253-40F2-B3CA-816B755D23EB}">
      <dsp:nvSpPr>
        <dsp:cNvPr id="0" name=""/>
        <dsp:cNvSpPr/>
      </dsp:nvSpPr>
      <dsp:spPr>
        <a:xfrm>
          <a:off x="3642956" y="258580"/>
          <a:ext cx="1964306" cy="1964306"/>
        </a:xfrm>
        <a:prstGeom prst="pieWedg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1-Data cleaning</a:t>
          </a:r>
        </a:p>
      </dsp:txBody>
      <dsp:txXfrm>
        <a:off x="4218288" y="833912"/>
        <a:ext cx="1388974" cy="1388974"/>
      </dsp:txXfrm>
    </dsp:sp>
    <dsp:sp modelId="{290AC2DB-79B6-47D9-8DF2-87C65E624F3E}">
      <dsp:nvSpPr>
        <dsp:cNvPr id="0" name=""/>
        <dsp:cNvSpPr/>
      </dsp:nvSpPr>
      <dsp:spPr>
        <a:xfrm rot="5400000">
          <a:off x="5697993" y="258580"/>
          <a:ext cx="1964306" cy="1964306"/>
        </a:xfrm>
        <a:prstGeom prst="pieWedg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2-Data analysis</a:t>
          </a:r>
        </a:p>
      </dsp:txBody>
      <dsp:txXfrm rot="-5400000">
        <a:off x="5697993" y="833912"/>
        <a:ext cx="1388974" cy="1388974"/>
      </dsp:txXfrm>
    </dsp:sp>
    <dsp:sp modelId="{C94443A4-2B91-4C88-B965-C83F12BDAF29}">
      <dsp:nvSpPr>
        <dsp:cNvPr id="0" name=""/>
        <dsp:cNvSpPr/>
      </dsp:nvSpPr>
      <dsp:spPr>
        <a:xfrm rot="10800000">
          <a:off x="5697993" y="2322318"/>
          <a:ext cx="1964306" cy="1964306"/>
        </a:xfrm>
        <a:prstGeom prst="pieWedg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3- Deriving     insights</a:t>
          </a:r>
        </a:p>
      </dsp:txBody>
      <dsp:txXfrm rot="10800000">
        <a:off x="5697993" y="2322318"/>
        <a:ext cx="1388974" cy="1388974"/>
      </dsp:txXfrm>
    </dsp:sp>
    <dsp:sp modelId="{5E9FA4E1-2090-428E-B6F1-97594F8A340E}">
      <dsp:nvSpPr>
        <dsp:cNvPr id="0" name=""/>
        <dsp:cNvSpPr/>
      </dsp:nvSpPr>
      <dsp:spPr>
        <a:xfrm rot="16200000">
          <a:off x="3642956" y="2313617"/>
          <a:ext cx="1964306" cy="1964306"/>
        </a:xfrm>
        <a:prstGeom prst="pieWedg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4-Suggestions &amp; advice for further operations.</a:t>
          </a:r>
        </a:p>
      </dsp:txBody>
      <dsp:txXfrm rot="5400000">
        <a:off x="4218288" y="2313617"/>
        <a:ext cx="1388974" cy="1388974"/>
      </dsp:txXfrm>
    </dsp:sp>
    <dsp:sp modelId="{74F57109-7DC2-48EA-870F-98D51FED15CD}">
      <dsp:nvSpPr>
        <dsp:cNvPr id="0" name=""/>
        <dsp:cNvSpPr/>
      </dsp:nvSpPr>
      <dsp:spPr>
        <a:xfrm>
          <a:off x="5313524" y="1859966"/>
          <a:ext cx="678207" cy="58974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13C17-1E2C-4245-B6B0-CF5F609C3D6C}">
      <dsp:nvSpPr>
        <dsp:cNvPr id="0" name=""/>
        <dsp:cNvSpPr/>
      </dsp:nvSpPr>
      <dsp:spPr>
        <a:xfrm rot="10800000">
          <a:off x="5313524" y="1975265"/>
          <a:ext cx="678207" cy="58974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3/15/2024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9692"/>
            <a:ext cx="4098175" cy="3177380"/>
          </a:xfrm>
        </p:spPr>
        <p:txBody>
          <a:bodyPr/>
          <a:lstStyle/>
          <a:p>
            <a:r>
              <a:rPr lang="en-US" dirty="0"/>
              <a:t>COLUMBIA ASIA HOSPITAL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4" y="5447356"/>
            <a:ext cx="4655840" cy="1389807"/>
          </a:xfrm>
        </p:spPr>
        <p:txBody>
          <a:bodyPr>
            <a:normAutofit/>
          </a:bodyPr>
          <a:lstStyle/>
          <a:p>
            <a:r>
              <a:rPr lang="en-US" dirty="0"/>
              <a:t>DS’OCT BATCH</a:t>
            </a:r>
          </a:p>
          <a:p>
            <a:r>
              <a:rPr lang="en-US" dirty="0"/>
              <a:t>(power bi newton project)</a:t>
            </a:r>
          </a:p>
          <a:p>
            <a:r>
              <a:rPr lang="en-US" dirty="0"/>
              <a:t>Pratik nANdanwar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1C996-AE94-63AF-7F33-813A4BED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0714-DA18-46F9-3872-D079C3C4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99220"/>
            <a:ext cx="10058400" cy="1325563"/>
          </a:xfrm>
        </p:spPr>
        <p:txBody>
          <a:bodyPr/>
          <a:lstStyle/>
          <a:p>
            <a:r>
              <a:rPr lang="en-IN" dirty="0"/>
              <a:t>SUBJECTIVE KEY FINDINGS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818F843-D6A8-75F7-9CCC-A89F8288929D}"/>
              </a:ext>
            </a:extLst>
          </p:cNvPr>
          <p:cNvSpPr/>
          <p:nvPr/>
        </p:nvSpPr>
        <p:spPr>
          <a:xfrm>
            <a:off x="191343" y="1556793"/>
            <a:ext cx="6368767" cy="64807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ESTIMATION TO PROFITABLITY OF HOSPITAL 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04852AC1-5EBA-27E4-23A0-18FBCA0FB5C4}"/>
              </a:ext>
            </a:extLst>
          </p:cNvPr>
          <p:cNvSpPr/>
          <p:nvPr/>
        </p:nvSpPr>
        <p:spPr>
          <a:xfrm>
            <a:off x="223265" y="2316741"/>
            <a:ext cx="3050839" cy="64807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REVENUE REPORTED FOR 17 MONTHS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CBACDD-C139-C632-679F-17506BE6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0" y="3112735"/>
            <a:ext cx="2861534" cy="110139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072E8D-6507-ACF1-D69E-9F5FADB107C9}"/>
              </a:ext>
            </a:extLst>
          </p:cNvPr>
          <p:cNvSpPr/>
          <p:nvPr/>
        </p:nvSpPr>
        <p:spPr>
          <a:xfrm>
            <a:off x="3431704" y="2440117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9135F-D458-A623-7011-9D19746BEA67}"/>
              </a:ext>
            </a:extLst>
          </p:cNvPr>
          <p:cNvSpPr/>
          <p:nvPr/>
        </p:nvSpPr>
        <p:spPr>
          <a:xfrm>
            <a:off x="4075834" y="2368022"/>
            <a:ext cx="2484276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OPERATING &amp; OTHER COSTS(85% OF REVENUE)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0BBE68-1E40-A97E-CB32-0A25365E7D59}"/>
              </a:ext>
            </a:extLst>
          </p:cNvPr>
          <p:cNvSpPr/>
          <p:nvPr/>
        </p:nvSpPr>
        <p:spPr>
          <a:xfrm>
            <a:off x="4075834" y="3047543"/>
            <a:ext cx="2484276" cy="117361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430 M</a:t>
            </a:r>
          </a:p>
          <a:p>
            <a:pPr algn="ctr"/>
            <a:r>
              <a:rPr lang="en-IN" sz="1400" dirty="0"/>
              <a:t>EXPENSES</a:t>
            </a:r>
            <a:endParaRPr lang="en-IN" dirty="0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B51EFF8-43BC-D2E7-4CEE-C3CCCF8D976F}"/>
              </a:ext>
            </a:extLst>
          </p:cNvPr>
          <p:cNvSpPr/>
          <p:nvPr/>
        </p:nvSpPr>
        <p:spPr>
          <a:xfrm>
            <a:off x="3334544" y="3167527"/>
            <a:ext cx="745232" cy="9144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92E62-35D2-9F9F-F480-1EBF5D1244D6}"/>
              </a:ext>
            </a:extLst>
          </p:cNvPr>
          <p:cNvSpPr/>
          <p:nvPr/>
        </p:nvSpPr>
        <p:spPr>
          <a:xfrm>
            <a:off x="119336" y="4797152"/>
            <a:ext cx="12000657" cy="20608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</a:rPr>
              <a:t>We can estimate that the hospital is profitable by the data extracted from Medicare cost report and data that was available to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</a:rPr>
              <a:t>We can use this profit fund for various service and welfare related updates in hospitals.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</a:rPr>
              <a:t>This fund can be strategically allocated to Research &amp; development , hiring &amp; training of new and existing staff, upgrade and maintenance of capital building.</a:t>
            </a:r>
          </a:p>
          <a:p>
            <a:r>
              <a:rPr lang="en-I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628A48-2A5B-F30A-5338-D5D305DBB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1556792"/>
            <a:ext cx="518457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C7EA-7A47-6AE9-F40D-D01AEEE4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058400" cy="1325563"/>
          </a:xfrm>
        </p:spPr>
        <p:txBody>
          <a:bodyPr/>
          <a:lstStyle/>
          <a:p>
            <a:r>
              <a:rPr lang="en-IN" dirty="0"/>
              <a:t>STRATEGIC RECOMENDATIONS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0BE86-9160-E9F6-A630-EC7E790421F2}"/>
              </a:ext>
            </a:extLst>
          </p:cNvPr>
          <p:cNvSpPr txBox="1"/>
          <p:nvPr/>
        </p:nvSpPr>
        <p:spPr>
          <a:xfrm>
            <a:off x="335360" y="1772816"/>
            <a:ext cx="118135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Based on inverse relationship of average satisfactions score and wait time of patient services &amp; upgrades like </a:t>
            </a:r>
          </a:p>
          <a:p>
            <a:r>
              <a:rPr lang="en-IN" dirty="0">
                <a:latin typeface="+mj-lt"/>
              </a:rPr>
              <a:t>     </a:t>
            </a:r>
            <a:r>
              <a:rPr lang="en-IN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ptimization in appointment taking process, Integrating online and digital services, Training the staff,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effective resource allocation and availability should be done .</a:t>
            </a:r>
            <a:r>
              <a:rPr lang="en-IN" dirty="0">
                <a:latin typeface="+mj-lt"/>
              </a:rPr>
              <a:t> 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No exponential growth was noticed through out the year ,hence apart from the uncontrollable factors the factors</a:t>
            </a:r>
          </a:p>
          <a:p>
            <a:r>
              <a:rPr lang="en-IN" dirty="0">
                <a:latin typeface="+mj-lt"/>
              </a:rPr>
              <a:t>     within hospital such as lack of services, high wait time , non ease for booking appointments, no specific age group </a:t>
            </a:r>
          </a:p>
          <a:p>
            <a:r>
              <a:rPr lang="en-IN" dirty="0">
                <a:latin typeface="+mj-lt"/>
              </a:rPr>
              <a:t>     services and these gaps should be tackled by introducing and integrating -online &amp; digital services, age specific</a:t>
            </a:r>
          </a:p>
          <a:p>
            <a:r>
              <a:rPr lang="en-IN" dirty="0">
                <a:latin typeface="+mj-lt"/>
              </a:rPr>
              <a:t>     services , instant actions on the feedbacks from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Satisfaction score for senior citizens and teenagers were observed to be low , this indicates that there is some lack </a:t>
            </a:r>
          </a:p>
          <a:p>
            <a:r>
              <a:rPr lang="en-IN" dirty="0">
                <a:latin typeface="+mj-lt"/>
              </a:rPr>
              <a:t>     of services from the hospital side that this age group is reporting low satisfaction group.</a:t>
            </a:r>
          </a:p>
          <a:p>
            <a:r>
              <a:rPr lang="en-IN" dirty="0">
                <a:latin typeface="+mj-lt"/>
              </a:rPr>
              <a:t>     This can be improved with age specific services to old age people like home or online doctor visits to old aged</a:t>
            </a:r>
          </a:p>
          <a:p>
            <a:r>
              <a:rPr lang="en-IN" dirty="0">
                <a:latin typeface="+mj-lt"/>
              </a:rPr>
              <a:t>     people,</a:t>
            </a:r>
            <a:r>
              <a:rPr lang="en-IN" dirty="0">
                <a:effectLst/>
                <a:latin typeface="+mj-lt"/>
                <a:ea typeface="Times New Roman" panose="02020603050405020304" pitchFamily="18" charset="0"/>
              </a:rPr>
              <a:t> Staff and hospital</a:t>
            </a:r>
            <a:r>
              <a:rPr lang="en-IN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+mj-lt"/>
                <a:ea typeface="Times New Roman" panose="02020603050405020304" pitchFamily="18" charset="0"/>
              </a:rPr>
              <a:t>manpower should be trained specifically to cater to the every specific age group </a:t>
            </a:r>
          </a:p>
          <a:p>
            <a:r>
              <a:rPr lang="en-IN" dirty="0">
                <a:latin typeface="+mj-lt"/>
                <a:ea typeface="Times New Roman" panose="02020603050405020304" pitchFamily="18" charset="0"/>
              </a:rPr>
              <a:t>     </a:t>
            </a:r>
            <a:r>
              <a:rPr lang="en-IN" dirty="0">
                <a:effectLst/>
                <a:latin typeface="+mj-lt"/>
                <a:ea typeface="Times New Roman" panose="02020603050405020304" pitchFamily="18" charset="0"/>
              </a:rPr>
              <a:t>depending upon their particular needs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IN" dirty="0">
                <a:latin typeface="+mj-lt"/>
                <a:ea typeface="Times New Roman" panose="02020603050405020304" pitchFamily="18" charset="0"/>
              </a:rPr>
              <a:t>effective 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</a:rPr>
              <a:t>&amp; </a:t>
            </a:r>
            <a:r>
              <a:rPr lang="en-IN" dirty="0">
                <a:latin typeface="+mj-lt"/>
                <a:ea typeface="Times New Roman" panose="02020603050405020304" pitchFamily="18" charset="0"/>
              </a:rPr>
              <a:t>appropriate communication with teenagers.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76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59FF2-10B2-39A4-70DA-38277E936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65C-718E-8B84-33DA-DF01D68C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058400" cy="1325563"/>
          </a:xfrm>
        </p:spPr>
        <p:txBody>
          <a:bodyPr/>
          <a:lstStyle/>
          <a:p>
            <a:r>
              <a:rPr lang="en-IN" dirty="0"/>
              <a:t>STRATEGIC RECOMENDATIONS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2F3E3-13E8-F060-A7BA-82A2A310843B}"/>
              </a:ext>
            </a:extLst>
          </p:cNvPr>
          <p:cNvSpPr txBox="1"/>
          <p:nvPr/>
        </p:nvSpPr>
        <p:spPr>
          <a:xfrm>
            <a:off x="335360" y="1772816"/>
            <a:ext cx="119301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Discount models should be practiced by the hospital which would serve the purpose of welfare for the community as</a:t>
            </a:r>
          </a:p>
          <a:p>
            <a:r>
              <a:rPr lang="en-IN" dirty="0">
                <a:latin typeface="+mj-lt"/>
              </a:rPr>
              <a:t>     well the other major benefit of it would be it can provide tax benefits in the hospital revenue which would be </a:t>
            </a:r>
          </a:p>
          <a:p>
            <a:r>
              <a:rPr lang="en-IN" dirty="0">
                <a:latin typeface="+mj-lt"/>
              </a:rPr>
              <a:t>     profitable for the hospital ultimately .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As the hospital revenue is estimated in a positive profitable side, planed percentage of funds can be allocated to </a:t>
            </a:r>
          </a:p>
          <a:p>
            <a:r>
              <a:rPr lang="en-IN" dirty="0">
                <a:latin typeface="+mj-lt"/>
              </a:rPr>
              <a:t>     the various upgrades of the hospital like online &amp; digital systems , carrying out advance research and development</a:t>
            </a:r>
          </a:p>
          <a:p>
            <a:r>
              <a:rPr lang="en-IN" dirty="0">
                <a:latin typeface="+mj-lt"/>
              </a:rPr>
              <a:t>     working on providing more services to the patients, hiring more doctors which would lower the wait time of patient </a:t>
            </a:r>
          </a:p>
          <a:p>
            <a:r>
              <a:rPr lang="en-IN" dirty="0">
                <a:latin typeface="+mj-lt"/>
              </a:rPr>
              <a:t>     as well increase the patients experience ,  opening a new department which is in market demand.</a:t>
            </a: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     </a:t>
            </a:r>
          </a:p>
          <a:p>
            <a:r>
              <a:rPr lang="en-IN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785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4CD5-11D5-5CA8-5D3B-268C9273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99220"/>
            <a:ext cx="10058400" cy="1325563"/>
          </a:xfrm>
        </p:spPr>
        <p:txBody>
          <a:bodyPr/>
          <a:lstStyle/>
          <a:p>
            <a:r>
              <a:rPr lang="en-IN" sz="3200" dirty="0"/>
              <a:t>COLUMBIA ASIA HOSPITAL INFORMATION AT A GLANCE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74EF-C728-B50B-0766-4338F6A3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7" y="1639007"/>
            <a:ext cx="11133023" cy="517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327B-6FF0-6409-E0B4-57DE679A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04" y="99220"/>
            <a:ext cx="10058400" cy="132556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6346D-7AFD-C575-F00F-EC2D846E9497}"/>
              </a:ext>
            </a:extLst>
          </p:cNvPr>
          <p:cNvSpPr/>
          <p:nvPr/>
        </p:nvSpPr>
        <p:spPr>
          <a:xfrm>
            <a:off x="335360" y="1556792"/>
            <a:ext cx="11377264" cy="52019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Planning &amp; efforts should be taken for optimizing patient overall experience for increasing average satisfaction score of 5 to 7—8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waiting time for patient should be aimed to reduced for achieving greater satisfaction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number of visitors have not increased through the year , hence gap for should be </a:t>
            </a:r>
            <a:r>
              <a:rPr lang="en-US" dirty="0">
                <a:solidFill>
                  <a:schemeClr val="tx1"/>
                </a:solidFill>
              </a:rPr>
              <a:t>by introducing and integrating -online &amp; digital services, age specific services , instant actions on the feedbacks from patient</a:t>
            </a:r>
          </a:p>
          <a:p>
            <a:r>
              <a:rPr lang="en-US" dirty="0">
                <a:solidFill>
                  <a:schemeClr val="tx1"/>
                </a:solidFill>
              </a:rPr>
              <a:t>     which would increase the satisfaction score of patient and ratings of hospital and help pulling more patient’s</a:t>
            </a:r>
          </a:p>
          <a:p>
            <a:r>
              <a:rPr lang="en-US" dirty="0">
                <a:solidFill>
                  <a:schemeClr val="tx1"/>
                </a:solidFill>
              </a:rPr>
              <a:t>     towards the hospital.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Strategic planning for lowest reported satisfaction by age groups of senior citizen and teenagers should be done to increase it by the ideas specified in the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Hospital should create &amp; adapt to new discount models ,which would serve the purpose of social welfare as well as savings and obtaining tax benefits.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Hospital should hire new doctors to department of general practice &amp; </a:t>
            </a:r>
            <a:r>
              <a:rPr lang="en-US" dirty="0" err="1">
                <a:solidFill>
                  <a:schemeClr val="tx1"/>
                </a:solidFill>
              </a:rPr>
              <a:t>orthopaedics</a:t>
            </a:r>
            <a:r>
              <a:rPr lang="en-US" dirty="0">
                <a:solidFill>
                  <a:schemeClr val="tx1"/>
                </a:solidFill>
              </a:rPr>
              <a:t> due to the load of patient’s as well there contribution to revenue.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8922-5AD7-6724-4374-1111F549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0D6D-37A9-FC3A-65F9-52D04988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04" y="99220"/>
            <a:ext cx="10058400" cy="1325563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EBA40-1041-684F-6BE8-4B217CC48062}"/>
              </a:ext>
            </a:extLst>
          </p:cNvPr>
          <p:cNvSpPr txBox="1"/>
          <p:nvPr/>
        </p:nvSpPr>
        <p:spPr>
          <a:xfrm>
            <a:off x="479376" y="1700808"/>
            <a:ext cx="113014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600" dirty="0"/>
              <a:t>GRAPH FROM THE REPORT- MEDICARE COST REPORT-  Graph&amp; report used to estimate average expenses for hospital.</a:t>
            </a:r>
          </a:p>
          <a:p>
            <a:endParaRPr lang="en-IN" sz="1100" dirty="0"/>
          </a:p>
          <a:p>
            <a:r>
              <a:rPr lang="en-IN" sz="1100" dirty="0"/>
              <a:t>    https://www.definitivehc.com/blog/revenue-trends-at-u.s.-hospitals#:~:text=Average%20hospital%20operating%20expenses%20steadily,a%207%25%20increase%20each%20year.</a:t>
            </a:r>
          </a:p>
        </p:txBody>
      </p:sp>
    </p:spTree>
    <p:extLst>
      <p:ext uri="{BB962C8B-B14F-4D97-AF65-F5344CB8AC3E}">
        <p14:creationId xmlns:p14="http://schemas.microsoft.com/office/powerpoint/2010/main" val="21724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88" y="99220"/>
            <a:ext cx="100584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3DF6E-F375-9F97-95C0-80149305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762001"/>
            <a:ext cx="3312368" cy="762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3201B-27C0-AAA3-2926-748F1DF2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524040"/>
            <a:ext cx="6384032" cy="2806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BDF08D-880E-3675-F4ED-4262112DAD66}"/>
              </a:ext>
            </a:extLst>
          </p:cNvPr>
          <p:cNvSpPr txBox="1"/>
          <p:nvPr/>
        </p:nvSpPr>
        <p:spPr>
          <a:xfrm>
            <a:off x="0" y="1469097"/>
            <a:ext cx="583294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Columbia Asia hospital is a chain of hospitals </a:t>
            </a:r>
          </a:p>
          <a:p>
            <a:r>
              <a:rPr lang="en-IN" dirty="0"/>
              <a:t>     which started its operations in 1996.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mission of the hospital is to provide accessible</a:t>
            </a:r>
          </a:p>
          <a:p>
            <a:r>
              <a:rPr lang="en-IN" dirty="0"/>
              <a:t>     and efficient medical services and serve the </a:t>
            </a:r>
          </a:p>
          <a:p>
            <a:r>
              <a:rPr lang="en-IN" dirty="0"/>
              <a:t>     respective communities.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Hospital aims to provide affordable healthcare with no</a:t>
            </a:r>
          </a:p>
          <a:p>
            <a:r>
              <a:rPr lang="en-IN" dirty="0"/>
              <a:t>     compromise on quality , with modern amenities and </a:t>
            </a:r>
          </a:p>
          <a:p>
            <a:r>
              <a:rPr lang="en-IN" dirty="0"/>
              <a:t>     highly trained teams of staff and doctors.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Columbia Asia medical facilities provide a wide array </a:t>
            </a:r>
          </a:p>
          <a:p>
            <a:r>
              <a:rPr lang="en-US" dirty="0"/>
              <a:t>     of medical services 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General Practice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Neurology              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Cardiology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Orthopedics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Physiotherapy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Renal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31229"/>
            <a:ext cx="10645824" cy="1325563"/>
          </a:xfrm>
        </p:spPr>
        <p:txBody>
          <a:bodyPr/>
          <a:lstStyle/>
          <a:p>
            <a:r>
              <a:rPr lang="en-US" dirty="0"/>
              <a:t>OBJECTIVES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75510-6411-7D00-DF87-1350108A3FB6}"/>
              </a:ext>
            </a:extLst>
          </p:cNvPr>
          <p:cNvSpPr txBox="1"/>
          <p:nvPr/>
        </p:nvSpPr>
        <p:spPr>
          <a:xfrm>
            <a:off x="623392" y="1844824"/>
            <a:ext cx="100631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Suggestion regarding optimizing the patient experience by strategically analysing the data.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Establish and analyse relation between hospital metrics such as departments ,number of visits to</a:t>
            </a:r>
          </a:p>
          <a:p>
            <a:r>
              <a:rPr lang="en-IN" dirty="0"/>
              <a:t>     patient metrics such as age , ethnicity, demographics.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Study the seasonal patterns in change of volume of patients for pre planning of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Examine the patients response to existing hospital services so as to identify the</a:t>
            </a:r>
          </a:p>
          <a:p>
            <a:r>
              <a:rPr lang="en-IN" dirty="0"/>
              <a:t>     need and strategic direction for adding of services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Suggestions for strategies and plans for establishing discount models based on data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Identifying the departments for new hiring and staffing.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55B1F-0842-B97E-D59B-8FE7E63B8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F5FE-C8CF-C1FB-4DF4-BD4B6AC0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0645824" cy="1325563"/>
          </a:xfrm>
        </p:spPr>
        <p:txBody>
          <a:bodyPr/>
          <a:lstStyle/>
          <a:p>
            <a:r>
              <a:rPr lang="en-US" dirty="0"/>
              <a:t>OVERVIEW OF DATA 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760E5C8-2429-D847-E738-5FB09D72D41D}"/>
              </a:ext>
            </a:extLst>
          </p:cNvPr>
          <p:cNvSpPr/>
          <p:nvPr/>
        </p:nvSpPr>
        <p:spPr>
          <a:xfrm>
            <a:off x="191344" y="1680284"/>
            <a:ext cx="2088232" cy="914400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DOCTORS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A52085EB-B12C-DAA7-85E4-4429D69A36DE}"/>
              </a:ext>
            </a:extLst>
          </p:cNvPr>
          <p:cNvSpPr/>
          <p:nvPr/>
        </p:nvSpPr>
        <p:spPr>
          <a:xfrm>
            <a:off x="2465161" y="1716137"/>
            <a:ext cx="2088232" cy="914400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PATIENTS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9185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A0EB3535-4B10-8F85-ACF9-7C68C903A6E7}"/>
              </a:ext>
            </a:extLst>
          </p:cNvPr>
          <p:cNvSpPr/>
          <p:nvPr/>
        </p:nvSpPr>
        <p:spPr>
          <a:xfrm>
            <a:off x="2504025" y="3886529"/>
            <a:ext cx="2088232" cy="914400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 RANGE OF PATIENTS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1YR-79YRS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2D5586E3-94DB-D28B-D856-9DFD45FC02AF}"/>
              </a:ext>
            </a:extLst>
          </p:cNvPr>
          <p:cNvSpPr/>
          <p:nvPr/>
        </p:nvSpPr>
        <p:spPr>
          <a:xfrm>
            <a:off x="2465160" y="5013176"/>
            <a:ext cx="2088233" cy="1512168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DURATION OF DATA RANGE AVAILABLE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 2019 –OCT 2020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ADC4C9-4DCB-7986-F8FB-04B31671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9" y="2692621"/>
            <a:ext cx="1944216" cy="4216617"/>
          </a:xfrm>
          <a:prstGeom prst="rect">
            <a:avLst/>
          </a:prstGeom>
        </p:spPr>
      </p:pic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F611E8D1-2BD3-CAAF-628E-1ED03F7EF92D}"/>
              </a:ext>
            </a:extLst>
          </p:cNvPr>
          <p:cNvSpPr/>
          <p:nvPr/>
        </p:nvSpPr>
        <p:spPr>
          <a:xfrm>
            <a:off x="2493195" y="2800035"/>
            <a:ext cx="2088232" cy="914400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SATISFACTION SCORE - 5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2F3A7F-DAD0-123A-3687-04245D04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47" y="2492896"/>
            <a:ext cx="4401397" cy="2511752"/>
          </a:xfrm>
          <a:prstGeom prst="rect">
            <a:avLst/>
          </a:prstGeom>
        </p:spPr>
      </p:pic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8DE81426-5BFF-5F33-3EA4-5B37073A2BDB}"/>
              </a:ext>
            </a:extLst>
          </p:cNvPr>
          <p:cNvSpPr/>
          <p:nvPr/>
        </p:nvSpPr>
        <p:spPr>
          <a:xfrm>
            <a:off x="4780727" y="1726438"/>
            <a:ext cx="4401397" cy="914400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RACES OF PATIENTS AND THEIR DISRTIBUTION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298E78-A77C-4FEE-1E05-42E4F508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47" y="5157192"/>
            <a:ext cx="2241158" cy="12961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935333-53F1-E1F9-500E-98BCBB53C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864" y="2688454"/>
            <a:ext cx="2382768" cy="2316193"/>
          </a:xfrm>
          <a:prstGeom prst="rect">
            <a:avLst/>
          </a:prstGeom>
        </p:spPr>
      </p:pic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5DD165F1-D16A-D7FD-1999-B2E434318E00}"/>
              </a:ext>
            </a:extLst>
          </p:cNvPr>
          <p:cNvSpPr/>
          <p:nvPr/>
        </p:nvSpPr>
        <p:spPr>
          <a:xfrm>
            <a:off x="9264352" y="1716137"/>
            <a:ext cx="2565014" cy="914400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DEPARTMENTS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BC9EBF-DEEE-381A-2E3F-822ED79E3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563" y="5164955"/>
            <a:ext cx="2151789" cy="1288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8DD96C-9768-A1DA-89FB-7D896FEEB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7008" y="5157191"/>
            <a:ext cx="2382768" cy="12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6010-D7FC-7BB2-BC8C-F4C15FAF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99220"/>
            <a:ext cx="10058400" cy="1325563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D563A30-E0CC-2335-11CE-4D435DE89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548843"/>
              </p:ext>
            </p:extLst>
          </p:nvPr>
        </p:nvGraphicFramePr>
        <p:xfrm>
          <a:off x="479376" y="1988840"/>
          <a:ext cx="1130525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5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CB5C-0C1F-7F07-A5BF-54B8A152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6" y="99220"/>
            <a:ext cx="10058400" cy="1325563"/>
          </a:xfrm>
        </p:spPr>
        <p:txBody>
          <a:bodyPr/>
          <a:lstStyle/>
          <a:p>
            <a:r>
              <a:rPr lang="en-IN" dirty="0"/>
              <a:t>OBJECTIVE KEY FINDINGS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F444AF3A-D2AF-59A5-5DAC-00770A9B8F0B}"/>
              </a:ext>
            </a:extLst>
          </p:cNvPr>
          <p:cNvSpPr/>
          <p:nvPr/>
        </p:nvSpPr>
        <p:spPr>
          <a:xfrm>
            <a:off x="4574802" y="1556793"/>
            <a:ext cx="2785592" cy="666298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WAIT TIME FOR PATIENT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F895E-A887-EBAD-DB67-24DE4706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02" y="2276872"/>
            <a:ext cx="2785592" cy="20882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75B07A-ADA2-2326-1B8F-0A077E5CCC82}"/>
              </a:ext>
            </a:extLst>
          </p:cNvPr>
          <p:cNvSpPr/>
          <p:nvPr/>
        </p:nvSpPr>
        <p:spPr>
          <a:xfrm>
            <a:off x="4574802" y="4437112"/>
            <a:ext cx="2785592" cy="23762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Average wait time for patient indicates about the load ,efficacy of staff &amp; services of hospital.</a:t>
            </a: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 It should be aimed to lower the wait time for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D3581394-9DD0-CFE7-DE00-F568F6897DFE}"/>
              </a:ext>
            </a:extLst>
          </p:cNvPr>
          <p:cNvSpPr/>
          <p:nvPr/>
        </p:nvSpPr>
        <p:spPr>
          <a:xfrm>
            <a:off x="119336" y="1556793"/>
            <a:ext cx="3611760" cy="64807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VISITORS IN EACH DEPARTMENT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EA8CC-EE87-2480-0AAF-DB993BBDC88F}"/>
              </a:ext>
            </a:extLst>
          </p:cNvPr>
          <p:cNvSpPr/>
          <p:nvPr/>
        </p:nvSpPr>
        <p:spPr>
          <a:xfrm>
            <a:off x="119336" y="4437112"/>
            <a:ext cx="3611760" cy="23762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The number of visitors in each departments indicates about the load on department , volume of visitors categorically , market need for specific department.</a:t>
            </a: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This key finding would help to give management the direction for upgrades in departments.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336832-EAFB-766F-FCCA-C89095416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276872"/>
            <a:ext cx="3611760" cy="2088232"/>
          </a:xfrm>
          <a:prstGeom prst="rect">
            <a:avLst/>
          </a:prstGeom>
        </p:spPr>
      </p:pic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727D52B-8391-B320-B615-510A77024E43}"/>
              </a:ext>
            </a:extLst>
          </p:cNvPr>
          <p:cNvSpPr/>
          <p:nvPr/>
        </p:nvSpPr>
        <p:spPr>
          <a:xfrm>
            <a:off x="8328248" y="1545510"/>
            <a:ext cx="3744416" cy="666298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PATIENTS VISITS BY AGE GROUP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0AF68-BEB7-699D-ED59-04F82EE43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2276872"/>
            <a:ext cx="3672408" cy="21717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7BED509-BC40-79C9-3D8E-46D9918D4C7B}"/>
              </a:ext>
            </a:extLst>
          </p:cNvPr>
          <p:cNvSpPr/>
          <p:nvPr/>
        </p:nvSpPr>
        <p:spPr>
          <a:xfrm>
            <a:off x="8400256" y="4481736"/>
            <a:ext cx="3672408" cy="23762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The age group distribution gives a insight about which age category of population visits more or less.</a:t>
            </a: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This would help to be preprepared for services establishment for respective age groups.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4706-C2EB-ECE8-90C5-E1ED7B88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99220"/>
            <a:ext cx="10058400" cy="1325563"/>
          </a:xfrm>
        </p:spPr>
        <p:txBody>
          <a:bodyPr/>
          <a:lstStyle/>
          <a:p>
            <a:r>
              <a:rPr lang="en-IN" dirty="0"/>
              <a:t>OBJECTIVE KEY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B901C-D198-ED1A-9464-D1584A28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76872"/>
            <a:ext cx="3983943" cy="2232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3D9F1-9D14-C987-9B46-554B75B9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2276872"/>
            <a:ext cx="3600400" cy="2232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5BCB20-8067-5B8A-9474-FE633FEF1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745" y="2276872"/>
            <a:ext cx="3695911" cy="2232248"/>
          </a:xfrm>
          <a:prstGeom prst="rect">
            <a:avLst/>
          </a:prstGeom>
        </p:spPr>
      </p:pic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E836C6E5-6B7C-6855-43B0-ED300577DD70}"/>
              </a:ext>
            </a:extLst>
          </p:cNvPr>
          <p:cNvSpPr/>
          <p:nvPr/>
        </p:nvSpPr>
        <p:spPr>
          <a:xfrm>
            <a:off x="191343" y="1556793"/>
            <a:ext cx="3983943" cy="64807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DISTRIBUTION PER DEPARTMENT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B203C76A-8DE4-C457-6F13-8D5495C9F58F}"/>
              </a:ext>
            </a:extLst>
          </p:cNvPr>
          <p:cNvSpPr/>
          <p:nvPr/>
        </p:nvSpPr>
        <p:spPr>
          <a:xfrm>
            <a:off x="4367808" y="1556793"/>
            <a:ext cx="3611760" cy="64807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VISITORS DSITRIBUTION AS PER GENDER 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E7EA8B98-FFB3-C916-1E69-E4153E3CFF66}"/>
              </a:ext>
            </a:extLst>
          </p:cNvPr>
          <p:cNvSpPr/>
          <p:nvPr/>
        </p:nvSpPr>
        <p:spPr>
          <a:xfrm>
            <a:off x="8304745" y="1566371"/>
            <a:ext cx="3611760" cy="64807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DEPARTMENT’S APOINTMENT FEES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FE831D-9FA2-AD8F-DCEA-9DF27CE0C1F6}"/>
              </a:ext>
            </a:extLst>
          </p:cNvPr>
          <p:cNvSpPr/>
          <p:nvPr/>
        </p:nvSpPr>
        <p:spPr>
          <a:xfrm>
            <a:off x="191344" y="4581127"/>
            <a:ext cx="3983942" cy="22322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This distribution of revenue as per departments helps in understanding the individual contribution of each department in the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It can be observed that orthopaedics and general practice department is the major contributor to revenue of hospital.</a:t>
            </a: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B0B90-2296-72E6-30FD-81A37E7D19EF}"/>
              </a:ext>
            </a:extLst>
          </p:cNvPr>
          <p:cNvSpPr/>
          <p:nvPr/>
        </p:nvSpPr>
        <p:spPr>
          <a:xfrm>
            <a:off x="4439816" y="4571550"/>
            <a:ext cx="3600400" cy="22322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This distribution of visitors categorised as per gender give insights about the load and visitor pattern at hospital as per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It helps to understand if any pre-planning or upgrade in service is to be made according to gender . </a:t>
            </a: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CDB3D1-C6CE-F208-634D-876403CB4B29}"/>
              </a:ext>
            </a:extLst>
          </p:cNvPr>
          <p:cNvSpPr/>
          <p:nvPr/>
        </p:nvSpPr>
        <p:spPr>
          <a:xfrm>
            <a:off x="8304744" y="4571549"/>
            <a:ext cx="3695911" cy="22322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This shows the department OPD appointment fee which would visualize which department is charging the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This would help in planning the discounts for patients.</a:t>
            </a: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3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C731-63DC-A56B-B727-35BEF97D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99220"/>
            <a:ext cx="10058400" cy="1325563"/>
          </a:xfrm>
        </p:spPr>
        <p:txBody>
          <a:bodyPr/>
          <a:lstStyle/>
          <a:p>
            <a:r>
              <a:rPr lang="en-IN" dirty="0"/>
              <a:t>SUBJECTIVE KEY 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15362-5258-C88A-AAEF-70FAB856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2348880"/>
            <a:ext cx="4426177" cy="243852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5FE960B3-5212-0464-3862-F1A8CDA21036}"/>
              </a:ext>
            </a:extLst>
          </p:cNvPr>
          <p:cNvSpPr/>
          <p:nvPr/>
        </p:nvSpPr>
        <p:spPr>
          <a:xfrm>
            <a:off x="191343" y="1556793"/>
            <a:ext cx="4426177" cy="64807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SATISFACTION SCORE AS PER WAIT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FDCEC-B0CA-EFFC-0723-2E2155DF8EB6}"/>
              </a:ext>
            </a:extLst>
          </p:cNvPr>
          <p:cNvSpPr/>
          <p:nvPr/>
        </p:nvSpPr>
        <p:spPr>
          <a:xfrm>
            <a:off x="191344" y="4859412"/>
            <a:ext cx="4426176" cy="1881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It can be seen that wait time has inverse relationship with satisfaction of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Hence hospital services and process should be updated to achieve minimum wait time for patient for optimizing patient’s hospital experience.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0724B4-BE38-A8C8-A79A-B532BB3D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65" y="2348880"/>
            <a:ext cx="7440435" cy="2438525"/>
          </a:xfrm>
          <a:prstGeom prst="rect">
            <a:avLst/>
          </a:prstGeom>
        </p:spPr>
      </p:pic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C3071D3A-B9FB-AFDC-55D5-B87D4E25B24C}"/>
              </a:ext>
            </a:extLst>
          </p:cNvPr>
          <p:cNvSpPr/>
          <p:nvPr/>
        </p:nvSpPr>
        <p:spPr>
          <a:xfrm>
            <a:off x="4751565" y="1553326"/>
            <a:ext cx="7440435" cy="64807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VISITORS AS PER MONTH &amp;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D8B9B1-087D-D88B-FF99-A704AF23F4F6}"/>
              </a:ext>
            </a:extLst>
          </p:cNvPr>
          <p:cNvSpPr/>
          <p:nvPr/>
        </p:nvSpPr>
        <p:spPr>
          <a:xfrm>
            <a:off x="4755224" y="4837211"/>
            <a:ext cx="7436776" cy="1881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A pattern of steady number of average visitors over the year has been observed.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This indicates non exponential growth in the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Hence strategy for optimizing patient experience, lower wait time at hospital , age specific and respective services should be done.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5BB2-23BD-EBFB-19FF-3AFB1158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E3EA-551D-D30A-2E65-5F0FACC6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99220"/>
            <a:ext cx="10058400" cy="1325563"/>
          </a:xfrm>
        </p:spPr>
        <p:txBody>
          <a:bodyPr/>
          <a:lstStyle/>
          <a:p>
            <a:r>
              <a:rPr lang="en-IN" dirty="0"/>
              <a:t>SUBJECTIVE KEY FINDINGS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C8353C9D-8170-6164-54D2-8B9A6EA59C53}"/>
              </a:ext>
            </a:extLst>
          </p:cNvPr>
          <p:cNvSpPr/>
          <p:nvPr/>
        </p:nvSpPr>
        <p:spPr>
          <a:xfrm>
            <a:off x="191343" y="1556793"/>
            <a:ext cx="4426177" cy="64807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SATISFACTION SCORE AS PER AGE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3344C-CD43-6D09-7ECA-F1B91D01C7C5}"/>
              </a:ext>
            </a:extLst>
          </p:cNvPr>
          <p:cNvSpPr/>
          <p:nvPr/>
        </p:nvSpPr>
        <p:spPr>
          <a:xfrm>
            <a:off x="191344" y="4859412"/>
            <a:ext cx="4426176" cy="1881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As obtained from graph, satisfaction for Senior citizen and teenager is observed to be the lowest.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This can be due to inadequate services for senior citizen as they need specialised services due to their age group. As well problems shall identified with teenager age groups.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2305C3FB-CA20-CA21-2F20-EAF280FBB71A}"/>
              </a:ext>
            </a:extLst>
          </p:cNvPr>
          <p:cNvSpPr/>
          <p:nvPr/>
        </p:nvSpPr>
        <p:spPr>
          <a:xfrm>
            <a:off x="4799856" y="1553327"/>
            <a:ext cx="7392144" cy="291497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DATA FOR NEW HIRING OF DOCTORS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23529-1277-1E9A-D290-42A985C50F4B}"/>
              </a:ext>
            </a:extLst>
          </p:cNvPr>
          <p:cNvSpPr/>
          <p:nvPr/>
        </p:nvSpPr>
        <p:spPr>
          <a:xfrm>
            <a:off x="4799856" y="4859412"/>
            <a:ext cx="7392144" cy="1881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It can be observed that general practice &amp; orthopaedics department has the highest load amongst as well they are the major contributor to the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From the data we can see only 7 doctors handles this load for general practice &amp; orthopaedics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n w="0"/>
                <a:solidFill>
                  <a:schemeClr val="tx1"/>
                </a:solidFill>
              </a:rPr>
              <a:t>Hence we can say that general practice &amp; orthopaedics department would be the appropriate department for new hiring or doctors.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n w="0"/>
              <a:solidFill>
                <a:schemeClr val="tx1"/>
              </a:solidFill>
            </a:endParaRPr>
          </a:p>
          <a:p>
            <a:r>
              <a:rPr lang="en-IN" sz="1500" dirty="0">
                <a:ln w="0"/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E22A7-C5F4-0EB2-1BFD-F9B60270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2338555"/>
            <a:ext cx="4426176" cy="2386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B880A-A0EC-16E4-AE66-9EECE12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2338555"/>
            <a:ext cx="3611760" cy="2386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CE068-068C-7EF7-B630-494BDD882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2339509"/>
            <a:ext cx="3719737" cy="2385633"/>
          </a:xfrm>
          <a:prstGeom prst="rect">
            <a:avLst/>
          </a:prstGeom>
        </p:spPr>
      </p:pic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07C34144-1708-C307-F5E8-C0BE869814FF}"/>
              </a:ext>
            </a:extLst>
          </p:cNvPr>
          <p:cNvSpPr/>
          <p:nvPr/>
        </p:nvSpPr>
        <p:spPr>
          <a:xfrm>
            <a:off x="4799855" y="1952836"/>
            <a:ext cx="3456385" cy="291497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ON DEPARTMENT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5702C524-FCAC-A0F3-8A85-81183B4DB6F6}"/>
              </a:ext>
            </a:extLst>
          </p:cNvPr>
          <p:cNvSpPr/>
          <p:nvPr/>
        </p:nvSpPr>
        <p:spPr>
          <a:xfrm>
            <a:off x="8411616" y="1954307"/>
            <a:ext cx="3780384" cy="291497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CONTRIBUTION OF DEPARTMENT TO REVENUE</a:t>
            </a:r>
          </a:p>
        </p:txBody>
      </p:sp>
    </p:spTree>
    <p:extLst>
      <p:ext uri="{BB962C8B-B14F-4D97-AF65-F5344CB8AC3E}">
        <p14:creationId xmlns:p14="http://schemas.microsoft.com/office/powerpoint/2010/main" val="40076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1435</TotalTime>
  <Words>1515</Words>
  <Application>Microsoft Office PowerPoint</Application>
  <PresentationFormat>Widescreen</PresentationFormat>
  <Paragraphs>195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Medium</vt:lpstr>
      <vt:lpstr>Times New Roman</vt:lpstr>
      <vt:lpstr>Medical Design 16x9</vt:lpstr>
      <vt:lpstr>COLUMBIA ASIA HOSPITAL  </vt:lpstr>
      <vt:lpstr>INTRODUCTION</vt:lpstr>
      <vt:lpstr>OBJECTIVES  </vt:lpstr>
      <vt:lpstr>OVERVIEW OF DATA   </vt:lpstr>
      <vt:lpstr>METHODOLOGY</vt:lpstr>
      <vt:lpstr>OBJECTIVE KEY FINDINGS</vt:lpstr>
      <vt:lpstr>OBJECTIVE KEY FINDINGS</vt:lpstr>
      <vt:lpstr>SUBJECTIVE KEY FINDINGS</vt:lpstr>
      <vt:lpstr>SUBJECTIVE KEY FINDINGS</vt:lpstr>
      <vt:lpstr>SUBJECTIVE KEY FINDINGS</vt:lpstr>
      <vt:lpstr>STRATEGIC RECOMENDATIONS</vt:lpstr>
      <vt:lpstr>STRATEGIC RECOMENDATIONS</vt:lpstr>
      <vt:lpstr>COLUMBIA ASIA HOSPITAL INFORMATION AT A GLANCE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Pratiksha Nandanwar</dc:creator>
  <cp:lastModifiedBy>Pratiksha Nandanwar</cp:lastModifiedBy>
  <cp:revision>46</cp:revision>
  <dcterms:created xsi:type="dcterms:W3CDTF">2024-02-10T18:24:43Z</dcterms:created>
  <dcterms:modified xsi:type="dcterms:W3CDTF">2024-03-15T18:40:57Z</dcterms:modified>
</cp:coreProperties>
</file>