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4" r:id="rId18"/>
    <p:sldId id="275" r:id="rId19"/>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DCCD61-643D-44A5-A450-3A42A50CBC1E}"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DCCD61-643D-44A5-A450-3A42A50CBC1E}"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DCCD61-643D-44A5-A450-3A42A50CBC1E}"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DCCD61-643D-44A5-A450-3A42A50CBC1E}"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pPr/>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pPr/>
              <a:t>‹#›</a:t>
            </a:fld>
            <a:endParaRPr lang="en-US"/>
          </a:p>
        </p:txBody>
      </p:sp>
    </p:spTree>
    <p:extLst>
      <p:ext uri="{BB962C8B-B14F-4D97-AF65-F5344CB8AC3E}">
        <p14:creationId xmlns=""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ure-trust.png"/>
          <p:cNvPicPr>
            <a:picLocks noChangeAspect="1"/>
          </p:cNvPicPr>
          <p:nvPr/>
        </p:nvPicPr>
        <p:blipFill>
          <a:blip r:embed="rId2"/>
          <a:stretch>
            <a:fillRect/>
          </a:stretch>
        </p:blipFill>
        <p:spPr>
          <a:xfrm>
            <a:off x="3852609" y="2352925"/>
            <a:ext cx="2395791" cy="2152151"/>
          </a:xfrm>
          <a:prstGeom prst="rect">
            <a:avLst/>
          </a:prstGeom>
        </p:spPr>
      </p:pic>
      <p:sp>
        <p:nvSpPr>
          <p:cNvPr id="4" name="TextBox 3"/>
          <p:cNvSpPr txBox="1"/>
          <p:nvPr/>
        </p:nvSpPr>
        <p:spPr>
          <a:xfrm>
            <a:off x="381000" y="685800"/>
            <a:ext cx="8610600" cy="830997"/>
          </a:xfrm>
          <a:prstGeom prst="rect">
            <a:avLst/>
          </a:prstGeom>
          <a:noFill/>
        </p:spPr>
        <p:txBody>
          <a:bodyPr wrap="square">
            <a:spAutoFit/>
          </a:bodyPr>
          <a:lstStyle/>
          <a:p>
            <a:r>
              <a:rPr lang="en-US" sz="2400" dirty="0" err="1" smtClean="0">
                <a:solidFill>
                  <a:srgbClr val="7030A0"/>
                </a:solidFill>
                <a:latin typeface="Arial Black" pitchFamily="34" charset="0"/>
                <a:cs typeface="Arial" pitchFamily="34" charset="0"/>
              </a:rPr>
              <a:t>Arduino</a:t>
            </a:r>
            <a:r>
              <a:rPr lang="en-US" sz="2400" dirty="0" smtClean="0">
                <a:solidFill>
                  <a:srgbClr val="7030A0"/>
                </a:solidFill>
                <a:latin typeface="Arial Black" pitchFamily="34" charset="0"/>
                <a:cs typeface="Arial" pitchFamily="34" charset="0"/>
              </a:rPr>
              <a:t>-Based Temperature Monitoring: Daily </a:t>
            </a:r>
          </a:p>
          <a:p>
            <a:r>
              <a:rPr lang="en-US" sz="2400" dirty="0" smtClean="0">
                <a:solidFill>
                  <a:srgbClr val="7030A0"/>
                </a:solidFill>
                <a:latin typeface="Arial Black" pitchFamily="34" charset="0"/>
                <a:cs typeface="Arial" pitchFamily="34" charset="0"/>
              </a:rPr>
              <a:t>Peaks and Time Ranges</a:t>
            </a:r>
          </a:p>
        </p:txBody>
      </p:sp>
      <p:sp>
        <p:nvSpPr>
          <p:cNvPr id="5" name="TextBox 1"/>
          <p:cNvSpPr txBox="1">
            <a:spLocks noChangeArrowheads="1"/>
          </p:cNvSpPr>
          <p:nvPr/>
        </p:nvSpPr>
        <p:spPr bwMode="auto">
          <a:xfrm>
            <a:off x="323528" y="3789040"/>
            <a:ext cx="4788024" cy="646331"/>
          </a:xfrm>
          <a:prstGeom prst="rect">
            <a:avLst/>
          </a:prstGeom>
          <a:noFill/>
          <a:ln w="9525">
            <a:noFill/>
            <a:miter lim="800000"/>
            <a:headEnd/>
            <a:tailEnd/>
          </a:ln>
        </p:spPr>
        <p:txBody>
          <a:bodyPr wrap="square">
            <a:spAutoFit/>
          </a:bodyPr>
          <a:lstStyle/>
          <a:p>
            <a:r>
              <a:rPr lang="en-US" altLang="ko-KR" sz="3600" b="1" dirty="0" smtClean="0">
                <a:solidFill>
                  <a:schemeClr val="tx1">
                    <a:lumMod val="75000"/>
                    <a:lumOff val="25000"/>
                  </a:schemeClr>
                </a:solidFill>
                <a:latin typeface="Arial" pitchFamily="34" charset="0"/>
                <a:ea typeface="맑은 고딕" pitchFamily="50" charset="-127"/>
                <a:cs typeface="Arial" pitchFamily="34" charset="0"/>
              </a:rPr>
              <a:t>SURE TRUST</a:t>
            </a:r>
          </a:p>
        </p:txBody>
      </p:sp>
      <p:sp>
        <p:nvSpPr>
          <p:cNvPr id="15" name="Rounded Rectangle 14"/>
          <p:cNvSpPr/>
          <p:nvPr/>
        </p:nvSpPr>
        <p:spPr>
          <a:xfrm>
            <a:off x="304800" y="3276600"/>
            <a:ext cx="1600200" cy="381000"/>
          </a:xfrm>
          <a:prstGeom prst="roundRect">
            <a:avLst>
              <a:gd name="adj" fmla="val 50000"/>
            </a:avLst>
          </a:prstGeom>
          <a:solidFill>
            <a:schemeClr val="accent2">
              <a:alpha val="0"/>
            </a:schemeClr>
          </a:solidFill>
          <a:ln w="158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2"/>
                </a:solidFill>
              </a:rPr>
              <a:t>D.KARTHIK</a:t>
            </a:r>
            <a:endParaRPr lang="ko-KR" altLang="en-US" dirty="0">
              <a:solidFill>
                <a:schemeClr val="tx2"/>
              </a:solidFill>
            </a:endParaRPr>
          </a:p>
        </p:txBody>
      </p:sp>
    </p:spTree>
    <p:extLst>
      <p:ext uri="{BB962C8B-B14F-4D97-AF65-F5344CB8AC3E}">
        <p14:creationId xmlns="" xmlns:p14="http://schemas.microsoft.com/office/powerpoint/2010/main" val="19412217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 Explanation: </a:t>
            </a:r>
            <a:endParaRPr lang="en-US" dirty="0"/>
          </a:p>
        </p:txBody>
      </p:sp>
      <p:sp>
        <p:nvSpPr>
          <p:cNvPr id="4" name="Content Placeholder 3"/>
          <p:cNvSpPr>
            <a:spLocks noGrp="1"/>
          </p:cNvSpPr>
          <p:nvPr>
            <p:ph idx="10"/>
          </p:nvPr>
        </p:nvSpPr>
        <p:spPr>
          <a:xfrm>
            <a:off x="2134072" y="1844824"/>
            <a:ext cx="6563072" cy="4327376"/>
          </a:xfrm>
        </p:spPr>
        <p:txBody>
          <a:bodyPr/>
          <a:lstStyle/>
          <a:p>
            <a:r>
              <a:rPr lang="en-US" dirty="0" smtClean="0">
                <a:solidFill>
                  <a:srgbClr val="FF0000"/>
                </a:solidFill>
              </a:rPr>
              <a:t>#include &lt;</a:t>
            </a:r>
            <a:r>
              <a:rPr lang="en-US" dirty="0" err="1" smtClean="0">
                <a:solidFill>
                  <a:srgbClr val="FF0000"/>
                </a:solidFill>
              </a:rPr>
              <a:t>EEPROM.h</a:t>
            </a:r>
            <a:r>
              <a:rPr lang="en-US" dirty="0" smtClean="0">
                <a:solidFill>
                  <a:srgbClr val="FF0000"/>
                </a:solidFill>
              </a:rPr>
              <a:t>&gt; </a:t>
            </a:r>
          </a:p>
          <a:p>
            <a:r>
              <a:rPr lang="en-US" dirty="0" smtClean="0"/>
              <a:t>This line includes the EEPROM library, which is used to read and write </a:t>
            </a:r>
          </a:p>
          <a:p>
            <a:r>
              <a:rPr lang="en-US" dirty="0" smtClean="0"/>
              <a:t>data to the non-volatile memory (EEPROM) on the </a:t>
            </a:r>
            <a:r>
              <a:rPr lang="en-US" dirty="0" err="1" smtClean="0"/>
              <a:t>Arduino</a:t>
            </a:r>
            <a:r>
              <a:rPr lang="en-US" dirty="0" smtClean="0"/>
              <a:t>.</a:t>
            </a:r>
          </a:p>
          <a:p>
            <a:endParaRPr lang="en-US" dirty="0" smtClean="0"/>
          </a:p>
          <a:p>
            <a:r>
              <a:rPr lang="en-US" dirty="0" smtClean="0">
                <a:solidFill>
                  <a:srgbClr val="FF0000"/>
                </a:solidFill>
              </a:rPr>
              <a:t>const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tempPin</a:t>
            </a:r>
            <a:r>
              <a:rPr lang="en-US" dirty="0" smtClean="0">
                <a:solidFill>
                  <a:srgbClr val="FF0000"/>
                </a:solidFill>
              </a:rPr>
              <a:t> = A0;</a:t>
            </a:r>
          </a:p>
          <a:p>
            <a:r>
              <a:rPr lang="en-US" dirty="0" smtClean="0"/>
              <a:t>This line defines a constant variable </a:t>
            </a:r>
            <a:r>
              <a:rPr lang="en-US" dirty="0" err="1" smtClean="0"/>
              <a:t>temperaturePin</a:t>
            </a:r>
            <a:r>
              <a:rPr lang="en-US" dirty="0" smtClean="0"/>
              <a:t> and sets it to the value of A0, which is the analog pin to which the temperature sensor is </a:t>
            </a:r>
          </a:p>
          <a:p>
            <a:r>
              <a:rPr lang="en-US" dirty="0" smtClean="0"/>
              <a:t>connected.</a:t>
            </a:r>
          </a:p>
          <a:p>
            <a:r>
              <a:rPr lang="en-US" dirty="0" smtClean="0">
                <a:solidFill>
                  <a:srgbClr val="FF0000"/>
                </a:solidFill>
              </a:rPr>
              <a:t/>
            </a:r>
            <a:br>
              <a:rPr lang="en-US" dirty="0" smtClean="0">
                <a:solidFill>
                  <a:srgbClr val="FF0000"/>
                </a:solidFill>
              </a:rPr>
            </a:br>
            <a:r>
              <a:rPr lang="en-US" dirty="0" smtClean="0">
                <a:solidFill>
                  <a:srgbClr val="FF0000"/>
                </a:solidFill>
              </a:rPr>
              <a:t>const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numberOfReadings</a:t>
            </a:r>
            <a:r>
              <a:rPr lang="en-US" dirty="0" smtClean="0">
                <a:solidFill>
                  <a:srgbClr val="FF0000"/>
                </a:solidFill>
              </a:rPr>
              <a:t> = 3; </a:t>
            </a:r>
          </a:p>
          <a:p>
            <a:r>
              <a:rPr lang="en-US" dirty="0" smtClean="0"/>
              <a:t>This line defines a constant variable </a:t>
            </a:r>
            <a:r>
              <a:rPr lang="en-US" dirty="0" err="1" smtClean="0"/>
              <a:t>numberOfReadings</a:t>
            </a:r>
            <a:r>
              <a:rPr lang="en-US" dirty="0" smtClean="0"/>
              <a:t> and sets it to 3, </a:t>
            </a:r>
          </a:p>
          <a:p>
            <a:r>
              <a:rPr lang="en-US" dirty="0" smtClean="0"/>
              <a:t>representing the number of temperature readings to be averaged.</a:t>
            </a:r>
          </a:p>
          <a:p>
            <a:endParaRPr lang="en-US" dirty="0" smtClean="0"/>
          </a:p>
          <a:p>
            <a:r>
              <a:rPr lang="en-US" dirty="0" smtClean="0">
                <a:solidFill>
                  <a:srgbClr val="FF0000"/>
                </a:solidFill>
              </a:rPr>
              <a:t>const </a:t>
            </a:r>
            <a:r>
              <a:rPr lang="en-US" dirty="0" err="1" smtClean="0">
                <a:solidFill>
                  <a:srgbClr val="FF0000"/>
                </a:solidFill>
              </a:rPr>
              <a:t>int</a:t>
            </a:r>
            <a:r>
              <a:rPr lang="en-US" dirty="0" smtClean="0">
                <a:solidFill>
                  <a:srgbClr val="FF0000"/>
                </a:solidFill>
              </a:rPr>
              <a:t> </a:t>
            </a:r>
            <a:r>
              <a:rPr lang="en-US" dirty="0" err="1" smtClean="0">
                <a:solidFill>
                  <a:srgbClr val="FF0000"/>
                </a:solidFill>
              </a:rPr>
              <a:t>EEPROMAddress</a:t>
            </a:r>
            <a:r>
              <a:rPr lang="en-US" dirty="0" smtClean="0">
                <a:solidFill>
                  <a:srgbClr val="FF0000"/>
                </a:solidFill>
              </a:rPr>
              <a:t> = 0; </a:t>
            </a:r>
          </a:p>
          <a:p>
            <a:r>
              <a:rPr lang="en-US" dirty="0" smtClean="0"/>
              <a:t>This line defines a constant variable </a:t>
            </a:r>
            <a:r>
              <a:rPr lang="en-US" dirty="0" err="1" smtClean="0"/>
              <a:t>EEPROMAddress</a:t>
            </a:r>
            <a:r>
              <a:rPr lang="en-US" dirty="0" smtClean="0"/>
              <a:t> and sets it to 0, representing the EEPROM address where the maximum average temperature will be stored.</a:t>
            </a:r>
          </a:p>
          <a:p>
            <a:endParaRPr lang="en-US" dirty="0" smtClean="0"/>
          </a:p>
          <a:p>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 Explanation: </a:t>
            </a:r>
            <a:endParaRPr lang="en-US" b="0" dirty="0"/>
          </a:p>
        </p:txBody>
      </p:sp>
      <p:sp>
        <p:nvSpPr>
          <p:cNvPr id="4" name="Content Placeholder 3"/>
          <p:cNvSpPr>
            <a:spLocks noGrp="1"/>
          </p:cNvSpPr>
          <p:nvPr>
            <p:ph idx="10"/>
          </p:nvPr>
        </p:nvSpPr>
        <p:spPr>
          <a:xfrm>
            <a:off x="2134072" y="1844824"/>
            <a:ext cx="6563072" cy="4403576"/>
          </a:xfrm>
        </p:spPr>
        <p:txBody>
          <a:bodyPr/>
          <a:lstStyle/>
          <a:p>
            <a:r>
              <a:rPr lang="en-US" dirty="0" smtClean="0">
                <a:solidFill>
                  <a:srgbClr val="FF0000"/>
                </a:solidFill>
              </a:rPr>
              <a:t>void setup() { </a:t>
            </a:r>
            <a:r>
              <a:rPr lang="en-US" dirty="0" err="1" smtClean="0">
                <a:solidFill>
                  <a:srgbClr val="FF0000"/>
                </a:solidFill>
              </a:rPr>
              <a:t>Serial.begin</a:t>
            </a:r>
            <a:r>
              <a:rPr lang="en-US" dirty="0" smtClean="0">
                <a:solidFill>
                  <a:srgbClr val="FF0000"/>
                </a:solidFill>
              </a:rPr>
              <a:t>(9600); } </a:t>
            </a:r>
          </a:p>
          <a:p>
            <a:r>
              <a:rPr lang="en-US" dirty="0" smtClean="0"/>
              <a:t>This is the setup function, which runs once when the </a:t>
            </a:r>
            <a:r>
              <a:rPr lang="en-US" dirty="0" err="1" smtClean="0"/>
              <a:t>Arduino</a:t>
            </a:r>
            <a:r>
              <a:rPr lang="en-US" dirty="0" smtClean="0"/>
              <a:t> starts. It</a:t>
            </a:r>
          </a:p>
          <a:p>
            <a:r>
              <a:rPr lang="en-US" dirty="0" smtClean="0"/>
              <a:t> initializes serial communication with a baud rate of 9600, allowing you to communicate with the </a:t>
            </a:r>
            <a:r>
              <a:rPr lang="en-US" dirty="0" err="1" smtClean="0"/>
              <a:t>Arduino</a:t>
            </a:r>
            <a:r>
              <a:rPr lang="en-US" dirty="0" smtClean="0"/>
              <a:t> through the Serial Monitor in the </a:t>
            </a:r>
            <a:r>
              <a:rPr lang="en-US" dirty="0" err="1" smtClean="0"/>
              <a:t>Arduino</a:t>
            </a:r>
            <a:r>
              <a:rPr lang="en-US" dirty="0" smtClean="0"/>
              <a:t> IDE.</a:t>
            </a:r>
          </a:p>
          <a:p>
            <a:endParaRPr lang="en-US" dirty="0" smtClean="0"/>
          </a:p>
          <a:p>
            <a:r>
              <a:rPr lang="en-US" dirty="0" smtClean="0">
                <a:solidFill>
                  <a:srgbClr val="FF0000"/>
                </a:solidFill>
              </a:rPr>
              <a:t>void loop() {</a:t>
            </a:r>
          </a:p>
          <a:p>
            <a:r>
              <a:rPr lang="en-US" dirty="0" smtClean="0">
                <a:solidFill>
                  <a:srgbClr val="FF0000"/>
                </a:solidFill>
              </a:rPr>
              <a:t> float </a:t>
            </a:r>
            <a:r>
              <a:rPr lang="en-US" dirty="0" err="1" smtClean="0">
                <a:solidFill>
                  <a:srgbClr val="FF0000"/>
                </a:solidFill>
              </a:rPr>
              <a:t>totalTemp</a:t>
            </a:r>
            <a:r>
              <a:rPr lang="en-US" dirty="0" smtClean="0">
                <a:solidFill>
                  <a:srgbClr val="FF0000"/>
                </a:solidFill>
              </a:rPr>
              <a:t> = 0; </a:t>
            </a:r>
          </a:p>
          <a:p>
            <a:r>
              <a:rPr lang="en-US" dirty="0" smtClean="0">
                <a:solidFill>
                  <a:srgbClr val="FF0000"/>
                </a:solidFill>
              </a:rPr>
              <a:t>for (</a:t>
            </a:r>
            <a:r>
              <a:rPr lang="en-US" dirty="0" err="1" smtClean="0">
                <a:solidFill>
                  <a:srgbClr val="FF0000"/>
                </a:solidFill>
              </a:rPr>
              <a:t>int</a:t>
            </a:r>
            <a:r>
              <a:rPr lang="en-US" dirty="0" smtClean="0">
                <a:solidFill>
                  <a:srgbClr val="FF0000"/>
                </a:solidFill>
              </a:rPr>
              <a:t> </a:t>
            </a:r>
            <a:r>
              <a:rPr lang="en-US" dirty="0" err="1" smtClean="0">
                <a:solidFill>
                  <a:srgbClr val="FF0000"/>
                </a:solidFill>
              </a:rPr>
              <a:t>i</a:t>
            </a:r>
            <a:r>
              <a:rPr lang="en-US" dirty="0" smtClean="0">
                <a:solidFill>
                  <a:srgbClr val="FF0000"/>
                </a:solidFill>
              </a:rPr>
              <a:t> = 0; </a:t>
            </a:r>
            <a:r>
              <a:rPr lang="en-US" dirty="0" err="1" smtClean="0">
                <a:solidFill>
                  <a:srgbClr val="FF0000"/>
                </a:solidFill>
              </a:rPr>
              <a:t>i</a:t>
            </a:r>
            <a:r>
              <a:rPr lang="en-US" dirty="0" smtClean="0">
                <a:solidFill>
                  <a:srgbClr val="FF0000"/>
                </a:solidFill>
              </a:rPr>
              <a:t> &lt; </a:t>
            </a:r>
            <a:r>
              <a:rPr lang="en-US" dirty="0" err="1" smtClean="0">
                <a:solidFill>
                  <a:srgbClr val="FF0000"/>
                </a:solidFill>
              </a:rPr>
              <a:t>numberOfReadings</a:t>
            </a:r>
            <a:r>
              <a:rPr lang="en-US" dirty="0" smtClean="0">
                <a:solidFill>
                  <a:srgbClr val="FF0000"/>
                </a:solidFill>
              </a:rPr>
              <a:t>; ++</a:t>
            </a:r>
            <a:r>
              <a:rPr lang="en-US" dirty="0" err="1" smtClean="0">
                <a:solidFill>
                  <a:srgbClr val="FF0000"/>
                </a:solidFill>
              </a:rPr>
              <a:t>i</a:t>
            </a:r>
            <a:r>
              <a:rPr lang="en-US" dirty="0" smtClean="0">
                <a:solidFill>
                  <a:srgbClr val="FF0000"/>
                </a:solidFill>
              </a:rPr>
              <a:t>) {</a:t>
            </a:r>
          </a:p>
          <a:p>
            <a:r>
              <a:rPr lang="en-US" dirty="0" smtClean="0">
                <a:solidFill>
                  <a:srgbClr val="FF0000"/>
                </a:solidFill>
              </a:rPr>
              <a:t> </a:t>
            </a:r>
            <a:r>
              <a:rPr lang="en-US" dirty="0" err="1" smtClean="0">
                <a:solidFill>
                  <a:srgbClr val="FF0000"/>
                </a:solidFill>
              </a:rPr>
              <a:t>totalTemp</a:t>
            </a:r>
            <a:r>
              <a:rPr lang="en-US" dirty="0" smtClean="0">
                <a:solidFill>
                  <a:srgbClr val="FF0000"/>
                </a:solidFill>
              </a:rPr>
              <a:t> += </a:t>
            </a:r>
            <a:r>
              <a:rPr lang="en-US" dirty="0" err="1" smtClean="0">
                <a:solidFill>
                  <a:srgbClr val="FF0000"/>
                </a:solidFill>
              </a:rPr>
              <a:t>analogRead</a:t>
            </a:r>
            <a:r>
              <a:rPr lang="en-US" dirty="0" smtClean="0">
                <a:solidFill>
                  <a:srgbClr val="FF0000"/>
                </a:solidFill>
              </a:rPr>
              <a:t>(</a:t>
            </a:r>
            <a:r>
              <a:rPr lang="en-US" dirty="0" err="1" smtClean="0">
                <a:solidFill>
                  <a:srgbClr val="FF0000"/>
                </a:solidFill>
              </a:rPr>
              <a:t>tempPin</a:t>
            </a:r>
            <a:r>
              <a:rPr lang="en-US" dirty="0" smtClean="0">
                <a:solidFill>
                  <a:srgbClr val="FF0000"/>
                </a:solidFill>
              </a:rPr>
              <a:t>) *(5/1023); </a:t>
            </a:r>
          </a:p>
          <a:p>
            <a:r>
              <a:rPr lang="en-US" dirty="0" smtClean="0">
                <a:solidFill>
                  <a:srgbClr val="FF0000"/>
                </a:solidFill>
              </a:rPr>
              <a:t>delay(500); } </a:t>
            </a:r>
          </a:p>
          <a:p>
            <a:r>
              <a:rPr lang="en-US" dirty="0" smtClean="0"/>
              <a:t>This is the main loop function that runs repeatedly. It initializes a variable </a:t>
            </a:r>
            <a:r>
              <a:rPr lang="en-US" dirty="0" err="1" smtClean="0"/>
              <a:t>totalTemperature</a:t>
            </a:r>
            <a:r>
              <a:rPr lang="en-US" dirty="0" smtClean="0"/>
              <a:t> and then enters a loop to read the temperature values </a:t>
            </a:r>
          </a:p>
          <a:p>
            <a:r>
              <a:rPr lang="en-US" dirty="0" err="1" smtClean="0"/>
              <a:t>numberOfReadings</a:t>
            </a:r>
            <a:r>
              <a:rPr lang="en-US" dirty="0" smtClean="0"/>
              <a:t> times. The analog readings from the temperature </a:t>
            </a:r>
          </a:p>
          <a:p>
            <a:r>
              <a:rPr lang="en-US" dirty="0" smtClean="0"/>
              <a:t>sensor are converted to Celsius and added to </a:t>
            </a:r>
            <a:r>
              <a:rPr lang="en-US" dirty="0" err="1" smtClean="0"/>
              <a:t>totalTemperature</a:t>
            </a:r>
            <a:r>
              <a:rPr lang="en-US" dirty="0" smtClean="0"/>
              <a:t>. A delay is used for stability.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 Explanation: </a:t>
            </a:r>
            <a:endParaRPr lang="en-US" dirty="0"/>
          </a:p>
        </p:txBody>
      </p:sp>
      <p:sp>
        <p:nvSpPr>
          <p:cNvPr id="4" name="Content Placeholder 3"/>
          <p:cNvSpPr>
            <a:spLocks noGrp="1"/>
          </p:cNvSpPr>
          <p:nvPr>
            <p:ph idx="10"/>
          </p:nvPr>
        </p:nvSpPr>
        <p:spPr>
          <a:xfrm>
            <a:off x="2134072" y="1844824"/>
            <a:ext cx="6857528" cy="4403576"/>
          </a:xfrm>
        </p:spPr>
        <p:txBody>
          <a:bodyPr/>
          <a:lstStyle/>
          <a:p>
            <a:r>
              <a:rPr lang="en-US" dirty="0" smtClean="0">
                <a:solidFill>
                  <a:srgbClr val="FF0000"/>
                </a:solidFill>
              </a:rPr>
              <a:t>float </a:t>
            </a:r>
            <a:r>
              <a:rPr lang="en-US" dirty="0" err="1" smtClean="0">
                <a:solidFill>
                  <a:srgbClr val="FF0000"/>
                </a:solidFill>
              </a:rPr>
              <a:t>aveTemp</a:t>
            </a:r>
            <a:r>
              <a:rPr lang="en-US" dirty="0" smtClean="0">
                <a:solidFill>
                  <a:srgbClr val="FF0000"/>
                </a:solidFill>
              </a:rPr>
              <a:t> = </a:t>
            </a:r>
            <a:r>
              <a:rPr lang="en-US" dirty="0" err="1" smtClean="0">
                <a:solidFill>
                  <a:srgbClr val="FF0000"/>
                </a:solidFill>
              </a:rPr>
              <a:t>totalTemp</a:t>
            </a:r>
            <a:r>
              <a:rPr lang="en-US" dirty="0" smtClean="0">
                <a:solidFill>
                  <a:srgbClr val="FF0000"/>
                </a:solidFill>
              </a:rPr>
              <a:t> / </a:t>
            </a:r>
            <a:r>
              <a:rPr lang="en-US" dirty="0" err="1" smtClean="0">
                <a:solidFill>
                  <a:srgbClr val="FF0000"/>
                </a:solidFill>
              </a:rPr>
              <a:t>numberOfReadings</a:t>
            </a:r>
            <a:r>
              <a:rPr lang="en-US" dirty="0" smtClean="0">
                <a:solidFill>
                  <a:srgbClr val="FF0000"/>
                </a:solidFill>
              </a:rPr>
              <a:t>; </a:t>
            </a:r>
          </a:p>
          <a:p>
            <a:r>
              <a:rPr lang="en-US" dirty="0" smtClean="0"/>
              <a:t>After the loop, the average temperature is calculated by dividing the total</a:t>
            </a:r>
          </a:p>
          <a:p>
            <a:r>
              <a:rPr lang="en-US" dirty="0" smtClean="0"/>
              <a:t>temperature by the number of readings.</a:t>
            </a:r>
          </a:p>
          <a:p>
            <a:endParaRPr lang="en-US" dirty="0" smtClean="0"/>
          </a:p>
          <a:p>
            <a:r>
              <a:rPr lang="en-US" dirty="0" smtClean="0">
                <a:solidFill>
                  <a:srgbClr val="FF0000"/>
                </a:solidFill>
              </a:rPr>
              <a:t>unsigned long </a:t>
            </a:r>
            <a:r>
              <a:rPr lang="en-US" dirty="0" err="1" smtClean="0">
                <a:solidFill>
                  <a:srgbClr val="FF0000"/>
                </a:solidFill>
              </a:rPr>
              <a:t>currentTime</a:t>
            </a:r>
            <a:r>
              <a:rPr lang="en-US" dirty="0" smtClean="0">
                <a:solidFill>
                  <a:srgbClr val="FF0000"/>
                </a:solidFill>
              </a:rPr>
              <a:t> = </a:t>
            </a:r>
            <a:r>
              <a:rPr lang="en-US" dirty="0" err="1" smtClean="0">
                <a:solidFill>
                  <a:srgbClr val="FF0000"/>
                </a:solidFill>
              </a:rPr>
              <a:t>millis</a:t>
            </a:r>
            <a:r>
              <a:rPr lang="en-US" dirty="0" smtClean="0">
                <a:solidFill>
                  <a:srgbClr val="FF0000"/>
                </a:solidFill>
              </a:rPr>
              <a:t>(); </a:t>
            </a:r>
          </a:p>
          <a:p>
            <a:r>
              <a:rPr lang="en-US" dirty="0" smtClean="0"/>
              <a:t>The current time in milliseconds since the </a:t>
            </a:r>
            <a:r>
              <a:rPr lang="en-US" dirty="0" err="1" smtClean="0"/>
              <a:t>Arduino</a:t>
            </a:r>
            <a:r>
              <a:rPr lang="en-US" dirty="0" smtClean="0"/>
              <a:t> started is obtained</a:t>
            </a:r>
          </a:p>
          <a:p>
            <a:r>
              <a:rPr lang="en-US" dirty="0" smtClean="0"/>
              <a:t> using the </a:t>
            </a:r>
            <a:r>
              <a:rPr lang="en-US" dirty="0" err="1" smtClean="0"/>
              <a:t>millis</a:t>
            </a:r>
            <a:r>
              <a:rPr lang="en-US" dirty="0" smtClean="0"/>
              <a:t>() function.</a:t>
            </a:r>
          </a:p>
          <a:p>
            <a:r>
              <a:rPr lang="en-US" dirty="0" smtClean="0">
                <a:solidFill>
                  <a:srgbClr val="FF0000"/>
                </a:solidFill>
              </a:rPr>
              <a:t>float </a:t>
            </a:r>
            <a:r>
              <a:rPr lang="en-US" dirty="0" err="1" smtClean="0">
                <a:solidFill>
                  <a:srgbClr val="FF0000"/>
                </a:solidFill>
              </a:rPr>
              <a:t>storedMaxTemp</a:t>
            </a:r>
            <a:r>
              <a:rPr lang="en-US" dirty="0" smtClean="0">
                <a:solidFill>
                  <a:srgbClr val="FF0000"/>
                </a:solidFill>
              </a:rPr>
              <a:t>;</a:t>
            </a:r>
          </a:p>
          <a:p>
            <a:r>
              <a:rPr lang="en-US" dirty="0" smtClean="0">
                <a:solidFill>
                  <a:srgbClr val="FF0000"/>
                </a:solidFill>
              </a:rPr>
              <a:t>unsigned long </a:t>
            </a:r>
            <a:r>
              <a:rPr lang="en-US" dirty="0" err="1" smtClean="0">
                <a:solidFill>
                  <a:srgbClr val="FF0000"/>
                </a:solidFill>
              </a:rPr>
              <a:t>storedMaxTime</a:t>
            </a:r>
            <a:r>
              <a:rPr lang="en-US" dirty="0" smtClean="0">
                <a:solidFill>
                  <a:srgbClr val="FF0000"/>
                </a:solidFill>
              </a:rPr>
              <a:t>; </a:t>
            </a:r>
            <a:r>
              <a:rPr lang="en-US" dirty="0" smtClean="0"/>
              <a:t>Declares two variables</a:t>
            </a:r>
            <a:endParaRPr lang="en-US" dirty="0" smtClean="0">
              <a:solidFill>
                <a:srgbClr val="FF0000"/>
              </a:solidFill>
            </a:endParaRPr>
          </a:p>
          <a:p>
            <a:r>
              <a:rPr lang="en-US" dirty="0" err="1" smtClean="0">
                <a:solidFill>
                  <a:srgbClr val="FF0000"/>
                </a:solidFill>
              </a:rPr>
              <a:t>EEPROM.get</a:t>
            </a:r>
            <a:r>
              <a:rPr lang="en-US" dirty="0" smtClean="0">
                <a:solidFill>
                  <a:srgbClr val="FF0000"/>
                </a:solidFill>
              </a:rPr>
              <a:t>(</a:t>
            </a:r>
            <a:r>
              <a:rPr lang="en-US" dirty="0" err="1" smtClean="0">
                <a:solidFill>
                  <a:srgbClr val="FF0000"/>
                </a:solidFill>
              </a:rPr>
              <a:t>EEPROMAddress</a:t>
            </a:r>
            <a:r>
              <a:rPr lang="en-US" dirty="0" smtClean="0">
                <a:solidFill>
                  <a:srgbClr val="FF0000"/>
                </a:solidFill>
              </a:rPr>
              <a:t>, </a:t>
            </a:r>
            <a:r>
              <a:rPr lang="en-US" dirty="0" err="1" smtClean="0">
                <a:solidFill>
                  <a:srgbClr val="FF0000"/>
                </a:solidFill>
              </a:rPr>
              <a:t>storedMaxTemp</a:t>
            </a:r>
            <a:r>
              <a:rPr lang="en-US" dirty="0" smtClean="0">
                <a:solidFill>
                  <a:srgbClr val="FF0000"/>
                </a:solidFill>
              </a:rPr>
              <a:t>);</a:t>
            </a:r>
          </a:p>
          <a:p>
            <a:r>
              <a:rPr lang="en-US" dirty="0" err="1" smtClean="0">
                <a:solidFill>
                  <a:srgbClr val="FF0000"/>
                </a:solidFill>
              </a:rPr>
              <a:t>EEPROM.get</a:t>
            </a:r>
            <a:r>
              <a:rPr lang="en-US" dirty="0" smtClean="0">
                <a:solidFill>
                  <a:srgbClr val="FF0000"/>
                </a:solidFill>
              </a:rPr>
              <a:t>(</a:t>
            </a:r>
            <a:r>
              <a:rPr lang="en-US" dirty="0" err="1" smtClean="0">
                <a:solidFill>
                  <a:srgbClr val="FF0000"/>
                </a:solidFill>
              </a:rPr>
              <a:t>EEPROMAddress</a:t>
            </a:r>
            <a:r>
              <a:rPr lang="en-US" dirty="0" smtClean="0">
                <a:solidFill>
                  <a:srgbClr val="FF0000"/>
                </a:solidFill>
              </a:rPr>
              <a:t> + </a:t>
            </a:r>
            <a:r>
              <a:rPr lang="en-US" dirty="0" err="1" smtClean="0">
                <a:solidFill>
                  <a:srgbClr val="FF0000"/>
                </a:solidFill>
              </a:rPr>
              <a:t>sizeof</a:t>
            </a:r>
            <a:r>
              <a:rPr lang="en-US" dirty="0" smtClean="0">
                <a:solidFill>
                  <a:srgbClr val="FF0000"/>
                </a:solidFill>
              </a:rPr>
              <a:t>(float), </a:t>
            </a:r>
            <a:r>
              <a:rPr lang="en-US" dirty="0" err="1" smtClean="0">
                <a:solidFill>
                  <a:srgbClr val="FF0000"/>
                </a:solidFill>
              </a:rPr>
              <a:t>storedMaxTime</a:t>
            </a:r>
            <a:r>
              <a:rPr lang="en-US" dirty="0" smtClean="0">
                <a:solidFill>
                  <a:srgbClr val="FF0000"/>
                </a:solidFill>
              </a:rPr>
              <a:t>); </a:t>
            </a:r>
          </a:p>
          <a:p>
            <a:r>
              <a:rPr lang="en-US" dirty="0" smtClean="0"/>
              <a:t>The first line retrieves the stored maximum temperature from the EEPROM</a:t>
            </a:r>
          </a:p>
          <a:p>
            <a:r>
              <a:rPr lang="en-US" dirty="0" smtClean="0"/>
              <a:t>address specified by </a:t>
            </a:r>
            <a:r>
              <a:rPr lang="en-US" dirty="0" err="1" smtClean="0"/>
              <a:t>EEPROMAddress</a:t>
            </a:r>
            <a:r>
              <a:rPr lang="en-US" dirty="0" smtClean="0"/>
              <a:t>. The second line retrieves the </a:t>
            </a:r>
            <a:r>
              <a:rPr lang="en-US" dirty="0" err="1" smtClean="0"/>
              <a:t>timestap</a:t>
            </a:r>
            <a:r>
              <a:rPr lang="en-US" dirty="0" smtClean="0"/>
              <a:t>, which is stored in the EEPROM immediately after the maximum temperature. </a:t>
            </a:r>
            <a:r>
              <a:rPr lang="en-US" dirty="0" err="1" smtClean="0"/>
              <a:t>storedMaxTemp</a:t>
            </a:r>
            <a:r>
              <a:rPr lang="en-US" dirty="0" smtClean="0"/>
              <a:t> will contain the previously stored maximum temperature, and </a:t>
            </a:r>
            <a:r>
              <a:rPr lang="en-US" dirty="0" err="1" smtClean="0"/>
              <a:t>storedMaxTime</a:t>
            </a:r>
            <a:r>
              <a:rPr lang="en-US" dirty="0" smtClean="0"/>
              <a:t> will contain the corresponding timestamp.</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 Explanation: </a:t>
            </a:r>
            <a:endParaRPr lang="en-US" dirty="0"/>
          </a:p>
        </p:txBody>
      </p:sp>
      <p:sp>
        <p:nvSpPr>
          <p:cNvPr id="4" name="Content Placeholder 3"/>
          <p:cNvSpPr>
            <a:spLocks noGrp="1"/>
          </p:cNvSpPr>
          <p:nvPr>
            <p:ph idx="10"/>
          </p:nvPr>
        </p:nvSpPr>
        <p:spPr>
          <a:xfrm>
            <a:off x="1600200" y="1371600"/>
            <a:ext cx="7239000" cy="5105400"/>
          </a:xfrm>
        </p:spPr>
        <p:txBody>
          <a:bodyPr/>
          <a:lstStyle/>
          <a:p>
            <a:r>
              <a:rPr lang="en-US" dirty="0" smtClean="0">
                <a:solidFill>
                  <a:srgbClr val="FF0000"/>
                </a:solidFill>
              </a:rPr>
              <a:t>if (</a:t>
            </a:r>
            <a:r>
              <a:rPr lang="en-US" dirty="0" err="1" smtClean="0">
                <a:solidFill>
                  <a:srgbClr val="FF0000"/>
                </a:solidFill>
              </a:rPr>
              <a:t>averageTemperature</a:t>
            </a:r>
            <a:r>
              <a:rPr lang="en-US" dirty="0" smtClean="0">
                <a:solidFill>
                  <a:srgbClr val="FF0000"/>
                </a:solidFill>
              </a:rPr>
              <a:t> &gt; </a:t>
            </a:r>
            <a:r>
              <a:rPr lang="en-US" dirty="0" err="1" smtClean="0">
                <a:solidFill>
                  <a:srgbClr val="FF0000"/>
                </a:solidFill>
              </a:rPr>
              <a:t>storedMaxTemperature</a:t>
            </a:r>
            <a:r>
              <a:rPr lang="en-US" dirty="0" smtClean="0">
                <a:solidFill>
                  <a:srgbClr val="FF0000"/>
                </a:solidFill>
              </a:rPr>
              <a:t>) {</a:t>
            </a:r>
          </a:p>
          <a:p>
            <a:r>
              <a:rPr lang="en-US" dirty="0" smtClean="0"/>
              <a:t>his line checks whether the </a:t>
            </a:r>
            <a:r>
              <a:rPr lang="en-US" dirty="0" err="1" smtClean="0"/>
              <a:t>averageTemperature</a:t>
            </a:r>
            <a:r>
              <a:rPr lang="en-US" dirty="0" smtClean="0"/>
              <a:t> is greater than the </a:t>
            </a:r>
            <a:r>
              <a:rPr lang="en-US" dirty="0" err="1" smtClean="0"/>
              <a:t>storedMaxTemperature</a:t>
            </a:r>
            <a:r>
              <a:rPr lang="en-US" dirty="0" smtClean="0"/>
              <a:t>. If this condition is true, it means that a new maximum temperature has been reached.</a:t>
            </a:r>
            <a:endParaRPr lang="en-US" dirty="0" smtClean="0">
              <a:solidFill>
                <a:srgbClr val="FF0000"/>
              </a:solidFill>
            </a:endParaRPr>
          </a:p>
          <a:p>
            <a:r>
              <a:rPr lang="en-US" dirty="0" smtClean="0">
                <a:solidFill>
                  <a:srgbClr val="FF0000"/>
                </a:solidFill>
              </a:rPr>
              <a:t> </a:t>
            </a:r>
            <a:r>
              <a:rPr lang="en-US" dirty="0" err="1" smtClean="0">
                <a:solidFill>
                  <a:srgbClr val="FF0000"/>
                </a:solidFill>
              </a:rPr>
              <a:t>EEPROM.put</a:t>
            </a:r>
            <a:r>
              <a:rPr lang="en-US" dirty="0" smtClean="0">
                <a:solidFill>
                  <a:srgbClr val="FF0000"/>
                </a:solidFill>
              </a:rPr>
              <a:t>(</a:t>
            </a:r>
            <a:r>
              <a:rPr lang="en-US" dirty="0" err="1" smtClean="0">
                <a:solidFill>
                  <a:srgbClr val="FF0000"/>
                </a:solidFill>
              </a:rPr>
              <a:t>EEPROMAddress</a:t>
            </a:r>
            <a:r>
              <a:rPr lang="en-US" dirty="0" smtClean="0">
                <a:solidFill>
                  <a:srgbClr val="FF0000"/>
                </a:solidFill>
              </a:rPr>
              <a:t>, </a:t>
            </a:r>
            <a:r>
              <a:rPr lang="en-US" dirty="0" err="1" smtClean="0">
                <a:solidFill>
                  <a:srgbClr val="FF0000"/>
                </a:solidFill>
              </a:rPr>
              <a:t>averageTemperature</a:t>
            </a:r>
            <a:r>
              <a:rPr lang="en-US" dirty="0" smtClean="0">
                <a:solidFill>
                  <a:srgbClr val="FF0000"/>
                </a:solidFill>
              </a:rPr>
              <a:t>);</a:t>
            </a:r>
          </a:p>
          <a:p>
            <a:r>
              <a:rPr lang="en-US" dirty="0" smtClean="0">
                <a:solidFill>
                  <a:srgbClr val="FF0000"/>
                </a:solidFill>
              </a:rPr>
              <a:t> </a:t>
            </a:r>
            <a:r>
              <a:rPr lang="en-US" dirty="0" err="1" smtClean="0">
                <a:solidFill>
                  <a:srgbClr val="FF0000"/>
                </a:solidFill>
              </a:rPr>
              <a:t>EEPROM.put</a:t>
            </a:r>
            <a:r>
              <a:rPr lang="en-US" dirty="0" smtClean="0">
                <a:solidFill>
                  <a:srgbClr val="FF0000"/>
                </a:solidFill>
              </a:rPr>
              <a:t>(</a:t>
            </a:r>
            <a:r>
              <a:rPr lang="en-US" dirty="0" err="1" smtClean="0">
                <a:solidFill>
                  <a:srgbClr val="FF0000"/>
                </a:solidFill>
              </a:rPr>
              <a:t>EEPROMAddress</a:t>
            </a:r>
            <a:r>
              <a:rPr lang="en-US" dirty="0" smtClean="0">
                <a:solidFill>
                  <a:srgbClr val="FF0000"/>
                </a:solidFill>
              </a:rPr>
              <a:t> + </a:t>
            </a:r>
            <a:r>
              <a:rPr lang="en-US" dirty="0" err="1" smtClean="0">
                <a:solidFill>
                  <a:srgbClr val="FF0000"/>
                </a:solidFill>
              </a:rPr>
              <a:t>sizeof</a:t>
            </a:r>
            <a:r>
              <a:rPr lang="en-US" dirty="0" smtClean="0">
                <a:solidFill>
                  <a:srgbClr val="FF0000"/>
                </a:solidFill>
              </a:rPr>
              <a:t>(float), </a:t>
            </a:r>
            <a:r>
              <a:rPr lang="en-US" dirty="0" err="1" smtClean="0">
                <a:solidFill>
                  <a:srgbClr val="FF0000"/>
                </a:solidFill>
              </a:rPr>
              <a:t>currentTime</a:t>
            </a:r>
            <a:r>
              <a:rPr lang="en-US" dirty="0" smtClean="0">
                <a:solidFill>
                  <a:srgbClr val="FF0000"/>
                </a:solidFill>
              </a:rPr>
              <a:t>);</a:t>
            </a:r>
          </a:p>
          <a:p>
            <a:r>
              <a:rPr lang="en-US" dirty="0" smtClean="0"/>
              <a:t>If the condition is true, it writes the </a:t>
            </a:r>
            <a:r>
              <a:rPr lang="en-US" dirty="0" err="1" smtClean="0"/>
              <a:t>averageTemperature</a:t>
            </a:r>
            <a:r>
              <a:rPr lang="en-US" dirty="0" smtClean="0"/>
              <a:t> to the EEPROM at the </a:t>
            </a:r>
          </a:p>
          <a:p>
            <a:r>
              <a:rPr lang="en-US" dirty="0" smtClean="0"/>
              <a:t>specified </a:t>
            </a:r>
            <a:r>
              <a:rPr lang="en-US" dirty="0" err="1" smtClean="0"/>
              <a:t>EEPROMAddress</a:t>
            </a:r>
            <a:r>
              <a:rPr lang="en-US" dirty="0" smtClean="0"/>
              <a:t>. It also writes the </a:t>
            </a:r>
            <a:r>
              <a:rPr lang="en-US" dirty="0" err="1" smtClean="0"/>
              <a:t>currentTime</a:t>
            </a:r>
            <a:r>
              <a:rPr lang="en-US" dirty="0" smtClean="0"/>
              <a:t> to the next EEPROM </a:t>
            </a:r>
          </a:p>
          <a:p>
            <a:r>
              <a:rPr lang="en-US" dirty="0" smtClean="0"/>
              <a:t>address. The </a:t>
            </a:r>
            <a:r>
              <a:rPr lang="en-US" dirty="0" err="1" smtClean="0"/>
              <a:t>sizeof</a:t>
            </a:r>
            <a:r>
              <a:rPr lang="en-US" dirty="0" smtClean="0"/>
              <a:t>(float) is used to determine the size of the float data type, </a:t>
            </a:r>
          </a:p>
          <a:p>
            <a:r>
              <a:rPr lang="en-US" dirty="0" smtClean="0"/>
              <a:t>ensuring proper alignment.</a:t>
            </a:r>
            <a:endParaRPr lang="en-US" dirty="0" smtClean="0">
              <a:solidFill>
                <a:srgbClr val="FF0000"/>
              </a:solidFill>
            </a:endParaRPr>
          </a:p>
          <a:p>
            <a:r>
              <a:rPr lang="en-US" dirty="0" err="1" smtClean="0">
                <a:solidFill>
                  <a:srgbClr val="FF0000"/>
                </a:solidFill>
              </a:rPr>
              <a:t>Serial.println</a:t>
            </a:r>
            <a:r>
              <a:rPr lang="en-US" dirty="0" smtClean="0">
                <a:solidFill>
                  <a:srgbClr val="FF0000"/>
                </a:solidFill>
              </a:rPr>
              <a:t>("New maximum average temperature recorded.");  } </a:t>
            </a:r>
          </a:p>
          <a:p>
            <a:r>
              <a:rPr lang="en-US" dirty="0" err="1" smtClean="0">
                <a:solidFill>
                  <a:srgbClr val="FF0000"/>
                </a:solidFill>
              </a:rPr>
              <a:t>Serial.print</a:t>
            </a:r>
            <a:r>
              <a:rPr lang="en-US" dirty="0" smtClean="0">
                <a:solidFill>
                  <a:srgbClr val="FF0000"/>
                </a:solidFill>
              </a:rPr>
              <a:t>("Current Temperature: ");</a:t>
            </a:r>
          </a:p>
          <a:p>
            <a:r>
              <a:rPr lang="en-US" dirty="0" err="1" smtClean="0">
                <a:solidFill>
                  <a:srgbClr val="FF0000"/>
                </a:solidFill>
              </a:rPr>
              <a:t>Serial.println</a:t>
            </a:r>
            <a:r>
              <a:rPr lang="en-US" dirty="0" smtClean="0">
                <a:solidFill>
                  <a:srgbClr val="FF0000"/>
                </a:solidFill>
              </a:rPr>
              <a:t>(</a:t>
            </a:r>
            <a:r>
              <a:rPr lang="en-US" dirty="0" err="1" smtClean="0">
                <a:solidFill>
                  <a:srgbClr val="FF0000"/>
                </a:solidFill>
              </a:rPr>
              <a:t>averageTemperature</a:t>
            </a:r>
            <a:r>
              <a:rPr lang="en-US" dirty="0" smtClean="0">
                <a:solidFill>
                  <a:srgbClr val="FF0000"/>
                </a:solidFill>
              </a:rPr>
              <a:t>);</a:t>
            </a:r>
          </a:p>
          <a:p>
            <a:r>
              <a:rPr lang="en-US" dirty="0" err="1" smtClean="0">
                <a:solidFill>
                  <a:srgbClr val="FF0000"/>
                </a:solidFill>
              </a:rPr>
              <a:t>Serial.print</a:t>
            </a:r>
            <a:r>
              <a:rPr lang="en-US" dirty="0" smtClean="0">
                <a:solidFill>
                  <a:srgbClr val="FF0000"/>
                </a:solidFill>
              </a:rPr>
              <a:t>("Max Average Temperature: ");</a:t>
            </a:r>
          </a:p>
          <a:p>
            <a:r>
              <a:rPr lang="en-US" dirty="0" err="1" smtClean="0">
                <a:solidFill>
                  <a:srgbClr val="FF0000"/>
                </a:solidFill>
              </a:rPr>
              <a:t>Serial.println</a:t>
            </a:r>
            <a:r>
              <a:rPr lang="en-US" dirty="0" smtClean="0">
                <a:solidFill>
                  <a:srgbClr val="FF0000"/>
                </a:solidFill>
              </a:rPr>
              <a:t>(</a:t>
            </a:r>
            <a:r>
              <a:rPr lang="en-US" dirty="0" err="1" smtClean="0">
                <a:solidFill>
                  <a:srgbClr val="FF0000"/>
                </a:solidFill>
              </a:rPr>
              <a:t>storedMaxTemperature</a:t>
            </a:r>
            <a:r>
              <a:rPr lang="en-US" dirty="0" smtClean="0">
                <a:solidFill>
                  <a:srgbClr val="FF0000"/>
                </a:solidFill>
              </a:rPr>
              <a:t>);</a:t>
            </a:r>
          </a:p>
          <a:p>
            <a:r>
              <a:rPr lang="en-US" dirty="0" err="1" smtClean="0">
                <a:solidFill>
                  <a:srgbClr val="FF0000"/>
                </a:solidFill>
              </a:rPr>
              <a:t>Serial.print</a:t>
            </a:r>
            <a:r>
              <a:rPr lang="en-US" dirty="0" smtClean="0">
                <a:solidFill>
                  <a:srgbClr val="FF0000"/>
                </a:solidFill>
              </a:rPr>
              <a:t>("Time of Max Temperature: ");</a:t>
            </a:r>
          </a:p>
          <a:p>
            <a:r>
              <a:rPr lang="en-US" dirty="0" err="1" smtClean="0">
                <a:solidFill>
                  <a:srgbClr val="FF0000"/>
                </a:solidFill>
              </a:rPr>
              <a:t>Serial.println</a:t>
            </a:r>
            <a:r>
              <a:rPr lang="en-US" dirty="0" smtClean="0">
                <a:solidFill>
                  <a:srgbClr val="FF0000"/>
                </a:solidFill>
              </a:rPr>
              <a:t>(</a:t>
            </a:r>
            <a:r>
              <a:rPr lang="en-US" dirty="0" err="1" smtClean="0">
                <a:solidFill>
                  <a:srgbClr val="FF0000"/>
                </a:solidFill>
              </a:rPr>
              <a:t>storedMaxTime</a:t>
            </a:r>
            <a:r>
              <a:rPr lang="en-US" dirty="0" smtClean="0">
                <a:solidFill>
                  <a:srgbClr val="FF0000"/>
                </a:solidFill>
              </a:rPr>
              <a:t>); </a:t>
            </a:r>
          </a:p>
          <a:p>
            <a:r>
              <a:rPr lang="en-US" dirty="0" smtClean="0">
                <a:solidFill>
                  <a:srgbClr val="FF0000"/>
                </a:solidFill>
              </a:rPr>
              <a:t>delay(1000); }        </a:t>
            </a:r>
          </a:p>
          <a:p>
            <a:r>
              <a:rPr lang="en-US" dirty="0" smtClean="0"/>
              <a:t>A message is printed to the Serial </a:t>
            </a:r>
            <a:r>
              <a:rPr lang="en-US" dirty="0" err="1" smtClean="0"/>
              <a:t>Monitor.Precise</a:t>
            </a:r>
            <a:r>
              <a:rPr lang="en-US" dirty="0" smtClean="0"/>
              <a:t> time delay between two 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 Output:</a:t>
            </a:r>
            <a:endParaRPr lang="en-US" dirty="0"/>
          </a:p>
        </p:txBody>
      </p:sp>
      <p:sp>
        <p:nvSpPr>
          <p:cNvPr id="4" name="Content Placeholder 3"/>
          <p:cNvSpPr>
            <a:spLocks noGrp="1"/>
          </p:cNvSpPr>
          <p:nvPr>
            <p:ph idx="10"/>
          </p:nvPr>
        </p:nvSpPr>
        <p:spPr>
          <a:solidFill>
            <a:schemeClr val="accent1">
              <a:lumMod val="40000"/>
              <a:lumOff val="60000"/>
            </a:schemeClr>
          </a:solidFill>
          <a:ln>
            <a:solidFill>
              <a:schemeClr val="accent1"/>
            </a:solidFill>
          </a:ln>
        </p:spPr>
        <p:txBody>
          <a:bodyPr/>
          <a:lstStyle/>
          <a:p>
            <a:r>
              <a:rPr lang="en-US" b="1" dirty="0" smtClean="0"/>
              <a:t>Current Temperature: </a:t>
            </a:r>
            <a:r>
              <a:rPr lang="en-US" dirty="0" smtClean="0"/>
              <a:t>74.71 </a:t>
            </a:r>
          </a:p>
          <a:p>
            <a:r>
              <a:rPr lang="en-US" b="1" dirty="0" smtClean="0"/>
              <a:t>Max Average Temperature: </a:t>
            </a:r>
            <a:r>
              <a:rPr lang="en-US" dirty="0" smtClean="0"/>
              <a:t>74.71</a:t>
            </a:r>
          </a:p>
          <a:p>
            <a:r>
              <a:rPr lang="en-US" b="1" dirty="0" smtClean="0"/>
              <a:t> Time of Max Temperature</a:t>
            </a:r>
            <a:r>
              <a:rPr lang="en-US" dirty="0" smtClean="0"/>
              <a:t>: 5001 </a:t>
            </a:r>
          </a:p>
          <a:p>
            <a:r>
              <a:rPr lang="en-US" b="1" dirty="0" smtClean="0">
                <a:solidFill>
                  <a:schemeClr val="accent2">
                    <a:lumMod val="20000"/>
                    <a:lumOff val="80000"/>
                  </a:schemeClr>
                </a:solidFill>
              </a:rPr>
              <a:t>New maximum average temperature recorded.</a:t>
            </a:r>
          </a:p>
          <a:p>
            <a:r>
              <a:rPr lang="en-US" dirty="0" smtClean="0"/>
              <a:t> </a:t>
            </a:r>
            <a:r>
              <a:rPr lang="en-US" b="1" dirty="0" smtClean="0"/>
              <a:t>Current Temperature: </a:t>
            </a:r>
            <a:r>
              <a:rPr lang="en-US" dirty="0" smtClean="0"/>
              <a:t>121.09 </a:t>
            </a:r>
          </a:p>
          <a:p>
            <a:r>
              <a:rPr lang="en-US" b="1" dirty="0" smtClean="0"/>
              <a:t>Max Average Temperature: </a:t>
            </a:r>
            <a:r>
              <a:rPr lang="en-US" dirty="0" smtClean="0"/>
              <a:t>74.71</a:t>
            </a:r>
          </a:p>
          <a:p>
            <a:r>
              <a:rPr lang="en-US" b="1" dirty="0" smtClean="0"/>
              <a:t> Time of Max Temperature: </a:t>
            </a:r>
            <a:r>
              <a:rPr lang="en-US" dirty="0" smtClean="0"/>
              <a:t>5001 </a:t>
            </a:r>
          </a:p>
          <a:p>
            <a:r>
              <a:rPr lang="en-US" b="1" dirty="0" smtClean="0"/>
              <a:t>Current Temperature: </a:t>
            </a:r>
            <a:r>
              <a:rPr lang="en-US" dirty="0" smtClean="0"/>
              <a:t>49.80 </a:t>
            </a:r>
          </a:p>
          <a:p>
            <a:r>
              <a:rPr lang="en-US" b="1" dirty="0" smtClean="0"/>
              <a:t>Max Average Temperature: </a:t>
            </a:r>
            <a:r>
              <a:rPr lang="en-US" dirty="0" smtClean="0"/>
              <a:t>121.09</a:t>
            </a:r>
          </a:p>
          <a:p>
            <a:r>
              <a:rPr lang="en-US" b="1" dirty="0" smtClean="0"/>
              <a:t> Time of Max Temperature: </a:t>
            </a:r>
            <a:r>
              <a:rPr lang="en-US" dirty="0" smtClean="0"/>
              <a:t>47262 </a:t>
            </a:r>
          </a:p>
          <a:p>
            <a:r>
              <a:rPr lang="en-US" b="1" dirty="0" smtClean="0">
                <a:solidFill>
                  <a:schemeClr val="accent2">
                    <a:lumMod val="20000"/>
                    <a:lumOff val="80000"/>
                  </a:schemeClr>
                </a:solidFill>
              </a:rPr>
              <a:t>New maximum average temperature recorded.</a:t>
            </a:r>
          </a:p>
          <a:p>
            <a:r>
              <a:rPr lang="en-US" dirty="0" smtClean="0"/>
              <a:t> </a:t>
            </a:r>
            <a:r>
              <a:rPr lang="en-US" b="1" dirty="0" smtClean="0"/>
              <a:t>Current Temperature: </a:t>
            </a:r>
            <a:r>
              <a:rPr lang="en-US" dirty="0" smtClean="0"/>
              <a:t>136.52</a:t>
            </a:r>
          </a:p>
          <a:p>
            <a:r>
              <a:rPr lang="en-US" b="1" dirty="0" smtClean="0"/>
              <a:t> Max Average Temperature: </a:t>
            </a:r>
            <a:r>
              <a:rPr lang="en-US" dirty="0" smtClean="0"/>
              <a:t>121.09 </a:t>
            </a:r>
          </a:p>
          <a:p>
            <a:r>
              <a:rPr lang="en-US" b="1" dirty="0" smtClean="0"/>
              <a:t>Time of Max Temperature: </a:t>
            </a:r>
            <a:r>
              <a:rPr lang="en-US" dirty="0" smtClean="0"/>
              <a:t>47262</a:t>
            </a:r>
          </a:p>
          <a:p>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4" name="Content Placeholder 3"/>
          <p:cNvSpPr>
            <a:spLocks noGrp="1"/>
          </p:cNvSpPr>
          <p:nvPr>
            <p:ph idx="10"/>
          </p:nvPr>
        </p:nvSpPr>
        <p:spPr>
          <a:xfrm>
            <a:off x="1600200" y="1844824"/>
            <a:ext cx="7315200" cy="4147865"/>
          </a:xfrm>
        </p:spPr>
        <p:txBody>
          <a:bodyPr/>
          <a:lstStyle/>
          <a:p>
            <a:pPr>
              <a:buFont typeface="Arial" pitchFamily="34" charset="0"/>
              <a:buChar char="•"/>
            </a:pPr>
            <a:r>
              <a:rPr lang="en-US" b="1" dirty="0" smtClean="0"/>
              <a:t>Real-Time Monitoring:</a:t>
            </a:r>
            <a:r>
              <a:rPr lang="en-US" dirty="0" smtClean="0"/>
              <a:t> The project provides real-time monitoring of temperature variations during the day, allowing for timely insights into environmental changes.</a:t>
            </a:r>
          </a:p>
          <a:p>
            <a:pPr>
              <a:buFont typeface="Arial" pitchFamily="34" charset="0"/>
              <a:buChar char="•"/>
            </a:pPr>
            <a:r>
              <a:rPr lang="en-US" b="1" dirty="0" smtClean="0"/>
              <a:t>Data Logging:</a:t>
            </a:r>
            <a:r>
              <a:rPr lang="en-US" dirty="0" smtClean="0"/>
              <a:t> </a:t>
            </a:r>
            <a:r>
              <a:rPr lang="en-US" dirty="0" err="1" smtClean="0"/>
              <a:t>Arduino</a:t>
            </a:r>
            <a:r>
              <a:rPr lang="en-US" dirty="0" smtClean="0"/>
              <a:t> allows for efficient data logging, enabling the recording of temperature values at regular intervals. This data can be used for analysis and </a:t>
            </a:r>
          </a:p>
          <a:p>
            <a:r>
              <a:rPr lang="en-US" dirty="0" smtClean="0"/>
              <a:t>future reference.</a:t>
            </a:r>
          </a:p>
          <a:p>
            <a:pPr>
              <a:buFont typeface="Arial" pitchFamily="34" charset="0"/>
              <a:buChar char="•"/>
            </a:pPr>
            <a:r>
              <a:rPr lang="en-US" b="1" dirty="0" smtClean="0"/>
              <a:t>Automation:</a:t>
            </a:r>
            <a:r>
              <a:rPr lang="en-US" dirty="0" smtClean="0"/>
              <a:t> The system automates the process of temperature monitoring, </a:t>
            </a:r>
          </a:p>
          <a:p>
            <a:r>
              <a:rPr lang="en-US" dirty="0" smtClean="0"/>
              <a:t>eliminating the need for manual data collection and providing a continuous </a:t>
            </a:r>
          </a:p>
          <a:p>
            <a:r>
              <a:rPr lang="en-US" dirty="0" smtClean="0"/>
              <a:t>stream of information.</a:t>
            </a:r>
          </a:p>
          <a:p>
            <a:pPr>
              <a:buFont typeface="Arial" pitchFamily="34" charset="0"/>
              <a:buChar char="•"/>
            </a:pPr>
            <a:r>
              <a:rPr lang="en-US" b="1" dirty="0" smtClean="0"/>
              <a:t>Accuracy:</a:t>
            </a:r>
            <a:r>
              <a:rPr lang="en-US" dirty="0" smtClean="0"/>
              <a:t> By using a temperature sensor and </a:t>
            </a:r>
            <a:r>
              <a:rPr lang="en-US" dirty="0" err="1" smtClean="0"/>
              <a:t>Arduino</a:t>
            </a:r>
            <a:r>
              <a:rPr lang="en-US" dirty="0" smtClean="0"/>
              <a:t>, the project can provide </a:t>
            </a:r>
          </a:p>
          <a:p>
            <a:r>
              <a:rPr lang="en-US" dirty="0" smtClean="0"/>
              <a:t>accurate temperature readings, offering reliable information for analysis.</a:t>
            </a:r>
          </a:p>
          <a:p>
            <a:pPr>
              <a:buFont typeface="Arial" pitchFamily="34" charset="0"/>
              <a:buChar char="•"/>
            </a:pPr>
            <a:r>
              <a:rPr lang="en-US" b="1" dirty="0" smtClean="0"/>
              <a:t>Time-Stamped Records:</a:t>
            </a:r>
            <a:r>
              <a:rPr lang="en-US" dirty="0" smtClean="0"/>
              <a:t> The inclusion of time-stamped records allows for precise identification of when temperature peaks occur, aiding in the understanding of </a:t>
            </a:r>
          </a:p>
          <a:p>
            <a:r>
              <a:rPr lang="en-US" dirty="0" smtClean="0"/>
              <a:t>daily temperature patterns.</a:t>
            </a:r>
          </a:p>
          <a:p>
            <a:pPr>
              <a:buFont typeface="Arial" pitchFamily="34" charset="0"/>
              <a:buChar char="•"/>
            </a:pPr>
            <a:r>
              <a:rPr lang="en-US" b="1" dirty="0" smtClean="0"/>
              <a:t>Cost-Effective:</a:t>
            </a:r>
            <a:r>
              <a:rPr lang="en-US" dirty="0" smtClean="0"/>
              <a:t> </a:t>
            </a:r>
            <a:r>
              <a:rPr lang="en-US" dirty="0" err="1" smtClean="0"/>
              <a:t>Arduino</a:t>
            </a:r>
            <a:r>
              <a:rPr lang="en-US" dirty="0" smtClean="0"/>
              <a:t> is a cost-effective platform for creating monitoring </a:t>
            </a:r>
          </a:p>
          <a:p>
            <a:r>
              <a:rPr lang="en-US" dirty="0" smtClean="0"/>
              <a:t>systems, making the project accessible for DIY enthusiasts and researchers with </a:t>
            </a:r>
          </a:p>
          <a:p>
            <a:r>
              <a:rPr lang="en-US" dirty="0" smtClean="0"/>
              <a:t>limited budgets.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4" name="Content Placeholder 3"/>
          <p:cNvSpPr>
            <a:spLocks noGrp="1"/>
          </p:cNvSpPr>
          <p:nvPr>
            <p:ph idx="10"/>
          </p:nvPr>
        </p:nvSpPr>
        <p:spPr/>
        <p:txBody>
          <a:bodyPr/>
          <a:lstStyle/>
          <a:p>
            <a:pPr>
              <a:buFont typeface="Arial" pitchFamily="34" charset="0"/>
              <a:buChar char="•"/>
            </a:pPr>
            <a:r>
              <a:rPr lang="en-US" b="1" dirty="0" smtClean="0"/>
              <a:t>No Digital Output:</a:t>
            </a:r>
            <a:r>
              <a:rPr lang="en-US" dirty="0" smtClean="0"/>
              <a:t> Unlike some digital temperature sensors, the TMP36 </a:t>
            </a:r>
          </a:p>
          <a:p>
            <a:r>
              <a:rPr lang="en-US" dirty="0" smtClean="0"/>
              <a:t>provides an analog output. This means you may need to perform </a:t>
            </a:r>
          </a:p>
          <a:p>
            <a:r>
              <a:rPr lang="en-US" dirty="0" smtClean="0"/>
              <a:t>additional analog-to-digital conversion (ADC)</a:t>
            </a:r>
            <a:endParaRPr lang="en-US" b="1" dirty="0" smtClean="0"/>
          </a:p>
          <a:p>
            <a:pPr>
              <a:buFont typeface="Arial" pitchFamily="34" charset="0"/>
              <a:buChar char="•"/>
            </a:pPr>
            <a:r>
              <a:rPr lang="en-US" b="1" dirty="0" smtClean="0"/>
              <a:t>Dependency on Power:</a:t>
            </a:r>
            <a:r>
              <a:rPr lang="en-US" dirty="0" smtClean="0"/>
              <a:t> The system relies on a continuous power supply </a:t>
            </a:r>
          </a:p>
          <a:p>
            <a:r>
              <a:rPr lang="en-US" dirty="0" smtClean="0"/>
              <a:t>for operation. In case of power outages, the monitoring process may be </a:t>
            </a:r>
          </a:p>
          <a:p>
            <a:r>
              <a:rPr lang="en-US" dirty="0" smtClean="0"/>
              <a:t>interrupted.</a:t>
            </a:r>
          </a:p>
          <a:p>
            <a:pPr>
              <a:buFont typeface="Arial" pitchFamily="34" charset="0"/>
              <a:buChar char="•"/>
            </a:pPr>
            <a:r>
              <a:rPr lang="en-US" b="1" dirty="0" smtClean="0"/>
              <a:t>Localization:</a:t>
            </a:r>
            <a:r>
              <a:rPr lang="en-US" dirty="0" smtClean="0"/>
              <a:t> The project's usefulness might be limited to a specific </a:t>
            </a:r>
          </a:p>
          <a:p>
            <a:r>
              <a:rPr lang="en-US" dirty="0" smtClean="0"/>
              <a:t>location due to the environmental conditions and temperature ranges it is designed to monitor.</a:t>
            </a:r>
          </a:p>
          <a:p>
            <a:pPr>
              <a:buFont typeface="Arial" pitchFamily="34" charset="0"/>
              <a:buChar char="•"/>
            </a:pPr>
            <a:r>
              <a:rPr lang="en-US" b="1" dirty="0" smtClean="0"/>
              <a:t>Data Storage Capacity:</a:t>
            </a:r>
            <a:r>
              <a:rPr lang="en-US" dirty="0" smtClean="0"/>
              <a:t> EEPROM on </a:t>
            </a:r>
            <a:r>
              <a:rPr lang="en-US" dirty="0" err="1" smtClean="0"/>
              <a:t>Arduino</a:t>
            </a:r>
            <a:r>
              <a:rPr lang="en-US" dirty="0" smtClean="0"/>
              <a:t> has limited storage capacity. If there's a need for long-term data storage or extensive logging, an </a:t>
            </a:r>
          </a:p>
          <a:p>
            <a:r>
              <a:rPr lang="en-US" dirty="0" smtClean="0"/>
              <a:t>external storage solution may be necessary.</a:t>
            </a:r>
          </a:p>
          <a:p>
            <a:pPr>
              <a:buFont typeface="Arial" pitchFamily="34" charset="0"/>
              <a:buChar char="•"/>
            </a:pPr>
            <a:r>
              <a:rPr lang="en-US" b="1" dirty="0" smtClean="0"/>
              <a:t>Weather Conditions:</a:t>
            </a:r>
            <a:r>
              <a:rPr lang="en-US" dirty="0" smtClean="0"/>
              <a:t> Extreme weather conditions might impact the reliability of the sensor or introduce additional variables that affect temperature readings.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4" name="Content Placeholder 3"/>
          <p:cNvSpPr>
            <a:spLocks noGrp="1"/>
          </p:cNvSpPr>
          <p:nvPr>
            <p:ph idx="10"/>
          </p:nvPr>
        </p:nvSpPr>
        <p:spPr>
          <a:xfrm>
            <a:off x="1600200" y="1676400"/>
            <a:ext cx="7315200" cy="4648200"/>
          </a:xfrm>
        </p:spPr>
        <p:txBody>
          <a:bodyPr/>
          <a:lstStyle/>
          <a:p>
            <a:pPr>
              <a:buFont typeface="Arial" pitchFamily="34" charset="0"/>
              <a:buChar char="•"/>
            </a:pPr>
            <a:r>
              <a:rPr lang="en-US" b="1" dirty="0" smtClean="0"/>
              <a:t>Home Automation:</a:t>
            </a:r>
            <a:endParaRPr lang="en-US" dirty="0" smtClean="0"/>
          </a:p>
          <a:p>
            <a:r>
              <a:rPr lang="en-US" dirty="0" smtClean="0"/>
              <a:t>Implementing a smart thermostat system that learns about the temperature patterns in a house can help optimize heating and cooling systems. By recording the time range of maximum average temperatures, the system can adjust temperature </a:t>
            </a:r>
          </a:p>
          <a:p>
            <a:r>
              <a:rPr lang="en-US" dirty="0" smtClean="0"/>
              <a:t>settings for better energy efficiency.</a:t>
            </a:r>
          </a:p>
          <a:p>
            <a:pPr>
              <a:buFont typeface="Arial" pitchFamily="34" charset="0"/>
              <a:buChar char="•"/>
            </a:pPr>
            <a:r>
              <a:rPr lang="en-US" b="1" dirty="0" smtClean="0"/>
              <a:t>Crop Monitoring in Agriculture:</a:t>
            </a:r>
            <a:endParaRPr lang="en-US" dirty="0" smtClean="0"/>
          </a:p>
          <a:p>
            <a:r>
              <a:rPr lang="en-US" dirty="0" smtClean="0"/>
              <a:t>Farmers can use temperature data to monitor the microclimate in specific fields. By identifying the time range of maximum average temperatures, farmers can plan </a:t>
            </a:r>
          </a:p>
          <a:p>
            <a:r>
              <a:rPr lang="en-US" dirty="0" smtClean="0"/>
              <a:t>irrigation, pest control, and other agricultural activities more effectively.</a:t>
            </a:r>
          </a:p>
          <a:p>
            <a:pPr>
              <a:buFont typeface="Arial" pitchFamily="34" charset="0"/>
              <a:buChar char="•"/>
            </a:pPr>
            <a:r>
              <a:rPr lang="en-US" b="1" dirty="0" smtClean="0"/>
              <a:t>Health and Safety:</a:t>
            </a:r>
          </a:p>
          <a:p>
            <a:r>
              <a:rPr lang="en-US" sz="1400" dirty="0" smtClean="0"/>
              <a:t>Monitoring temperature variations in certain environments, such as laboratories or medical storage areas, is crucial for preserving samples or medicines. Identifying </a:t>
            </a:r>
          </a:p>
          <a:p>
            <a:r>
              <a:rPr lang="en-US" sz="1400" dirty="0" smtClean="0"/>
              <a:t>the time range of maximum average temperatures ensures that conditions remain within the required range for safety and effectiveness.</a:t>
            </a:r>
          </a:p>
          <a:p>
            <a:pPr>
              <a:buFont typeface="Arial" pitchFamily="34" charset="0"/>
              <a:buChar char="•"/>
            </a:pPr>
            <a:r>
              <a:rPr lang="en-US" b="1" dirty="0" smtClean="0"/>
              <a:t>Greenhouses:</a:t>
            </a:r>
            <a:endParaRPr lang="en-US" dirty="0" smtClean="0"/>
          </a:p>
          <a:p>
            <a:r>
              <a:rPr lang="en-US" dirty="0" smtClean="0"/>
              <a:t>Monitoring temperature variations in a greenhouse is crucial for plant growth. By </a:t>
            </a:r>
          </a:p>
          <a:p>
            <a:r>
              <a:rPr lang="en-US" dirty="0" smtClean="0"/>
              <a:t>tracking the time range of maximum average temperatures, you can optimize </a:t>
            </a:r>
          </a:p>
          <a:p>
            <a:r>
              <a:rPr lang="en-US" dirty="0" smtClean="0"/>
              <a:t>climate control systems to ensure that plants receive the ideal temperature </a:t>
            </a:r>
          </a:p>
          <a:p>
            <a:r>
              <a:rPr lang="en-US" dirty="0" smtClean="0"/>
              <a:t>conditions for growth.</a:t>
            </a:r>
          </a:p>
          <a:p>
            <a:r>
              <a:rPr lang="en-US" dirty="0" smtClean="0"/>
              <a:t/>
            </a:r>
            <a:br>
              <a:rPr lang="en-US" dirty="0" smtClean="0"/>
            </a:br>
            <a:endParaRPr lang="en-US"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
            </a:r>
            <a:br>
              <a:rPr lang="en-US" altLang="ko-KR" dirty="0" smtClean="0"/>
            </a:br>
            <a:r>
              <a:rPr lang="en-US" altLang="ko-KR" dirty="0" smtClean="0"/>
              <a:t/>
            </a:r>
            <a:br>
              <a:rPr lang="en-US" altLang="ko-KR" dirty="0" smtClean="0"/>
            </a:br>
            <a:r>
              <a:rPr lang="en-US" altLang="ko-KR" dirty="0" smtClean="0"/>
              <a:t/>
            </a:r>
            <a:br>
              <a:rPr lang="en-US" altLang="ko-KR" dirty="0" smtClean="0"/>
            </a:br>
            <a:r>
              <a:rPr lang="en-US" dirty="0" smtClean="0"/>
              <a:t>TMP36 Temperature Sensor :</a:t>
            </a:r>
            <a:br>
              <a:rPr lang="en-US" dirty="0" smtClean="0"/>
            </a:br>
            <a:r>
              <a:rPr lang="en-US" altLang="ko-KR" dirty="0" smtClean="0"/>
              <a:t/>
            </a:r>
            <a:br>
              <a:rPr lang="en-US" altLang="ko-KR" dirty="0" smtClean="0"/>
            </a:br>
            <a:r>
              <a:rPr lang="en-US" altLang="ko-KR" dirty="0" smtClean="0"/>
              <a:t/>
            </a:r>
            <a:br>
              <a:rPr lang="en-US" altLang="ko-KR" dirty="0" smtClean="0"/>
            </a:br>
            <a:endParaRPr lang="ko-KR" altLang="en-US" dirty="0"/>
          </a:p>
        </p:txBody>
      </p:sp>
      <p:sp>
        <p:nvSpPr>
          <p:cNvPr id="7" name="Content Placeholder 6"/>
          <p:cNvSpPr>
            <a:spLocks noGrp="1"/>
          </p:cNvSpPr>
          <p:nvPr>
            <p:ph idx="10"/>
          </p:nvPr>
        </p:nvSpPr>
        <p:spPr>
          <a:xfrm>
            <a:off x="467544" y="1752600"/>
            <a:ext cx="8229600" cy="3733800"/>
          </a:xfrm>
        </p:spPr>
        <p:txBody>
          <a:bodyPr/>
          <a:lstStyle/>
          <a:p>
            <a:endParaRPr lang="en-US" altLang="ko-KR" dirty="0">
              <a:latin typeface="Arial" pitchFamily="34" charset="0"/>
              <a:cs typeface="Arial" pitchFamily="34" charset="0"/>
            </a:endParaRPr>
          </a:p>
          <a:p>
            <a:pPr>
              <a:buFont typeface="Arial" pitchFamily="34" charset="0"/>
              <a:buChar char="•"/>
            </a:pPr>
            <a:r>
              <a:rPr lang="en-US" dirty="0" smtClean="0"/>
              <a:t>The TMP36 is a low voltage, precision centigrade temperature sensor manufactured by Analog</a:t>
            </a:r>
          </a:p>
          <a:p>
            <a:r>
              <a:rPr lang="en-US" dirty="0" smtClean="0"/>
              <a:t> Devices.</a:t>
            </a:r>
            <a:endParaRPr lang="en-US" altLang="ko-KR" dirty="0">
              <a:latin typeface="Arial" pitchFamily="34" charset="0"/>
              <a:cs typeface="Arial" pitchFamily="34" charset="0"/>
            </a:endParaRPr>
          </a:p>
          <a:p>
            <a:endParaRPr lang="en-US" altLang="ko-KR" dirty="0" smtClean="0">
              <a:latin typeface="Arial" pitchFamily="34" charset="0"/>
              <a:cs typeface="Arial" pitchFamily="34" charset="0"/>
            </a:endParaRPr>
          </a:p>
          <a:p>
            <a:pPr>
              <a:buFont typeface="Arial" pitchFamily="34" charset="0"/>
              <a:buChar char="•"/>
            </a:pPr>
            <a:r>
              <a:rPr lang="en-US" dirty="0" smtClean="0"/>
              <a:t>It is a chip that provides a voltage output that is linearly proportional to the temperature in °C</a:t>
            </a:r>
          </a:p>
          <a:p>
            <a:endParaRPr lang="en-US" dirty="0" smtClean="0"/>
          </a:p>
          <a:p>
            <a:endParaRPr lang="en-US" dirty="0" smtClean="0"/>
          </a:p>
          <a:p>
            <a:pPr>
              <a:buFont typeface="Arial" pitchFamily="34" charset="0"/>
              <a:buChar char="•"/>
            </a:pPr>
            <a:r>
              <a:rPr lang="en-US" dirty="0" smtClean="0"/>
              <a:t>The TMP36 temperature sensor is fairly precise, never wears out, works under many</a:t>
            </a:r>
          </a:p>
          <a:p>
            <a:r>
              <a:rPr lang="en-US" dirty="0" smtClean="0"/>
              <a:t> environmental conditions and requires no external components to work.</a:t>
            </a:r>
          </a:p>
          <a:p>
            <a:endParaRPr lang="en-US" dirty="0" smtClean="0"/>
          </a:p>
          <a:p>
            <a:pPr>
              <a:buFont typeface="Arial" pitchFamily="34" charset="0"/>
              <a:buChar char="•"/>
            </a:pPr>
            <a:r>
              <a:rPr lang="en-US" dirty="0" smtClean="0"/>
              <a:t>In addition, the TMP36 sensor does not require calibration and provides a typical accuracy of ±1°C at +25°C and ±2°C over the −40°C to +125°C temperature range.</a:t>
            </a:r>
            <a:br>
              <a:rPr lang="en-US" dirty="0" smtClean="0"/>
            </a:br>
            <a:endParaRPr lang="en-US" altLang="ko-KR" dirty="0" smtClean="0">
              <a:latin typeface="Arial" pitchFamily="34" charset="0"/>
              <a:cs typeface="Arial" pitchFamily="34" charset="0"/>
            </a:endParaRPr>
          </a:p>
        </p:txBody>
      </p:sp>
    </p:spTree>
    <p:extLst>
      <p:ext uri="{BB962C8B-B14F-4D97-AF65-F5344CB8AC3E}">
        <p14:creationId xmlns="" xmlns:p14="http://schemas.microsoft.com/office/powerpoint/2010/main" val="891763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smtClean="0"/>
              <a:t>Specifications of tmp36 sensor:</a:t>
            </a:r>
            <a:endParaRPr lang="ko-KR" altLang="en-US" dirty="0"/>
          </a:p>
        </p:txBody>
      </p:sp>
      <p:sp>
        <p:nvSpPr>
          <p:cNvPr id="13" name="Content Placeholder 12"/>
          <p:cNvSpPr>
            <a:spLocks noGrp="1"/>
          </p:cNvSpPr>
          <p:nvPr>
            <p:ph idx="10"/>
          </p:nvPr>
        </p:nvSpPr>
        <p:spPr/>
        <p:txBody>
          <a:bodyPr/>
          <a:lstStyle/>
          <a:p>
            <a:pPr>
              <a:buFont typeface="Wingdings" pitchFamily="2" charset="2"/>
              <a:buChar char="ü"/>
            </a:pPr>
            <a:endParaRPr lang="en-US" altLang="ko-KR" dirty="0">
              <a:latin typeface="Arial" pitchFamily="34" charset="0"/>
              <a:cs typeface="Arial" pitchFamily="34" charset="0"/>
            </a:endParaRPr>
          </a:p>
          <a:p>
            <a:r>
              <a:rPr lang="en-US" dirty="0" smtClean="0"/>
              <a:t>Power supply                                          2.7V to 5.5V</a:t>
            </a:r>
          </a:p>
          <a:p>
            <a:endParaRPr lang="en-US" dirty="0" smtClean="0"/>
          </a:p>
          <a:p>
            <a:r>
              <a:rPr lang="en-US" dirty="0" smtClean="0"/>
              <a:t>Current draw                                           50µA</a:t>
            </a:r>
          </a:p>
          <a:p>
            <a:endParaRPr lang="en-US" dirty="0" smtClean="0"/>
          </a:p>
          <a:p>
            <a:r>
              <a:rPr lang="en-US" dirty="0" smtClean="0"/>
              <a:t>Temperature range                                   -40°C to 125°C</a:t>
            </a:r>
          </a:p>
          <a:p>
            <a:endParaRPr lang="en-US" dirty="0" smtClean="0"/>
          </a:p>
          <a:p>
            <a:r>
              <a:rPr lang="en-US" dirty="0" smtClean="0"/>
              <a:t>Accuracy                                                 ±2°C</a:t>
            </a:r>
          </a:p>
          <a:p>
            <a:endParaRPr lang="en-US" dirty="0" smtClean="0"/>
          </a:p>
          <a:p>
            <a:r>
              <a:rPr lang="en-US" dirty="0" smtClean="0"/>
              <a:t>Output scale factor                                    10mV/°C</a:t>
            </a:r>
          </a:p>
          <a:p>
            <a:endParaRPr lang="en-US" dirty="0" smtClean="0"/>
          </a:p>
          <a:p>
            <a:r>
              <a:rPr lang="en-US" dirty="0" smtClean="0"/>
              <a:t>Output range                                          0.1V (-40°C) to 1.75V (125°C)</a:t>
            </a:r>
          </a:p>
          <a:p>
            <a:endParaRPr lang="en-US" dirty="0" smtClean="0"/>
          </a:p>
          <a:p>
            <a:r>
              <a:rPr lang="en-US" dirty="0" smtClean="0"/>
              <a:t>Output at                                                25°C750mV</a:t>
            </a:r>
            <a:endParaRPr lang="en-US" altLang="ko-KR" dirty="0">
              <a:latin typeface="Arial" pitchFamily="34" charset="0"/>
              <a:cs typeface="Arial" pitchFamily="34" charset="0"/>
            </a:endParaRPr>
          </a:p>
        </p:txBody>
      </p:sp>
    </p:spTree>
    <p:extLst>
      <p:ext uri="{BB962C8B-B14F-4D97-AF65-F5344CB8AC3E}">
        <p14:creationId xmlns="" xmlns:p14="http://schemas.microsoft.com/office/powerpoint/2010/main" val="36596743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Measuring Temperature:</a:t>
            </a:r>
            <a:endParaRPr lang="en-US" b="0" dirty="0"/>
          </a:p>
        </p:txBody>
      </p:sp>
      <p:sp>
        <p:nvSpPr>
          <p:cNvPr id="4" name="Content Placeholder 3"/>
          <p:cNvSpPr>
            <a:spLocks noGrp="1"/>
          </p:cNvSpPr>
          <p:nvPr>
            <p:ph idx="10"/>
          </p:nvPr>
        </p:nvSpPr>
        <p:spPr/>
        <p:txBody>
          <a:bodyPr/>
          <a:lstStyle/>
          <a:p>
            <a:pPr>
              <a:buFont typeface="Arial" pitchFamily="34" charset="0"/>
              <a:buChar char="•"/>
            </a:pPr>
            <a:r>
              <a:rPr lang="en-US" dirty="0" smtClean="0"/>
              <a:t>The TMP36 is easy to use, just connect the left pin to power (2.7-5.5V)</a:t>
            </a:r>
          </a:p>
          <a:p>
            <a:r>
              <a:rPr lang="en-US" dirty="0" smtClean="0"/>
              <a:t> and the right pin to ground (assuming the flat side of the sensor is</a:t>
            </a:r>
          </a:p>
          <a:p>
            <a:r>
              <a:rPr lang="en-US" dirty="0" smtClean="0"/>
              <a:t> facing you).</a:t>
            </a:r>
          </a:p>
          <a:p>
            <a:pPr>
              <a:buFont typeface="Arial" pitchFamily="34" charset="0"/>
              <a:buChar char="•"/>
            </a:pPr>
            <a:r>
              <a:rPr lang="en-US" dirty="0" smtClean="0"/>
              <a:t>Then the middle pin will have an analog voltage that is directly</a:t>
            </a:r>
          </a:p>
          <a:p>
            <a:r>
              <a:rPr lang="en-US" dirty="0" smtClean="0"/>
              <a:t> proportional (linear) to the temperature in °C.</a:t>
            </a:r>
          </a:p>
          <a:p>
            <a:pPr>
              <a:buFont typeface="Arial" pitchFamily="34" charset="0"/>
              <a:buChar char="•"/>
            </a:pPr>
            <a:r>
              <a:rPr lang="en-US" dirty="0" smtClean="0"/>
              <a:t>To convert the voltage to temperature, simply use the basic formula:</a:t>
            </a:r>
          </a:p>
          <a:p>
            <a:r>
              <a:rPr lang="en-US" dirty="0" smtClean="0"/>
              <a:t>                  </a:t>
            </a:r>
          </a:p>
          <a:p>
            <a:r>
              <a:rPr lang="en-US" dirty="0" smtClean="0"/>
              <a:t>                 </a:t>
            </a:r>
            <a:r>
              <a:rPr lang="en-US" dirty="0" smtClean="0">
                <a:solidFill>
                  <a:srgbClr val="FF0000"/>
                </a:solidFill>
              </a:rPr>
              <a:t>Temp (°C) = (</a:t>
            </a:r>
            <a:r>
              <a:rPr lang="en-US" dirty="0" err="1" smtClean="0">
                <a:solidFill>
                  <a:srgbClr val="FF0000"/>
                </a:solidFill>
              </a:rPr>
              <a:t>Vout</a:t>
            </a:r>
            <a:r>
              <a:rPr lang="en-US" dirty="0" smtClean="0">
                <a:solidFill>
                  <a:srgbClr val="FF0000"/>
                </a:solidFill>
              </a:rPr>
              <a:t> – 0.5) * 100</a:t>
            </a:r>
          </a:p>
          <a:p>
            <a:r>
              <a:rPr lang="en-US" dirty="0" smtClean="0"/>
              <a:t>for example, if the voltage out is 1V that means that the temperature is </a:t>
            </a:r>
          </a:p>
          <a:p>
            <a:r>
              <a:rPr lang="en-US" dirty="0" smtClean="0"/>
              <a:t>(1 – 0.5) * 100 = 50 °C.</a:t>
            </a:r>
          </a:p>
          <a:p>
            <a:endParaRPr lang="en-US" dirty="0" smtClean="0"/>
          </a:p>
          <a:p>
            <a:pPr>
              <a:buFont typeface="Arial" pitchFamily="34" charset="0"/>
              <a:buChar char="•"/>
            </a:pPr>
            <a:r>
              <a:rPr lang="en-US" dirty="0" smtClean="0"/>
              <a:t>Before calculating the temperature reading, we subtract 0.5V from the output voltage because the TMP36 has a 500mV offset. This offset is what gives the sensor the ability to read negative temperatures. Now to convert this voltage in to temperature, we simply multiply it by 100 because the TMP36 has a scaling factor of 10mV/°C. As easy as ABC.</a:t>
            </a:r>
          </a:p>
          <a:p>
            <a:pPr>
              <a:buFont typeface="Arial" pitchFamily="34" charset="0"/>
              <a:buChar char="•"/>
            </a:pPr>
            <a:endParaRPr lang="en-US" dirty="0" smtClean="0">
              <a:solidFill>
                <a:srgbClr val="FF0000"/>
              </a:solidFill>
            </a:endParaRP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smtClean="0"/>
              <a:t>TMP36 Sensor </a:t>
            </a:r>
            <a:r>
              <a:rPr lang="en-US" b="0" dirty="0" err="1" smtClean="0"/>
              <a:t>Pinout</a:t>
            </a:r>
            <a:r>
              <a:rPr lang="en-US" b="0" dirty="0" smtClean="0"/>
              <a:t>:</a:t>
            </a:r>
            <a:endParaRPr lang="en-US" dirty="0"/>
          </a:p>
        </p:txBody>
      </p:sp>
      <p:sp>
        <p:nvSpPr>
          <p:cNvPr id="4" name="Content Placeholder 3"/>
          <p:cNvSpPr>
            <a:spLocks noGrp="1"/>
          </p:cNvSpPr>
          <p:nvPr>
            <p:ph idx="10"/>
          </p:nvPr>
        </p:nvSpPr>
        <p:spPr>
          <a:xfrm>
            <a:off x="1600200" y="1143000"/>
            <a:ext cx="7096944" cy="4849689"/>
          </a:xfrm>
        </p:spPr>
        <p:txBody>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+Vs is the power supply for the sensor which can be anywhere between 2.7V to 5.5V.</a:t>
            </a:r>
          </a:p>
          <a:p>
            <a:endParaRPr lang="en-US" dirty="0" smtClean="0"/>
          </a:p>
          <a:p>
            <a:pPr>
              <a:buFont typeface="Arial" pitchFamily="34" charset="0"/>
              <a:buChar char="•"/>
            </a:pPr>
            <a:r>
              <a:rPr lang="en-US" dirty="0" err="1" smtClean="0"/>
              <a:t>Vout</a:t>
            </a:r>
            <a:r>
              <a:rPr lang="en-US" dirty="0" smtClean="0"/>
              <a:t> pin produces an analog voltage that is directly proportional (linear) to the temperature. It should be connected to an Analog (ADC) input.</a:t>
            </a:r>
          </a:p>
          <a:p>
            <a:endParaRPr lang="en-US" dirty="0" smtClean="0"/>
          </a:p>
          <a:p>
            <a:pPr>
              <a:buFont typeface="Arial" pitchFamily="34" charset="0"/>
              <a:buChar char="•"/>
            </a:pPr>
            <a:r>
              <a:rPr lang="en-US" dirty="0" smtClean="0"/>
              <a:t>GND is a ground pin.</a:t>
            </a:r>
          </a:p>
          <a:p>
            <a:r>
              <a:rPr lang="en-US" dirty="0" smtClean="0"/>
              <a:t/>
            </a:r>
            <a:br>
              <a:rPr lang="en-US" dirty="0" smtClean="0"/>
            </a:br>
            <a:r>
              <a:rPr lang="en-US" dirty="0" smtClean="0"/>
              <a:t/>
            </a:r>
            <a:br>
              <a:rPr lang="en-US" dirty="0" smtClean="0"/>
            </a:br>
            <a:endParaRPr lang="en-US" dirty="0" smtClean="0"/>
          </a:p>
          <a:p>
            <a:r>
              <a:rPr lang="en-US" dirty="0" smtClean="0"/>
              <a:t/>
            </a:r>
            <a:br>
              <a:rPr lang="en-US" dirty="0" smtClean="0"/>
            </a:br>
            <a:endParaRPr lang="en-US" dirty="0"/>
          </a:p>
        </p:txBody>
      </p:sp>
      <p:pic>
        <p:nvPicPr>
          <p:cNvPr id="6" name="Picture 5" descr="Screenshot (215).png"/>
          <p:cNvPicPr>
            <a:picLocks noChangeAspect="1"/>
          </p:cNvPicPr>
          <p:nvPr/>
        </p:nvPicPr>
        <p:blipFill>
          <a:blip r:embed="rId2"/>
          <a:stretch>
            <a:fillRect/>
          </a:stretch>
        </p:blipFill>
        <p:spPr>
          <a:xfrm>
            <a:off x="1752600" y="1295400"/>
            <a:ext cx="2424356" cy="26369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
            </a:r>
            <a:br>
              <a:rPr lang="en-US" sz="3600" b="0" dirty="0" smtClean="0"/>
            </a:br>
            <a:r>
              <a:rPr lang="en-US" sz="3600" b="0" dirty="0" smtClean="0"/>
              <a:t/>
            </a:r>
            <a:br>
              <a:rPr lang="en-US" sz="3600" b="0" dirty="0" smtClean="0"/>
            </a:br>
            <a:r>
              <a:rPr lang="en-US" sz="3600" b="0" dirty="0" smtClean="0"/>
              <a:t>Connecting the TMP36 Tempera</a:t>
            </a:r>
            <a:br>
              <a:rPr lang="en-US" sz="3600" b="0" dirty="0" smtClean="0"/>
            </a:br>
            <a:r>
              <a:rPr lang="en-US" sz="3600" b="0" dirty="0" err="1" smtClean="0"/>
              <a:t>ture</a:t>
            </a:r>
            <a:r>
              <a:rPr lang="en-US" sz="3600" b="0" dirty="0" smtClean="0"/>
              <a:t> Sensor to an </a:t>
            </a:r>
            <a:r>
              <a:rPr lang="en-US" sz="3600" b="0" dirty="0" err="1" smtClean="0"/>
              <a:t>Arduino</a:t>
            </a:r>
            <a:r>
              <a:rPr lang="en-US" sz="3600" b="0" dirty="0" smtClean="0"/>
              <a:t>:</a:t>
            </a:r>
            <a:br>
              <a:rPr lang="en-US" sz="3600" b="0" dirty="0" smtClean="0"/>
            </a:br>
            <a:r>
              <a:rPr lang="en-US" sz="3600" dirty="0" smtClean="0"/>
              <a:t/>
            </a:r>
            <a:br>
              <a:rPr lang="en-US" sz="3600" dirty="0" smtClean="0"/>
            </a:br>
            <a:endParaRPr lang="en-US" sz="3600" dirty="0"/>
          </a:p>
        </p:txBody>
      </p:sp>
      <p:sp>
        <p:nvSpPr>
          <p:cNvPr id="4" name="Content Placeholder 3"/>
          <p:cNvSpPr>
            <a:spLocks noGrp="1"/>
          </p:cNvSpPr>
          <p:nvPr>
            <p:ph idx="10"/>
          </p:nvPr>
        </p:nvSpPr>
        <p:spPr>
          <a:xfrm>
            <a:off x="1676400" y="1447800"/>
            <a:ext cx="7315200" cy="5257800"/>
          </a:xfrm>
        </p:spPr>
        <p:txBody>
          <a:bodyPr/>
          <a:lstStyle/>
          <a:p>
            <a:pPr>
              <a:buFont typeface="Arial" pitchFamily="34" charset="0"/>
              <a:buChar char="•"/>
            </a:pPr>
            <a:r>
              <a:rPr lang="en-US" dirty="0" smtClean="0"/>
              <a:t>Hooking up the TMP36 to an </a:t>
            </a:r>
            <a:r>
              <a:rPr lang="en-US" dirty="0" err="1" smtClean="0"/>
              <a:t>Arduino</a:t>
            </a:r>
            <a:r>
              <a:rPr lang="en-US" dirty="0" smtClean="0"/>
              <a:t> is super simple. You only need to connect</a:t>
            </a:r>
          </a:p>
          <a:p>
            <a:r>
              <a:rPr lang="en-US" dirty="0" smtClean="0"/>
              <a:t> three pins: two for power and one for reading the sensor value.</a:t>
            </a:r>
          </a:p>
          <a:p>
            <a:pPr>
              <a:buFont typeface="Arial" pitchFamily="34" charset="0"/>
              <a:buChar char="•"/>
            </a:pPr>
            <a:endParaRPr lang="en-US" dirty="0" smtClean="0"/>
          </a:p>
          <a:p>
            <a:pPr>
              <a:buFont typeface="Arial" pitchFamily="34" charset="0"/>
              <a:buChar char="•"/>
            </a:pPr>
            <a:r>
              <a:rPr lang="en-US" dirty="0" smtClean="0"/>
              <a:t>The sensor can be powered from 3.3 or 5V output. The positive voltage connects</a:t>
            </a:r>
          </a:p>
          <a:p>
            <a:r>
              <a:rPr lang="en-US" dirty="0" smtClean="0"/>
              <a:t> to ‘+Vs’ and ground connects to ‘GND‘. The middle pin ‘</a:t>
            </a:r>
            <a:r>
              <a:rPr lang="en-US" dirty="0" err="1" smtClean="0"/>
              <a:t>Vout</a:t>
            </a:r>
            <a:r>
              <a:rPr lang="en-US" dirty="0" smtClean="0"/>
              <a:t>’ is the analog signal output from the sensor and connects to the A0 analog input of an </a:t>
            </a:r>
            <a:r>
              <a:rPr lang="en-US" dirty="0" err="1" smtClean="0"/>
              <a:t>Arduino</a:t>
            </a:r>
            <a:r>
              <a:rPr lang="en-US" dirty="0" smtClean="0"/>
              <a:t>.</a:t>
            </a:r>
          </a:p>
          <a:p>
            <a:r>
              <a:rPr lang="en-US" dirty="0" smtClean="0"/>
              <a:t/>
            </a:r>
            <a:br>
              <a:rPr lang="en-US" dirty="0" smtClean="0"/>
            </a:br>
            <a:endParaRPr lang="en-US" dirty="0"/>
          </a:p>
        </p:txBody>
      </p:sp>
      <p:pic>
        <p:nvPicPr>
          <p:cNvPr id="5" name="Picture 4" descr="Screenshot (213).png"/>
          <p:cNvPicPr>
            <a:picLocks noChangeAspect="1"/>
          </p:cNvPicPr>
          <p:nvPr/>
        </p:nvPicPr>
        <p:blipFill>
          <a:blip r:embed="rId2"/>
          <a:stretch>
            <a:fillRect/>
          </a:stretch>
        </p:blipFill>
        <p:spPr>
          <a:xfrm>
            <a:off x="1905000" y="3352800"/>
            <a:ext cx="6705600" cy="304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0" dirty="0" smtClean="0"/>
              <a:t/>
            </a:r>
            <a:br>
              <a:rPr lang="en-US" sz="3600" b="0" dirty="0" smtClean="0"/>
            </a:br>
            <a:r>
              <a:rPr lang="en-US" sz="3600" b="0" dirty="0" smtClean="0"/>
              <a:t/>
            </a:r>
            <a:br>
              <a:rPr lang="en-US" sz="3600" b="0" dirty="0" smtClean="0"/>
            </a:br>
            <a:r>
              <a:rPr lang="en-US" sz="3600" b="0" dirty="0" smtClean="0"/>
              <a:t>Reading the Analog Temperature </a:t>
            </a:r>
            <a:br>
              <a:rPr lang="en-US" sz="3600" b="0" dirty="0" smtClean="0"/>
            </a:br>
            <a:r>
              <a:rPr lang="en-US" sz="3600" b="0" dirty="0" smtClean="0"/>
              <a:t>Data:</a:t>
            </a:r>
            <a:br>
              <a:rPr lang="en-US" sz="3600" b="0" dirty="0" smtClean="0"/>
            </a:br>
            <a:r>
              <a:rPr lang="en-US" sz="3600" dirty="0" smtClean="0"/>
              <a:t/>
            </a:r>
            <a:br>
              <a:rPr lang="en-US" sz="3600" dirty="0" smtClean="0"/>
            </a:br>
            <a:endParaRPr lang="en-US" sz="3600" dirty="0"/>
          </a:p>
        </p:txBody>
      </p:sp>
      <p:sp>
        <p:nvSpPr>
          <p:cNvPr id="4" name="Content Placeholder 3"/>
          <p:cNvSpPr>
            <a:spLocks noGrp="1"/>
          </p:cNvSpPr>
          <p:nvPr>
            <p:ph idx="10"/>
          </p:nvPr>
        </p:nvSpPr>
        <p:spPr>
          <a:xfrm>
            <a:off x="1828800" y="1371600"/>
            <a:ext cx="7020744" cy="4621089"/>
          </a:xfrm>
        </p:spPr>
        <p:txBody>
          <a:bodyPr/>
          <a:lstStyle/>
          <a:p>
            <a:pPr>
              <a:buFont typeface="Arial" pitchFamily="34" charset="0"/>
              <a:buChar char="•"/>
            </a:pPr>
            <a:endParaRPr lang="en-US" dirty="0" smtClean="0"/>
          </a:p>
          <a:p>
            <a:pPr>
              <a:buFont typeface="Arial" pitchFamily="34" charset="0"/>
              <a:buChar char="•"/>
            </a:pPr>
            <a:r>
              <a:rPr lang="en-US" dirty="0" smtClean="0"/>
              <a:t>As you can see in the wiring diagram above, the output of the TMP36 is</a:t>
            </a:r>
          </a:p>
          <a:p>
            <a:r>
              <a:rPr lang="en-US" dirty="0" smtClean="0"/>
              <a:t> connected to one of the analog inputs of the </a:t>
            </a:r>
            <a:r>
              <a:rPr lang="en-US" dirty="0" err="1" smtClean="0"/>
              <a:t>Arduino</a:t>
            </a:r>
            <a:r>
              <a:rPr lang="en-US" dirty="0" smtClean="0"/>
              <a:t>.</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The value of this analog input can be read with the </a:t>
            </a:r>
            <a:r>
              <a:rPr lang="en-US" dirty="0" err="1" smtClean="0"/>
              <a:t>analogRead</a:t>
            </a:r>
            <a:r>
              <a:rPr lang="en-US" dirty="0" smtClean="0"/>
              <a:t>() function.</a:t>
            </a:r>
          </a:p>
          <a:p>
            <a:endParaRPr lang="en-US" dirty="0" smtClean="0"/>
          </a:p>
          <a:p>
            <a:pPr>
              <a:buFont typeface="Arial" pitchFamily="34" charset="0"/>
              <a:buChar char="•"/>
            </a:pPr>
            <a:r>
              <a:rPr lang="en-US" dirty="0" smtClean="0"/>
              <a:t>However, the </a:t>
            </a:r>
            <a:r>
              <a:rPr lang="en-US" dirty="0" err="1" smtClean="0"/>
              <a:t>analogRead</a:t>
            </a:r>
            <a:r>
              <a:rPr lang="en-US" dirty="0" smtClean="0"/>
              <a:t>() function does not actually return the output voltage of the sensor. Instead it maps the input voltage between 0 and the ADC</a:t>
            </a:r>
          </a:p>
          <a:p>
            <a:r>
              <a:rPr lang="en-US" dirty="0" smtClean="0"/>
              <a:t> reference voltage (technically it is the operating voltage i.e. 5V or 3.3V ) to </a:t>
            </a:r>
          </a:p>
          <a:p>
            <a:r>
              <a:rPr lang="en-US" dirty="0" smtClean="0"/>
              <a:t>10-bit integer values ​​ranging from 0 to 1023.</a:t>
            </a:r>
          </a:p>
          <a:p>
            <a:endParaRPr lang="en-US" dirty="0" smtClean="0"/>
          </a:p>
          <a:p>
            <a:pPr>
              <a:buFont typeface="Arial" pitchFamily="34" charset="0"/>
              <a:buChar char="•"/>
            </a:pPr>
            <a:r>
              <a:rPr lang="en-US" dirty="0" smtClean="0"/>
              <a:t> To Convert analog reading to Celsius , use this formula:</a:t>
            </a:r>
          </a:p>
          <a:p>
            <a:pPr>
              <a:buFont typeface="Arial" pitchFamily="34" charset="0"/>
              <a:buChar char="•"/>
            </a:pPr>
            <a:endParaRPr lang="en-US" dirty="0" smtClean="0"/>
          </a:p>
          <a:p>
            <a:endParaRPr lang="en-US" dirty="0" smtClean="0"/>
          </a:p>
          <a:p>
            <a:r>
              <a:rPr lang="en-US" dirty="0" smtClean="0">
                <a:solidFill>
                  <a:srgbClr val="FF0000"/>
                </a:solidFill>
              </a:rPr>
              <a:t>            </a:t>
            </a:r>
            <a:r>
              <a:rPr lang="en-US" dirty="0" err="1" smtClean="0">
                <a:solidFill>
                  <a:srgbClr val="FF0000"/>
                </a:solidFill>
              </a:rPr>
              <a:t>totalTemp</a:t>
            </a:r>
            <a:r>
              <a:rPr lang="en-US" dirty="0" smtClean="0">
                <a:solidFill>
                  <a:srgbClr val="FF0000"/>
                </a:solidFill>
              </a:rPr>
              <a:t> += </a:t>
            </a:r>
            <a:r>
              <a:rPr lang="en-US" dirty="0" err="1" smtClean="0">
                <a:solidFill>
                  <a:srgbClr val="FF0000"/>
                </a:solidFill>
              </a:rPr>
              <a:t>analogRead</a:t>
            </a:r>
            <a:r>
              <a:rPr lang="en-US" dirty="0" smtClean="0">
                <a:solidFill>
                  <a:srgbClr val="FF0000"/>
                </a:solidFill>
              </a:rPr>
              <a:t>(</a:t>
            </a:r>
            <a:r>
              <a:rPr lang="en-US" dirty="0" err="1" smtClean="0">
                <a:solidFill>
                  <a:srgbClr val="FF0000"/>
                </a:solidFill>
              </a:rPr>
              <a:t>tempePin</a:t>
            </a:r>
            <a:r>
              <a:rPr lang="en-US" dirty="0" smtClean="0">
                <a:solidFill>
                  <a:srgbClr val="FF0000"/>
                </a:solidFill>
              </a:rPr>
              <a:t>) *(5/1024) </a:t>
            </a:r>
            <a:br>
              <a:rPr lang="en-US" dirty="0" smtClean="0">
                <a:solidFill>
                  <a:srgbClr val="FF0000"/>
                </a:solidFill>
              </a:rPr>
            </a:br>
            <a:endParaRPr lang="en-US" dirty="0">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a:t>
            </a:r>
            <a:endParaRPr lang="en-US" b="0" dirty="0"/>
          </a:p>
        </p:txBody>
      </p:sp>
      <p:pic>
        <p:nvPicPr>
          <p:cNvPr id="7" name="Content Placeholder 6" descr="Screenshot (223).png"/>
          <p:cNvPicPr>
            <a:picLocks noGrp="1" noChangeAspect="1"/>
          </p:cNvPicPr>
          <p:nvPr>
            <p:ph idx="10"/>
          </p:nvPr>
        </p:nvPicPr>
        <p:blipFill>
          <a:blip r:embed="rId2"/>
          <a:stretch>
            <a:fillRect/>
          </a:stretch>
        </p:blipFill>
        <p:spPr>
          <a:xfrm>
            <a:off x="1524000" y="1143000"/>
            <a:ext cx="7467600" cy="52578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err="1" smtClean="0"/>
              <a:t>Arduino</a:t>
            </a:r>
            <a:r>
              <a:rPr lang="en-US" b="0" dirty="0" smtClean="0"/>
              <a:t> Code:</a:t>
            </a:r>
            <a:endParaRPr lang="en-US" b="0" dirty="0"/>
          </a:p>
        </p:txBody>
      </p:sp>
      <p:pic>
        <p:nvPicPr>
          <p:cNvPr id="5" name="Content Placeholder 4" descr="Screenshot (224).png"/>
          <p:cNvPicPr>
            <a:picLocks noGrp="1" noChangeAspect="1"/>
          </p:cNvPicPr>
          <p:nvPr>
            <p:ph idx="10"/>
          </p:nvPr>
        </p:nvPicPr>
        <p:blipFill>
          <a:blip r:embed="rId2"/>
          <a:stretch>
            <a:fillRect/>
          </a:stretch>
        </p:blipFill>
        <p:spPr>
          <a:xfrm>
            <a:off x="1524000" y="1295400"/>
            <a:ext cx="7406575" cy="5105400"/>
          </a:xfr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1012</TotalTime>
  <Words>1520</Words>
  <Application>Microsoft Office PowerPoint</Application>
  <PresentationFormat>On-screen Show (4:3)</PresentationFormat>
  <Paragraphs>209</Paragraphs>
  <Slides>17</Slides>
  <Notes>0</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Custom Design</vt:lpstr>
      <vt:lpstr>Slide 1</vt:lpstr>
      <vt:lpstr>   TMP36 Temperature Sensor :   </vt:lpstr>
      <vt:lpstr>Specifications of tmp36 sensor:</vt:lpstr>
      <vt:lpstr>Measuring Temperature:</vt:lpstr>
      <vt:lpstr>TMP36 Sensor Pinout:</vt:lpstr>
      <vt:lpstr>  Connecting the TMP36 Tempera ture Sensor to an Arduino:  </vt:lpstr>
      <vt:lpstr>  Reading the Analog Temperature  Data:  </vt:lpstr>
      <vt:lpstr>Arduino Code:</vt:lpstr>
      <vt:lpstr>Arduino Code:</vt:lpstr>
      <vt:lpstr>Arduino Code Explanation: </vt:lpstr>
      <vt:lpstr>Arduino Code Explanation: </vt:lpstr>
      <vt:lpstr>Arduino Code Explanation: </vt:lpstr>
      <vt:lpstr>Arduino Code Explanation: </vt:lpstr>
      <vt:lpstr>Arduino Code Output:</vt:lpstr>
      <vt:lpstr>Advantages:</vt:lpstr>
      <vt:lpstr>Disadvantages:</vt:lpstr>
      <vt:lpstr>Applications: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NLT</cp:lastModifiedBy>
  <cp:revision>87</cp:revision>
  <dcterms:created xsi:type="dcterms:W3CDTF">2014-04-01T16:35:38Z</dcterms:created>
  <dcterms:modified xsi:type="dcterms:W3CDTF">2024-01-28T17:02:19Z</dcterms:modified>
</cp:coreProperties>
</file>