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71" r:id="rId11"/>
    <p:sldId id="272" r:id="rId12"/>
    <p:sldId id="273" r:id="rId13"/>
    <p:sldId id="274" r:id="rId14"/>
    <p:sldId id="264" r:id="rId15"/>
    <p:sldId id="265" r:id="rId16"/>
    <p:sldId id="266"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F321087yYy4&amp;list=PLXyB2ILBXW5FLv7j2hLcX6sAGbmHOJxX8&amp;index=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723394" y="639103"/>
            <a:ext cx="10745212" cy="2789897"/>
          </a:xfrm>
        </p:spPr>
        <p:txBody>
          <a:bodyPr>
            <a:normAutofit/>
          </a:bodyPr>
          <a:lstStyle/>
          <a:p>
            <a:r>
              <a:rPr lang="en-US" sz="4400" b="1" i="0" u="sng" dirty="0">
                <a:solidFill>
                  <a:srgbClr val="374151"/>
                </a:solidFill>
                <a:effectLst/>
                <a:latin typeface="Söhne"/>
              </a:rPr>
              <a:t>Efficient Employee Data Management on ESP32 with SPIFFS</a:t>
            </a:r>
            <a:endParaRPr lang="en-US" sz="4400" b="1" u="sng"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672738"/>
            <a:ext cx="6131346" cy="1988033"/>
          </a:xfrm>
        </p:spPr>
        <p:txBody>
          <a:bodyPr>
            <a:normAutofit fontScale="92500" lnSpcReduction="20000"/>
          </a:bodyPr>
          <a:lstStyle/>
          <a:p>
            <a:r>
              <a:rPr lang="en-US" b="1" i="1" u="sng" dirty="0">
                <a:solidFill>
                  <a:schemeClr val="tx1">
                    <a:lumMod val="85000"/>
                    <a:lumOff val="15000"/>
                  </a:schemeClr>
                </a:solidFill>
              </a:rPr>
              <a:t>By</a:t>
            </a:r>
          </a:p>
          <a:p>
            <a:r>
              <a:rPr lang="en-US" sz="2400" i="1" dirty="0" err="1">
                <a:solidFill>
                  <a:schemeClr val="tx1">
                    <a:lumMod val="85000"/>
                    <a:lumOff val="15000"/>
                  </a:schemeClr>
                </a:solidFill>
              </a:rPr>
              <a:t>Viveksai</a:t>
            </a:r>
            <a:r>
              <a:rPr lang="en-US" sz="2400" i="1" dirty="0">
                <a:solidFill>
                  <a:schemeClr val="tx1">
                    <a:lumMod val="85000"/>
                    <a:lumOff val="15000"/>
                  </a:schemeClr>
                </a:solidFill>
              </a:rPr>
              <a:t> </a:t>
            </a:r>
            <a:r>
              <a:rPr lang="en-US" sz="2400" i="1" dirty="0" err="1">
                <a:solidFill>
                  <a:schemeClr val="tx1">
                    <a:lumMod val="85000"/>
                    <a:lumOff val="15000"/>
                  </a:schemeClr>
                </a:solidFill>
              </a:rPr>
              <a:t>chintha</a:t>
            </a:r>
            <a:endParaRPr lang="en-US" sz="2400" i="1" dirty="0">
              <a:solidFill>
                <a:schemeClr val="tx1">
                  <a:lumMod val="85000"/>
                  <a:lumOff val="15000"/>
                </a:schemeClr>
              </a:solidFill>
            </a:endParaRPr>
          </a:p>
          <a:p>
            <a:r>
              <a:rPr lang="en-US" b="1" i="1" u="sng" dirty="0">
                <a:solidFill>
                  <a:schemeClr val="tx1">
                    <a:lumMod val="85000"/>
                    <a:lumOff val="15000"/>
                  </a:schemeClr>
                </a:solidFill>
              </a:rPr>
              <a:t>Under guidance of</a:t>
            </a:r>
            <a:r>
              <a:rPr lang="en-US" i="1" dirty="0">
                <a:solidFill>
                  <a:schemeClr val="tx1">
                    <a:lumMod val="85000"/>
                    <a:lumOff val="15000"/>
                  </a:schemeClr>
                </a:solidFill>
              </a:rPr>
              <a:t> </a:t>
            </a:r>
          </a:p>
          <a:p>
            <a:r>
              <a:rPr lang="en-US" sz="2400" i="1" dirty="0">
                <a:solidFill>
                  <a:schemeClr val="tx1">
                    <a:lumMod val="85000"/>
                    <a:lumOff val="15000"/>
                  </a:schemeClr>
                </a:solidFill>
              </a:rPr>
              <a:t>Antony Rajeev sir</a:t>
            </a:r>
          </a:p>
          <a:p>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BD98CD-A945-E43E-9281-9560725E8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0" y="130373"/>
            <a:ext cx="6547711" cy="5883150"/>
          </a:xfrm>
          <a:prstGeom prst="rect">
            <a:avLst/>
          </a:prstGeom>
        </p:spPr>
      </p:pic>
      <p:pic>
        <p:nvPicPr>
          <p:cNvPr id="5" name="Picture 4">
            <a:extLst>
              <a:ext uri="{FF2B5EF4-FFF2-40B4-BE49-F238E27FC236}">
                <a16:creationId xmlns:a16="http://schemas.microsoft.com/office/drawing/2014/main" id="{0926CCD6-CFB2-4EC1-FC46-EA1630547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490" y="1446603"/>
            <a:ext cx="5418290" cy="2672551"/>
          </a:xfrm>
          <a:prstGeom prst="rect">
            <a:avLst/>
          </a:prstGeom>
        </p:spPr>
      </p:pic>
    </p:spTree>
    <p:extLst>
      <p:ext uri="{BB962C8B-B14F-4D97-AF65-F5344CB8AC3E}">
        <p14:creationId xmlns:p14="http://schemas.microsoft.com/office/powerpoint/2010/main" val="304544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1C06-5A0A-BC11-6B0A-7EF886496DC7}"/>
              </a:ext>
            </a:extLst>
          </p:cNvPr>
          <p:cNvSpPr>
            <a:spLocks noGrp="1"/>
          </p:cNvSpPr>
          <p:nvPr>
            <p:ph type="title"/>
          </p:nvPr>
        </p:nvSpPr>
        <p:spPr>
          <a:xfrm>
            <a:off x="1097280" y="286604"/>
            <a:ext cx="10058400" cy="767134"/>
          </a:xfrm>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B1D8A74A-C56E-EEF9-AD26-FF7A9980ED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053737"/>
            <a:ext cx="5738949" cy="5181600"/>
          </a:xfrm>
        </p:spPr>
      </p:pic>
    </p:spTree>
    <p:extLst>
      <p:ext uri="{BB962C8B-B14F-4D97-AF65-F5344CB8AC3E}">
        <p14:creationId xmlns:p14="http://schemas.microsoft.com/office/powerpoint/2010/main" val="362310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2D67-57CA-C4BD-C1E4-B6BD0D0C6F42}"/>
              </a:ext>
            </a:extLst>
          </p:cNvPr>
          <p:cNvSpPr>
            <a:spLocks noGrp="1"/>
          </p:cNvSpPr>
          <p:nvPr>
            <p:ph type="title"/>
          </p:nvPr>
        </p:nvSpPr>
        <p:spPr/>
        <p:txBody>
          <a:bodyPr/>
          <a:lstStyle/>
          <a:p>
            <a:r>
              <a:rPr lang="en-US" dirty="0"/>
              <a:t>Demo</a:t>
            </a:r>
            <a:endParaRPr lang="en-IN" dirty="0"/>
          </a:p>
        </p:txBody>
      </p:sp>
      <p:sp>
        <p:nvSpPr>
          <p:cNvPr id="3" name="Content Placeholder 2">
            <a:extLst>
              <a:ext uri="{FF2B5EF4-FFF2-40B4-BE49-F238E27FC236}">
                <a16:creationId xmlns:a16="http://schemas.microsoft.com/office/drawing/2014/main" id="{BA5887C7-3203-BCA8-01F0-75A22F2B8CA1}"/>
              </a:ext>
            </a:extLst>
          </p:cNvPr>
          <p:cNvSpPr>
            <a:spLocks noGrp="1"/>
          </p:cNvSpPr>
          <p:nvPr>
            <p:ph idx="1"/>
          </p:nvPr>
        </p:nvSpPr>
        <p:spPr/>
        <p:txBody>
          <a:bodyPr/>
          <a:lstStyle/>
          <a:p>
            <a:r>
              <a:rPr lang="en-US" dirty="0"/>
              <a:t>Here is the small demo of the project.</a:t>
            </a:r>
            <a:endParaRPr lang="en-IN" dirty="0"/>
          </a:p>
        </p:txBody>
      </p:sp>
    </p:spTree>
    <p:extLst>
      <p:ext uri="{BB962C8B-B14F-4D97-AF65-F5344CB8AC3E}">
        <p14:creationId xmlns:p14="http://schemas.microsoft.com/office/powerpoint/2010/main" val="257291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1071-A3E0-7D7E-27E5-FA25C3914140}"/>
              </a:ext>
            </a:extLst>
          </p:cNvPr>
          <p:cNvSpPr>
            <a:spLocks noGrp="1"/>
          </p:cNvSpPr>
          <p:nvPr>
            <p:ph type="title"/>
          </p:nvPr>
        </p:nvSpPr>
        <p:spPr>
          <a:xfrm>
            <a:off x="1097280" y="286871"/>
            <a:ext cx="10058400" cy="702037"/>
          </a:xfrm>
        </p:spPr>
        <p:txBody>
          <a:bodyPr>
            <a:normAutofit fontScale="90000"/>
          </a:bodyPr>
          <a:lstStyle/>
          <a:p>
            <a:r>
              <a:rPr lang="en-US" dirty="0"/>
              <a:t>Challenges and Solutions</a:t>
            </a:r>
            <a:endParaRPr lang="en-IN" dirty="0"/>
          </a:p>
        </p:txBody>
      </p:sp>
      <p:sp>
        <p:nvSpPr>
          <p:cNvPr id="3" name="Content Placeholder 2">
            <a:extLst>
              <a:ext uri="{FF2B5EF4-FFF2-40B4-BE49-F238E27FC236}">
                <a16:creationId xmlns:a16="http://schemas.microsoft.com/office/drawing/2014/main" id="{C98F708F-0F02-F80B-5BAB-4368A50A6F38}"/>
              </a:ext>
            </a:extLst>
          </p:cNvPr>
          <p:cNvSpPr>
            <a:spLocks noGrp="1"/>
          </p:cNvSpPr>
          <p:nvPr>
            <p:ph idx="1"/>
          </p:nvPr>
        </p:nvSpPr>
        <p:spPr>
          <a:xfrm>
            <a:off x="1097280" y="988908"/>
            <a:ext cx="10058400" cy="4880185"/>
          </a:xfrm>
        </p:spPr>
        <p:txBody>
          <a:bodyPr>
            <a:normAutofit lnSpcReduction="10000"/>
          </a:bodyPr>
          <a:lstStyle/>
          <a:p>
            <a:pPr algn="l"/>
            <a:r>
              <a:rPr lang="en-US" b="0" i="0" dirty="0">
                <a:solidFill>
                  <a:srgbClr val="374151"/>
                </a:solidFill>
                <a:effectLst/>
                <a:latin typeface="Söhne"/>
              </a:rPr>
              <a:t>Throughout the development process, our team encountered several challenges that required careful analysis and problem-solving. These challenges spanned various aspects of the project, from understanding key concepts to implementing </a:t>
            </a:r>
            <a:r>
              <a:rPr lang="en-US" b="0" i="0" dirty="0" err="1">
                <a:solidFill>
                  <a:srgbClr val="374151"/>
                </a:solidFill>
                <a:effectLst/>
                <a:latin typeface="Söhne"/>
              </a:rPr>
              <a:t>FreeRTOS</a:t>
            </a:r>
            <a:r>
              <a:rPr lang="en-US" b="0" i="0" dirty="0">
                <a:solidFill>
                  <a:srgbClr val="374151"/>
                </a:solidFill>
                <a:effectLst/>
                <a:latin typeface="Söhne"/>
              </a:rPr>
              <a:t> functionalities.</a:t>
            </a:r>
          </a:p>
          <a:p>
            <a:pPr algn="l">
              <a:buFont typeface="+mj-lt"/>
              <a:buAutoNum type="arabicPeriod"/>
            </a:pPr>
            <a:r>
              <a:rPr lang="en-US" b="1" i="0" dirty="0">
                <a:solidFill>
                  <a:srgbClr val="374151"/>
                </a:solidFill>
                <a:effectLst/>
                <a:latin typeface="Söhne"/>
              </a:rPr>
              <a:t>Understanding Key Concepts: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Error Resolution:</a:t>
            </a:r>
            <a:r>
              <a:rPr lang="en-US" b="0" i="0" dirty="0">
                <a:solidFill>
                  <a:srgbClr val="374151"/>
                </a:solidFill>
                <a:effectLst/>
                <a:latin typeface="Söhne"/>
              </a:rPr>
              <a:t> We encountered numerous errors during the development phase, ranging from syntax errors to more complex issues related to hardware interactions and firmware configurations.</a:t>
            </a:r>
          </a:p>
          <a:p>
            <a:pPr marL="742950" lvl="1" indent="-285750" algn="l">
              <a:buFont typeface="+mj-lt"/>
              <a:buAutoNum type="arabicPeriod"/>
            </a:pPr>
            <a:r>
              <a:rPr lang="en-US" b="1" i="0" dirty="0">
                <a:solidFill>
                  <a:srgbClr val="374151"/>
                </a:solidFill>
                <a:effectLst/>
                <a:latin typeface="Söhne"/>
              </a:rPr>
              <a:t>Utilization of Resources:</a:t>
            </a:r>
            <a:r>
              <a:rPr lang="en-US" b="0" i="0" dirty="0">
                <a:solidFill>
                  <a:srgbClr val="374151"/>
                </a:solidFill>
                <a:effectLst/>
                <a:latin typeface="Söhne"/>
              </a:rPr>
              <a:t> To address these errors, we relied on a combination of self-study, consultation of technical documentation, and active participation in online communities such as Stack Overflow. These resources provided invaluable insights and guidance in resolving issues efficiently.</a:t>
            </a:r>
          </a:p>
          <a:p>
            <a:pPr algn="l">
              <a:buFont typeface="+mj-lt"/>
              <a:buAutoNum type="arabicPeriod"/>
            </a:pPr>
            <a:r>
              <a:rPr lang="en-US" b="1" i="0" dirty="0">
                <a:solidFill>
                  <a:srgbClr val="374151"/>
                </a:solidFill>
                <a:effectLst/>
                <a:latin typeface="Söhne"/>
              </a:rPr>
              <a:t>Integration of </a:t>
            </a:r>
            <a:r>
              <a:rPr lang="en-US" b="1" i="0" dirty="0" err="1">
                <a:solidFill>
                  <a:srgbClr val="374151"/>
                </a:solidFill>
                <a:effectLst/>
                <a:latin typeface="Söhne"/>
              </a:rPr>
              <a:t>FreeRTOS</a:t>
            </a:r>
            <a:r>
              <a:rPr lang="en-US" b="1" i="0" dirty="0">
                <a:solidFill>
                  <a:srgbClr val="374151"/>
                </a:solidFill>
                <a:effectLst/>
                <a:latin typeface="Söhne"/>
              </a:rPr>
              <a:t> Concepts: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Semaphore Implementation:</a:t>
            </a:r>
            <a:r>
              <a:rPr lang="en-US" b="0" i="0" dirty="0">
                <a:solidFill>
                  <a:srgbClr val="374151"/>
                </a:solidFill>
                <a:effectLst/>
                <a:latin typeface="Söhne"/>
              </a:rPr>
              <a:t> Integrating </a:t>
            </a:r>
            <a:r>
              <a:rPr lang="en-US" b="0" i="0" dirty="0" err="1">
                <a:solidFill>
                  <a:srgbClr val="374151"/>
                </a:solidFill>
                <a:effectLst/>
                <a:latin typeface="Söhne"/>
              </a:rPr>
              <a:t>FreeRTOS</a:t>
            </a:r>
            <a:r>
              <a:rPr lang="en-US" b="0" i="0" dirty="0">
                <a:solidFill>
                  <a:srgbClr val="374151"/>
                </a:solidFill>
                <a:effectLst/>
                <a:latin typeface="Söhne"/>
              </a:rPr>
              <a:t> concepts, such as semaphores, posed a significant challenge due to their intricacies and potential for deadlock or race conditions.</a:t>
            </a:r>
          </a:p>
          <a:p>
            <a:pPr marL="742950" lvl="1" indent="-285750" algn="l">
              <a:buFont typeface="+mj-lt"/>
              <a:buAutoNum type="arabicPeriod"/>
            </a:pPr>
            <a:r>
              <a:rPr lang="en-US" b="1" i="0" dirty="0">
                <a:solidFill>
                  <a:srgbClr val="374151"/>
                </a:solidFill>
                <a:effectLst/>
                <a:latin typeface="Söhne"/>
              </a:rPr>
              <a:t>Learning from External Sources:</a:t>
            </a:r>
            <a:r>
              <a:rPr lang="en-US" b="0" i="0" dirty="0">
                <a:solidFill>
                  <a:srgbClr val="374151"/>
                </a:solidFill>
                <a:effectLst/>
                <a:latin typeface="Söhne"/>
              </a:rPr>
              <a:t> To gain a deeper understanding of </a:t>
            </a:r>
            <a:r>
              <a:rPr lang="en-US" b="0" i="0" dirty="0" err="1">
                <a:solidFill>
                  <a:srgbClr val="374151"/>
                </a:solidFill>
                <a:effectLst/>
                <a:latin typeface="Söhne"/>
              </a:rPr>
              <a:t>FreeRTOS</a:t>
            </a:r>
            <a:r>
              <a:rPr lang="en-US" b="0" i="0" dirty="0">
                <a:solidFill>
                  <a:srgbClr val="374151"/>
                </a:solidFill>
                <a:effectLst/>
                <a:latin typeface="Söhne"/>
              </a:rPr>
              <a:t> concepts and their practical implementation, we turned to online resources such as YouTube lectures and tutorials. These supplementary materials offered practical examples and real-world insights that complemented our learning process.</a:t>
            </a:r>
          </a:p>
          <a:p>
            <a:endParaRPr lang="en-IN" dirty="0"/>
          </a:p>
        </p:txBody>
      </p:sp>
      <p:cxnSp>
        <p:nvCxnSpPr>
          <p:cNvPr id="5" name="Straight Connector 4">
            <a:extLst>
              <a:ext uri="{FF2B5EF4-FFF2-40B4-BE49-F238E27FC236}">
                <a16:creationId xmlns:a16="http://schemas.microsoft.com/office/drawing/2014/main" id="{1C5D9D9A-F570-FB63-3343-59CBFDCF44A4}"/>
              </a:ext>
            </a:extLst>
          </p:cNvPr>
          <p:cNvCxnSpPr/>
          <p:nvPr/>
        </p:nvCxnSpPr>
        <p:spPr>
          <a:xfrm>
            <a:off x="1097280" y="905435"/>
            <a:ext cx="1013549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582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9B1E-5303-EDCF-2B35-358C5E46C6C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6E6063E-4046-F4E3-8AB1-FDA3065C023B}"/>
              </a:ext>
            </a:extLst>
          </p:cNvPr>
          <p:cNvSpPr>
            <a:spLocks noGrp="1"/>
          </p:cNvSpPr>
          <p:nvPr>
            <p:ph idx="1"/>
          </p:nvPr>
        </p:nvSpPr>
        <p:spPr/>
        <p:txBody>
          <a:bodyPr/>
          <a:lstStyle/>
          <a:p>
            <a:r>
              <a:rPr lang="en-US" b="0" i="0" dirty="0">
                <a:solidFill>
                  <a:srgbClr val="374151"/>
                </a:solidFill>
                <a:effectLst/>
                <a:latin typeface="Söhne"/>
              </a:rPr>
              <a:t>In conclusion, "ESP32-Based Employee Database Management System with SPIFFS" represents a significant advancement in modernizing employee data management practices. By harnessing the power of ESP32, ESP-IDF, </a:t>
            </a:r>
            <a:r>
              <a:rPr lang="en-US" b="0" i="0" dirty="0" err="1">
                <a:solidFill>
                  <a:srgbClr val="374151"/>
                </a:solidFill>
                <a:effectLst/>
                <a:latin typeface="Söhne"/>
              </a:rPr>
              <a:t>FreeRTOS</a:t>
            </a:r>
            <a:r>
              <a:rPr lang="en-US" b="0" i="0" dirty="0">
                <a:solidFill>
                  <a:srgbClr val="374151"/>
                </a:solidFill>
                <a:effectLst/>
                <a:latin typeface="Söhne"/>
              </a:rPr>
              <a:t>, and SPIFFS, we have created a robust solution that empowers organizations to streamline their HR processes effectively.</a:t>
            </a:r>
            <a:endParaRPr lang="en-IN" dirty="0"/>
          </a:p>
        </p:txBody>
      </p:sp>
    </p:spTree>
    <p:extLst>
      <p:ext uri="{BB962C8B-B14F-4D97-AF65-F5344CB8AC3E}">
        <p14:creationId xmlns:p14="http://schemas.microsoft.com/office/powerpoint/2010/main" val="20577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572D-DE87-20F4-9E32-6A991AD8777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72806EE-FE0C-7148-06DA-639FE1DC538B}"/>
              </a:ext>
            </a:extLst>
          </p:cNvPr>
          <p:cNvSpPr>
            <a:spLocks noGrp="1"/>
          </p:cNvSpPr>
          <p:nvPr>
            <p:ph idx="1"/>
          </p:nvPr>
        </p:nvSpPr>
        <p:spPr/>
        <p:txBody>
          <a:bodyPr/>
          <a:lstStyle/>
          <a:p>
            <a:pPr algn="l"/>
            <a:r>
              <a:rPr lang="en-US" b="0" i="0" dirty="0">
                <a:solidFill>
                  <a:srgbClr val="374151"/>
                </a:solidFill>
                <a:effectLst/>
                <a:latin typeface="Söhne"/>
              </a:rPr>
              <a:t>YouTube Lectures:</a:t>
            </a:r>
          </a:p>
          <a:p>
            <a:pPr algn="l">
              <a:buFont typeface="Arial" panose="020B0604020202020204" pitchFamily="34" charset="0"/>
              <a:buChar char="•"/>
            </a:pPr>
            <a:r>
              <a:rPr lang="en-US" dirty="0" err="1">
                <a:solidFill>
                  <a:srgbClr val="374151"/>
                </a:solidFill>
                <a:latin typeface="Söhne"/>
              </a:rPr>
              <a:t>DigiKey</a:t>
            </a:r>
            <a:r>
              <a:rPr lang="en-US" b="0" i="0" dirty="0">
                <a:solidFill>
                  <a:srgbClr val="374151"/>
                </a:solidFill>
                <a:effectLst/>
                <a:latin typeface="Söhne"/>
              </a:rPr>
              <a:t>. (2021, January  4). Understanding </a:t>
            </a:r>
            <a:r>
              <a:rPr lang="en-US" b="0" i="0" dirty="0" err="1">
                <a:solidFill>
                  <a:srgbClr val="374151"/>
                </a:solidFill>
                <a:effectLst/>
                <a:latin typeface="Söhne"/>
              </a:rPr>
              <a:t>FreeRTOS</a:t>
            </a:r>
            <a:r>
              <a:rPr lang="en-US" b="0" i="0" dirty="0">
                <a:solidFill>
                  <a:srgbClr val="374151"/>
                </a:solidFill>
                <a:effectLst/>
                <a:latin typeface="Söhne"/>
              </a:rPr>
              <a:t> concepts [Video]. YouTube. </a:t>
            </a:r>
            <a:r>
              <a:rPr lang="en-US" b="0" i="0" u="none" strike="noStrike" dirty="0">
                <a:solidFill>
                  <a:srgbClr val="374151"/>
                </a:solidFill>
                <a:effectLst/>
                <a:latin typeface="Söhne"/>
                <a:hlinkClick r:id="rId2"/>
              </a:rPr>
              <a:t>https://www.youtube.com/watch?v=F321087yYy4&amp;list=PLXyB2ILBXW5FLv7j2hLcX6sAGbmHOJxX8&amp;index=1</a:t>
            </a:r>
            <a:r>
              <a:rPr lang="en-US" dirty="0">
                <a:solidFill>
                  <a:srgbClr val="374151"/>
                </a:solidFill>
                <a:latin typeface="Söhne"/>
              </a:rPr>
              <a:t> </a:t>
            </a:r>
            <a:r>
              <a:rPr lang="en-US" b="0" i="0" u="none" strike="noStrike" dirty="0">
                <a:solidFill>
                  <a:srgbClr val="374151"/>
                </a:solidFill>
                <a:effectLst/>
                <a:latin typeface="Söhne"/>
              </a:rPr>
              <a:t>&amp;pp=</a:t>
            </a:r>
            <a:r>
              <a:rPr lang="en-US" b="0" i="0" u="none" strike="noStrike" dirty="0" err="1">
                <a:solidFill>
                  <a:srgbClr val="374151"/>
                </a:solidFill>
                <a:effectLst/>
                <a:latin typeface="Söhne"/>
              </a:rPr>
              <a:t>iAQB</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90358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FBA5-BF79-FA94-D070-DA22D0AF3277}"/>
              </a:ext>
            </a:extLst>
          </p:cNvPr>
          <p:cNvSpPr>
            <a:spLocks noGrp="1"/>
          </p:cNvSpPr>
          <p:nvPr>
            <p:ph type="title"/>
          </p:nvPr>
        </p:nvSpPr>
        <p:spPr/>
        <p:txBody>
          <a:bodyPr/>
          <a:lstStyle/>
          <a:p>
            <a:r>
              <a:rPr lang="en-US" dirty="0"/>
              <a:t>Acknowledgements 	</a:t>
            </a:r>
            <a:endParaRPr lang="en-IN" dirty="0"/>
          </a:p>
        </p:txBody>
      </p:sp>
      <p:sp>
        <p:nvSpPr>
          <p:cNvPr id="3" name="Content Placeholder 2">
            <a:extLst>
              <a:ext uri="{FF2B5EF4-FFF2-40B4-BE49-F238E27FC236}">
                <a16:creationId xmlns:a16="http://schemas.microsoft.com/office/drawing/2014/main" id="{733C992E-E752-69F8-41EC-9E0F240D6026}"/>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Antony Rajeev:</a:t>
            </a:r>
          </a:p>
          <a:p>
            <a:pPr marL="742950" lvl="1" indent="-285750" algn="l">
              <a:buFont typeface="Arial" panose="020B0604020202020204" pitchFamily="34" charset="0"/>
              <a:buChar char="•"/>
            </a:pPr>
            <a:r>
              <a:rPr lang="en-US" b="0" i="0" dirty="0">
                <a:solidFill>
                  <a:srgbClr val="374151"/>
                </a:solidFill>
                <a:effectLst/>
                <a:latin typeface="Söhne"/>
              </a:rPr>
              <a:t>I would like to express my sincere gratitude to Mr. Antony Rajeev sir for his unwavering support, guidance, and mentorship throughout the development of this project. His expertise, dedication, and willingness to assist at any time have been invaluable, and I am immensely grateful for his contributions.</a:t>
            </a:r>
          </a:p>
          <a:p>
            <a:pPr algn="l">
              <a:buFont typeface="Arial" panose="020B0604020202020204" pitchFamily="34" charset="0"/>
              <a:buChar char="•"/>
            </a:pPr>
            <a:r>
              <a:rPr lang="en-US" b="0" i="0" dirty="0">
                <a:solidFill>
                  <a:srgbClr val="374151"/>
                </a:solidFill>
                <a:effectLst/>
                <a:latin typeface="Söhne"/>
              </a:rPr>
              <a:t>SURETRUST:</a:t>
            </a:r>
          </a:p>
          <a:p>
            <a:pPr marL="742950" lvl="1" indent="-285750" algn="l">
              <a:buFont typeface="Arial" panose="020B0604020202020204" pitchFamily="34" charset="0"/>
              <a:buChar char="•"/>
            </a:pPr>
            <a:r>
              <a:rPr lang="en-US" b="0" i="0" dirty="0">
                <a:solidFill>
                  <a:srgbClr val="374151"/>
                </a:solidFill>
                <a:effectLst/>
                <a:latin typeface="Söhne"/>
              </a:rPr>
              <a:t>I extend my heartfelt thanks to SURETRUST for providing the embedded systems course that laid the foundation for this project. The comprehensive curriculum, hands-on training, and support from the SURETRUST team have been instrumental in shaping my understanding and skills in embedded systems development.</a:t>
            </a:r>
          </a:p>
          <a:p>
            <a:endParaRPr lang="en-IN" dirty="0"/>
          </a:p>
        </p:txBody>
      </p:sp>
    </p:spTree>
    <p:extLst>
      <p:ext uri="{BB962C8B-B14F-4D97-AF65-F5344CB8AC3E}">
        <p14:creationId xmlns:p14="http://schemas.microsoft.com/office/powerpoint/2010/main" val="351477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ED45-55BD-82E0-B9BD-5EE889A57CE1}"/>
              </a:ext>
            </a:extLst>
          </p:cNvPr>
          <p:cNvSpPr>
            <a:spLocks noGrp="1"/>
          </p:cNvSpPr>
          <p:nvPr>
            <p:ph type="title"/>
          </p:nvPr>
        </p:nvSpPr>
        <p:spPr>
          <a:xfrm>
            <a:off x="1097280" y="286603"/>
            <a:ext cx="10058400" cy="702409"/>
          </a:xfrm>
        </p:spPr>
        <p:txBody>
          <a:bodyPr>
            <a:normAutofit fontScale="90000"/>
          </a:bodyPr>
          <a:lstStyle/>
          <a:p>
            <a:r>
              <a:rPr lang="en-US" dirty="0"/>
              <a:t>Questions</a:t>
            </a:r>
            <a:endParaRPr lang="en-IN" dirty="0"/>
          </a:p>
        </p:txBody>
      </p:sp>
      <p:pic>
        <p:nvPicPr>
          <p:cNvPr id="5" name="Content Placeholder 4">
            <a:extLst>
              <a:ext uri="{FF2B5EF4-FFF2-40B4-BE49-F238E27FC236}">
                <a16:creationId xmlns:a16="http://schemas.microsoft.com/office/drawing/2014/main" id="{A472C2C2-DC87-EFC5-5C6C-A360096B9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787" y="989012"/>
            <a:ext cx="10865224" cy="5262283"/>
          </a:xfrm>
        </p:spPr>
      </p:pic>
    </p:spTree>
    <p:extLst>
      <p:ext uri="{BB962C8B-B14F-4D97-AF65-F5344CB8AC3E}">
        <p14:creationId xmlns:p14="http://schemas.microsoft.com/office/powerpoint/2010/main" val="204483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C62C-0C8B-0A9D-DC71-C2F6F7B3714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0277AFB-6CCA-16BB-D20F-A5D95ECED0E6}"/>
              </a:ext>
            </a:extLst>
          </p:cNvPr>
          <p:cNvSpPr>
            <a:spLocks noGrp="1"/>
          </p:cNvSpPr>
          <p:nvPr>
            <p:ph idx="1"/>
          </p:nvPr>
        </p:nvSpPr>
        <p:spPr/>
        <p:txBody>
          <a:bodyPr>
            <a:normAutofit/>
          </a:bodyPr>
          <a:lstStyle/>
          <a:p>
            <a:r>
              <a:rPr lang="en-US" sz="2000" b="0" i="0" dirty="0">
                <a:solidFill>
                  <a:srgbClr val="374151"/>
                </a:solidFill>
                <a:effectLst/>
                <a:latin typeface="Söhne"/>
              </a:rPr>
              <a:t>Ladies and gentlemen, esteemed colleagues, and project evaluators, I am thrilled to present to you today our innovative project titled "ESP32-Based Employee Database Management System with SPIFFS". In an era where efficient management of employee data is crucial for organizational success, our project aims to revolutionize this process using cutting-edge technologies and a robust framework.</a:t>
            </a:r>
            <a:endParaRPr lang="en-IN" sz="2000" dirty="0"/>
          </a:p>
        </p:txBody>
      </p:sp>
    </p:spTree>
    <p:extLst>
      <p:ext uri="{BB962C8B-B14F-4D97-AF65-F5344CB8AC3E}">
        <p14:creationId xmlns:p14="http://schemas.microsoft.com/office/powerpoint/2010/main" val="108055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9C9F-4AE6-A912-39C7-E3ED751270E0}"/>
              </a:ext>
            </a:extLst>
          </p:cNvPr>
          <p:cNvSpPr>
            <a:spLocks noGrp="1"/>
          </p:cNvSpPr>
          <p:nvPr>
            <p:ph type="title"/>
          </p:nvPr>
        </p:nvSpPr>
        <p:spPr>
          <a:xfrm>
            <a:off x="1097280" y="286604"/>
            <a:ext cx="10058400" cy="1542196"/>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5D2C556-5CBD-2919-8A38-083DDD690FCD}"/>
              </a:ext>
            </a:extLst>
          </p:cNvPr>
          <p:cNvSpPr>
            <a:spLocks noGrp="1"/>
          </p:cNvSpPr>
          <p:nvPr>
            <p:ph idx="1"/>
          </p:nvPr>
        </p:nvSpPr>
        <p:spPr>
          <a:xfrm>
            <a:off x="1097280" y="1963271"/>
            <a:ext cx="10058400" cy="3905821"/>
          </a:xfrm>
        </p:spPr>
        <p:txBody>
          <a:bodyPr>
            <a:normAutofit fontScale="85000" lnSpcReduction="20000"/>
          </a:bodyPr>
          <a:lstStyle/>
          <a:p>
            <a:pPr marL="201168" lvl="1" indent="0">
              <a:buNone/>
            </a:pPr>
            <a:r>
              <a:rPr lang="en-US" sz="2000" b="0" i="0" dirty="0">
                <a:solidFill>
                  <a:srgbClr val="374151"/>
                </a:solidFill>
                <a:effectLst/>
                <a:latin typeface="Söhne"/>
              </a:rPr>
              <a:t>At the heart of our project lies the ESP32 microcontroller, renowned for its versatility and reliability in IoT applications. Leveraging the ESP-IDF framework within the VS Code environment, coupled with </a:t>
            </a:r>
            <a:r>
              <a:rPr lang="en-US" sz="2000" b="0" i="0" dirty="0" err="1">
                <a:solidFill>
                  <a:srgbClr val="374151"/>
                </a:solidFill>
                <a:effectLst/>
                <a:latin typeface="Söhne"/>
              </a:rPr>
              <a:t>FreeRTOS</a:t>
            </a:r>
            <a:r>
              <a:rPr lang="en-US" sz="2000" b="0" i="0" dirty="0">
                <a:solidFill>
                  <a:srgbClr val="374151"/>
                </a:solidFill>
                <a:effectLst/>
                <a:latin typeface="Söhne"/>
              </a:rPr>
              <a:t> and C programming, we have developed a firmware capable of seamlessly interfacing with SPIFFS (SPI Flash File System) to manage employee data efficiently.</a:t>
            </a:r>
          </a:p>
          <a:p>
            <a:pPr algn="l"/>
            <a:r>
              <a:rPr lang="en-US" sz="2000" b="1" i="0" dirty="0">
                <a:solidFill>
                  <a:srgbClr val="374151"/>
                </a:solidFill>
                <a:effectLst/>
                <a:latin typeface="Söhne"/>
              </a:rPr>
              <a:t>Key Components:</a:t>
            </a:r>
            <a:endParaRPr lang="en-US" sz="2000" b="0" i="0" dirty="0">
              <a:solidFill>
                <a:srgbClr val="374151"/>
              </a:solidFill>
              <a:effectLst/>
              <a:latin typeface="Söhne"/>
            </a:endParaRPr>
          </a:p>
          <a:p>
            <a:pPr algn="l"/>
            <a:r>
              <a:rPr lang="en-US" sz="2000" b="0" i="0" dirty="0">
                <a:solidFill>
                  <a:srgbClr val="374151"/>
                </a:solidFill>
                <a:effectLst/>
                <a:latin typeface="Söhne"/>
              </a:rPr>
              <a:t>Our project comprises several key components essential for its functionality:</a:t>
            </a:r>
          </a:p>
          <a:p>
            <a:pPr marL="0" indent="0" algn="l">
              <a:buNone/>
            </a:pPr>
            <a:r>
              <a:rPr lang="en-US" sz="2000" b="1" i="0" dirty="0">
                <a:solidFill>
                  <a:srgbClr val="374151"/>
                </a:solidFill>
                <a:effectLst/>
                <a:latin typeface="Söhne"/>
              </a:rPr>
              <a:t>  ESP32 Microcontroller:</a:t>
            </a:r>
            <a:r>
              <a:rPr lang="en-US" sz="2000" b="0" i="0" dirty="0">
                <a:solidFill>
                  <a:srgbClr val="374151"/>
                </a:solidFill>
                <a:effectLst/>
                <a:latin typeface="Söhne"/>
              </a:rPr>
              <a:t> Serving as the backbone of our system, the ESP32 provides the necessary computational     power and connectivity options for seamless integration.</a:t>
            </a:r>
          </a:p>
          <a:p>
            <a:pPr marL="0" indent="0" algn="l">
              <a:buNone/>
            </a:pPr>
            <a:r>
              <a:rPr lang="en-US" sz="2000" b="1" i="0" dirty="0">
                <a:solidFill>
                  <a:srgbClr val="374151"/>
                </a:solidFill>
                <a:effectLst/>
                <a:latin typeface="Söhne"/>
              </a:rPr>
              <a:t>  SPIFFS (SPI Flash File System):</a:t>
            </a:r>
            <a:r>
              <a:rPr lang="en-US" sz="2000" b="0" i="0" dirty="0">
                <a:solidFill>
                  <a:srgbClr val="374151"/>
                </a:solidFill>
                <a:effectLst/>
                <a:latin typeface="Söhne"/>
              </a:rPr>
              <a:t> This lightweight file system offers a reliable storage solution for organizing and accessing employee data with minimal overhead.</a:t>
            </a:r>
          </a:p>
          <a:p>
            <a:pPr marL="0" indent="0" algn="l">
              <a:buNone/>
            </a:pPr>
            <a:r>
              <a:rPr lang="en-US" sz="2000" b="1" i="0" dirty="0">
                <a:solidFill>
                  <a:srgbClr val="374151"/>
                </a:solidFill>
                <a:effectLst/>
                <a:latin typeface="Söhne"/>
              </a:rPr>
              <a:t>  Employee Database Schema:</a:t>
            </a:r>
            <a:r>
              <a:rPr lang="en-US" sz="2000" b="0" i="0" dirty="0">
                <a:solidFill>
                  <a:srgbClr val="374151"/>
                </a:solidFill>
                <a:effectLst/>
                <a:latin typeface="Söhne"/>
              </a:rPr>
              <a:t> Designed to accommodate essential employee details such as name, ID, age, position, and salary, our database schema ensures structured and efficient data management.</a:t>
            </a:r>
          </a:p>
          <a:p>
            <a:pPr marL="201168" lvl="1" indent="0">
              <a:buNone/>
            </a:pPr>
            <a:endParaRPr lang="en-IN" sz="2000" dirty="0"/>
          </a:p>
        </p:txBody>
      </p:sp>
    </p:spTree>
    <p:extLst>
      <p:ext uri="{BB962C8B-B14F-4D97-AF65-F5344CB8AC3E}">
        <p14:creationId xmlns:p14="http://schemas.microsoft.com/office/powerpoint/2010/main" val="283043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97C1-1EF7-A839-7B32-8750FAC0638E}"/>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CED6632-77A7-28C4-320F-32ABF0DF3065}"/>
              </a:ext>
            </a:extLst>
          </p:cNvPr>
          <p:cNvSpPr>
            <a:spLocks noGrp="1"/>
          </p:cNvSpPr>
          <p:nvPr>
            <p:ph idx="1"/>
          </p:nvPr>
        </p:nvSpPr>
        <p:spPr/>
        <p:txBody>
          <a:bodyPr/>
          <a:lstStyle/>
          <a:p>
            <a:pPr algn="l"/>
            <a:r>
              <a:rPr lang="en-US" b="0" i="0" dirty="0">
                <a:solidFill>
                  <a:srgbClr val="374151"/>
                </a:solidFill>
                <a:effectLst/>
                <a:latin typeface="Söhne"/>
              </a:rPr>
              <a:t>The primary objective of this project is to develop a streamlined employee data management system that offers the following benefits:</a:t>
            </a:r>
          </a:p>
          <a:p>
            <a:pPr algn="l">
              <a:buFont typeface="Arial" panose="020B0604020202020204" pitchFamily="34" charset="0"/>
              <a:buChar char="•"/>
            </a:pPr>
            <a:r>
              <a:rPr lang="en-US" b="0" i="0" dirty="0">
                <a:solidFill>
                  <a:srgbClr val="374151"/>
                </a:solidFill>
                <a:effectLst/>
                <a:latin typeface="Söhne"/>
              </a:rPr>
              <a:t>Efficient storage and retrieval of employee details.</a:t>
            </a:r>
          </a:p>
          <a:p>
            <a:pPr algn="l">
              <a:buFont typeface="Arial" panose="020B0604020202020204" pitchFamily="34" charset="0"/>
              <a:buChar char="•"/>
            </a:pPr>
            <a:r>
              <a:rPr lang="en-US" b="0" i="0" dirty="0">
                <a:solidFill>
                  <a:srgbClr val="374151"/>
                </a:solidFill>
                <a:effectLst/>
                <a:latin typeface="Söhne"/>
              </a:rPr>
              <a:t>Scalability to accommodate a growing workforce.</a:t>
            </a:r>
          </a:p>
          <a:p>
            <a:pPr algn="l">
              <a:buFont typeface="Arial" panose="020B0604020202020204" pitchFamily="34" charset="0"/>
              <a:buChar char="•"/>
            </a:pPr>
            <a:r>
              <a:rPr lang="en-US" b="0" i="0" dirty="0">
                <a:solidFill>
                  <a:srgbClr val="374151"/>
                </a:solidFill>
                <a:effectLst/>
                <a:latin typeface="Söhne"/>
              </a:rPr>
              <a:t>Ease of integration with existing systems and applications.</a:t>
            </a:r>
          </a:p>
          <a:p>
            <a:pPr algn="l">
              <a:buFont typeface="Arial" panose="020B0604020202020204" pitchFamily="34" charset="0"/>
              <a:buChar char="•"/>
            </a:pPr>
            <a:r>
              <a:rPr lang="en-US" b="0" i="0" dirty="0">
                <a:solidFill>
                  <a:srgbClr val="374151"/>
                </a:solidFill>
                <a:effectLst/>
                <a:latin typeface="Söhne"/>
              </a:rPr>
              <a:t>Enhanced data security and reliability.</a:t>
            </a:r>
          </a:p>
          <a:p>
            <a:endParaRPr lang="en-IN" dirty="0"/>
          </a:p>
        </p:txBody>
      </p:sp>
    </p:spTree>
    <p:extLst>
      <p:ext uri="{BB962C8B-B14F-4D97-AF65-F5344CB8AC3E}">
        <p14:creationId xmlns:p14="http://schemas.microsoft.com/office/powerpoint/2010/main" val="81880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1DA9-0362-3162-B22D-72CFF33EA3DA}"/>
              </a:ext>
            </a:extLst>
          </p:cNvPr>
          <p:cNvSpPr>
            <a:spLocks noGrp="1"/>
          </p:cNvSpPr>
          <p:nvPr>
            <p:ph type="title"/>
          </p:nvPr>
        </p:nvSpPr>
        <p:spPr>
          <a:xfrm>
            <a:off x="1097280" y="80682"/>
            <a:ext cx="10058400" cy="779930"/>
          </a:xfrm>
        </p:spPr>
        <p:txBody>
          <a:bodyPr>
            <a:normAutofit/>
          </a:bodyPr>
          <a:lstStyle/>
          <a:p>
            <a:r>
              <a:rPr lang="en-US" dirty="0"/>
              <a:t>Background</a:t>
            </a:r>
            <a:endParaRPr lang="en-IN" dirty="0"/>
          </a:p>
        </p:txBody>
      </p:sp>
      <p:sp>
        <p:nvSpPr>
          <p:cNvPr id="3" name="Content Placeholder 2">
            <a:extLst>
              <a:ext uri="{FF2B5EF4-FFF2-40B4-BE49-F238E27FC236}">
                <a16:creationId xmlns:a16="http://schemas.microsoft.com/office/drawing/2014/main" id="{060E1369-25D1-E198-08B2-23B28601F25F}"/>
              </a:ext>
            </a:extLst>
          </p:cNvPr>
          <p:cNvSpPr>
            <a:spLocks noGrp="1"/>
          </p:cNvSpPr>
          <p:nvPr>
            <p:ph idx="1"/>
          </p:nvPr>
        </p:nvSpPr>
        <p:spPr>
          <a:xfrm>
            <a:off x="1097280" y="860612"/>
            <a:ext cx="10058400" cy="5531223"/>
          </a:xfrm>
        </p:spPr>
        <p:txBody>
          <a:bodyPr>
            <a:normAutofit fontScale="77500" lnSpcReduction="20000"/>
          </a:bodyPr>
          <a:lstStyle/>
          <a:p>
            <a:pPr algn="l"/>
            <a:r>
              <a:rPr lang="en-US" b="0" i="0" dirty="0">
                <a:solidFill>
                  <a:srgbClr val="374151"/>
                </a:solidFill>
                <a:effectLst/>
                <a:latin typeface="Söhne"/>
              </a:rPr>
              <a:t>In today's dynamic corporate landscape, the effective management of employee data is paramount for organizational efficiency and growth. Traditional methods of data storage and retrieval often fall short in meeting the evolving demands of modern enterprises. Recognizing this challenge, our project endeavors to revolutionize employee data management using cutting-edge technologies and a robust framework.</a:t>
            </a:r>
          </a:p>
          <a:p>
            <a:pPr algn="l"/>
            <a:r>
              <a:rPr lang="en-US" b="1" i="0" dirty="0">
                <a:solidFill>
                  <a:srgbClr val="374151"/>
                </a:solidFill>
                <a:effectLst/>
                <a:latin typeface="Söhne"/>
              </a:rPr>
              <a:t>Key Features of the Firmware: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Custom Data Structures:</a:t>
            </a:r>
            <a:r>
              <a:rPr lang="en-US" b="0" i="0" dirty="0">
                <a:solidFill>
                  <a:srgbClr val="374151"/>
                </a:solidFill>
                <a:effectLst/>
                <a:latin typeface="Söhne"/>
              </a:rPr>
              <a:t> Leveraging the power of C programming, our firmware utilizes structured data types to efficiently capture and organize employee details, including name, ID, age, position, and salary.</a:t>
            </a:r>
          </a:p>
          <a:p>
            <a:pPr algn="l">
              <a:buFont typeface="Arial" panose="020B0604020202020204" pitchFamily="34" charset="0"/>
              <a:buChar char="•"/>
            </a:pPr>
            <a:r>
              <a:rPr lang="en-US" b="1" i="0" dirty="0" err="1">
                <a:solidFill>
                  <a:srgbClr val="374151"/>
                </a:solidFill>
                <a:effectLst/>
                <a:latin typeface="Söhne"/>
              </a:rPr>
              <a:t>FreeRTOS</a:t>
            </a:r>
            <a:r>
              <a:rPr lang="en-US" b="1" i="0" dirty="0">
                <a:solidFill>
                  <a:srgbClr val="374151"/>
                </a:solidFill>
                <a:effectLst/>
                <a:latin typeface="Söhne"/>
              </a:rPr>
              <a:t> Integration:</a:t>
            </a:r>
            <a:r>
              <a:rPr lang="en-US" b="0" i="0" dirty="0">
                <a:solidFill>
                  <a:srgbClr val="374151"/>
                </a:solidFill>
                <a:effectLst/>
                <a:latin typeface="Söhne"/>
              </a:rPr>
              <a:t> Employing </a:t>
            </a:r>
            <a:r>
              <a:rPr lang="en-US" b="0" i="0" dirty="0" err="1">
                <a:solidFill>
                  <a:srgbClr val="374151"/>
                </a:solidFill>
                <a:effectLst/>
                <a:latin typeface="Söhne"/>
              </a:rPr>
              <a:t>FreeRTOS</a:t>
            </a:r>
            <a:r>
              <a:rPr lang="en-US" b="0" i="0" dirty="0">
                <a:solidFill>
                  <a:srgbClr val="374151"/>
                </a:solidFill>
                <a:effectLst/>
                <a:latin typeface="Söhne"/>
              </a:rPr>
              <a:t>, a leading real-time operating system, our firmware implements task management and synchronization mechanisms, ensuring seamless multitasking and </a:t>
            </a:r>
            <a:r>
              <a:rPr lang="en-US" b="0" i="0" dirty="0" err="1">
                <a:solidFill>
                  <a:srgbClr val="374151"/>
                </a:solidFill>
                <a:effectLst/>
                <a:latin typeface="Söhne"/>
              </a:rPr>
              <a:t>intertask</a:t>
            </a:r>
            <a:r>
              <a:rPr lang="en-US" b="0" i="0" dirty="0">
                <a:solidFill>
                  <a:srgbClr val="374151"/>
                </a:solidFill>
                <a:effectLst/>
                <a:latin typeface="Söhne"/>
              </a:rPr>
              <a:t> communication.</a:t>
            </a:r>
          </a:p>
          <a:p>
            <a:pPr algn="l">
              <a:buFont typeface="Arial" panose="020B0604020202020204" pitchFamily="34" charset="0"/>
              <a:buChar char="•"/>
            </a:pPr>
            <a:r>
              <a:rPr lang="en-US" b="1" i="0" dirty="0">
                <a:solidFill>
                  <a:srgbClr val="374151"/>
                </a:solidFill>
                <a:effectLst/>
                <a:latin typeface="Söhne"/>
              </a:rPr>
              <a:t>Semaphore-based Communication:</a:t>
            </a:r>
            <a:r>
              <a:rPr lang="en-US" b="0" i="0" dirty="0">
                <a:solidFill>
                  <a:srgbClr val="374151"/>
                </a:solidFill>
                <a:effectLst/>
                <a:latin typeface="Söhne"/>
              </a:rPr>
              <a:t> Through the strategic use of semaphores, our firmware facilitates safe and efficient communication between tasks, minimizing resource contention and enhancing system responsiveness.</a:t>
            </a:r>
          </a:p>
          <a:p>
            <a:pPr algn="l">
              <a:buFont typeface="Arial" panose="020B0604020202020204" pitchFamily="34" charset="0"/>
              <a:buChar char="•"/>
            </a:pPr>
            <a:r>
              <a:rPr lang="en-US" b="1" i="0" dirty="0">
                <a:solidFill>
                  <a:srgbClr val="374151"/>
                </a:solidFill>
                <a:effectLst/>
                <a:latin typeface="Söhne"/>
              </a:rPr>
              <a:t>SPIFFS Storage:</a:t>
            </a:r>
            <a:r>
              <a:rPr lang="en-US" b="0" i="0" dirty="0">
                <a:solidFill>
                  <a:srgbClr val="374151"/>
                </a:solidFill>
                <a:effectLst/>
                <a:latin typeface="Söhne"/>
              </a:rPr>
              <a:t> Harnessing the capabilities of SPIFFS (SPI Flash File System), our firmware provides a reliable and scalable storage solution for persistently storing employee data, enabling rapid access and retrieval.</a:t>
            </a:r>
          </a:p>
          <a:p>
            <a:pPr algn="l">
              <a:buFont typeface="Arial" panose="020B0604020202020204" pitchFamily="34" charset="0"/>
              <a:buChar char="•"/>
            </a:pPr>
            <a:r>
              <a:rPr lang="en-US" b="1" i="0" dirty="0">
                <a:solidFill>
                  <a:srgbClr val="374151"/>
                </a:solidFill>
                <a:effectLst/>
                <a:latin typeface="Söhne"/>
              </a:rPr>
              <a:t>API/Functions for Database Operations:</a:t>
            </a:r>
            <a:r>
              <a:rPr lang="en-US" b="0" i="0" dirty="0">
                <a:solidFill>
                  <a:srgbClr val="374151"/>
                </a:solidFill>
                <a:effectLst/>
                <a:latin typeface="Söhne"/>
              </a:rPr>
              <a:t> We have developed a comprehensive set of API functions to facilitate seamless interaction with the employee database, including functionalities for writing, reading, and updating employee records.</a:t>
            </a:r>
          </a:p>
          <a:p>
            <a:pPr algn="l">
              <a:buFont typeface="Arial" panose="020B0604020202020204" pitchFamily="34" charset="0"/>
              <a:buChar char="•"/>
            </a:pPr>
            <a:r>
              <a:rPr lang="en-US" b="1" i="0" dirty="0">
                <a:solidFill>
                  <a:srgbClr val="374151"/>
                </a:solidFill>
                <a:effectLst/>
                <a:latin typeface="Söhne"/>
              </a:rPr>
              <a:t>Efficient Data Retrieval:</a:t>
            </a:r>
            <a:r>
              <a:rPr lang="en-US" b="0" i="0" dirty="0">
                <a:solidFill>
                  <a:srgbClr val="374151"/>
                </a:solidFill>
                <a:effectLst/>
                <a:latin typeface="Söhne"/>
              </a:rPr>
              <a:t> Our firmware includes specialized functions to retrieve employee details based on unique identifiers, such as employee ID, ensuring rapid and accurate access to relevant information.</a:t>
            </a:r>
          </a:p>
          <a:p>
            <a:pPr algn="l">
              <a:buFont typeface="Arial" panose="020B0604020202020204" pitchFamily="34" charset="0"/>
              <a:buChar char="•"/>
            </a:pPr>
            <a:r>
              <a:rPr lang="en-US" b="1" i="0" dirty="0">
                <a:solidFill>
                  <a:srgbClr val="374151"/>
                </a:solidFill>
                <a:effectLst/>
                <a:latin typeface="Söhne"/>
              </a:rPr>
              <a:t>Dynamic Data Addition:</a:t>
            </a:r>
            <a:r>
              <a:rPr lang="en-US" b="0" i="0" dirty="0">
                <a:solidFill>
                  <a:srgbClr val="374151"/>
                </a:solidFill>
                <a:effectLst/>
                <a:latin typeface="Söhne"/>
              </a:rPr>
              <a:t> With dedicated functions for adding new employee details to the database, our firmware empowers organizations to seamlessly integrate new personnel into their workforce management system.</a:t>
            </a:r>
          </a:p>
          <a:p>
            <a:endParaRPr lang="en-IN" dirty="0"/>
          </a:p>
        </p:txBody>
      </p:sp>
      <p:cxnSp>
        <p:nvCxnSpPr>
          <p:cNvPr id="5" name="Straight Connector 4">
            <a:extLst>
              <a:ext uri="{FF2B5EF4-FFF2-40B4-BE49-F238E27FC236}">
                <a16:creationId xmlns:a16="http://schemas.microsoft.com/office/drawing/2014/main" id="{E7D2A86D-3D09-FB9B-85A4-88AEAB8BE015}"/>
              </a:ext>
            </a:extLst>
          </p:cNvPr>
          <p:cNvCxnSpPr/>
          <p:nvPr/>
        </p:nvCxnSpPr>
        <p:spPr>
          <a:xfrm>
            <a:off x="1237129" y="779929"/>
            <a:ext cx="978049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031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423D-5264-5F26-5568-0BAF9663FC82}"/>
              </a:ext>
            </a:extLst>
          </p:cNvPr>
          <p:cNvSpPr>
            <a:spLocks noGrp="1"/>
          </p:cNvSpPr>
          <p:nvPr>
            <p:ph type="title"/>
          </p:nvPr>
        </p:nvSpPr>
        <p:spPr>
          <a:xfrm>
            <a:off x="1097280" y="286603"/>
            <a:ext cx="10058400" cy="780197"/>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ABB86101-4A1E-FB80-9EE2-F17DC8D8B72F}"/>
              </a:ext>
            </a:extLst>
          </p:cNvPr>
          <p:cNvSpPr>
            <a:spLocks noGrp="1"/>
          </p:cNvSpPr>
          <p:nvPr>
            <p:ph idx="1"/>
          </p:nvPr>
        </p:nvSpPr>
        <p:spPr>
          <a:xfrm>
            <a:off x="1097280" y="870857"/>
            <a:ext cx="10058400" cy="4998236"/>
          </a:xfrm>
        </p:spPr>
        <p:txBody>
          <a:bodyPr/>
          <a:lstStyle/>
          <a:p>
            <a:r>
              <a:rPr lang="en-US" dirty="0"/>
              <a:t>Firmware:</a:t>
            </a:r>
            <a:endParaRPr lang="en-IN" dirty="0"/>
          </a:p>
        </p:txBody>
      </p:sp>
      <p:pic>
        <p:nvPicPr>
          <p:cNvPr id="5" name="Picture 4">
            <a:extLst>
              <a:ext uri="{FF2B5EF4-FFF2-40B4-BE49-F238E27FC236}">
                <a16:creationId xmlns:a16="http://schemas.microsoft.com/office/drawing/2014/main" id="{7A2F1592-5F70-78B1-0466-033BD2400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44" y="1367247"/>
            <a:ext cx="4267570" cy="4725966"/>
          </a:xfrm>
          <a:prstGeom prst="rect">
            <a:avLst/>
          </a:prstGeom>
        </p:spPr>
      </p:pic>
    </p:spTree>
    <p:extLst>
      <p:ext uri="{BB962C8B-B14F-4D97-AF65-F5344CB8AC3E}">
        <p14:creationId xmlns:p14="http://schemas.microsoft.com/office/powerpoint/2010/main" val="409651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66647-8C1D-77BC-EDD1-F1AF590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968"/>
            <a:ext cx="5434149" cy="5974409"/>
          </a:xfrm>
          <a:prstGeom prst="rect">
            <a:avLst/>
          </a:prstGeom>
        </p:spPr>
      </p:pic>
      <p:pic>
        <p:nvPicPr>
          <p:cNvPr id="5" name="Picture 4">
            <a:extLst>
              <a:ext uri="{FF2B5EF4-FFF2-40B4-BE49-F238E27FC236}">
                <a16:creationId xmlns:a16="http://schemas.microsoft.com/office/drawing/2014/main" id="{E0D502B5-2D1D-4F2A-FEF7-04ECA476D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822" y="199968"/>
            <a:ext cx="6079945" cy="6061330"/>
          </a:xfrm>
          <a:prstGeom prst="rect">
            <a:avLst/>
          </a:prstGeom>
        </p:spPr>
      </p:pic>
    </p:spTree>
    <p:extLst>
      <p:ext uri="{BB962C8B-B14F-4D97-AF65-F5344CB8AC3E}">
        <p14:creationId xmlns:p14="http://schemas.microsoft.com/office/powerpoint/2010/main" val="314620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264168-07C2-24B4-FA2F-BAD2FDD7E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0" y="178258"/>
            <a:ext cx="6173580" cy="6187976"/>
          </a:xfrm>
          <a:prstGeom prst="rect">
            <a:avLst/>
          </a:prstGeom>
        </p:spPr>
      </p:pic>
      <p:pic>
        <p:nvPicPr>
          <p:cNvPr id="9" name="Picture 8">
            <a:extLst>
              <a:ext uri="{FF2B5EF4-FFF2-40B4-BE49-F238E27FC236}">
                <a16:creationId xmlns:a16="http://schemas.microsoft.com/office/drawing/2014/main" id="{2A2F16B2-E863-CC85-5561-22FA6783E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503" y="879566"/>
            <a:ext cx="5692198" cy="3675017"/>
          </a:xfrm>
          <a:prstGeom prst="rect">
            <a:avLst/>
          </a:prstGeom>
        </p:spPr>
      </p:pic>
    </p:spTree>
    <p:extLst>
      <p:ext uri="{BB962C8B-B14F-4D97-AF65-F5344CB8AC3E}">
        <p14:creationId xmlns:p14="http://schemas.microsoft.com/office/powerpoint/2010/main" val="319913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CD1AB-2D80-8910-BC62-404265806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70" y="124408"/>
            <a:ext cx="5977730" cy="6198015"/>
          </a:xfrm>
          <a:prstGeom prst="rect">
            <a:avLst/>
          </a:prstGeom>
        </p:spPr>
      </p:pic>
      <p:pic>
        <p:nvPicPr>
          <p:cNvPr id="5" name="Picture 4">
            <a:extLst>
              <a:ext uri="{FF2B5EF4-FFF2-40B4-BE49-F238E27FC236}">
                <a16:creationId xmlns:a16="http://schemas.microsoft.com/office/drawing/2014/main" id="{B6D12C97-829D-5F78-DE8D-3C8B76284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143" y="696686"/>
            <a:ext cx="5878587" cy="4328160"/>
          </a:xfrm>
          <a:prstGeom prst="rect">
            <a:avLst/>
          </a:prstGeom>
        </p:spPr>
      </p:pic>
    </p:spTree>
    <p:extLst>
      <p:ext uri="{BB962C8B-B14F-4D97-AF65-F5344CB8AC3E}">
        <p14:creationId xmlns:p14="http://schemas.microsoft.com/office/powerpoint/2010/main" val="336429976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{9F4AA80E-CD90-4CB7-BB7E-460EB3E1FD66}tf56160789_win32</Template>
  <TotalTime>343</TotalTime>
  <Words>1007</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Söhne</vt:lpstr>
      <vt:lpstr>Custom</vt:lpstr>
      <vt:lpstr>Efficient Employee Data Management on ESP32 with SPIFFS</vt:lpstr>
      <vt:lpstr>Introduction:</vt:lpstr>
      <vt:lpstr>Project Overview</vt:lpstr>
      <vt:lpstr>Objective</vt:lpstr>
      <vt:lpstr>Background</vt:lpstr>
      <vt:lpstr>Implementation</vt:lpstr>
      <vt:lpstr>PowerPoint Presentation</vt:lpstr>
      <vt:lpstr>PowerPoint Presentation</vt:lpstr>
      <vt:lpstr>PowerPoint Presentation</vt:lpstr>
      <vt:lpstr>PowerPoint Presentation</vt:lpstr>
      <vt:lpstr>Results</vt:lpstr>
      <vt:lpstr>Demo</vt:lpstr>
      <vt:lpstr>Challenges and Solutions</vt:lpstr>
      <vt:lpstr>Conclusion</vt:lpstr>
      <vt:lpstr>References</vt:lpstr>
      <vt:lpstr>Acknowledgements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Employee Data Management on ESP32 with SPIFFS</dc:title>
  <dc:creator>Lenovo</dc:creator>
  <cp:lastModifiedBy>Lenovo</cp:lastModifiedBy>
  <cp:revision>5</cp:revision>
  <dcterms:created xsi:type="dcterms:W3CDTF">2024-01-26T15:46:06Z</dcterms:created>
  <dcterms:modified xsi:type="dcterms:W3CDTF">2024-01-28T07:20:15Z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