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1" d="100"/>
          <a:sy n="51" d="100"/>
        </p:scale>
        <p:origin x="-307" y="-7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61BF69CC-6936-4DA8-877A-FAA7D2097273}" type="datetimeFigureOut">
              <a:rPr lang="en-US" smtClean="0"/>
              <a:pPr/>
              <a:t>11/25/2019</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2ACC5E81-0B43-4BB0-83D3-8DDE034C649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1BF69CC-6936-4DA8-877A-FAA7D2097273}" type="datetimeFigureOut">
              <a:rPr lang="en-US" smtClean="0"/>
              <a:pPr/>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CC5E81-0B43-4BB0-83D3-8DDE034C649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1BF69CC-6936-4DA8-877A-FAA7D2097273}" type="datetimeFigureOut">
              <a:rPr lang="en-US" smtClean="0"/>
              <a:pPr/>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CC5E81-0B43-4BB0-83D3-8DDE034C649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1BF69CC-6936-4DA8-877A-FAA7D2097273}" type="datetimeFigureOut">
              <a:rPr lang="en-US" smtClean="0"/>
              <a:pPr/>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CC5E81-0B43-4BB0-83D3-8DDE034C649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1BF69CC-6936-4DA8-877A-FAA7D2097273}" type="datetimeFigureOut">
              <a:rPr lang="en-US" smtClean="0"/>
              <a:pPr/>
              <a:t>11/25/2019</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2ACC5E81-0B43-4BB0-83D3-8DDE034C649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1BF69CC-6936-4DA8-877A-FAA7D2097273}" type="datetimeFigureOut">
              <a:rPr lang="en-US" smtClean="0"/>
              <a:pPr/>
              <a:t>11/25/2019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CC5E81-0B43-4BB0-83D3-8DDE034C649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61BF69CC-6936-4DA8-877A-FAA7D2097273}" type="datetimeFigureOut">
              <a:rPr lang="en-US" smtClean="0"/>
              <a:pPr/>
              <a:t>11/25/2019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CC5E81-0B43-4BB0-83D3-8DDE034C649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1BF69CC-6936-4DA8-877A-FAA7D2097273}" type="datetimeFigureOut">
              <a:rPr lang="en-US" smtClean="0"/>
              <a:pPr/>
              <a:t>11/25/2019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CC5E81-0B43-4BB0-83D3-8DDE034C649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BF69CC-6936-4DA8-877A-FAA7D2097273}" type="datetimeFigureOut">
              <a:rPr lang="en-US" smtClean="0"/>
              <a:pPr/>
              <a:t>11/25/2019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CC5E81-0B43-4BB0-83D3-8DDE034C649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1BF69CC-6936-4DA8-877A-FAA7D2097273}" type="datetimeFigureOut">
              <a:rPr lang="en-US" smtClean="0"/>
              <a:pPr/>
              <a:t>11/25/2019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CC5E81-0B43-4BB0-83D3-8DDE034C649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1BF69CC-6936-4DA8-877A-FAA7D2097273}" type="datetimeFigureOut">
              <a:rPr lang="en-US" smtClean="0"/>
              <a:pPr/>
              <a:t>11/25/2019</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2ACC5E81-0B43-4BB0-83D3-8DDE034C649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61BF69CC-6936-4DA8-877A-FAA7D2097273}" type="datetimeFigureOut">
              <a:rPr lang="en-US" smtClean="0"/>
              <a:pPr/>
              <a:t>11/25/2019</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2ACC5E81-0B43-4BB0-83D3-8DDE034C649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4414" y="1500174"/>
            <a:ext cx="6858048" cy="1107996"/>
          </a:xfrm>
          <a:prstGeom prst="rect">
            <a:avLst/>
          </a:prstGeom>
          <a:noFill/>
        </p:spPr>
        <p:txBody>
          <a:bodyPr wrap="square" rtlCol="0">
            <a:spAutoFit/>
          </a:bodyPr>
          <a:lstStyle/>
          <a:p>
            <a:r>
              <a:rPr lang="en-US" sz="6600" b="1" dirty="0" smtClean="0"/>
              <a:t>Insights from Data</a:t>
            </a:r>
            <a:endParaRPr lang="en-US" sz="6600" b="1" dirty="0"/>
          </a:p>
        </p:txBody>
      </p:sp>
      <p:sp>
        <p:nvSpPr>
          <p:cNvPr id="5" name="TextBox 4"/>
          <p:cNvSpPr txBox="1"/>
          <p:nvPr/>
        </p:nvSpPr>
        <p:spPr>
          <a:xfrm>
            <a:off x="4357686" y="3857628"/>
            <a:ext cx="4621073" cy="1938992"/>
          </a:xfrm>
          <a:prstGeom prst="rect">
            <a:avLst/>
          </a:prstGeom>
          <a:noFill/>
        </p:spPr>
        <p:txBody>
          <a:bodyPr wrap="none" rtlCol="0">
            <a:spAutoFit/>
          </a:bodyPr>
          <a:lstStyle/>
          <a:p>
            <a:r>
              <a:rPr lang="en-US" sz="2000" b="1" dirty="0" smtClean="0"/>
              <a:t>Submitted By:</a:t>
            </a:r>
          </a:p>
          <a:p>
            <a:r>
              <a:rPr lang="en-US" sz="2000" dirty="0" err="1" smtClean="0"/>
              <a:t>Dara</a:t>
            </a:r>
            <a:r>
              <a:rPr lang="en-US" sz="2000" dirty="0" smtClean="0"/>
              <a:t> Nanda </a:t>
            </a:r>
            <a:r>
              <a:rPr lang="en-US" sz="2000" dirty="0" err="1" smtClean="0"/>
              <a:t>Gopala</a:t>
            </a:r>
            <a:r>
              <a:rPr lang="en-US" sz="2000" dirty="0" smtClean="0"/>
              <a:t> Krishna</a:t>
            </a:r>
          </a:p>
          <a:p>
            <a:r>
              <a:rPr lang="en-US" sz="2000" dirty="0" err="1" smtClean="0"/>
              <a:t>Jaypee</a:t>
            </a:r>
            <a:r>
              <a:rPr lang="en-US" sz="2000" dirty="0" smtClean="0"/>
              <a:t> Institute of Information Technology</a:t>
            </a:r>
          </a:p>
          <a:p>
            <a:r>
              <a:rPr lang="en-US" sz="2000" dirty="0" err="1" smtClean="0"/>
              <a:t>Enroll.No</a:t>
            </a:r>
            <a:r>
              <a:rPr lang="en-US" sz="2000" dirty="0" smtClean="0"/>
              <a:t>: 16104056</a:t>
            </a:r>
          </a:p>
          <a:p>
            <a:r>
              <a:rPr lang="en-US" sz="2000" dirty="0" smtClean="0"/>
              <a:t>Phone No: 9643543470</a:t>
            </a:r>
          </a:p>
          <a:p>
            <a:r>
              <a:rPr lang="en-US" sz="2000" dirty="0" smtClean="0"/>
              <a:t>Email: nandudara3105@gmail.com</a:t>
            </a: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4282" y="0"/>
            <a:ext cx="8929718" cy="6740307"/>
          </a:xfrm>
          <a:prstGeom prst="rect">
            <a:avLst/>
          </a:prstGeom>
          <a:noFill/>
        </p:spPr>
        <p:txBody>
          <a:bodyPr wrap="square" rtlCol="0">
            <a:spAutoFit/>
          </a:bodyPr>
          <a:lstStyle/>
          <a:p>
            <a:endParaRPr lang="en-US" sz="2800" b="1" dirty="0" smtClean="0"/>
          </a:p>
          <a:p>
            <a:r>
              <a:rPr lang="en-US" sz="2800" b="1" dirty="0" smtClean="0"/>
              <a:t>Insights from Binary Attributes:</a:t>
            </a:r>
          </a:p>
          <a:p>
            <a:endParaRPr lang="en-US" sz="800" b="1" dirty="0" smtClean="0"/>
          </a:p>
          <a:p>
            <a:pPr>
              <a:buFont typeface="Arial" pitchFamily="34" charset="0"/>
              <a:buChar char="•"/>
            </a:pPr>
            <a:r>
              <a:rPr lang="en-US" dirty="0" smtClean="0"/>
              <a:t>These insights are from some of the binary attributes present in the dataset. The following results are form method implemented in ‘</a:t>
            </a:r>
            <a:r>
              <a:rPr lang="en-US" dirty="0" err="1" smtClean="0"/>
              <a:t>Other_Insights.r</a:t>
            </a:r>
            <a:r>
              <a:rPr lang="en-US" dirty="0" smtClean="0"/>
              <a:t>’</a:t>
            </a:r>
          </a:p>
          <a:p>
            <a:pPr>
              <a:buFont typeface="Arial" pitchFamily="34" charset="0"/>
              <a:buChar char="•"/>
            </a:pPr>
            <a:endParaRPr lang="en-US" dirty="0"/>
          </a:p>
          <a:p>
            <a:pPr>
              <a:buFont typeface="Arial" pitchFamily="34" charset="0"/>
              <a:buChar char="•"/>
            </a:pPr>
            <a:r>
              <a:rPr lang="en-US" dirty="0" smtClean="0"/>
              <a:t> If the address is confirmed then percentage of good customers found is 65.86% but if the address is not confirmed then the percentage of good customers found is 0.21%.</a:t>
            </a:r>
          </a:p>
          <a:p>
            <a:pPr>
              <a:buFont typeface="Arial" pitchFamily="34" charset="0"/>
              <a:buChar char="•"/>
            </a:pPr>
            <a:endParaRPr lang="en-US" dirty="0"/>
          </a:p>
          <a:p>
            <a:pPr>
              <a:buFont typeface="Arial" pitchFamily="34" charset="0"/>
              <a:buChar char="•"/>
            </a:pPr>
            <a:r>
              <a:rPr lang="en-US" dirty="0"/>
              <a:t> </a:t>
            </a:r>
            <a:r>
              <a:rPr lang="en-US" dirty="0" smtClean="0"/>
              <a:t>If the address is confirmed then percentage of bad customers found is 32.37% but if the address is not confirmed then the percentage of bas customers found is 0.11%.</a:t>
            </a:r>
          </a:p>
          <a:p>
            <a:pPr>
              <a:buFont typeface="Arial" pitchFamily="34" charset="0"/>
              <a:buChar char="•"/>
            </a:pPr>
            <a:endParaRPr lang="en-US" dirty="0"/>
          </a:p>
          <a:p>
            <a:pPr>
              <a:buFont typeface="Arial" pitchFamily="34" charset="0"/>
              <a:buChar char="•"/>
            </a:pPr>
            <a:r>
              <a:rPr lang="en-US" dirty="0"/>
              <a:t> </a:t>
            </a:r>
            <a:r>
              <a:rPr lang="en-US" dirty="0" smtClean="0"/>
              <a:t>If </a:t>
            </a:r>
            <a:r>
              <a:rPr lang="en-US" dirty="0" smtClean="0"/>
              <a:t>there is </a:t>
            </a:r>
            <a:r>
              <a:rPr lang="en-US" dirty="0" smtClean="0"/>
              <a:t>political link then percentage of good customers found is 0.71% but if there is no political link then the percentage of good customers found is 64.91%.</a:t>
            </a:r>
          </a:p>
          <a:p>
            <a:pPr>
              <a:buFont typeface="Arial" pitchFamily="34" charset="0"/>
              <a:buChar char="•"/>
            </a:pPr>
            <a:endParaRPr lang="en-US" dirty="0"/>
          </a:p>
          <a:p>
            <a:pPr>
              <a:buFont typeface="Arial" pitchFamily="34" charset="0"/>
              <a:buChar char="•"/>
            </a:pPr>
            <a:r>
              <a:rPr lang="en-US" dirty="0"/>
              <a:t> </a:t>
            </a:r>
            <a:r>
              <a:rPr lang="en-US" smtClean="0"/>
              <a:t>If </a:t>
            </a:r>
            <a:r>
              <a:rPr lang="en-US" smtClean="0"/>
              <a:t>there is </a:t>
            </a:r>
            <a:r>
              <a:rPr lang="en-US" dirty="0" smtClean="0"/>
              <a:t>political link then percentage of bad customers found is 0.56% but if there is no political link then the percentage of bad customers found is 31.83%.</a:t>
            </a:r>
          </a:p>
          <a:p>
            <a:pPr>
              <a:buFont typeface="Arial" pitchFamily="34" charset="0"/>
              <a:buChar char="•"/>
            </a:pPr>
            <a:endParaRPr lang="en-US" dirty="0"/>
          </a:p>
          <a:p>
            <a:pPr>
              <a:buFont typeface="Arial" pitchFamily="34" charset="0"/>
              <a:buChar char="•"/>
            </a:pPr>
            <a:r>
              <a:rPr lang="en-US" dirty="0"/>
              <a:t> </a:t>
            </a:r>
            <a:r>
              <a:rPr lang="en-US" dirty="0" smtClean="0"/>
              <a:t>If the image of person taking loan is confirmed then percentage of good customers found is 64.67% but if the image of person taking loan is not confirmed then percentage of good customers found is 1.31%.</a:t>
            </a:r>
          </a:p>
          <a:p>
            <a:pPr>
              <a:buFont typeface="Arial" pitchFamily="34" charset="0"/>
              <a:buChar char="•"/>
            </a:pPr>
            <a:endParaRPr lang="en-US" dirty="0"/>
          </a:p>
          <a:p>
            <a:pPr>
              <a:buFont typeface="Arial" pitchFamily="34" charset="0"/>
              <a:buChar char="•"/>
            </a:pPr>
            <a:r>
              <a:rPr lang="en-US" dirty="0" smtClean="0"/>
              <a:t> If the image of person taking loan is confirmed then percentage of bad customers found is 31.95% but if the image of person taking loan is not confirmed then percentage of bad customers found is 0.45%.</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4282" y="285728"/>
            <a:ext cx="8786874" cy="6309420"/>
          </a:xfrm>
          <a:prstGeom prst="rect">
            <a:avLst/>
          </a:prstGeom>
          <a:noFill/>
        </p:spPr>
        <p:txBody>
          <a:bodyPr wrap="square" rtlCol="0">
            <a:spAutoFit/>
          </a:bodyPr>
          <a:lstStyle/>
          <a:p>
            <a:r>
              <a:rPr lang="en-US" sz="2800" b="1" dirty="0" smtClean="0"/>
              <a:t>Data Preprocessing:</a:t>
            </a:r>
          </a:p>
          <a:p>
            <a:endParaRPr lang="en-US" sz="1600" b="1" dirty="0" smtClean="0"/>
          </a:p>
          <a:p>
            <a:pPr>
              <a:buFont typeface="Arial" pitchFamily="34" charset="0"/>
              <a:buChar char="•"/>
            </a:pPr>
            <a:r>
              <a:rPr lang="en-US" dirty="0" smtClean="0"/>
              <a:t> There are 10,000 observations and 49 total number of attributes in the given dataset.</a:t>
            </a:r>
          </a:p>
          <a:p>
            <a:endParaRPr lang="en-US" dirty="0"/>
          </a:p>
          <a:p>
            <a:pPr>
              <a:buFont typeface="Arial" pitchFamily="34" charset="0"/>
              <a:buChar char="•"/>
            </a:pPr>
            <a:r>
              <a:rPr lang="en-US" dirty="0" smtClean="0"/>
              <a:t> The dataset has empty values in it. So all the empty values in the data are replaced by the ‘NA’ values.</a:t>
            </a:r>
          </a:p>
          <a:p>
            <a:endParaRPr lang="en-US" dirty="0"/>
          </a:p>
          <a:p>
            <a:pPr>
              <a:buFont typeface="Arial" pitchFamily="34" charset="0"/>
              <a:buChar char="•"/>
            </a:pPr>
            <a:r>
              <a:rPr lang="en-US" dirty="0" smtClean="0"/>
              <a:t> The target attribute in the dataset is ‘</a:t>
            </a:r>
            <a:r>
              <a:rPr lang="en-US" dirty="0" err="1" smtClean="0"/>
              <a:t>Good_Bad</a:t>
            </a:r>
            <a:r>
              <a:rPr lang="en-US" dirty="0" smtClean="0"/>
              <a:t>’ which is replaced by ‘target’ for ease. And also it will be more convenient if it is of numeric type. So further ‘target’ is converted into numerical form and named as ‘Target’ with ‘Good’ and ‘Bad’ changed to ‘2’ and ‘1’ respectively. </a:t>
            </a:r>
          </a:p>
          <a:p>
            <a:endParaRPr lang="en-US" dirty="0"/>
          </a:p>
          <a:p>
            <a:pPr>
              <a:buFont typeface="Arial" pitchFamily="34" charset="0"/>
              <a:buChar char="•"/>
            </a:pPr>
            <a:r>
              <a:rPr lang="en-US" dirty="0" smtClean="0"/>
              <a:t> The next attribute which requires preprocessing and one hot encoding is ‘LOCATIONNAME’. It has ‘NA’ values and also some numeric values like ‘8’, ‘6’ etc., in some observations. So the observations with these type ambiguity are removed from the dataset. Also this attribute is converted to numeric type and named ‘Location’ for further process.</a:t>
            </a:r>
          </a:p>
          <a:p>
            <a:endParaRPr lang="en-US" dirty="0"/>
          </a:p>
          <a:p>
            <a:pPr>
              <a:buFont typeface="Arial" pitchFamily="34" charset="0"/>
              <a:buChar char="•"/>
            </a:pPr>
            <a:r>
              <a:rPr lang="en-US" dirty="0" smtClean="0"/>
              <a:t> Another technique of removing ambiguity in dataset is replacing the irrelevant values in the attribute with mean value or most repeating value of that particular attribute.</a:t>
            </a:r>
          </a:p>
          <a:p>
            <a:pPr>
              <a:buFont typeface="Arial" pitchFamily="34" charset="0"/>
              <a:buChar char="•"/>
            </a:pPr>
            <a:endParaRPr lang="en-US" dirty="0"/>
          </a:p>
          <a:p>
            <a:pPr>
              <a:buFont typeface="Arial" pitchFamily="34" charset="0"/>
              <a:buChar char="•"/>
            </a:pPr>
            <a:r>
              <a:rPr lang="en-US" dirty="0" smtClean="0"/>
              <a:t> The above mentioned preprocessing in implemented in ‘</a:t>
            </a:r>
            <a:r>
              <a:rPr lang="en-US" dirty="0" err="1" smtClean="0"/>
              <a:t>Preprocessing.r</a:t>
            </a:r>
            <a:r>
              <a:rPr lang="en-US" dirty="0" smtClean="0"/>
              <a:t>’ file.</a:t>
            </a:r>
          </a:p>
          <a:p>
            <a:r>
              <a:rPr lang="en-US" dirty="0" smtClean="0"/>
              <a:t>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4282" y="214290"/>
            <a:ext cx="8786874" cy="6217087"/>
          </a:xfrm>
          <a:prstGeom prst="rect">
            <a:avLst/>
          </a:prstGeom>
          <a:noFill/>
        </p:spPr>
        <p:txBody>
          <a:bodyPr wrap="square" rtlCol="0">
            <a:spAutoFit/>
          </a:bodyPr>
          <a:lstStyle/>
          <a:p>
            <a:r>
              <a:rPr lang="en-US" sz="2800" b="1" dirty="0" smtClean="0"/>
              <a:t>Insights from Location:</a:t>
            </a:r>
          </a:p>
          <a:p>
            <a:endParaRPr lang="en-US" sz="2800" b="1" dirty="0"/>
          </a:p>
          <a:p>
            <a:pPr>
              <a:buFont typeface="Arial" pitchFamily="34" charset="0"/>
              <a:buChar char="•"/>
            </a:pPr>
            <a:r>
              <a:rPr lang="en-US" b="1" dirty="0"/>
              <a:t> </a:t>
            </a:r>
            <a:r>
              <a:rPr lang="en-US" dirty="0" smtClean="0"/>
              <a:t>The preprocessed data is remained with 9625 observations and 51 attributes in it.</a:t>
            </a:r>
          </a:p>
          <a:p>
            <a:pPr>
              <a:buFont typeface="Arial" pitchFamily="34" charset="0"/>
              <a:buChar char="•"/>
            </a:pPr>
            <a:endParaRPr lang="en-US" b="1" dirty="0"/>
          </a:p>
          <a:p>
            <a:pPr>
              <a:buFont typeface="Arial" pitchFamily="34" charset="0"/>
              <a:buChar char="•"/>
            </a:pPr>
            <a:r>
              <a:rPr lang="en-US" b="1" dirty="0" smtClean="0"/>
              <a:t> </a:t>
            </a:r>
            <a:r>
              <a:rPr lang="en-US" dirty="0" smtClean="0"/>
              <a:t>The entire dataset is into two parts named ‘Good’ and ‘Bad’ which has good and bad customers respectively. In this ‘Good’ dataset has 6465 and ‘Bad’ dataset has 3160 total observations.</a:t>
            </a:r>
          </a:p>
          <a:p>
            <a:pPr>
              <a:buFont typeface="Arial" pitchFamily="34" charset="0"/>
              <a:buChar char="•"/>
            </a:pPr>
            <a:endParaRPr lang="en-US" dirty="0"/>
          </a:p>
          <a:p>
            <a:pPr>
              <a:buFont typeface="Arial" pitchFamily="34" charset="0"/>
              <a:buChar char="•"/>
            </a:pPr>
            <a:r>
              <a:rPr lang="en-US" dirty="0" smtClean="0"/>
              <a:t> The first approach is finding the, number of good customers in each city from ‘Good’ dataset and vice-versa. After sorting both the lists, the city with maximum value will have more good and bad customers respectively. In this case, city ‘</a:t>
            </a:r>
            <a:r>
              <a:rPr lang="en-US" b="1" dirty="0" smtClean="0"/>
              <a:t>CHENNAI I</a:t>
            </a:r>
            <a:r>
              <a:rPr lang="en-US" dirty="0" smtClean="0"/>
              <a:t>’ has more good customers  with count of ‘326’ and city ‘</a:t>
            </a:r>
            <a:r>
              <a:rPr lang="en-US" b="1" dirty="0" smtClean="0"/>
              <a:t>MYSORE</a:t>
            </a:r>
            <a:r>
              <a:rPr lang="en-US" dirty="0" smtClean="0"/>
              <a:t>’ has more bad customers with count of ‘174’.</a:t>
            </a:r>
          </a:p>
          <a:p>
            <a:pPr>
              <a:buFont typeface="Arial" pitchFamily="34" charset="0"/>
              <a:buChar char="•"/>
            </a:pPr>
            <a:endParaRPr lang="en-US" b="1" dirty="0"/>
          </a:p>
          <a:p>
            <a:pPr>
              <a:buFont typeface="Arial" pitchFamily="34" charset="0"/>
              <a:buChar char="•"/>
            </a:pPr>
            <a:r>
              <a:rPr lang="en-US" b="1" dirty="0" smtClean="0"/>
              <a:t> </a:t>
            </a:r>
            <a:r>
              <a:rPr lang="en-US" dirty="0" smtClean="0"/>
              <a:t>The second approach is finding the probability of good customers by dividing count of good customers from ‘Good’ data to count of good customers from ‘Main Data’ of each location and vice-versa. Then the city with maximum probability of finding good customers is selected and vice-versa.</a:t>
            </a:r>
          </a:p>
          <a:p>
            <a:pPr>
              <a:buFont typeface="Arial" pitchFamily="34" charset="0"/>
              <a:buChar char="•"/>
            </a:pPr>
            <a:endParaRPr lang="en-US" dirty="0"/>
          </a:p>
          <a:p>
            <a:pPr>
              <a:buFont typeface="Arial" pitchFamily="34" charset="0"/>
              <a:buChar char="•"/>
            </a:pPr>
            <a:r>
              <a:rPr lang="en-US" dirty="0" smtClean="0"/>
              <a:t>  The result of this approach is good customers are found with maximum probability of ‘1’ in city ‘</a:t>
            </a:r>
            <a:r>
              <a:rPr lang="en-US" b="1" dirty="0" smtClean="0"/>
              <a:t>KOTA</a:t>
            </a:r>
            <a:r>
              <a:rPr lang="en-US" dirty="0" smtClean="0"/>
              <a:t>’ and bad customers from city ‘</a:t>
            </a:r>
            <a:r>
              <a:rPr lang="en-US" b="1" dirty="0" smtClean="0"/>
              <a:t>GORAKHPUR</a:t>
            </a:r>
            <a:r>
              <a:rPr lang="en-US" dirty="0" smtClean="0"/>
              <a:t>’.</a:t>
            </a:r>
            <a:endParaRPr lang="en-US"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4282" y="142852"/>
            <a:ext cx="8715436" cy="6340197"/>
          </a:xfrm>
          <a:prstGeom prst="rect">
            <a:avLst/>
          </a:prstGeom>
          <a:noFill/>
        </p:spPr>
        <p:txBody>
          <a:bodyPr wrap="square" rtlCol="0">
            <a:spAutoFit/>
          </a:bodyPr>
          <a:lstStyle/>
          <a:p>
            <a:r>
              <a:rPr lang="en-US" sz="2800" b="1" dirty="0" smtClean="0"/>
              <a:t>Insights from </a:t>
            </a:r>
            <a:r>
              <a:rPr lang="en-US" sz="2800" b="1" dirty="0" err="1" smtClean="0"/>
              <a:t>LoanAmount</a:t>
            </a:r>
            <a:r>
              <a:rPr lang="en-US" sz="2800" b="1" dirty="0" smtClean="0"/>
              <a:t>:</a:t>
            </a:r>
          </a:p>
          <a:p>
            <a:endParaRPr lang="en-US" dirty="0" smtClean="0"/>
          </a:p>
          <a:p>
            <a:pPr>
              <a:buFont typeface="Arial" pitchFamily="34" charset="0"/>
              <a:buChar char="•"/>
            </a:pPr>
            <a:r>
              <a:rPr lang="en-US" dirty="0"/>
              <a:t> </a:t>
            </a:r>
            <a:r>
              <a:rPr lang="en-US" dirty="0" smtClean="0"/>
              <a:t>The insight is extracted by dividing the ‘LOANAMOUNT’ to the ‘ASSETCOST’ which means the percentage of loan amount given to asset cost. </a:t>
            </a:r>
          </a:p>
          <a:p>
            <a:pPr>
              <a:buFont typeface="Arial" pitchFamily="34" charset="0"/>
              <a:buChar char="•"/>
            </a:pPr>
            <a:endParaRPr lang="en-US" dirty="0"/>
          </a:p>
          <a:p>
            <a:pPr>
              <a:buFont typeface="Arial" pitchFamily="34" charset="0"/>
              <a:buChar char="•"/>
            </a:pPr>
            <a:r>
              <a:rPr lang="en-US" dirty="0" smtClean="0"/>
              <a:t> The ‘ASSETCOST’ attribute from the main dataset has ambiguity such as ‘NA’ values in it. And also ‘ASSETCOST’ cannot be ‘0’ in this case. So after removing these observations the dataset is remained with ‘9551’ total observations. </a:t>
            </a:r>
          </a:p>
          <a:p>
            <a:pPr>
              <a:buFont typeface="Arial" pitchFamily="34" charset="0"/>
              <a:buChar char="•"/>
            </a:pPr>
            <a:endParaRPr lang="en-US" dirty="0"/>
          </a:p>
          <a:p>
            <a:pPr>
              <a:buFont typeface="Arial" pitchFamily="34" charset="0"/>
              <a:buChar char="•"/>
            </a:pPr>
            <a:r>
              <a:rPr lang="en-US" dirty="0" smtClean="0"/>
              <a:t> The percentage of loan amount given to asset cost is stored in new attribute named ‘</a:t>
            </a:r>
            <a:r>
              <a:rPr lang="en-US" dirty="0" err="1" smtClean="0"/>
              <a:t>Amount_Percent</a:t>
            </a:r>
            <a:r>
              <a:rPr lang="en-US" dirty="0" smtClean="0"/>
              <a:t>’. The mean value of this attribute is 74% which is threshold.</a:t>
            </a:r>
          </a:p>
          <a:p>
            <a:pPr>
              <a:buFont typeface="Arial" pitchFamily="34" charset="0"/>
              <a:buChar char="•"/>
            </a:pPr>
            <a:endParaRPr lang="en-US" dirty="0"/>
          </a:p>
          <a:p>
            <a:pPr>
              <a:buFont typeface="Arial" pitchFamily="34" charset="0"/>
              <a:buChar char="•"/>
            </a:pPr>
            <a:r>
              <a:rPr lang="en-US" dirty="0" smtClean="0"/>
              <a:t> Now the data is divided into two parts which has good and bad customers separately. And following are the insights from technique implemented in ‘</a:t>
            </a:r>
            <a:r>
              <a:rPr lang="en-US" dirty="0" err="1" smtClean="0"/>
              <a:t>LoanAmount_insight.r</a:t>
            </a:r>
            <a:r>
              <a:rPr lang="en-US" dirty="0" smtClean="0"/>
              <a:t>’</a:t>
            </a:r>
          </a:p>
          <a:p>
            <a:pPr>
              <a:buFont typeface="Arial" pitchFamily="34" charset="0"/>
              <a:buChar char="•"/>
            </a:pPr>
            <a:endParaRPr lang="en-US" dirty="0"/>
          </a:p>
          <a:p>
            <a:pPr>
              <a:buFont typeface="Arial" pitchFamily="34" charset="0"/>
              <a:buChar char="•"/>
            </a:pPr>
            <a:r>
              <a:rPr lang="en-US" dirty="0" smtClean="0"/>
              <a:t> If the loan amount given is greater than 74% of asset cost then number of finding the good customers in this case is 39.71% but If the loan amount given is less than or equal to 74% of asset cost then number of finding the good customers in this case is 27.44% </a:t>
            </a:r>
          </a:p>
          <a:p>
            <a:pPr>
              <a:buFont typeface="Arial" pitchFamily="34" charset="0"/>
              <a:buChar char="•"/>
            </a:pPr>
            <a:endParaRPr lang="en-US" dirty="0"/>
          </a:p>
          <a:p>
            <a:pPr>
              <a:buFont typeface="Arial" pitchFamily="34" charset="0"/>
              <a:buChar char="•"/>
            </a:pPr>
            <a:r>
              <a:rPr lang="en-US" dirty="0"/>
              <a:t> </a:t>
            </a:r>
            <a:r>
              <a:rPr lang="en-US" dirty="0" smtClean="0"/>
              <a:t>If the loan amount given is greater than 74% of asset cost then number of finding the bad customers in this case is 20.02% but If the loan amount given is less than or equal to 74% of asset cost then number of finding the bad customers in this case is 12.83%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4282" y="214290"/>
            <a:ext cx="8786874" cy="6063198"/>
          </a:xfrm>
          <a:prstGeom prst="rect">
            <a:avLst/>
          </a:prstGeom>
          <a:noFill/>
        </p:spPr>
        <p:txBody>
          <a:bodyPr wrap="square" rtlCol="0">
            <a:spAutoFit/>
          </a:bodyPr>
          <a:lstStyle/>
          <a:p>
            <a:r>
              <a:rPr lang="en-US" sz="2800" b="1" dirty="0" smtClean="0"/>
              <a:t>Insights from EMI:</a:t>
            </a:r>
          </a:p>
          <a:p>
            <a:endParaRPr lang="en-US" dirty="0"/>
          </a:p>
          <a:p>
            <a:pPr>
              <a:buFont typeface="Arial" pitchFamily="34" charset="0"/>
              <a:buChar char="•"/>
            </a:pPr>
            <a:r>
              <a:rPr lang="en-US" dirty="0"/>
              <a:t> </a:t>
            </a:r>
            <a:r>
              <a:rPr lang="en-US" dirty="0" smtClean="0"/>
              <a:t>The insight is extracted by dividing the ‘EMI’ to the ‘LOANAMOUNT’ which means the percentage of interest taken for loan amount given.</a:t>
            </a:r>
          </a:p>
          <a:p>
            <a:pPr>
              <a:buFont typeface="Arial" pitchFamily="34" charset="0"/>
              <a:buChar char="•"/>
            </a:pPr>
            <a:endParaRPr lang="en-US" dirty="0"/>
          </a:p>
          <a:p>
            <a:pPr>
              <a:buFont typeface="Arial" pitchFamily="34" charset="0"/>
              <a:buChar char="•"/>
            </a:pPr>
            <a:r>
              <a:rPr lang="en-US" dirty="0" smtClean="0"/>
              <a:t> The ‘EMI’ attribute from the main dataset has ambiguity such as ‘NA’ values in it. So after removing these observations the dataset is remained with ‘9578’ total observations.</a:t>
            </a:r>
          </a:p>
          <a:p>
            <a:pPr>
              <a:buFont typeface="Arial" pitchFamily="34" charset="0"/>
              <a:buChar char="•"/>
            </a:pPr>
            <a:endParaRPr lang="en-US" dirty="0"/>
          </a:p>
          <a:p>
            <a:pPr>
              <a:buFont typeface="Arial" pitchFamily="34" charset="0"/>
              <a:buChar char="•"/>
            </a:pPr>
            <a:r>
              <a:rPr lang="en-US" dirty="0" smtClean="0"/>
              <a:t> The percentage of interest taken for loan amount given is stored in new attribute named ‘</a:t>
            </a:r>
            <a:r>
              <a:rPr lang="en-US" dirty="0" err="1" smtClean="0"/>
              <a:t>Emi_Percent</a:t>
            </a:r>
            <a:r>
              <a:rPr lang="en-US" dirty="0" smtClean="0"/>
              <a:t>’. The mean value of this attribute is 3.37% which is threshold.</a:t>
            </a:r>
          </a:p>
          <a:p>
            <a:pPr>
              <a:buFont typeface="Arial" pitchFamily="34" charset="0"/>
              <a:buChar char="•"/>
            </a:pPr>
            <a:endParaRPr lang="en-US" dirty="0"/>
          </a:p>
          <a:p>
            <a:pPr>
              <a:buFont typeface="Arial" pitchFamily="34" charset="0"/>
              <a:buChar char="•"/>
            </a:pPr>
            <a:r>
              <a:rPr lang="en-US" dirty="0" smtClean="0"/>
              <a:t>  Now the data is divided into two parts which has good and bad customers separately. And following are the insights from technique implemented in ‘</a:t>
            </a:r>
            <a:r>
              <a:rPr lang="en-US" dirty="0" err="1" smtClean="0"/>
              <a:t>Emi_insight.r</a:t>
            </a:r>
            <a:r>
              <a:rPr lang="en-US" dirty="0" smtClean="0"/>
              <a:t>’</a:t>
            </a:r>
          </a:p>
          <a:p>
            <a:pPr>
              <a:buFont typeface="Arial" pitchFamily="34" charset="0"/>
              <a:buChar char="•"/>
            </a:pPr>
            <a:endParaRPr lang="en-US" dirty="0"/>
          </a:p>
          <a:p>
            <a:pPr>
              <a:buFont typeface="Arial" pitchFamily="34" charset="0"/>
              <a:buChar char="•"/>
            </a:pPr>
            <a:r>
              <a:rPr lang="en-US" dirty="0" smtClean="0"/>
              <a:t> If the loan amount given at EMI greater than 3.37% then the percentage of good customers found is 29.12% but if the loan amount given at EMI is less than or equal to 3.37% then the percentage of good customers found is 37.12%.</a:t>
            </a:r>
          </a:p>
          <a:p>
            <a:pPr>
              <a:buFont typeface="Arial" pitchFamily="34" charset="0"/>
              <a:buChar char="•"/>
            </a:pPr>
            <a:endParaRPr lang="en-US" dirty="0"/>
          </a:p>
          <a:p>
            <a:pPr>
              <a:buFont typeface="Arial" pitchFamily="34" charset="0"/>
              <a:buChar char="•"/>
            </a:pPr>
            <a:r>
              <a:rPr lang="en-US" dirty="0"/>
              <a:t> </a:t>
            </a:r>
            <a:r>
              <a:rPr lang="en-US" dirty="0" smtClean="0"/>
              <a:t>If the loan amount given at EMI greater than 3.37% then the percentage of bad customers found is 13.08% but if the loan amount given at EMI is less than or equal to 3.37% then the percentage of bad customers found is 19.77%.</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4282" y="142852"/>
            <a:ext cx="8715436" cy="6340197"/>
          </a:xfrm>
          <a:prstGeom prst="rect">
            <a:avLst/>
          </a:prstGeom>
          <a:noFill/>
        </p:spPr>
        <p:txBody>
          <a:bodyPr wrap="square" rtlCol="0">
            <a:spAutoFit/>
          </a:bodyPr>
          <a:lstStyle/>
          <a:p>
            <a:r>
              <a:rPr lang="en-US" sz="2800" b="1" dirty="0" smtClean="0"/>
              <a:t>Insights from Tenure:</a:t>
            </a:r>
          </a:p>
          <a:p>
            <a:endParaRPr lang="en-US" dirty="0"/>
          </a:p>
          <a:p>
            <a:pPr>
              <a:buFont typeface="Arial" pitchFamily="34" charset="0"/>
              <a:buChar char="•"/>
            </a:pPr>
            <a:r>
              <a:rPr lang="en-US" dirty="0" smtClean="0"/>
              <a:t> This time given in ‘TENURE’ attribute are in months. So to convert that into months we have to divide every value with ‘12’ and stored in another attribute named ‘Tenure’.</a:t>
            </a:r>
          </a:p>
          <a:p>
            <a:pPr>
              <a:buFont typeface="Arial" pitchFamily="34" charset="0"/>
              <a:buChar char="•"/>
            </a:pPr>
            <a:endParaRPr lang="en-US" dirty="0"/>
          </a:p>
          <a:p>
            <a:pPr>
              <a:buFont typeface="Arial" pitchFamily="34" charset="0"/>
              <a:buChar char="•"/>
            </a:pPr>
            <a:r>
              <a:rPr lang="en-US" dirty="0" smtClean="0"/>
              <a:t> The ‘TENURE’ attribute has some ambiguity such as some observations as ‘NA’ in this attribute. So after removing these observations the dataset is remained with ‘9578’ total observations.</a:t>
            </a:r>
          </a:p>
          <a:p>
            <a:pPr>
              <a:buFont typeface="Arial" pitchFamily="34" charset="0"/>
              <a:buChar char="•"/>
            </a:pPr>
            <a:endParaRPr lang="en-US" dirty="0"/>
          </a:p>
          <a:p>
            <a:pPr>
              <a:buFont typeface="Arial" pitchFamily="34" charset="0"/>
              <a:buChar char="•"/>
            </a:pPr>
            <a:r>
              <a:rPr lang="en-US" dirty="0" smtClean="0"/>
              <a:t> The time is stored in ‘Tenure’ attribute after preprocessing in months and mean value of this attribute is 3.8 years which is threshold.</a:t>
            </a:r>
          </a:p>
          <a:p>
            <a:pPr>
              <a:buFont typeface="Arial" pitchFamily="34" charset="0"/>
              <a:buChar char="•"/>
            </a:pPr>
            <a:endParaRPr lang="en-US" dirty="0"/>
          </a:p>
          <a:p>
            <a:pPr>
              <a:buFont typeface="Arial" pitchFamily="34" charset="0"/>
              <a:buChar char="•"/>
            </a:pPr>
            <a:r>
              <a:rPr lang="en-US" dirty="0" smtClean="0"/>
              <a:t> Now the data is divided into two parts which has good and bad customers separately. And following are the insights from technique implemented in ‘</a:t>
            </a:r>
            <a:r>
              <a:rPr lang="en-US" dirty="0" err="1" smtClean="0"/>
              <a:t>Tenure_Insight.r</a:t>
            </a:r>
            <a:r>
              <a:rPr lang="en-US" dirty="0" smtClean="0"/>
              <a:t>’</a:t>
            </a:r>
          </a:p>
          <a:p>
            <a:pPr>
              <a:buFont typeface="Arial" pitchFamily="34" charset="0"/>
              <a:buChar char="•"/>
            </a:pPr>
            <a:endParaRPr lang="en-US" dirty="0"/>
          </a:p>
          <a:p>
            <a:pPr>
              <a:buFont typeface="Arial" pitchFamily="34" charset="0"/>
              <a:buChar char="•"/>
            </a:pPr>
            <a:r>
              <a:rPr lang="en-US" dirty="0"/>
              <a:t> </a:t>
            </a:r>
            <a:r>
              <a:rPr lang="en-US" dirty="0" smtClean="0"/>
              <a:t>If the tenure time given is greater than 3.8 years then the percentage of good customers found is 36.92% but if the tenure time given is less than or equal to 3.8 years then the percentage of finding good customers is 30.23%.</a:t>
            </a:r>
          </a:p>
          <a:p>
            <a:pPr>
              <a:buFont typeface="Arial" pitchFamily="34" charset="0"/>
              <a:buChar char="•"/>
            </a:pPr>
            <a:endParaRPr lang="en-US" dirty="0"/>
          </a:p>
          <a:p>
            <a:pPr>
              <a:buFont typeface="Arial" pitchFamily="34" charset="0"/>
              <a:buChar char="•"/>
            </a:pPr>
            <a:r>
              <a:rPr lang="en-US" dirty="0" smtClean="0"/>
              <a:t> If the tenure time given is greater than 3.8 years then the percentage of bad customers found is 0% but if the tenure time given is less than or equal to 3.8 years then the percentage of finding bad customers is 13.43%.</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4282" y="214290"/>
            <a:ext cx="8786874" cy="6063198"/>
          </a:xfrm>
          <a:prstGeom prst="rect">
            <a:avLst/>
          </a:prstGeom>
          <a:noFill/>
        </p:spPr>
        <p:txBody>
          <a:bodyPr wrap="square" rtlCol="0">
            <a:spAutoFit/>
          </a:bodyPr>
          <a:lstStyle/>
          <a:p>
            <a:r>
              <a:rPr lang="en-US" sz="2800" b="1" dirty="0" smtClean="0"/>
              <a:t>Insights from Income:</a:t>
            </a:r>
          </a:p>
          <a:p>
            <a:endParaRPr lang="en-US" dirty="0" smtClean="0"/>
          </a:p>
          <a:p>
            <a:pPr>
              <a:buFont typeface="Arial" pitchFamily="34" charset="0"/>
              <a:buChar char="•"/>
            </a:pPr>
            <a:r>
              <a:rPr lang="en-US" dirty="0" smtClean="0"/>
              <a:t> The insight is extracted by dividing the ‘EMI’ to the ‘NETINCOMEPERMONTH’ which means the percentage of interest given by individual from his monthly income.</a:t>
            </a:r>
          </a:p>
          <a:p>
            <a:pPr>
              <a:buFont typeface="Arial" pitchFamily="34" charset="0"/>
              <a:buChar char="•"/>
            </a:pPr>
            <a:endParaRPr lang="en-US" dirty="0"/>
          </a:p>
          <a:p>
            <a:pPr>
              <a:buFont typeface="Arial" pitchFamily="34" charset="0"/>
              <a:buChar char="•"/>
            </a:pPr>
            <a:r>
              <a:rPr lang="en-US" dirty="0" smtClean="0"/>
              <a:t> The ‘EMI’ and ‘NETINCOMEPERMONTH’ attribute from the main dataset has ambiguity such as ‘NA’ values in it. And also ‘NETINCOMEPERMONTH’ cannot be ‘0’ in this case. So after removing these observations the dataset is remained with ‘5089’ total observations.</a:t>
            </a:r>
          </a:p>
          <a:p>
            <a:pPr>
              <a:buFont typeface="Arial" pitchFamily="34" charset="0"/>
              <a:buChar char="•"/>
            </a:pPr>
            <a:endParaRPr lang="en-US" dirty="0"/>
          </a:p>
          <a:p>
            <a:pPr>
              <a:buFont typeface="Arial" pitchFamily="34" charset="0"/>
              <a:buChar char="•"/>
            </a:pPr>
            <a:r>
              <a:rPr lang="en-US" dirty="0" smtClean="0"/>
              <a:t> The percentage of interest given by individual from his monthly income is stored in new attribute named ‘</a:t>
            </a:r>
            <a:r>
              <a:rPr lang="en-US" dirty="0" err="1" smtClean="0"/>
              <a:t>EtoI_Percent</a:t>
            </a:r>
            <a:r>
              <a:rPr lang="en-US" dirty="0" smtClean="0"/>
              <a:t>’. The mean value of this attribute is 35.55% which is threshold. Now the data is divided into two parts which has good and bad customers separately. And following are the insights from technique implemented in ‘</a:t>
            </a:r>
            <a:r>
              <a:rPr lang="en-US" dirty="0" err="1" smtClean="0"/>
              <a:t>Income_Insight.r</a:t>
            </a:r>
            <a:r>
              <a:rPr lang="en-US" dirty="0" smtClean="0"/>
              <a:t>’</a:t>
            </a:r>
          </a:p>
          <a:p>
            <a:pPr>
              <a:buFont typeface="Arial" pitchFamily="34" charset="0"/>
              <a:buChar char="•"/>
            </a:pPr>
            <a:endParaRPr lang="en-US" dirty="0"/>
          </a:p>
          <a:p>
            <a:pPr>
              <a:buFont typeface="Arial" pitchFamily="34" charset="0"/>
              <a:buChar char="•"/>
            </a:pPr>
            <a:r>
              <a:rPr lang="en-US" dirty="0" smtClean="0"/>
              <a:t> If the interest given by person having monthly income greater than 35.55% then percentage of good customers found is 18.1% and if the interest given by person having monthly income less than or equal to 35.55% then percentage of good customers is 50.21%.</a:t>
            </a:r>
          </a:p>
          <a:p>
            <a:pPr>
              <a:buFont typeface="Arial" pitchFamily="34" charset="0"/>
              <a:buChar char="•"/>
            </a:pPr>
            <a:endParaRPr lang="en-US" dirty="0"/>
          </a:p>
          <a:p>
            <a:pPr>
              <a:buFont typeface="Arial" pitchFamily="34" charset="0"/>
              <a:buChar char="•"/>
            </a:pPr>
            <a:r>
              <a:rPr lang="en-US" dirty="0" smtClean="0"/>
              <a:t> If the interest given by person having monthly income greater than 35.55% then percentage of bad customers found is 8.15% and if the interest given by person having monthly income less than or equal to 35.55% then percentage of bad customers is 23.54%.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2844" y="500042"/>
            <a:ext cx="8715436" cy="5509200"/>
          </a:xfrm>
          <a:prstGeom prst="rect">
            <a:avLst/>
          </a:prstGeom>
          <a:noFill/>
        </p:spPr>
        <p:txBody>
          <a:bodyPr wrap="square" rtlCol="0">
            <a:spAutoFit/>
          </a:bodyPr>
          <a:lstStyle/>
          <a:p>
            <a:r>
              <a:rPr lang="en-US" sz="2800" b="1" dirty="0" smtClean="0"/>
              <a:t>Insights from Business </a:t>
            </a:r>
            <a:r>
              <a:rPr lang="en-US" sz="2800" b="1" dirty="0" err="1" smtClean="0"/>
              <a:t>Stabilty</a:t>
            </a:r>
            <a:r>
              <a:rPr lang="en-US" sz="2800" b="1" dirty="0" smtClean="0"/>
              <a:t>:</a:t>
            </a:r>
          </a:p>
          <a:p>
            <a:endParaRPr lang="en-US" dirty="0"/>
          </a:p>
          <a:p>
            <a:pPr>
              <a:buFont typeface="Arial" pitchFamily="34" charset="0"/>
              <a:buChar char="•"/>
            </a:pPr>
            <a:r>
              <a:rPr lang="en-US" dirty="0" smtClean="0"/>
              <a:t> This insight helps to interpret how the business stability effects the customers in becoming good or bad.</a:t>
            </a:r>
          </a:p>
          <a:p>
            <a:r>
              <a:rPr lang="en-US" dirty="0" smtClean="0"/>
              <a:t> </a:t>
            </a:r>
          </a:p>
          <a:p>
            <a:pPr>
              <a:buFont typeface="Arial" pitchFamily="34" charset="0"/>
              <a:buChar char="•"/>
            </a:pPr>
            <a:r>
              <a:rPr lang="en-US" dirty="0"/>
              <a:t> </a:t>
            </a:r>
            <a:r>
              <a:rPr lang="en-US" dirty="0" smtClean="0"/>
              <a:t>But the ‘CURRENTSTABILITYINBUSINESS’ attribute has ambiguity such as some observations has ‘NA’ values in it. So after removing these ambiguity the dataset is remained with total ‘9118’ observations. And the threshold value is 18.6 years. </a:t>
            </a:r>
          </a:p>
          <a:p>
            <a:pPr>
              <a:buFont typeface="Arial" pitchFamily="34" charset="0"/>
              <a:buChar char="•"/>
            </a:pPr>
            <a:endParaRPr lang="en-US" dirty="0"/>
          </a:p>
          <a:p>
            <a:pPr>
              <a:buFont typeface="Arial" pitchFamily="34" charset="0"/>
              <a:buChar char="•"/>
            </a:pPr>
            <a:r>
              <a:rPr lang="en-US" dirty="0" smtClean="0"/>
              <a:t> Now the data is divided into two parts which has good and bad customers separately. And following are the insights from technique implemented in ‘</a:t>
            </a:r>
            <a:r>
              <a:rPr lang="en-US" dirty="0" err="1" smtClean="0"/>
              <a:t>Business_Stability_Insight.r</a:t>
            </a:r>
            <a:r>
              <a:rPr lang="en-US" dirty="0" smtClean="0"/>
              <a:t>’</a:t>
            </a:r>
          </a:p>
          <a:p>
            <a:pPr>
              <a:buFont typeface="Arial" pitchFamily="34" charset="0"/>
              <a:buChar char="•"/>
            </a:pPr>
            <a:endParaRPr lang="en-US" dirty="0"/>
          </a:p>
          <a:p>
            <a:pPr>
              <a:buFont typeface="Arial" pitchFamily="34" charset="0"/>
              <a:buChar char="•"/>
            </a:pPr>
            <a:r>
              <a:rPr lang="en-US" dirty="0" smtClean="0"/>
              <a:t> If the current stability in business is greater than 18.6 years then percentage of good customers found is 12.89% but If the current stability in business is less than or equal to 18.6 years then percentage of good customers found is 54.21%</a:t>
            </a:r>
          </a:p>
          <a:p>
            <a:pPr>
              <a:buFont typeface="Arial" pitchFamily="34" charset="0"/>
              <a:buChar char="•"/>
            </a:pPr>
            <a:endParaRPr lang="en-US" dirty="0"/>
          </a:p>
          <a:p>
            <a:pPr>
              <a:buFont typeface="Arial" pitchFamily="34" charset="0"/>
              <a:buChar char="•"/>
            </a:pPr>
            <a:r>
              <a:rPr lang="en-US" dirty="0" smtClean="0"/>
              <a:t> If the current stability in business is greater than 18.6 years then percentage of bad customers found is 6.21% but If the current stability in business is less than or equal to 18.6 years then percentage of bad customers found is 26.69%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20" y="428604"/>
            <a:ext cx="8501122" cy="5355312"/>
          </a:xfrm>
          <a:prstGeom prst="rect">
            <a:avLst/>
          </a:prstGeom>
          <a:noFill/>
        </p:spPr>
        <p:txBody>
          <a:bodyPr wrap="square" rtlCol="0">
            <a:spAutoFit/>
          </a:bodyPr>
          <a:lstStyle/>
          <a:p>
            <a:pPr>
              <a:buFont typeface="Arial" pitchFamily="34" charset="0"/>
              <a:buChar char="•"/>
            </a:pPr>
            <a:endParaRPr lang="en-US" dirty="0" smtClean="0"/>
          </a:p>
          <a:p>
            <a:pPr>
              <a:buFont typeface="Arial" pitchFamily="34" charset="0"/>
              <a:buChar char="•"/>
            </a:pPr>
            <a:r>
              <a:rPr lang="en-US" dirty="0" smtClean="0"/>
              <a:t> The another approach to increase the accuracy of the above insight is considering only those observations which has ‘STABILITYCONFIRMED’ attribute value as ‘Y’ (means Yes)</a:t>
            </a:r>
          </a:p>
          <a:p>
            <a:pPr>
              <a:buFont typeface="Arial" pitchFamily="34" charset="0"/>
              <a:buChar char="•"/>
            </a:pPr>
            <a:endParaRPr lang="en-US" dirty="0"/>
          </a:p>
          <a:p>
            <a:pPr>
              <a:buFont typeface="Arial" pitchFamily="34" charset="0"/>
              <a:buChar char="•"/>
            </a:pPr>
            <a:r>
              <a:rPr lang="en-US" dirty="0" smtClean="0"/>
              <a:t> This means we are considering only those customers whose stability </a:t>
            </a:r>
            <a:r>
              <a:rPr lang="en-US" dirty="0"/>
              <a:t>i</a:t>
            </a:r>
            <a:r>
              <a:rPr lang="en-US" dirty="0" smtClean="0"/>
              <a:t>s confirmed.</a:t>
            </a:r>
          </a:p>
          <a:p>
            <a:pPr>
              <a:buFont typeface="Arial" pitchFamily="34" charset="0"/>
              <a:buChar char="•"/>
            </a:pPr>
            <a:endParaRPr lang="en-US" dirty="0"/>
          </a:p>
          <a:p>
            <a:pPr>
              <a:buFont typeface="Arial" pitchFamily="34" charset="0"/>
              <a:buChar char="•"/>
            </a:pPr>
            <a:r>
              <a:rPr lang="en-US" dirty="0" smtClean="0"/>
              <a:t> So from the above data which has ‘9118’ rows after removing the observations which has ‘N’ (means NO) value in ‘STABILITYCONFIRMED’ attribute, then the dataset is remained with total ‘85’ observations. </a:t>
            </a:r>
          </a:p>
          <a:p>
            <a:pPr>
              <a:buFont typeface="Arial" pitchFamily="34" charset="0"/>
              <a:buChar char="•"/>
            </a:pPr>
            <a:endParaRPr lang="en-US" dirty="0"/>
          </a:p>
          <a:p>
            <a:pPr>
              <a:buFont typeface="Arial" pitchFamily="34" charset="0"/>
              <a:buChar char="•"/>
            </a:pPr>
            <a:r>
              <a:rPr lang="en-US" dirty="0" smtClean="0"/>
              <a:t> Now the threshold value of ‘CURRENTSTABILITYINBUSINESS’ attribute is 11.1 years.</a:t>
            </a:r>
          </a:p>
          <a:p>
            <a:pPr>
              <a:buFont typeface="Arial" pitchFamily="34" charset="0"/>
              <a:buChar char="•"/>
            </a:pPr>
            <a:endParaRPr lang="en-US" dirty="0"/>
          </a:p>
          <a:p>
            <a:pPr>
              <a:buFont typeface="Arial" pitchFamily="34" charset="0"/>
              <a:buChar char="•"/>
            </a:pPr>
            <a:r>
              <a:rPr lang="en-US" dirty="0" smtClean="0"/>
              <a:t>  If the stability is confirmed and current stability in business is greater than 11.1 years then percentage of good customers found is 29.41% but if the stability is confirmed and current stability in business is less than or equal to 11.1 years then percentage of good customers found is 35.29%.</a:t>
            </a:r>
          </a:p>
          <a:p>
            <a:pPr>
              <a:buFont typeface="Arial" pitchFamily="34" charset="0"/>
              <a:buChar char="•"/>
            </a:pPr>
            <a:endParaRPr lang="en-US" dirty="0"/>
          </a:p>
          <a:p>
            <a:pPr>
              <a:buFont typeface="Arial" pitchFamily="34" charset="0"/>
              <a:buChar char="•"/>
            </a:pPr>
            <a:r>
              <a:rPr lang="en-US" dirty="0"/>
              <a:t> </a:t>
            </a:r>
            <a:r>
              <a:rPr lang="en-US" dirty="0" smtClean="0"/>
              <a:t>If the stability is confirmed and current stability in business is greater than 11.1 years then percentage of good customers found is 10.59% but if the stability is confirmed and current stability in business is less than or equal to 11.1 years then percentage of good customers found is 24.71%.</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272</TotalTime>
  <Words>2064</Words>
  <Application>Microsoft Office PowerPoint</Application>
  <PresentationFormat>On-screen Show (4:3)</PresentationFormat>
  <Paragraphs>121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Equity</vt:lpstr>
      <vt:lpstr>Slide 1</vt:lpstr>
      <vt:lpstr>Slide 2</vt:lpstr>
      <vt:lpstr>Slide 3</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NANDU</dc:creator>
  <cp:lastModifiedBy>NANDU</cp:lastModifiedBy>
  <cp:revision>7</cp:revision>
  <dcterms:created xsi:type="dcterms:W3CDTF">2019-11-25T02:14:57Z</dcterms:created>
  <dcterms:modified xsi:type="dcterms:W3CDTF">2019-11-25T10:55:19Z</dcterms:modified>
</cp:coreProperties>
</file>