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ACC5E81-0B43-4BB0-83D3-8DDE034C649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C5E81-0B43-4BB0-83D3-8DDE034C64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C5E81-0B43-4BB0-83D3-8DDE034C64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C5E81-0B43-4BB0-83D3-8DDE034C649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ACC5E81-0B43-4BB0-83D3-8DDE034C64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C5E81-0B43-4BB0-83D3-8DDE034C649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C5E81-0B43-4BB0-83D3-8DDE034C649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C5E81-0B43-4BB0-83D3-8DDE034C64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C5E81-0B43-4BB0-83D3-8DDE034C64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C5E81-0B43-4BB0-83D3-8DDE034C649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ACC5E81-0B43-4BB0-83D3-8DDE034C649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1BF69CC-6936-4DA8-877A-FAA7D2097273}" type="datetimeFigureOut">
              <a:rPr lang="en-US" smtClean="0"/>
              <a:pPr/>
              <a:t>11/25/2019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ACC5E81-0B43-4BB0-83D3-8DDE034C64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4414" y="1500174"/>
            <a:ext cx="6858048" cy="1107996"/>
          </a:xfrm>
          <a:prstGeom prst="rect">
            <a:avLst/>
          </a:prstGeom>
          <a:noFill/>
        </p:spPr>
        <p:txBody>
          <a:bodyPr wrap="square" rtlCol="0">
            <a:spAutoFit/>
          </a:bodyPr>
          <a:lstStyle/>
          <a:p>
            <a:r>
              <a:rPr lang="en-US" sz="6600" b="1" dirty="0" smtClean="0"/>
              <a:t>Insights from Data</a:t>
            </a:r>
            <a:endParaRPr lang="en-US" sz="6600" b="1" dirty="0"/>
          </a:p>
        </p:txBody>
      </p:sp>
      <p:sp>
        <p:nvSpPr>
          <p:cNvPr id="5" name="TextBox 4"/>
          <p:cNvSpPr txBox="1"/>
          <p:nvPr/>
        </p:nvSpPr>
        <p:spPr>
          <a:xfrm>
            <a:off x="4357686" y="3857628"/>
            <a:ext cx="4621073" cy="1938992"/>
          </a:xfrm>
          <a:prstGeom prst="rect">
            <a:avLst/>
          </a:prstGeom>
          <a:noFill/>
        </p:spPr>
        <p:txBody>
          <a:bodyPr wrap="none" rtlCol="0">
            <a:spAutoFit/>
          </a:bodyPr>
          <a:lstStyle/>
          <a:p>
            <a:r>
              <a:rPr lang="en-US" sz="2000" b="1" dirty="0" smtClean="0"/>
              <a:t>Submitted By:</a:t>
            </a:r>
          </a:p>
          <a:p>
            <a:r>
              <a:rPr lang="en-US" sz="2000" dirty="0" err="1" smtClean="0"/>
              <a:t>Dara</a:t>
            </a:r>
            <a:r>
              <a:rPr lang="en-US" sz="2000" dirty="0" smtClean="0"/>
              <a:t> Nanda </a:t>
            </a:r>
            <a:r>
              <a:rPr lang="en-US" sz="2000" dirty="0" err="1" smtClean="0"/>
              <a:t>Gopala</a:t>
            </a:r>
            <a:r>
              <a:rPr lang="en-US" sz="2000" dirty="0" smtClean="0"/>
              <a:t> Krishna</a:t>
            </a:r>
          </a:p>
          <a:p>
            <a:r>
              <a:rPr lang="en-US" sz="2000" dirty="0" err="1" smtClean="0"/>
              <a:t>Jaypee</a:t>
            </a:r>
            <a:r>
              <a:rPr lang="en-US" sz="2000" dirty="0" smtClean="0"/>
              <a:t> Institute of Information Technology</a:t>
            </a:r>
          </a:p>
          <a:p>
            <a:r>
              <a:rPr lang="en-US" sz="2000" dirty="0" err="1" smtClean="0"/>
              <a:t>Enroll.No</a:t>
            </a:r>
            <a:r>
              <a:rPr lang="en-US" sz="2000" dirty="0" smtClean="0"/>
              <a:t>: 16104056</a:t>
            </a:r>
          </a:p>
          <a:p>
            <a:r>
              <a:rPr lang="en-US" sz="2000" dirty="0" smtClean="0"/>
              <a:t>Phone No: 9643543470</a:t>
            </a:r>
          </a:p>
          <a:p>
            <a:r>
              <a:rPr lang="en-US" sz="2000" dirty="0" smtClean="0"/>
              <a:t>Email: nandudara3105@gmail.com</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428604"/>
            <a:ext cx="8501122" cy="646331"/>
          </a:xfrm>
          <a:prstGeom prst="rect">
            <a:avLst/>
          </a:prstGeom>
          <a:noFill/>
        </p:spPr>
        <p:txBody>
          <a:bodyPr wrap="square" rtlCol="0">
            <a:spAutoFit/>
          </a:bodyPr>
          <a:lstStyle/>
          <a:p>
            <a:pPr>
              <a:buFont typeface="Arial" pitchFamily="34" charset="0"/>
              <a:buChar char="•"/>
            </a:pPr>
            <a:endParaRPr lang="en-US" dirty="0" smtClean="0"/>
          </a:p>
          <a:p>
            <a:endParaRPr lang="en-US" dirty="0"/>
          </a:p>
        </p:txBody>
      </p:sp>
      <p:pic>
        <p:nvPicPr>
          <p:cNvPr id="3" name="Picture 2" descr="13.jpg"/>
          <p:cNvPicPr>
            <a:picLocks noChangeAspect="1"/>
          </p:cNvPicPr>
          <p:nvPr/>
        </p:nvPicPr>
        <p:blipFill>
          <a:blip r:embed="rId2"/>
          <a:stretch>
            <a:fillRect/>
          </a:stretch>
        </p:blipFill>
        <p:spPr>
          <a:xfrm>
            <a:off x="571472" y="357166"/>
            <a:ext cx="3657600" cy="2857520"/>
          </a:xfrm>
          <a:prstGeom prst="rect">
            <a:avLst/>
          </a:prstGeom>
        </p:spPr>
      </p:pic>
      <p:pic>
        <p:nvPicPr>
          <p:cNvPr id="5" name="Picture 4" descr="14.jpg"/>
          <p:cNvPicPr>
            <a:picLocks noChangeAspect="1"/>
          </p:cNvPicPr>
          <p:nvPr/>
        </p:nvPicPr>
        <p:blipFill>
          <a:blip r:embed="rId3"/>
          <a:stretch>
            <a:fillRect/>
          </a:stretch>
        </p:blipFill>
        <p:spPr>
          <a:xfrm>
            <a:off x="642910" y="3500438"/>
            <a:ext cx="3657600" cy="3014658"/>
          </a:xfrm>
          <a:prstGeom prst="rect">
            <a:avLst/>
          </a:prstGeom>
        </p:spPr>
      </p:pic>
      <p:sp>
        <p:nvSpPr>
          <p:cNvPr id="6" name="Rectangle 5"/>
          <p:cNvSpPr/>
          <p:nvPr/>
        </p:nvSpPr>
        <p:spPr>
          <a:xfrm>
            <a:off x="4214810" y="857232"/>
            <a:ext cx="4572000" cy="1754326"/>
          </a:xfrm>
          <a:prstGeom prst="rect">
            <a:avLst/>
          </a:prstGeom>
        </p:spPr>
        <p:txBody>
          <a:bodyPr>
            <a:spAutoFit/>
          </a:bodyPr>
          <a:lstStyle/>
          <a:p>
            <a:r>
              <a:rPr lang="en-US" dirty="0" smtClean="0"/>
              <a:t>If the stability is confirmed and current stability in business is greater than 11.1 years then percentage of good customers found is 29.41% but if the stability is confirmed and current stability in business is less than or equal to 11.1 years then percentage of good customers found is 35.29%.</a:t>
            </a:r>
            <a:endParaRPr lang="en-US" dirty="0"/>
          </a:p>
        </p:txBody>
      </p:sp>
      <p:sp>
        <p:nvSpPr>
          <p:cNvPr id="7" name="Rectangle 6"/>
          <p:cNvSpPr/>
          <p:nvPr/>
        </p:nvSpPr>
        <p:spPr>
          <a:xfrm>
            <a:off x="4214810" y="3857628"/>
            <a:ext cx="4572000" cy="1754326"/>
          </a:xfrm>
          <a:prstGeom prst="rect">
            <a:avLst/>
          </a:prstGeom>
        </p:spPr>
        <p:txBody>
          <a:bodyPr>
            <a:spAutoFit/>
          </a:bodyPr>
          <a:lstStyle/>
          <a:p>
            <a:r>
              <a:rPr lang="en-US" dirty="0" smtClean="0"/>
              <a:t>If the stability is confirmed and current stability in business is greater than 11.1 years then percentage of good customers found is 10.59% but if the stability is confirmed and current stability in business is less than or equal to 11.1 years then percentage of good customers found is 24.71%.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929718" cy="523220"/>
          </a:xfrm>
          <a:prstGeom prst="rect">
            <a:avLst/>
          </a:prstGeom>
          <a:noFill/>
        </p:spPr>
        <p:txBody>
          <a:bodyPr wrap="square" rtlCol="0">
            <a:spAutoFit/>
          </a:bodyPr>
          <a:lstStyle/>
          <a:p>
            <a:r>
              <a:rPr lang="en-US" sz="2800" b="1" dirty="0" smtClean="0"/>
              <a:t>Insights </a:t>
            </a:r>
            <a:r>
              <a:rPr lang="en-US" sz="2800" b="1" dirty="0" smtClean="0"/>
              <a:t>from </a:t>
            </a:r>
            <a:r>
              <a:rPr lang="en-US" sz="2800" b="1" dirty="0" smtClean="0"/>
              <a:t>Address</a:t>
            </a:r>
            <a:r>
              <a:rPr lang="en-US" sz="2800" b="1" dirty="0" smtClean="0"/>
              <a:t> Confirmed:</a:t>
            </a:r>
            <a:endParaRPr lang="en-US" sz="2800" b="1" dirty="0" smtClean="0"/>
          </a:p>
        </p:txBody>
      </p:sp>
      <p:pic>
        <p:nvPicPr>
          <p:cNvPr id="3" name="Picture 2" descr="15.jpg"/>
          <p:cNvPicPr>
            <a:picLocks noChangeAspect="1"/>
          </p:cNvPicPr>
          <p:nvPr/>
        </p:nvPicPr>
        <p:blipFill>
          <a:blip r:embed="rId2"/>
          <a:stretch>
            <a:fillRect/>
          </a:stretch>
        </p:blipFill>
        <p:spPr>
          <a:xfrm>
            <a:off x="500034" y="928670"/>
            <a:ext cx="3657600" cy="2643206"/>
          </a:xfrm>
          <a:prstGeom prst="rect">
            <a:avLst/>
          </a:prstGeom>
        </p:spPr>
      </p:pic>
      <p:pic>
        <p:nvPicPr>
          <p:cNvPr id="5" name="Picture 4" descr="16.jpg"/>
          <p:cNvPicPr>
            <a:picLocks noChangeAspect="1"/>
          </p:cNvPicPr>
          <p:nvPr/>
        </p:nvPicPr>
        <p:blipFill>
          <a:blip r:embed="rId3"/>
          <a:stretch>
            <a:fillRect/>
          </a:stretch>
        </p:blipFill>
        <p:spPr>
          <a:xfrm>
            <a:off x="500034" y="3786190"/>
            <a:ext cx="3657600" cy="2728906"/>
          </a:xfrm>
          <a:prstGeom prst="rect">
            <a:avLst/>
          </a:prstGeom>
        </p:spPr>
      </p:pic>
      <p:sp>
        <p:nvSpPr>
          <p:cNvPr id="6" name="Rectangle 5"/>
          <p:cNvSpPr/>
          <p:nvPr/>
        </p:nvSpPr>
        <p:spPr>
          <a:xfrm>
            <a:off x="3929058" y="1357298"/>
            <a:ext cx="4572000" cy="1200329"/>
          </a:xfrm>
          <a:prstGeom prst="rect">
            <a:avLst/>
          </a:prstGeom>
        </p:spPr>
        <p:txBody>
          <a:bodyPr>
            <a:spAutoFit/>
          </a:bodyPr>
          <a:lstStyle/>
          <a:p>
            <a:r>
              <a:rPr lang="en-US" dirty="0" smtClean="0"/>
              <a:t>If the address is confirmed then percentage of good customers found is 65.86% but if the address is not confirmed then the percentage of good customers found is 0.21%.</a:t>
            </a:r>
            <a:endParaRPr lang="en-US" dirty="0"/>
          </a:p>
        </p:txBody>
      </p:sp>
      <p:sp>
        <p:nvSpPr>
          <p:cNvPr id="7" name="Rectangle 6"/>
          <p:cNvSpPr/>
          <p:nvPr/>
        </p:nvSpPr>
        <p:spPr>
          <a:xfrm>
            <a:off x="4000496" y="4143380"/>
            <a:ext cx="4572000" cy="1200329"/>
          </a:xfrm>
          <a:prstGeom prst="rect">
            <a:avLst/>
          </a:prstGeom>
        </p:spPr>
        <p:txBody>
          <a:bodyPr>
            <a:spAutoFit/>
          </a:bodyPr>
          <a:lstStyle/>
          <a:p>
            <a:r>
              <a:rPr lang="en-US" dirty="0" smtClean="0"/>
              <a:t>If the address is confirmed then percentage of bad customers found is 32.37% but if the address is not confirmed then the percentage of bas customers found is 0.11%.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929718" cy="523220"/>
          </a:xfrm>
          <a:prstGeom prst="rect">
            <a:avLst/>
          </a:prstGeom>
          <a:noFill/>
        </p:spPr>
        <p:txBody>
          <a:bodyPr wrap="square" rtlCol="0">
            <a:spAutoFit/>
          </a:bodyPr>
          <a:lstStyle/>
          <a:p>
            <a:r>
              <a:rPr lang="en-US" sz="2800" b="1" dirty="0" smtClean="0"/>
              <a:t>Insights </a:t>
            </a:r>
            <a:r>
              <a:rPr lang="en-US" sz="2800" b="1" dirty="0" smtClean="0"/>
              <a:t>from </a:t>
            </a:r>
            <a:r>
              <a:rPr lang="en-US" sz="2800" b="1" dirty="0" smtClean="0"/>
              <a:t>Political Link</a:t>
            </a:r>
            <a:r>
              <a:rPr lang="en-US" sz="2800" b="1" dirty="0" smtClean="0"/>
              <a:t>:</a:t>
            </a:r>
            <a:endParaRPr lang="en-US" sz="2800" b="1" dirty="0" smtClean="0"/>
          </a:p>
        </p:txBody>
      </p:sp>
      <p:pic>
        <p:nvPicPr>
          <p:cNvPr id="5" name="Picture 4" descr="17.jpg"/>
          <p:cNvPicPr>
            <a:picLocks noChangeAspect="1"/>
          </p:cNvPicPr>
          <p:nvPr/>
        </p:nvPicPr>
        <p:blipFill>
          <a:blip r:embed="rId2"/>
          <a:stretch>
            <a:fillRect/>
          </a:stretch>
        </p:blipFill>
        <p:spPr>
          <a:xfrm>
            <a:off x="428596" y="857232"/>
            <a:ext cx="3657600" cy="2571768"/>
          </a:xfrm>
          <a:prstGeom prst="rect">
            <a:avLst/>
          </a:prstGeom>
        </p:spPr>
      </p:pic>
      <p:pic>
        <p:nvPicPr>
          <p:cNvPr id="6" name="Picture 5" descr="18.jpg"/>
          <p:cNvPicPr>
            <a:picLocks noChangeAspect="1"/>
          </p:cNvPicPr>
          <p:nvPr/>
        </p:nvPicPr>
        <p:blipFill>
          <a:blip r:embed="rId3"/>
          <a:stretch>
            <a:fillRect/>
          </a:stretch>
        </p:blipFill>
        <p:spPr>
          <a:xfrm>
            <a:off x="428596" y="3714752"/>
            <a:ext cx="3657600" cy="2800344"/>
          </a:xfrm>
          <a:prstGeom prst="rect">
            <a:avLst/>
          </a:prstGeom>
        </p:spPr>
      </p:pic>
      <p:sp>
        <p:nvSpPr>
          <p:cNvPr id="7" name="Rectangle 6"/>
          <p:cNvSpPr/>
          <p:nvPr/>
        </p:nvSpPr>
        <p:spPr>
          <a:xfrm>
            <a:off x="4000496" y="1428736"/>
            <a:ext cx="4572000" cy="1200329"/>
          </a:xfrm>
          <a:prstGeom prst="rect">
            <a:avLst/>
          </a:prstGeom>
        </p:spPr>
        <p:txBody>
          <a:bodyPr>
            <a:spAutoFit/>
          </a:bodyPr>
          <a:lstStyle/>
          <a:p>
            <a:r>
              <a:rPr lang="en-US" dirty="0" smtClean="0"/>
              <a:t>If there is political link then percentage of good customers found is 0.71% but if there is no political link then the percentage of good customers found is 64.91%.</a:t>
            </a:r>
            <a:endParaRPr lang="en-US" dirty="0"/>
          </a:p>
        </p:txBody>
      </p:sp>
      <p:sp>
        <p:nvSpPr>
          <p:cNvPr id="8" name="Rectangle 7"/>
          <p:cNvSpPr/>
          <p:nvPr/>
        </p:nvSpPr>
        <p:spPr>
          <a:xfrm>
            <a:off x="4000496" y="4286256"/>
            <a:ext cx="4572000" cy="1200329"/>
          </a:xfrm>
          <a:prstGeom prst="rect">
            <a:avLst/>
          </a:prstGeom>
        </p:spPr>
        <p:txBody>
          <a:bodyPr>
            <a:spAutoFit/>
          </a:bodyPr>
          <a:lstStyle/>
          <a:p>
            <a:r>
              <a:rPr lang="en-US" dirty="0" smtClean="0"/>
              <a:t>If there is political link then percentage of bad customers found is 0.56% but if there is no political link then the percentage of bad customers found is 31.83%.</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2852"/>
            <a:ext cx="8929718" cy="523220"/>
          </a:xfrm>
          <a:prstGeom prst="rect">
            <a:avLst/>
          </a:prstGeom>
          <a:noFill/>
        </p:spPr>
        <p:txBody>
          <a:bodyPr wrap="square" rtlCol="0">
            <a:spAutoFit/>
          </a:bodyPr>
          <a:lstStyle/>
          <a:p>
            <a:r>
              <a:rPr lang="en-US" sz="2800" b="1" dirty="0" smtClean="0"/>
              <a:t>Insights </a:t>
            </a:r>
            <a:r>
              <a:rPr lang="en-US" sz="2800" b="1" dirty="0" smtClean="0"/>
              <a:t>from </a:t>
            </a:r>
            <a:r>
              <a:rPr lang="en-US" sz="2800" b="1" dirty="0" smtClean="0"/>
              <a:t>Image Confirmed</a:t>
            </a:r>
            <a:r>
              <a:rPr lang="en-US" sz="2800" b="1" dirty="0" smtClean="0"/>
              <a:t>:</a:t>
            </a:r>
            <a:endParaRPr lang="en-US" sz="2800" b="1" dirty="0" smtClean="0"/>
          </a:p>
        </p:txBody>
      </p:sp>
      <p:pic>
        <p:nvPicPr>
          <p:cNvPr id="5" name="Picture 4" descr="19.jpg"/>
          <p:cNvPicPr>
            <a:picLocks noChangeAspect="1"/>
          </p:cNvPicPr>
          <p:nvPr/>
        </p:nvPicPr>
        <p:blipFill>
          <a:blip r:embed="rId2"/>
          <a:stretch>
            <a:fillRect/>
          </a:stretch>
        </p:blipFill>
        <p:spPr>
          <a:xfrm>
            <a:off x="428596" y="857232"/>
            <a:ext cx="3657600" cy="2643206"/>
          </a:xfrm>
          <a:prstGeom prst="rect">
            <a:avLst/>
          </a:prstGeom>
        </p:spPr>
      </p:pic>
      <p:pic>
        <p:nvPicPr>
          <p:cNvPr id="6" name="Picture 5" descr="20.jpg"/>
          <p:cNvPicPr>
            <a:picLocks noChangeAspect="1"/>
          </p:cNvPicPr>
          <p:nvPr/>
        </p:nvPicPr>
        <p:blipFill>
          <a:blip r:embed="rId3"/>
          <a:stretch>
            <a:fillRect/>
          </a:stretch>
        </p:blipFill>
        <p:spPr>
          <a:xfrm>
            <a:off x="428596" y="3714752"/>
            <a:ext cx="3657600" cy="2728906"/>
          </a:xfrm>
          <a:prstGeom prst="rect">
            <a:avLst/>
          </a:prstGeom>
        </p:spPr>
      </p:pic>
      <p:sp>
        <p:nvSpPr>
          <p:cNvPr id="7" name="Rectangle 6"/>
          <p:cNvSpPr/>
          <p:nvPr/>
        </p:nvSpPr>
        <p:spPr>
          <a:xfrm>
            <a:off x="4000496" y="1285860"/>
            <a:ext cx="4572000" cy="1200329"/>
          </a:xfrm>
          <a:prstGeom prst="rect">
            <a:avLst/>
          </a:prstGeom>
        </p:spPr>
        <p:txBody>
          <a:bodyPr>
            <a:spAutoFit/>
          </a:bodyPr>
          <a:lstStyle/>
          <a:p>
            <a:r>
              <a:rPr lang="en-US" dirty="0" smtClean="0"/>
              <a:t>If the image of person taking loan is confirmed then percentage of </a:t>
            </a:r>
            <a:r>
              <a:rPr lang="en-US" dirty="0" smtClean="0"/>
              <a:t>good </a:t>
            </a:r>
            <a:r>
              <a:rPr lang="en-US" dirty="0" smtClean="0"/>
              <a:t>customers found is 64.67% but if the image of person taking loan is not confirmed then percentage of good customers found is 1.31%.</a:t>
            </a:r>
            <a:endParaRPr lang="en-US" dirty="0"/>
          </a:p>
        </p:txBody>
      </p:sp>
      <p:sp>
        <p:nvSpPr>
          <p:cNvPr id="8" name="Rectangle 7"/>
          <p:cNvSpPr/>
          <p:nvPr/>
        </p:nvSpPr>
        <p:spPr>
          <a:xfrm>
            <a:off x="4071934" y="4214818"/>
            <a:ext cx="4572000" cy="1200329"/>
          </a:xfrm>
          <a:prstGeom prst="rect">
            <a:avLst/>
          </a:prstGeom>
        </p:spPr>
        <p:txBody>
          <a:bodyPr>
            <a:spAutoFit/>
          </a:bodyPr>
          <a:lstStyle/>
          <a:p>
            <a:r>
              <a:rPr lang="en-US" dirty="0" smtClean="0"/>
              <a:t>If the image of person taking loan is confirmed then percentage of bad customers found is 31.95% but if the image of person taking loan is not confirmed then percentage of bad customers found is 0.45%.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786874" cy="6309420"/>
          </a:xfrm>
          <a:prstGeom prst="rect">
            <a:avLst/>
          </a:prstGeom>
          <a:noFill/>
        </p:spPr>
        <p:txBody>
          <a:bodyPr wrap="square" rtlCol="0">
            <a:spAutoFit/>
          </a:bodyPr>
          <a:lstStyle/>
          <a:p>
            <a:r>
              <a:rPr lang="en-US" sz="2800" b="1" dirty="0" smtClean="0"/>
              <a:t>Data Preprocessing:</a:t>
            </a:r>
          </a:p>
          <a:p>
            <a:endParaRPr lang="en-US" sz="1600" b="1" dirty="0" smtClean="0"/>
          </a:p>
          <a:p>
            <a:pPr>
              <a:buFont typeface="Arial" pitchFamily="34" charset="0"/>
              <a:buChar char="•"/>
            </a:pPr>
            <a:r>
              <a:rPr lang="en-US" dirty="0" smtClean="0"/>
              <a:t> There are 10,000 observations and 49 total number of attributes in the given dataset.</a:t>
            </a:r>
          </a:p>
          <a:p>
            <a:endParaRPr lang="en-US" dirty="0"/>
          </a:p>
          <a:p>
            <a:pPr>
              <a:buFont typeface="Arial" pitchFamily="34" charset="0"/>
              <a:buChar char="•"/>
            </a:pPr>
            <a:r>
              <a:rPr lang="en-US" dirty="0" smtClean="0"/>
              <a:t> The dataset has empty values in it. So all the empty values in the data are replaced by the ‘NA’ values.</a:t>
            </a:r>
          </a:p>
          <a:p>
            <a:endParaRPr lang="en-US" dirty="0"/>
          </a:p>
          <a:p>
            <a:pPr>
              <a:buFont typeface="Arial" pitchFamily="34" charset="0"/>
              <a:buChar char="•"/>
            </a:pPr>
            <a:r>
              <a:rPr lang="en-US" dirty="0" smtClean="0"/>
              <a:t> The target attribute in the dataset is ‘</a:t>
            </a:r>
            <a:r>
              <a:rPr lang="en-US" dirty="0" err="1" smtClean="0"/>
              <a:t>Good_Bad</a:t>
            </a:r>
            <a:r>
              <a:rPr lang="en-US" dirty="0" smtClean="0"/>
              <a:t>’ which is replaced by ‘target’ for ease. And also it will be more convenient if it is of numeric type. So further ‘target’ is converted into numerical form and named as ‘Target’ with ‘Good’ and ‘Bad’ changed to ‘2’ and ‘1’ respectively. </a:t>
            </a:r>
          </a:p>
          <a:p>
            <a:endParaRPr lang="en-US" dirty="0"/>
          </a:p>
          <a:p>
            <a:pPr>
              <a:buFont typeface="Arial" pitchFamily="34" charset="0"/>
              <a:buChar char="•"/>
            </a:pPr>
            <a:r>
              <a:rPr lang="en-US" dirty="0" smtClean="0"/>
              <a:t> The next attribute which requires preprocessing and one hot encoding is ‘LOCATIONNAME’. It has ‘NA’ values and also some numeric values like ‘8’, ‘6’ etc., in some observations. So the observations with these type ambiguity are removed from the dataset. Also this attribute is converted to numeric type and named ‘Location’ for further process.</a:t>
            </a:r>
          </a:p>
          <a:p>
            <a:endParaRPr lang="en-US" dirty="0"/>
          </a:p>
          <a:p>
            <a:pPr>
              <a:buFont typeface="Arial" pitchFamily="34" charset="0"/>
              <a:buChar char="•"/>
            </a:pPr>
            <a:r>
              <a:rPr lang="en-US" dirty="0" smtClean="0"/>
              <a:t> Another technique of removing ambiguity in dataset is replacing the irrelevant values in the attribute with mean value or most repeating value of that particular attribute.</a:t>
            </a:r>
          </a:p>
          <a:p>
            <a:pPr>
              <a:buFont typeface="Arial" pitchFamily="34" charset="0"/>
              <a:buChar char="•"/>
            </a:pPr>
            <a:endParaRPr lang="en-US" dirty="0"/>
          </a:p>
          <a:p>
            <a:pPr>
              <a:buFont typeface="Arial" pitchFamily="34" charset="0"/>
              <a:buChar char="•"/>
            </a:pPr>
            <a:r>
              <a:rPr lang="en-US" dirty="0" smtClean="0"/>
              <a:t> The above mentioned preprocessing in implemented in ‘</a:t>
            </a:r>
            <a:r>
              <a:rPr lang="en-US" dirty="0" err="1" smtClean="0"/>
              <a:t>Preprocessing.r</a:t>
            </a:r>
            <a:r>
              <a:rPr lang="en-US" dirty="0" smtClean="0"/>
              <a:t>’ file.</a:t>
            </a:r>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786874" cy="523220"/>
          </a:xfrm>
          <a:prstGeom prst="rect">
            <a:avLst/>
          </a:prstGeom>
          <a:noFill/>
        </p:spPr>
        <p:txBody>
          <a:bodyPr wrap="square" rtlCol="0">
            <a:spAutoFit/>
          </a:bodyPr>
          <a:lstStyle/>
          <a:p>
            <a:r>
              <a:rPr lang="en-US" sz="2800" b="1" dirty="0" smtClean="0"/>
              <a:t>Insights from Location</a:t>
            </a:r>
            <a:r>
              <a:rPr lang="en-US" sz="2800" b="1" dirty="0" smtClean="0"/>
              <a:t>:</a:t>
            </a:r>
            <a:endParaRPr lang="en-US" sz="2800" b="1" dirty="0" smtClean="0"/>
          </a:p>
        </p:txBody>
      </p:sp>
      <p:pic>
        <p:nvPicPr>
          <p:cNvPr id="5" name="Picture 4" descr="2.jpg"/>
          <p:cNvPicPr>
            <a:picLocks noChangeAspect="1"/>
          </p:cNvPicPr>
          <p:nvPr/>
        </p:nvPicPr>
        <p:blipFill>
          <a:blip r:embed="rId2"/>
          <a:stretch>
            <a:fillRect/>
          </a:stretch>
        </p:blipFill>
        <p:spPr>
          <a:xfrm>
            <a:off x="571472" y="3571876"/>
            <a:ext cx="3642638" cy="2672476"/>
          </a:xfrm>
          <a:prstGeom prst="rect">
            <a:avLst/>
          </a:prstGeom>
        </p:spPr>
      </p:pic>
      <p:pic>
        <p:nvPicPr>
          <p:cNvPr id="6" name="Picture 5" descr="1.jpg"/>
          <p:cNvPicPr>
            <a:picLocks noChangeAspect="1"/>
          </p:cNvPicPr>
          <p:nvPr/>
        </p:nvPicPr>
        <p:blipFill>
          <a:blip r:embed="rId3"/>
          <a:stretch>
            <a:fillRect/>
          </a:stretch>
        </p:blipFill>
        <p:spPr>
          <a:xfrm>
            <a:off x="500034" y="1071546"/>
            <a:ext cx="3643200" cy="2404512"/>
          </a:xfrm>
          <a:prstGeom prst="rect">
            <a:avLst/>
          </a:prstGeom>
        </p:spPr>
      </p:pic>
      <p:sp>
        <p:nvSpPr>
          <p:cNvPr id="7" name="Rectangle 6"/>
          <p:cNvSpPr/>
          <p:nvPr/>
        </p:nvSpPr>
        <p:spPr>
          <a:xfrm>
            <a:off x="4214810" y="1500174"/>
            <a:ext cx="4572000" cy="1477328"/>
          </a:xfrm>
          <a:prstGeom prst="rect">
            <a:avLst/>
          </a:prstGeom>
        </p:spPr>
        <p:txBody>
          <a:bodyPr>
            <a:spAutoFit/>
          </a:bodyPr>
          <a:lstStyle/>
          <a:p>
            <a:r>
              <a:rPr lang="en-US" dirty="0" smtClean="0"/>
              <a:t>The first approach of extracting Insights from Location attribute leads to, </a:t>
            </a:r>
            <a:r>
              <a:rPr lang="en-US" dirty="0" smtClean="0"/>
              <a:t>city ‘</a:t>
            </a:r>
            <a:r>
              <a:rPr lang="en-US" b="1" dirty="0" smtClean="0"/>
              <a:t>CHENNAI I</a:t>
            </a:r>
            <a:r>
              <a:rPr lang="en-US" dirty="0" smtClean="0"/>
              <a:t>’ has more good customers  with count of ‘</a:t>
            </a:r>
            <a:r>
              <a:rPr lang="en-US" dirty="0" smtClean="0"/>
              <a:t>326’, city ‘</a:t>
            </a:r>
            <a:r>
              <a:rPr lang="en-US" b="1" dirty="0" smtClean="0"/>
              <a:t>INDORE</a:t>
            </a:r>
            <a:r>
              <a:rPr lang="en-US" dirty="0" smtClean="0"/>
              <a:t>’ </a:t>
            </a:r>
            <a:r>
              <a:rPr lang="en-US" dirty="0" smtClean="0"/>
              <a:t>has </a:t>
            </a:r>
            <a:r>
              <a:rPr lang="en-US" dirty="0" smtClean="0"/>
              <a:t>good customers </a:t>
            </a:r>
            <a:r>
              <a:rPr lang="en-US" dirty="0" smtClean="0"/>
              <a:t>with count of </a:t>
            </a:r>
            <a:r>
              <a:rPr lang="en-US" dirty="0" smtClean="0"/>
              <a:t>‘308’, and so on.</a:t>
            </a:r>
            <a:endParaRPr lang="en-US" dirty="0"/>
          </a:p>
        </p:txBody>
      </p:sp>
      <p:sp>
        <p:nvSpPr>
          <p:cNvPr id="8" name="Rectangle 7"/>
          <p:cNvSpPr/>
          <p:nvPr/>
        </p:nvSpPr>
        <p:spPr>
          <a:xfrm>
            <a:off x="4286248" y="4214818"/>
            <a:ext cx="4572000" cy="1477328"/>
          </a:xfrm>
          <a:prstGeom prst="rect">
            <a:avLst/>
          </a:prstGeom>
        </p:spPr>
        <p:txBody>
          <a:bodyPr>
            <a:spAutoFit/>
          </a:bodyPr>
          <a:lstStyle/>
          <a:p>
            <a:r>
              <a:rPr lang="en-US" dirty="0" smtClean="0"/>
              <a:t>The first approach of extracting Insights from Location attribute leads to, </a:t>
            </a:r>
            <a:r>
              <a:rPr lang="en-US" dirty="0" smtClean="0"/>
              <a:t>city </a:t>
            </a:r>
            <a:r>
              <a:rPr lang="en-US" dirty="0" smtClean="0"/>
              <a:t>‘</a:t>
            </a:r>
            <a:r>
              <a:rPr lang="en-US" b="1" dirty="0" smtClean="0"/>
              <a:t>MYSORE</a:t>
            </a:r>
            <a:r>
              <a:rPr lang="en-US" dirty="0" smtClean="0"/>
              <a:t>’ </a:t>
            </a:r>
            <a:r>
              <a:rPr lang="en-US" dirty="0" smtClean="0"/>
              <a:t>has more </a:t>
            </a:r>
            <a:r>
              <a:rPr lang="en-US" dirty="0" smtClean="0"/>
              <a:t>bad </a:t>
            </a:r>
            <a:r>
              <a:rPr lang="en-US" dirty="0" smtClean="0"/>
              <a:t>customers  with count of </a:t>
            </a:r>
            <a:r>
              <a:rPr lang="en-US" dirty="0" smtClean="0"/>
              <a:t>‘174’, city ‘</a:t>
            </a:r>
            <a:r>
              <a:rPr lang="en-US" b="1" dirty="0" smtClean="0"/>
              <a:t>MADURAI</a:t>
            </a:r>
            <a:r>
              <a:rPr lang="en-US" dirty="0" smtClean="0"/>
              <a:t>’ </a:t>
            </a:r>
            <a:r>
              <a:rPr lang="en-US" dirty="0" smtClean="0"/>
              <a:t>has </a:t>
            </a:r>
            <a:r>
              <a:rPr lang="en-US" dirty="0" smtClean="0"/>
              <a:t>bad customers </a:t>
            </a:r>
            <a:r>
              <a:rPr lang="en-US" dirty="0" smtClean="0"/>
              <a:t>with count of </a:t>
            </a:r>
            <a:r>
              <a:rPr lang="en-US" dirty="0" smtClean="0"/>
              <a:t>‘150’, and so 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jpg"/>
          <p:cNvPicPr>
            <a:picLocks noChangeAspect="1"/>
          </p:cNvPicPr>
          <p:nvPr/>
        </p:nvPicPr>
        <p:blipFill>
          <a:blip r:embed="rId2"/>
          <a:stretch>
            <a:fillRect/>
          </a:stretch>
        </p:blipFill>
        <p:spPr>
          <a:xfrm>
            <a:off x="357158" y="3929066"/>
            <a:ext cx="3643200" cy="2643206"/>
          </a:xfrm>
          <a:prstGeom prst="rect">
            <a:avLst/>
          </a:prstGeom>
        </p:spPr>
      </p:pic>
      <p:pic>
        <p:nvPicPr>
          <p:cNvPr id="7" name="Picture 6" descr="3.jpg"/>
          <p:cNvPicPr>
            <a:picLocks noChangeAspect="1"/>
          </p:cNvPicPr>
          <p:nvPr/>
        </p:nvPicPr>
        <p:blipFill>
          <a:blip r:embed="rId3"/>
          <a:stretch>
            <a:fillRect/>
          </a:stretch>
        </p:blipFill>
        <p:spPr>
          <a:xfrm>
            <a:off x="357158" y="857232"/>
            <a:ext cx="3643338" cy="2571768"/>
          </a:xfrm>
          <a:prstGeom prst="rect">
            <a:avLst/>
          </a:prstGeom>
        </p:spPr>
      </p:pic>
      <p:sp>
        <p:nvSpPr>
          <p:cNvPr id="8" name="Rectangle 7"/>
          <p:cNvSpPr/>
          <p:nvPr/>
        </p:nvSpPr>
        <p:spPr>
          <a:xfrm>
            <a:off x="4071934" y="1357298"/>
            <a:ext cx="4572000" cy="1477328"/>
          </a:xfrm>
          <a:prstGeom prst="rect">
            <a:avLst/>
          </a:prstGeom>
        </p:spPr>
        <p:txBody>
          <a:bodyPr>
            <a:spAutoFit/>
          </a:bodyPr>
          <a:lstStyle/>
          <a:p>
            <a:r>
              <a:rPr lang="en-US" dirty="0" smtClean="0"/>
              <a:t>The </a:t>
            </a:r>
            <a:r>
              <a:rPr lang="en-US" dirty="0" smtClean="0"/>
              <a:t>Second </a:t>
            </a:r>
            <a:r>
              <a:rPr lang="en-US" dirty="0" smtClean="0"/>
              <a:t>approach of extracting Insights from Location attribute leads to, city </a:t>
            </a:r>
            <a:r>
              <a:rPr lang="en-US" dirty="0" smtClean="0"/>
              <a:t>‘</a:t>
            </a:r>
            <a:r>
              <a:rPr lang="en-US" b="1" dirty="0" smtClean="0"/>
              <a:t>KOTA</a:t>
            </a:r>
            <a:r>
              <a:rPr lang="en-US" dirty="0" smtClean="0"/>
              <a:t>’ </a:t>
            </a:r>
            <a:r>
              <a:rPr lang="en-US" dirty="0" smtClean="0"/>
              <a:t>has more good </a:t>
            </a:r>
            <a:r>
              <a:rPr lang="en-US" dirty="0" smtClean="0"/>
              <a:t>customers with maximum probability of ‘</a:t>
            </a:r>
            <a:r>
              <a:rPr lang="en-US" b="1" dirty="0" smtClean="0"/>
              <a:t>1</a:t>
            </a:r>
            <a:r>
              <a:rPr lang="en-US" dirty="0" smtClean="0"/>
              <a:t>’, </a:t>
            </a:r>
            <a:r>
              <a:rPr lang="en-US" dirty="0" smtClean="0"/>
              <a:t>city </a:t>
            </a:r>
            <a:r>
              <a:rPr lang="en-US" dirty="0" smtClean="0"/>
              <a:t>‘</a:t>
            </a:r>
            <a:r>
              <a:rPr lang="en-US" b="1" dirty="0" smtClean="0"/>
              <a:t>JHANSI</a:t>
            </a:r>
            <a:r>
              <a:rPr lang="en-US" dirty="0" smtClean="0"/>
              <a:t>’ </a:t>
            </a:r>
            <a:r>
              <a:rPr lang="en-US" dirty="0" smtClean="0"/>
              <a:t>has good customers with </a:t>
            </a:r>
            <a:r>
              <a:rPr lang="en-US" dirty="0" smtClean="0"/>
              <a:t>probability of  ‘</a:t>
            </a:r>
            <a:r>
              <a:rPr lang="en-US" b="1" dirty="0" smtClean="0"/>
              <a:t>1</a:t>
            </a:r>
            <a:r>
              <a:rPr lang="en-US" dirty="0" smtClean="0"/>
              <a:t>’, </a:t>
            </a:r>
            <a:r>
              <a:rPr lang="en-US" dirty="0" smtClean="0"/>
              <a:t>and so on.</a:t>
            </a:r>
            <a:endParaRPr lang="en-US" dirty="0"/>
          </a:p>
        </p:txBody>
      </p:sp>
      <p:sp>
        <p:nvSpPr>
          <p:cNvPr id="9" name="Rectangle 8"/>
          <p:cNvSpPr/>
          <p:nvPr/>
        </p:nvSpPr>
        <p:spPr>
          <a:xfrm>
            <a:off x="4143372" y="4286256"/>
            <a:ext cx="4572000" cy="1477328"/>
          </a:xfrm>
          <a:prstGeom prst="rect">
            <a:avLst/>
          </a:prstGeom>
        </p:spPr>
        <p:txBody>
          <a:bodyPr>
            <a:spAutoFit/>
          </a:bodyPr>
          <a:lstStyle/>
          <a:p>
            <a:r>
              <a:rPr lang="en-US" dirty="0" smtClean="0"/>
              <a:t>The </a:t>
            </a:r>
            <a:r>
              <a:rPr lang="en-US" dirty="0" smtClean="0"/>
              <a:t>Second </a:t>
            </a:r>
            <a:r>
              <a:rPr lang="en-US" dirty="0" smtClean="0"/>
              <a:t>approach of extracting Insights from Location attribute leads to, city </a:t>
            </a:r>
            <a:r>
              <a:rPr lang="en-US" dirty="0" smtClean="0"/>
              <a:t>‘</a:t>
            </a:r>
            <a:r>
              <a:rPr lang="en-US" b="1" dirty="0" smtClean="0"/>
              <a:t>GHORAKPUR</a:t>
            </a:r>
            <a:r>
              <a:rPr lang="en-US" dirty="0" smtClean="0"/>
              <a:t>’ </a:t>
            </a:r>
            <a:r>
              <a:rPr lang="en-US" dirty="0" smtClean="0"/>
              <a:t>has more </a:t>
            </a:r>
            <a:r>
              <a:rPr lang="en-US" dirty="0" smtClean="0"/>
              <a:t>bad customers with maximum probability of ‘</a:t>
            </a:r>
            <a:r>
              <a:rPr lang="en-US" b="1" dirty="0" smtClean="0"/>
              <a:t>1</a:t>
            </a:r>
            <a:r>
              <a:rPr lang="en-US" dirty="0" smtClean="0"/>
              <a:t>’, </a:t>
            </a:r>
            <a:r>
              <a:rPr lang="en-US" dirty="0" smtClean="0"/>
              <a:t>city </a:t>
            </a:r>
            <a:r>
              <a:rPr lang="en-US" dirty="0" smtClean="0"/>
              <a:t>‘</a:t>
            </a:r>
            <a:r>
              <a:rPr lang="en-US" b="1" dirty="0" smtClean="0"/>
              <a:t>VARANASI</a:t>
            </a:r>
            <a:r>
              <a:rPr lang="en-US" dirty="0" smtClean="0"/>
              <a:t>’ </a:t>
            </a:r>
            <a:r>
              <a:rPr lang="en-US" dirty="0" smtClean="0"/>
              <a:t>has </a:t>
            </a:r>
            <a:r>
              <a:rPr lang="en-US" dirty="0" smtClean="0"/>
              <a:t>bad </a:t>
            </a:r>
            <a:r>
              <a:rPr lang="en-US" dirty="0" smtClean="0"/>
              <a:t>customers with </a:t>
            </a:r>
            <a:r>
              <a:rPr lang="en-US" dirty="0" smtClean="0"/>
              <a:t>probability of  ‘</a:t>
            </a:r>
            <a:r>
              <a:rPr lang="en-US" b="1" dirty="0" smtClean="0"/>
              <a:t>0.71</a:t>
            </a:r>
            <a:r>
              <a:rPr lang="en-US" dirty="0" smtClean="0"/>
              <a:t>’, </a:t>
            </a:r>
            <a:r>
              <a:rPr lang="en-US" dirty="0" smtClean="0"/>
              <a:t>and so 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285728"/>
            <a:ext cx="8715436" cy="523220"/>
          </a:xfrm>
          <a:prstGeom prst="rect">
            <a:avLst/>
          </a:prstGeom>
          <a:noFill/>
        </p:spPr>
        <p:txBody>
          <a:bodyPr wrap="square" rtlCol="0">
            <a:spAutoFit/>
          </a:bodyPr>
          <a:lstStyle/>
          <a:p>
            <a:r>
              <a:rPr lang="en-US" sz="2800" b="1" dirty="0" smtClean="0"/>
              <a:t>Insights from </a:t>
            </a:r>
            <a:r>
              <a:rPr lang="en-US" sz="2800" b="1" dirty="0" smtClean="0"/>
              <a:t>Loan Amount:</a:t>
            </a:r>
            <a:endParaRPr lang="en-US" sz="2800" b="1" dirty="0" smtClean="0"/>
          </a:p>
        </p:txBody>
      </p:sp>
      <p:pic>
        <p:nvPicPr>
          <p:cNvPr id="3" name="Picture 2" descr="5.jpg"/>
          <p:cNvPicPr>
            <a:picLocks noChangeAspect="1"/>
          </p:cNvPicPr>
          <p:nvPr/>
        </p:nvPicPr>
        <p:blipFill>
          <a:blip r:embed="rId2"/>
          <a:stretch>
            <a:fillRect/>
          </a:stretch>
        </p:blipFill>
        <p:spPr>
          <a:xfrm>
            <a:off x="428596" y="1000108"/>
            <a:ext cx="3714776" cy="2357454"/>
          </a:xfrm>
          <a:prstGeom prst="rect">
            <a:avLst/>
          </a:prstGeom>
        </p:spPr>
      </p:pic>
      <p:pic>
        <p:nvPicPr>
          <p:cNvPr id="4" name="Picture 3" descr="6.jpg"/>
          <p:cNvPicPr>
            <a:picLocks noChangeAspect="1"/>
          </p:cNvPicPr>
          <p:nvPr/>
        </p:nvPicPr>
        <p:blipFill>
          <a:blip r:embed="rId3"/>
          <a:stretch>
            <a:fillRect/>
          </a:stretch>
        </p:blipFill>
        <p:spPr>
          <a:xfrm>
            <a:off x="500034" y="3714752"/>
            <a:ext cx="3657600" cy="2571768"/>
          </a:xfrm>
          <a:prstGeom prst="rect">
            <a:avLst/>
          </a:prstGeom>
        </p:spPr>
      </p:pic>
      <p:sp>
        <p:nvSpPr>
          <p:cNvPr id="6" name="Rectangle 5"/>
          <p:cNvSpPr/>
          <p:nvPr/>
        </p:nvSpPr>
        <p:spPr>
          <a:xfrm>
            <a:off x="4071934" y="1214422"/>
            <a:ext cx="4572000" cy="1477328"/>
          </a:xfrm>
          <a:prstGeom prst="rect">
            <a:avLst/>
          </a:prstGeom>
        </p:spPr>
        <p:txBody>
          <a:bodyPr>
            <a:spAutoFit/>
          </a:bodyPr>
          <a:lstStyle/>
          <a:p>
            <a:r>
              <a:rPr lang="en-US" dirty="0" smtClean="0"/>
              <a:t>If the loan amount given is greater than 74% of asset cost then number of finding the good customers in this case is 39.71% but If the loan amount given is less than or equal to 74% of asset cost then number of finding the good customers in this case is 27.44</a:t>
            </a:r>
            <a:r>
              <a:rPr lang="en-US" dirty="0" smtClean="0"/>
              <a:t>%. </a:t>
            </a:r>
            <a:endParaRPr lang="en-US" dirty="0"/>
          </a:p>
        </p:txBody>
      </p:sp>
      <p:sp>
        <p:nvSpPr>
          <p:cNvPr id="7" name="Rectangle 6"/>
          <p:cNvSpPr/>
          <p:nvPr/>
        </p:nvSpPr>
        <p:spPr>
          <a:xfrm>
            <a:off x="4143372" y="4143380"/>
            <a:ext cx="4572000" cy="1477328"/>
          </a:xfrm>
          <a:prstGeom prst="rect">
            <a:avLst/>
          </a:prstGeom>
        </p:spPr>
        <p:txBody>
          <a:bodyPr>
            <a:spAutoFit/>
          </a:bodyPr>
          <a:lstStyle/>
          <a:p>
            <a:r>
              <a:rPr lang="en-US" dirty="0" smtClean="0"/>
              <a:t>If </a:t>
            </a:r>
            <a:r>
              <a:rPr lang="en-US" dirty="0" smtClean="0"/>
              <a:t>the loan amount given is greater than 74% of asset cost then number of finding the bad customers in this case is 20.02% but If the loan amount given is less than or equal to 74% of asset cost then number of finding the bad customers in this case is 12.83</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786874" cy="523220"/>
          </a:xfrm>
          <a:prstGeom prst="rect">
            <a:avLst/>
          </a:prstGeom>
          <a:noFill/>
        </p:spPr>
        <p:txBody>
          <a:bodyPr wrap="square" rtlCol="0">
            <a:spAutoFit/>
          </a:bodyPr>
          <a:lstStyle/>
          <a:p>
            <a:r>
              <a:rPr lang="en-US" sz="2800" b="1" dirty="0" smtClean="0"/>
              <a:t>Insights from EMI</a:t>
            </a:r>
            <a:r>
              <a:rPr lang="en-US" sz="2800" b="1" dirty="0" smtClean="0"/>
              <a:t>:</a:t>
            </a:r>
            <a:endParaRPr lang="en-US" sz="2800" b="1" dirty="0" smtClean="0"/>
          </a:p>
        </p:txBody>
      </p:sp>
      <p:pic>
        <p:nvPicPr>
          <p:cNvPr id="3" name="Picture 2" descr="7.jpg"/>
          <p:cNvPicPr>
            <a:picLocks noChangeAspect="1"/>
          </p:cNvPicPr>
          <p:nvPr/>
        </p:nvPicPr>
        <p:blipFill>
          <a:blip r:embed="rId2"/>
          <a:stretch>
            <a:fillRect/>
          </a:stretch>
        </p:blipFill>
        <p:spPr>
          <a:xfrm>
            <a:off x="357158" y="928670"/>
            <a:ext cx="3657600" cy="2500330"/>
          </a:xfrm>
          <a:prstGeom prst="rect">
            <a:avLst/>
          </a:prstGeom>
        </p:spPr>
      </p:pic>
      <p:pic>
        <p:nvPicPr>
          <p:cNvPr id="5" name="Picture 4" descr="8.jpg"/>
          <p:cNvPicPr>
            <a:picLocks noChangeAspect="1"/>
          </p:cNvPicPr>
          <p:nvPr/>
        </p:nvPicPr>
        <p:blipFill>
          <a:blip r:embed="rId3"/>
          <a:stretch>
            <a:fillRect/>
          </a:stretch>
        </p:blipFill>
        <p:spPr>
          <a:xfrm>
            <a:off x="428596" y="3786190"/>
            <a:ext cx="3657600" cy="2657492"/>
          </a:xfrm>
          <a:prstGeom prst="rect">
            <a:avLst/>
          </a:prstGeom>
        </p:spPr>
      </p:pic>
      <p:sp>
        <p:nvSpPr>
          <p:cNvPr id="6" name="Rectangle 5"/>
          <p:cNvSpPr/>
          <p:nvPr/>
        </p:nvSpPr>
        <p:spPr>
          <a:xfrm>
            <a:off x="4071934" y="1285860"/>
            <a:ext cx="4572000" cy="1477328"/>
          </a:xfrm>
          <a:prstGeom prst="rect">
            <a:avLst/>
          </a:prstGeom>
        </p:spPr>
        <p:txBody>
          <a:bodyPr>
            <a:spAutoFit/>
          </a:bodyPr>
          <a:lstStyle/>
          <a:p>
            <a:r>
              <a:rPr lang="en-US" dirty="0" smtClean="0"/>
              <a:t>If the loan amount given at EMI greater than 3.37% then the percentage of good customers found is 29.12% but if the loan amount given at EMI is less than or equal to 3.37% then the percentage of good customers found is 37.12%.</a:t>
            </a:r>
            <a:endParaRPr lang="en-US" dirty="0"/>
          </a:p>
        </p:txBody>
      </p:sp>
      <p:sp>
        <p:nvSpPr>
          <p:cNvPr id="7" name="Rectangle 6"/>
          <p:cNvSpPr/>
          <p:nvPr/>
        </p:nvSpPr>
        <p:spPr>
          <a:xfrm>
            <a:off x="4143372" y="4214818"/>
            <a:ext cx="4572000" cy="1477328"/>
          </a:xfrm>
          <a:prstGeom prst="rect">
            <a:avLst/>
          </a:prstGeom>
        </p:spPr>
        <p:txBody>
          <a:bodyPr>
            <a:spAutoFit/>
          </a:bodyPr>
          <a:lstStyle/>
          <a:p>
            <a:r>
              <a:rPr lang="en-US" dirty="0" smtClean="0"/>
              <a:t>If the loan amount given at EMI greater than 3.37% then the percentage of bad customers found is 13.08% but if the loan amount given at EMI is less than or equal to 3.37% then the percentage of bad customers found is 19.77%.</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2852"/>
            <a:ext cx="8715436" cy="523220"/>
          </a:xfrm>
          <a:prstGeom prst="rect">
            <a:avLst/>
          </a:prstGeom>
          <a:noFill/>
        </p:spPr>
        <p:txBody>
          <a:bodyPr wrap="square" rtlCol="0">
            <a:spAutoFit/>
          </a:bodyPr>
          <a:lstStyle/>
          <a:p>
            <a:r>
              <a:rPr lang="en-US" sz="2800" b="1" dirty="0" smtClean="0"/>
              <a:t>Insights from Tenure</a:t>
            </a:r>
            <a:r>
              <a:rPr lang="en-US" sz="2800" b="1" dirty="0" smtClean="0"/>
              <a:t>:</a:t>
            </a:r>
            <a:endParaRPr lang="en-US" sz="2800" b="1" dirty="0" smtClean="0"/>
          </a:p>
        </p:txBody>
      </p:sp>
      <p:pic>
        <p:nvPicPr>
          <p:cNvPr id="3" name="Picture 2" descr="9.jpg"/>
          <p:cNvPicPr>
            <a:picLocks noChangeAspect="1"/>
          </p:cNvPicPr>
          <p:nvPr/>
        </p:nvPicPr>
        <p:blipFill>
          <a:blip r:embed="rId2"/>
          <a:stretch>
            <a:fillRect/>
          </a:stretch>
        </p:blipFill>
        <p:spPr>
          <a:xfrm>
            <a:off x="500034" y="928670"/>
            <a:ext cx="3657600" cy="2571768"/>
          </a:xfrm>
          <a:prstGeom prst="rect">
            <a:avLst/>
          </a:prstGeom>
        </p:spPr>
      </p:pic>
      <p:pic>
        <p:nvPicPr>
          <p:cNvPr id="5" name="Picture 4" descr="10.jpg"/>
          <p:cNvPicPr>
            <a:picLocks noChangeAspect="1"/>
          </p:cNvPicPr>
          <p:nvPr/>
        </p:nvPicPr>
        <p:blipFill>
          <a:blip r:embed="rId3"/>
          <a:stretch>
            <a:fillRect/>
          </a:stretch>
        </p:blipFill>
        <p:spPr>
          <a:xfrm>
            <a:off x="500034" y="3786190"/>
            <a:ext cx="3714776" cy="2714644"/>
          </a:xfrm>
          <a:prstGeom prst="rect">
            <a:avLst/>
          </a:prstGeom>
        </p:spPr>
      </p:pic>
      <p:sp>
        <p:nvSpPr>
          <p:cNvPr id="6" name="Rectangle 5"/>
          <p:cNvSpPr/>
          <p:nvPr/>
        </p:nvSpPr>
        <p:spPr>
          <a:xfrm>
            <a:off x="4143372" y="1285860"/>
            <a:ext cx="4572000" cy="1477328"/>
          </a:xfrm>
          <a:prstGeom prst="rect">
            <a:avLst/>
          </a:prstGeom>
        </p:spPr>
        <p:txBody>
          <a:bodyPr>
            <a:spAutoFit/>
          </a:bodyPr>
          <a:lstStyle/>
          <a:p>
            <a:r>
              <a:rPr lang="en-US" dirty="0" smtClean="0"/>
              <a:t>If the tenure time given is greater than 3.8 years then the percentage of good customers found is 36.92% but if the tenure time given is less than or equal to 3.8 years then the percentage of finding good customers is 30.23%.</a:t>
            </a:r>
            <a:endParaRPr lang="en-US" dirty="0"/>
          </a:p>
        </p:txBody>
      </p:sp>
      <p:sp>
        <p:nvSpPr>
          <p:cNvPr id="7" name="Rectangle 6"/>
          <p:cNvSpPr/>
          <p:nvPr/>
        </p:nvSpPr>
        <p:spPr>
          <a:xfrm>
            <a:off x="4214810" y="4214818"/>
            <a:ext cx="4572000" cy="1477328"/>
          </a:xfrm>
          <a:prstGeom prst="rect">
            <a:avLst/>
          </a:prstGeom>
        </p:spPr>
        <p:txBody>
          <a:bodyPr>
            <a:spAutoFit/>
          </a:bodyPr>
          <a:lstStyle/>
          <a:p>
            <a:r>
              <a:rPr lang="en-US" dirty="0" smtClean="0"/>
              <a:t>If the tenure time given is greater than 3.8 years then the percentage of bad customers found is 0% but if the tenure time given is less than or equal to 3.8 years then the percentage of finding bad customers is 13.43%.</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786874" cy="523220"/>
          </a:xfrm>
          <a:prstGeom prst="rect">
            <a:avLst/>
          </a:prstGeom>
          <a:noFill/>
        </p:spPr>
        <p:txBody>
          <a:bodyPr wrap="square" rtlCol="0">
            <a:spAutoFit/>
          </a:bodyPr>
          <a:lstStyle/>
          <a:p>
            <a:r>
              <a:rPr lang="en-US" sz="2800" b="1" dirty="0" smtClean="0"/>
              <a:t>Insights from Income</a:t>
            </a:r>
            <a:r>
              <a:rPr lang="en-US" sz="2800" b="1" dirty="0" smtClean="0"/>
              <a:t>:</a:t>
            </a:r>
            <a:endParaRPr lang="en-US" sz="2800" b="1" dirty="0" smtClean="0"/>
          </a:p>
        </p:txBody>
      </p:sp>
      <p:pic>
        <p:nvPicPr>
          <p:cNvPr id="6" name="Picture 5" descr="21.jpg"/>
          <p:cNvPicPr>
            <a:picLocks noChangeAspect="1"/>
          </p:cNvPicPr>
          <p:nvPr/>
        </p:nvPicPr>
        <p:blipFill>
          <a:blip r:embed="rId2"/>
          <a:stretch>
            <a:fillRect/>
          </a:stretch>
        </p:blipFill>
        <p:spPr>
          <a:xfrm>
            <a:off x="428596" y="785794"/>
            <a:ext cx="3643338" cy="2643206"/>
          </a:xfrm>
          <a:prstGeom prst="rect">
            <a:avLst/>
          </a:prstGeom>
        </p:spPr>
      </p:pic>
      <p:pic>
        <p:nvPicPr>
          <p:cNvPr id="7" name="Picture 6" descr="22.jpg"/>
          <p:cNvPicPr>
            <a:picLocks noChangeAspect="1"/>
          </p:cNvPicPr>
          <p:nvPr/>
        </p:nvPicPr>
        <p:blipFill>
          <a:blip r:embed="rId3"/>
          <a:stretch>
            <a:fillRect/>
          </a:stretch>
        </p:blipFill>
        <p:spPr>
          <a:xfrm>
            <a:off x="428596" y="3643314"/>
            <a:ext cx="3657600" cy="2871782"/>
          </a:xfrm>
          <a:prstGeom prst="rect">
            <a:avLst/>
          </a:prstGeom>
        </p:spPr>
      </p:pic>
      <p:sp>
        <p:nvSpPr>
          <p:cNvPr id="8" name="Rectangle 7"/>
          <p:cNvSpPr/>
          <p:nvPr/>
        </p:nvSpPr>
        <p:spPr>
          <a:xfrm>
            <a:off x="4071934" y="1071546"/>
            <a:ext cx="4572000" cy="1754326"/>
          </a:xfrm>
          <a:prstGeom prst="rect">
            <a:avLst/>
          </a:prstGeom>
        </p:spPr>
        <p:txBody>
          <a:bodyPr>
            <a:spAutoFit/>
          </a:bodyPr>
          <a:lstStyle/>
          <a:p>
            <a:r>
              <a:rPr lang="en-US" dirty="0" smtClean="0"/>
              <a:t>If the interest given by person having monthly income greater than 35.55% then percentage of good customers found is 18.1% and if the interest given by person having monthly income less than or equal to 35.55% then percentage of good customers is 50.21%.</a:t>
            </a:r>
            <a:endParaRPr lang="en-US" dirty="0"/>
          </a:p>
        </p:txBody>
      </p:sp>
      <p:sp>
        <p:nvSpPr>
          <p:cNvPr id="9" name="Rectangle 8"/>
          <p:cNvSpPr/>
          <p:nvPr/>
        </p:nvSpPr>
        <p:spPr>
          <a:xfrm>
            <a:off x="4071934" y="4000504"/>
            <a:ext cx="4572000" cy="1754326"/>
          </a:xfrm>
          <a:prstGeom prst="rect">
            <a:avLst/>
          </a:prstGeom>
        </p:spPr>
        <p:txBody>
          <a:bodyPr>
            <a:spAutoFit/>
          </a:bodyPr>
          <a:lstStyle/>
          <a:p>
            <a:r>
              <a:rPr lang="en-US" dirty="0" smtClean="0"/>
              <a:t>If the interest given by person having monthly income greater than 35.55% then percentage of bad customers found is 8.15% and if the interest given by person having monthly income less than or equal to 35.55% then percentage of bad customers is 23.54%.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357166"/>
            <a:ext cx="8715436" cy="523220"/>
          </a:xfrm>
          <a:prstGeom prst="rect">
            <a:avLst/>
          </a:prstGeom>
          <a:noFill/>
        </p:spPr>
        <p:txBody>
          <a:bodyPr wrap="square" rtlCol="0">
            <a:spAutoFit/>
          </a:bodyPr>
          <a:lstStyle/>
          <a:p>
            <a:r>
              <a:rPr lang="en-US" sz="2800" b="1" dirty="0" smtClean="0"/>
              <a:t>Insights from Business </a:t>
            </a:r>
            <a:r>
              <a:rPr lang="en-US" sz="2800" b="1" dirty="0" smtClean="0"/>
              <a:t>Stability:</a:t>
            </a:r>
            <a:endParaRPr lang="en-US" sz="2800" b="1" dirty="0" smtClean="0"/>
          </a:p>
        </p:txBody>
      </p:sp>
      <p:pic>
        <p:nvPicPr>
          <p:cNvPr id="3" name="Picture 2" descr="11.jpg"/>
          <p:cNvPicPr>
            <a:picLocks noChangeAspect="1"/>
          </p:cNvPicPr>
          <p:nvPr/>
        </p:nvPicPr>
        <p:blipFill>
          <a:blip r:embed="rId2"/>
          <a:stretch>
            <a:fillRect/>
          </a:stretch>
        </p:blipFill>
        <p:spPr>
          <a:xfrm>
            <a:off x="428596" y="1071546"/>
            <a:ext cx="3657600" cy="2571768"/>
          </a:xfrm>
          <a:prstGeom prst="rect">
            <a:avLst/>
          </a:prstGeom>
        </p:spPr>
      </p:pic>
      <p:pic>
        <p:nvPicPr>
          <p:cNvPr id="5" name="Picture 4" descr="12.jpg"/>
          <p:cNvPicPr>
            <a:picLocks noChangeAspect="1"/>
          </p:cNvPicPr>
          <p:nvPr/>
        </p:nvPicPr>
        <p:blipFill>
          <a:blip r:embed="rId3"/>
          <a:stretch>
            <a:fillRect/>
          </a:stretch>
        </p:blipFill>
        <p:spPr>
          <a:xfrm>
            <a:off x="428596" y="3857628"/>
            <a:ext cx="3657600" cy="2728906"/>
          </a:xfrm>
          <a:prstGeom prst="rect">
            <a:avLst/>
          </a:prstGeom>
        </p:spPr>
      </p:pic>
      <p:sp>
        <p:nvSpPr>
          <p:cNvPr id="6" name="Rectangle 5"/>
          <p:cNvSpPr/>
          <p:nvPr/>
        </p:nvSpPr>
        <p:spPr>
          <a:xfrm>
            <a:off x="4071934" y="1500174"/>
            <a:ext cx="4572000" cy="1477328"/>
          </a:xfrm>
          <a:prstGeom prst="rect">
            <a:avLst/>
          </a:prstGeom>
        </p:spPr>
        <p:txBody>
          <a:bodyPr>
            <a:spAutoFit/>
          </a:bodyPr>
          <a:lstStyle/>
          <a:p>
            <a:r>
              <a:rPr lang="en-US" dirty="0" smtClean="0"/>
              <a:t>If the current stability in business is greater than 18.6 years then percentage of good customers found is 12.89% but If the current stability in business is less than or equal to 18.6 years then percentage of good customers found is 54.21</a:t>
            </a:r>
            <a:r>
              <a:rPr lang="en-US" dirty="0" smtClean="0"/>
              <a:t>%.</a:t>
            </a:r>
            <a:endParaRPr lang="en-US" dirty="0"/>
          </a:p>
        </p:txBody>
      </p:sp>
      <p:sp>
        <p:nvSpPr>
          <p:cNvPr id="7" name="Rectangle 6"/>
          <p:cNvSpPr/>
          <p:nvPr/>
        </p:nvSpPr>
        <p:spPr>
          <a:xfrm>
            <a:off x="4071934" y="4071942"/>
            <a:ext cx="4572000" cy="1477328"/>
          </a:xfrm>
          <a:prstGeom prst="rect">
            <a:avLst/>
          </a:prstGeom>
        </p:spPr>
        <p:txBody>
          <a:bodyPr>
            <a:spAutoFit/>
          </a:bodyPr>
          <a:lstStyle/>
          <a:p>
            <a:r>
              <a:rPr lang="en-US" dirty="0" smtClean="0"/>
              <a:t>If the current stability in business is greater than 18.6 years then percentage of bad customers found is 6.21% but If the current stability in business is less than or equal to 18.6 years then percentage of bad customers found is 26.69</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330</TotalTime>
  <Words>1247</Words>
  <Application>Microsoft Office PowerPoint</Application>
  <PresentationFormat>On-screen Show (4:3)</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NANDU</dc:creator>
  <cp:lastModifiedBy>NANDU</cp:lastModifiedBy>
  <cp:revision>9</cp:revision>
  <dcterms:created xsi:type="dcterms:W3CDTF">2019-11-25T02:14:57Z</dcterms:created>
  <dcterms:modified xsi:type="dcterms:W3CDTF">2019-11-25T11:58:45Z</dcterms:modified>
</cp:coreProperties>
</file>