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docMetadata/LabelInfo.xml" ContentType="application/vnd.ms-office.classificationlabel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authors.xml" ContentType="application/vnd.ms-powerpoint.author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25" r:id="rId5"/>
    <p:sldId id="326" r:id="rId6"/>
    <p:sldId id="327" r:id="rId7"/>
    <p:sldId id="329" r:id="rId8"/>
    <p:sldId id="330" r:id="rId9"/>
    <p:sldId id="331" r:id="rId10"/>
    <p:sldId id="337" r:id="rId11"/>
    <p:sldId id="338" r:id="rId12"/>
    <p:sldId id="340" r:id="rId13"/>
    <p:sldId id="34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205" autoAdjust="0"/>
  </p:normalViewPr>
  <p:slideViewPr>
    <p:cSldViewPr snapToGrid="0">
      <p:cViewPr varScale="1">
        <p:scale>
          <a:sx n="40" d="100"/>
          <a:sy n="40" d="100"/>
        </p:scale>
        <p:origin x="-990" y="-114"/>
      </p:cViewPr>
      <p:guideLst>
        <p:guide orient="horz" pos="384"/>
        <p:guide pos="81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pPr/>
              <a:t>5/17/2024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pPr/>
              <a:t>5/17/2024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anchor="ctr"/>
          <a:lstStyle>
            <a:lvl1pPr algn="ctr">
              <a:defRPr sz="60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xmlns="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/>
          <a:lstStyle>
            <a:lvl1pPr algn="ctr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xmlns="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xmlns="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xmlns="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xmlns="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xmlns="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xmlns="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3">
            <a:extLst>
              <a:ext uri="{FF2B5EF4-FFF2-40B4-BE49-F238E27FC236}">
                <a16:creationId xmlns:a16="http://schemas.microsoft.com/office/drawing/2014/main" xmlns="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xmlns="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xmlns="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5221224"/>
            <a:ext cx="3621024" cy="621792"/>
          </a:xfrm>
        </p:spPr>
        <p:txBody>
          <a:bodyPr/>
          <a:lstStyle>
            <a:lvl1pPr algn="l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xmlns="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xmlns="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xmlns="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xmlns="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 Placeholder 13">
            <a:extLst>
              <a:ext uri="{FF2B5EF4-FFF2-40B4-BE49-F238E27FC236}">
                <a16:creationId xmlns:a16="http://schemas.microsoft.com/office/drawing/2014/main" xmlns="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xmlns="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xmlns="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xmlns="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xmlns="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xmlns="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xmlns="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xmlns="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xmlns="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xmlns="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zon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xmlns="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xmlns="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xmlns="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xmlns="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xmlns="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anchor="ctr"/>
          <a:lstStyle>
            <a:lvl1pPr marL="0" indent="0" algn="ctr">
              <a:lnSpc>
                <a:spcPts val="2460"/>
              </a:lnSpc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xmlns="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xmlns="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anchor="b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anchor="ctr"/>
          <a:lstStyle>
            <a:lvl1pPr marL="0" indent="0" algn="ctr">
              <a:buNone/>
              <a:defRPr sz="20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all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none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it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anchor="ctr"/>
          <a:lstStyle>
            <a:lvl1pPr algn="ctr">
              <a:defRPr sz="48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/>
          <a:lstStyle>
            <a:lvl1pPr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/>
          <a:lstStyle>
            <a:lvl1pPr algn="ctr"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/>
          <a:lstStyle>
            <a:lvl1pPr marL="0" indent="0" algn="l">
              <a:buNone/>
              <a:defRPr sz="2000" cap="all" spc="200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anchor="b"/>
          <a:lstStyle>
            <a:lvl1pPr algn="l">
              <a:lnSpc>
                <a:spcPts val="5200"/>
              </a:lnSpc>
              <a:defRPr sz="3600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xmlns="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xmlns="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xmlns="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xmlns="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xmlns="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xmlns="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xmlns="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xmlns="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xmlns="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xmlns="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xmlns="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xmlns="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xmlns="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xmlns="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xmlns="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xmlns="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xmlns="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xmlns="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xmlns="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xmlns="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xmlns="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xmlns="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xmlns="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xmlns="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xmlns="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xmlns="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xmlns="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xmlns="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xmlns="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xmlns="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xmlns="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xmlns="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xmlns="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42952" y="1451496"/>
            <a:ext cx="1784352" cy="189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cap="all" spc="1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2934"/>
            <a:ext cx="10515600" cy="640080"/>
          </a:xfrm>
        </p:spPr>
        <p:txBody>
          <a:bodyPr/>
          <a:lstStyle/>
          <a:p>
            <a:pPr algn="l"/>
            <a:r>
              <a:rPr lang="en-US" dirty="0"/>
              <a:t>AI LAB TEST-1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36E4D7E-8938-2842-E532-A51686FF56C0}"/>
              </a:ext>
            </a:extLst>
          </p:cNvPr>
          <p:cNvSpPr txBox="1"/>
          <p:nvPr/>
        </p:nvSpPr>
        <p:spPr>
          <a:xfrm>
            <a:off x="729343" y="2108835"/>
            <a:ext cx="988422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Analysis on DRDO Octopus Missile Launch &amp; Keys Transfer</a:t>
            </a:r>
            <a:endParaRPr lang="en-US" sz="4000" dirty="0"/>
          </a:p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C244C86-046F-04FA-28B3-6F3871CCFF14}"/>
              </a:ext>
            </a:extLst>
          </p:cNvPr>
          <p:cNvSpPr txBox="1"/>
          <p:nvPr/>
        </p:nvSpPr>
        <p:spPr>
          <a:xfrm>
            <a:off x="729343" y="3481898"/>
            <a:ext cx="75295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DRDO has developed a powerful missile called Octopus that can fire 8 missiles simultaneously in different directions up to 10,000 km range. To prevent theft, the launch commands are encrypted with two keys that must be transferred to the destination.</a:t>
            </a:r>
            <a:endParaRPr lang="en-US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55215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55F24BA-C2AE-A963-0CD8-4137B10F9F9B}"/>
              </a:ext>
            </a:extLst>
          </p:cNvPr>
          <p:cNvSpPr txBox="1"/>
          <p:nvPr/>
        </p:nvSpPr>
        <p:spPr>
          <a:xfrm>
            <a:off x="960895" y="759416"/>
            <a:ext cx="5408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lgerian" panose="04020705040A02060702" pitchFamily="82" charset="0"/>
              </a:rPr>
              <a:t>CONCLUSION</a:t>
            </a:r>
            <a:endParaRPr lang="en-IN" sz="3600" dirty="0">
              <a:latin typeface="Algerian" panose="04020705040A02060702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29AF0DB-E41E-55A1-7CA0-2EF22B890902}"/>
              </a:ext>
            </a:extLst>
          </p:cNvPr>
          <p:cNvSpPr txBox="1"/>
          <p:nvPr/>
        </p:nvSpPr>
        <p:spPr>
          <a:xfrm>
            <a:off x="960895" y="2128266"/>
            <a:ext cx="101978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BFS efficiently solves the problem of minimizing transfers for simultaneous key transfers.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latin typeface="PT Sans" pitchFamily="34" charset="0"/>
                <a:ea typeface="PT Sans" pitchFamily="34" charset="-122"/>
                <a:cs typeface="PT Sans" pitchFamily="34" charset="-120"/>
              </a:rPr>
              <a:t>Initial condition checks prevent unnecessary computation for invalid inputs.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latin typeface="PT Sans" pitchFamily="34" charset="0"/>
                <a:ea typeface="PT Sans" pitchFamily="34" charset="-122"/>
                <a:cs typeface="PT Sans" pitchFamily="34" charset="-120"/>
              </a:rPr>
              <a:t>Complexity analysis shows algorithm is efficient for practical input sizes.</a:t>
            </a:r>
            <a:endParaRPr lang="en-US" sz="2800" b="0" i="0" dirty="0">
              <a:effectLst/>
              <a:highlight>
                <a:srgbClr val="FFFFFF"/>
              </a:highlight>
              <a:latin typeface="Söhne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0" i="0" dirty="0">
                <a:effectLst/>
                <a:highlight>
                  <a:srgbClr val="FFFFFF"/>
                </a:highlight>
                <a:latin typeface="Söhne"/>
              </a:rPr>
              <a:t>State representation 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and transition rules are crucial for modeling the problem accurately.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2265767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1167573"/>
            <a:ext cx="5205413" cy="889827"/>
          </a:xfrm>
        </p:spPr>
        <p:txBody>
          <a:bodyPr/>
          <a:lstStyle/>
          <a:p>
            <a:r>
              <a:rPr lang="en-US" sz="4400" dirty="0"/>
              <a:t>constraints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3D6DE2E-F5E3-8CAF-A5C3-E67C03F53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5BFCEAC-792D-CACB-006B-E43CFF7B75A2}"/>
              </a:ext>
            </a:extLst>
          </p:cNvPr>
          <p:cNvSpPr txBox="1"/>
          <p:nvPr/>
        </p:nvSpPr>
        <p:spPr>
          <a:xfrm>
            <a:off x="1295398" y="2743200"/>
            <a:ext cx="77485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Gap Sizes-</a:t>
            </a:r>
            <a:r>
              <a:rPr lang="en-US" sz="24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Keys can only jump 1 station or 4 stations at a time.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Simultaneous Transfer-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</a:t>
            </a:r>
            <a:r>
              <a:rPr lang="en-US" sz="24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Both keys must start and reach the destination together</a:t>
            </a:r>
            <a:r>
              <a:rPr lang="en-IN" sz="24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Linear Network-</a:t>
            </a:r>
            <a:r>
              <a:rPr lang="en-US" sz="24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The 50 stations are connected linearly, no branching paths.</a:t>
            </a:r>
            <a:endParaRPr lang="en-US" sz="2400" dirty="0"/>
          </a:p>
          <a:p>
            <a:endParaRPr lang="en-IN" dirty="0">
              <a:solidFill>
                <a:srgbClr val="00002E"/>
              </a:solidFill>
              <a:latin typeface="PT Sans" pitchFamily="34" charset="0"/>
              <a:ea typeface="PT Sans" pitchFamily="34" charset="-122"/>
              <a:cs typeface="PT San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0866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141" y="649224"/>
            <a:ext cx="6337364" cy="1313689"/>
          </a:xfrm>
        </p:spPr>
        <p:txBody>
          <a:bodyPr/>
          <a:lstStyle/>
          <a:p>
            <a:r>
              <a:rPr lang="en-US" dirty="0"/>
              <a:t>Graph transitions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7823" y="2320018"/>
            <a:ext cx="5752719" cy="4008501"/>
          </a:xfrm>
        </p:spPr>
        <p:txBody>
          <a:bodyPr/>
          <a:lstStyle/>
          <a:p>
            <a:pPr marL="0" indent="0">
              <a:lnSpc>
                <a:spcPts val="2400"/>
              </a:lnSpc>
              <a:buNone/>
            </a:pPr>
            <a:r>
              <a:rPr lang="en-US" sz="2400" spc="0" dirty="0">
                <a:latin typeface="Aptos Display" panose="020B0004020202020204" pitchFamily="34" charset="0"/>
                <a:ea typeface="+mn-lt"/>
                <a:cs typeface="+mn-lt"/>
              </a:rPr>
              <a:t>Stations represents as nodes, transitions between stations as edges.</a:t>
            </a:r>
          </a:p>
          <a:p>
            <a:pPr>
              <a:lnSpc>
                <a:spcPts val="2400"/>
              </a:lnSpc>
            </a:pPr>
            <a:r>
              <a:rPr lang="en-US" sz="2400" b="1" dirty="0">
                <a:latin typeface="Arial Black" panose="020B0A04020102020204" pitchFamily="34" charset="0"/>
              </a:rPr>
              <a:t>POSSIBLE TRANSITIONS:</a:t>
            </a:r>
            <a:endParaRPr lang="en-IN" sz="2400" b="1" dirty="0">
              <a:latin typeface="Arial Black" panose="020B0A04020102020204" pitchFamily="34" charset="0"/>
            </a:endParaRPr>
          </a:p>
          <a:p>
            <a:pPr marL="0" indent="0">
              <a:lnSpc>
                <a:spcPts val="2400"/>
              </a:lnSpc>
              <a:buNone/>
            </a:pPr>
            <a:endParaRPr lang="en-US" sz="2400" spc="0" dirty="0">
              <a:ea typeface="+mn-lt"/>
              <a:cs typeface="+mn-lt"/>
            </a:endParaRPr>
          </a:p>
        </p:txBody>
      </p:sp>
      <p:pic>
        <p:nvPicPr>
          <p:cNvPr id="9" name="Picture 8" descr="A diagram of a diagram of a graph">
            <a:extLst>
              <a:ext uri="{FF2B5EF4-FFF2-40B4-BE49-F238E27FC236}">
                <a16:creationId xmlns:a16="http://schemas.microsoft.com/office/drawing/2014/main" xmlns="" id="{97082EE3-1B29-EB01-21D8-90A13A16A4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1" b="8437"/>
          <a:stretch/>
        </p:blipFill>
        <p:spPr>
          <a:xfrm>
            <a:off x="5457823" y="3549650"/>
            <a:ext cx="5752719" cy="330835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810133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-BFS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55E31DF-7A65-925F-3A83-F62DFCE2A2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84ABA261-2C47-B8DD-5CDF-E2D54C059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528" y="1809428"/>
            <a:ext cx="10475977" cy="4210373"/>
          </a:xfrm>
        </p:spPr>
        <p:txBody>
          <a:bodyPr/>
          <a:lstStyle/>
          <a:p>
            <a:r>
              <a:rPr lang="en-US" sz="3600" dirty="0">
                <a:latin typeface="Aptos Display" panose="020B0004020202020204" pitchFamily="34" charset="0"/>
              </a:rPr>
              <a:t>To solve this problem we can use </a:t>
            </a:r>
            <a:r>
              <a:rPr lang="en-US" sz="2800" dirty="0">
                <a:latin typeface="Arial Black" panose="020B0A04020102020204" pitchFamily="34" charset="0"/>
              </a:rPr>
              <a:t>Breadth-First Search(BFS)</a:t>
            </a:r>
            <a:r>
              <a:rPr lang="en-US" sz="2800" dirty="0">
                <a:latin typeface="Aptos Display" panose="020B0004020202020204" pitchFamily="34" charset="0"/>
              </a:rPr>
              <a:t> </a:t>
            </a:r>
            <a:r>
              <a:rPr lang="en-US" sz="3600" dirty="0">
                <a:latin typeface="Aptos Display" panose="020B0004020202020204" pitchFamily="34" charset="0"/>
              </a:rPr>
              <a:t>algorithm to find the minimum number of transfers needed and the sequence required to reach destination D from station Si and </a:t>
            </a:r>
            <a:r>
              <a:rPr lang="en-US" sz="3600" dirty="0" err="1">
                <a:latin typeface="Aptos Display" panose="020B0004020202020204" pitchFamily="34" charset="0"/>
              </a:rPr>
              <a:t>Sj</a:t>
            </a:r>
            <a:r>
              <a:rPr lang="en-US" sz="3600" dirty="0">
                <a:latin typeface="Aptos Display" panose="020B0004020202020204" pitchFamily="34" charset="0"/>
              </a:rPr>
              <a:t> simultaneously</a:t>
            </a:r>
            <a:r>
              <a:rPr lang="en-US" sz="3200" dirty="0">
                <a:latin typeface="Aptos Display" panose="020B0004020202020204" pitchFamily="34" charset="0"/>
              </a:rPr>
              <a:t>.</a:t>
            </a:r>
          </a:p>
          <a:p>
            <a:r>
              <a:rPr lang="en-US" sz="3200" b="1" dirty="0">
                <a:latin typeface="Aptos Display" panose="020B0004020202020204" pitchFamily="34" charset="0"/>
              </a:rPr>
              <a:t>State Representation:</a:t>
            </a:r>
            <a:r>
              <a:rPr lang="en-IN" sz="3200" b="1" dirty="0">
                <a:latin typeface="Aptos Display" panose="020B0004020202020204" pitchFamily="34" charset="0"/>
              </a:rPr>
              <a:t> </a:t>
            </a:r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Represent states as </a:t>
            </a:r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(</a:t>
            </a:r>
            <a:r>
              <a:rPr lang="en-US" sz="3200" b="0" i="1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th"/>
              </a:rPr>
              <a:t>p</a:t>
            </a:r>
            <a:r>
              <a:rPr lang="en-US" sz="3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,</a:t>
            </a:r>
            <a:r>
              <a:rPr lang="en-US" sz="3200" b="0" i="1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th"/>
              </a:rPr>
              <a:t>q</a:t>
            </a:r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)</a:t>
            </a:r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where </a:t>
            </a:r>
            <a:r>
              <a:rPr lang="en-US" sz="32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th"/>
              </a:rPr>
              <a:t>p</a:t>
            </a:r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and </a:t>
            </a:r>
            <a:r>
              <a:rPr lang="en-US" sz="32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th"/>
              </a:rPr>
              <a:t>q</a:t>
            </a:r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are station positions of keys </a:t>
            </a:r>
            <a:r>
              <a:rPr lang="en-US" sz="32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th"/>
              </a:rPr>
              <a:t>Key</a:t>
            </a:r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1</a:t>
            </a:r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and </a:t>
            </a:r>
            <a:r>
              <a:rPr lang="en-US" sz="32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th"/>
              </a:rPr>
              <a:t>Key</a:t>
            </a:r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2</a:t>
            </a:r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  <a:endParaRPr lang="en-US" sz="3200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3875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59D63F-F67D-B1A6-9772-28B26C23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Algorithm analysis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DAADF85-A479-7797-B775-BEC73548423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D573E4D-D096-DA02-6E8D-C161D57C29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E1BFF50D-1A54-BF70-0988-9392E3EAA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885" y="1524000"/>
            <a:ext cx="9964635" cy="4575048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Initialization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Start BFS from initial state 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(</a:t>
            </a:r>
            <a:r>
              <a:rPr lang="en-US" sz="2400" b="0" i="1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th"/>
              </a:rPr>
              <a:t>i</a:t>
            </a:r>
            <a:r>
              <a:rPr lang="en-US" sz="2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,</a:t>
            </a:r>
            <a:r>
              <a:rPr lang="en-US" sz="2400" b="0" i="1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th"/>
              </a:rPr>
              <a:t>j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)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Use a queue to manage states and a set to track visited states.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BFS Iteration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Dequeue states and explore possible transitions.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Check validity of transitions and enqueue new states if valid and not visited.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Goal State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Stop BFS when reaching state 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(50,50)(50,50)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Backtrack to determine the path taken for reaching the goal state.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1239358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3927EA-A6AD-97BC-1ADB-6D8D1A4FC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560" y="654047"/>
            <a:ext cx="4880779" cy="2151145"/>
          </a:xfrm>
        </p:spPr>
        <p:txBody>
          <a:bodyPr/>
          <a:lstStyle/>
          <a:p>
            <a:r>
              <a:rPr lang="en-IN" sz="4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Transition Rules</a:t>
            </a:r>
            <a:br>
              <a:rPr lang="en-IN" sz="4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lang="en-US" sz="4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D8B5CE3-4B9A-F4CE-7CFA-737572BD352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376823" y="1818288"/>
            <a:ext cx="1784352" cy="189457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3153FD9C-E800-BC25-A5D0-315AB602F4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52DAF24-331F-EC74-C984-D94D57FB953C}"/>
              </a:ext>
            </a:extLst>
          </p:cNvPr>
          <p:cNvSpPr txBox="1"/>
          <p:nvPr/>
        </p:nvSpPr>
        <p:spPr>
          <a:xfrm>
            <a:off x="1286360" y="2438401"/>
            <a:ext cx="599784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Allowed Transitions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Move both keys to adjacent stations (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((</a:t>
            </a:r>
            <a:r>
              <a:rPr lang="en-US" sz="28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th"/>
              </a:rPr>
              <a:t>p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+1,</a:t>
            </a:r>
            <a:r>
              <a:rPr lang="en-US" sz="28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th"/>
              </a:rPr>
              <a:t>q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+1)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Move both keys to stations with a gap of 4 (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((</a:t>
            </a:r>
            <a:r>
              <a:rPr lang="en-US" sz="28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th"/>
              </a:rPr>
              <a:t>p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+4,</a:t>
            </a:r>
            <a:r>
              <a:rPr lang="en-US" sz="28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th"/>
              </a:rPr>
              <a:t>q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+4)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590855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B1640E3-ACD2-7360-A022-281862D3145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5076FCA-E5D9-5BC6-F8F1-95D9E55694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44499BF6-0924-4C50-7197-DB7F8C893424}"/>
              </a:ext>
            </a:extLst>
          </p:cNvPr>
          <p:cNvSpPr txBox="1"/>
          <p:nvPr/>
        </p:nvSpPr>
        <p:spPr>
          <a:xfrm>
            <a:off x="877824" y="969264"/>
            <a:ext cx="44845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Time Complexity Analysis</a:t>
            </a:r>
            <a:endParaRPr lang="en-IN" sz="3200" dirty="0">
              <a:latin typeface="Arial Black" panose="020B0A040201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587D4AF6-A86E-FEC9-7EF8-A8489C52B858}"/>
              </a:ext>
            </a:extLst>
          </p:cNvPr>
          <p:cNvSpPr txBox="1"/>
          <p:nvPr/>
        </p:nvSpPr>
        <p:spPr>
          <a:xfrm>
            <a:off x="6266481" y="1007615"/>
            <a:ext cx="55415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Space Complexity Analysis</a:t>
            </a:r>
            <a:endParaRPr lang="en-IN" sz="3200" dirty="0">
              <a:latin typeface="Arial Black" panose="020B0A040201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C84FFA5D-A708-7A33-94F0-65E94D1231D1}"/>
              </a:ext>
            </a:extLst>
          </p:cNvPr>
          <p:cNvSpPr txBox="1"/>
          <p:nvPr/>
        </p:nvSpPr>
        <p:spPr>
          <a:xfrm>
            <a:off x="1100380" y="2500122"/>
            <a:ext cx="426203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ptos Display" panose="020B0004020202020204" pitchFamily="34" charset="0"/>
              </a:rPr>
              <a:t>BEST CASE:</a:t>
            </a:r>
          </a:p>
          <a:p>
            <a:r>
              <a:rPr lang="en-US" sz="2800" dirty="0">
                <a:latin typeface="Aptos Display" panose="020B0004020202020204" pitchFamily="34" charset="0"/>
              </a:rPr>
              <a:t>O(1) if initial stations are close to destination.</a:t>
            </a:r>
          </a:p>
          <a:p>
            <a:r>
              <a:rPr lang="en-US" sz="2800" b="1" dirty="0">
                <a:latin typeface="Aptos Display" panose="020B0004020202020204" pitchFamily="34" charset="0"/>
              </a:rPr>
              <a:t>WORST CASE :</a:t>
            </a:r>
          </a:p>
          <a:p>
            <a:r>
              <a:rPr lang="en-US" sz="2800" dirty="0">
                <a:latin typeface="Aptos Display" panose="020B0004020202020204" pitchFamily="34" charset="0"/>
              </a:rPr>
              <a:t>O(n/min(gap1,gap2)) if initial stations are far from destination.</a:t>
            </a:r>
          </a:p>
          <a:p>
            <a:endParaRPr lang="en-IN" sz="2800" dirty="0">
              <a:latin typeface="Aptos Display" panose="020B00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CAA5FA94-D5AD-0656-6301-30DA88ED9801}"/>
              </a:ext>
            </a:extLst>
          </p:cNvPr>
          <p:cNvSpPr txBox="1"/>
          <p:nvPr/>
        </p:nvSpPr>
        <p:spPr>
          <a:xfrm>
            <a:off x="6829588" y="2500122"/>
            <a:ext cx="446351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ptos Display" panose="020B0004020202020204" pitchFamily="34" charset="0"/>
              </a:rPr>
              <a:t>PATH STORAGE:</a:t>
            </a:r>
          </a:p>
          <a:p>
            <a:r>
              <a:rPr lang="en-US" sz="2800" dirty="0">
                <a:latin typeface="Aptos Display" panose="020B0004020202020204" pitchFamily="34" charset="0"/>
              </a:rPr>
              <a:t>O(n) for storing paths of both keys in lists.</a:t>
            </a:r>
          </a:p>
          <a:p>
            <a:r>
              <a:rPr lang="en-US" sz="2800" b="1" dirty="0">
                <a:latin typeface="Aptos Display" panose="020B0004020202020204" pitchFamily="34" charset="0"/>
              </a:rPr>
              <a:t>CONSTANT SPACE:</a:t>
            </a:r>
          </a:p>
          <a:p>
            <a:r>
              <a:rPr lang="en-US" sz="2800" dirty="0">
                <a:latin typeface="Aptos Display" panose="020B0004020202020204" pitchFamily="34" charset="0"/>
              </a:rPr>
              <a:t>O(1) for other variables like current stations and step count.</a:t>
            </a:r>
            <a:endParaRPr lang="en-IN" sz="2800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375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A5BCABC-85E9-BA68-F054-2D775922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A978ADB-AD70-DE7C-4643-85C48AE127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A63057B8-E96C-5C92-54F5-D61BFF1E5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139" y="654048"/>
            <a:ext cx="11425695" cy="1208867"/>
          </a:xfrm>
        </p:spPr>
        <p:txBody>
          <a:bodyPr/>
          <a:lstStyle/>
          <a:p>
            <a:pPr algn="l"/>
            <a:r>
              <a:rPr lang="en-US" dirty="0"/>
              <a:t>Correctness and state space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3B8FAC4-D6EA-7DCE-A64C-C2BDBCBFBDAB}"/>
              </a:ext>
            </a:extLst>
          </p:cNvPr>
          <p:cNvSpPr txBox="1"/>
          <p:nvPr/>
        </p:nvSpPr>
        <p:spPr>
          <a:xfrm>
            <a:off x="1177871" y="1653571"/>
            <a:ext cx="104596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BFS guarantees finding the shortest path due to level-by-level exploration.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State representation ensures simultaneous key transfers while moving through stations.</a:t>
            </a:r>
          </a:p>
          <a:p>
            <a:endParaRPr lang="en-IN" sz="2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1F3967E1-D497-362C-14EC-45A05EFD2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871" y="2771442"/>
            <a:ext cx="9806217" cy="316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9420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F8B261-1659-5D93-401C-B4614942B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E2EFD20-6667-95F1-1A66-16F94F3E4D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61E83BF-189C-F294-3E2C-DDD949FC69A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E9385EF-BADE-7A35-6373-C5D803271F27}"/>
              </a:ext>
            </a:extLst>
          </p:cNvPr>
          <p:cNvSpPr txBox="1"/>
          <p:nvPr/>
        </p:nvSpPr>
        <p:spPr>
          <a:xfrm>
            <a:off x="1084882" y="2347001"/>
            <a:ext cx="756317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Algorithm finds minimum transfers for valid initial station configurations.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If goal state 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(50,50)(50,50)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is reached, output the minimum transfers and sequence.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Returns -1 when keys cannot reach destination simultaneously based on gaps.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Handles edge cases like keys starting at adjacent stations correctly.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348168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cientific-Discovery_Win32_EF_v4" id="{D94798B6-E450-4518-8015-6EE17CD1412B}" vid="{16A04E6B-C80A-471C-86D6-D49E9EAD76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{80CDECA0-784B-446F-9A58-5C2DA9A90A93}tf67061901_win32</Template>
  <TotalTime>71</TotalTime>
  <Words>480</Words>
  <Application>Microsoft Office PowerPoint</Application>
  <PresentationFormat>Custom</PresentationFormat>
  <Paragraphs>65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AI LAB TEST-1</vt:lpstr>
      <vt:lpstr>constraints</vt:lpstr>
      <vt:lpstr>Graph transitions</vt:lpstr>
      <vt:lpstr>Approach -BFS</vt:lpstr>
      <vt:lpstr>Algorithm analysis</vt:lpstr>
      <vt:lpstr>Transition Rules </vt:lpstr>
      <vt:lpstr>Slide 7</vt:lpstr>
      <vt:lpstr>Correctness and state space</vt:lpstr>
      <vt:lpstr>result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LAB TEST-1</dc:title>
  <dc:creator>Sai Priyadarshini Rathod</dc:creator>
  <cp:lastModifiedBy>nalluri chandu</cp:lastModifiedBy>
  <cp:revision>2</cp:revision>
  <dcterms:created xsi:type="dcterms:W3CDTF">2024-04-17T18:03:08Z</dcterms:created>
  <dcterms:modified xsi:type="dcterms:W3CDTF">2024-05-17T14:47:53Z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