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_rels/presentation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Layouts/_rels/slideLayout10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jpeg" ContentType="image/jpeg"/>
  <Override PartName="/ppt/media/image7.png" ContentType="image/png"/>
  <Override PartName="/ppt/media/image5.png" ContentType="image/png"/>
  <Override PartName="/ppt/media/image4.png" ContentType="image/png"/>
  <Override PartName="/ppt/media/image6.png" ContentType="image/png"/>
  <Override PartName="/ppt/media/image8.png" ContentType="image/pn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3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85.xml"/><Relationship Id="rId27" Type="http://schemas.openxmlformats.org/officeDocument/2006/relationships/slideLayout" Target="../slideLayouts/slideLayout86.xml"/><Relationship Id="rId28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2.xml"/><Relationship Id="rId34" Type="http://schemas.openxmlformats.org/officeDocument/2006/relationships/slideLayout" Target="../slideLayouts/slideLayout93.xml"/><Relationship Id="rId35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95.xml"/><Relationship Id="rId37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" name="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61" name="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62" name=""/>
              <p:cNvSpPr/>
              <p:nvPr/>
            </p:nvSpPr>
            <p:spPr>
              <a:xfrm flipV="1" rot="21598800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" name=""/>
              <p:cNvSpPr/>
              <p:nvPr/>
            </p:nvSpPr>
            <p:spPr>
              <a:xfrm flipV="1" rot="21598800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"/>
              <p:cNvSpPr/>
              <p:nvPr/>
            </p:nvSpPr>
            <p:spPr>
              <a:xfrm flipV="1" rot="21598800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"/>
              <p:cNvSpPr/>
              <p:nvPr/>
            </p:nvSpPr>
            <p:spPr>
              <a:xfrm flipV="1" rot="21598800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"/>
              <p:cNvSpPr/>
              <p:nvPr/>
            </p:nvSpPr>
            <p:spPr>
              <a:xfrm flipV="1" rot="21598800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" name=""/>
              <p:cNvSpPr/>
              <p:nvPr/>
            </p:nvSpPr>
            <p:spPr>
              <a:xfrm flipV="1" rot="21598800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" name=""/>
              <p:cNvSpPr/>
              <p:nvPr/>
            </p:nvSpPr>
            <p:spPr>
              <a:xfrm flipV="1" rot="21598800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" name=""/>
              <p:cNvSpPr/>
              <p:nvPr/>
            </p:nvSpPr>
            <p:spPr>
              <a:xfrm flipV="1" rot="21598800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" name=""/>
              <p:cNvSpPr/>
              <p:nvPr/>
            </p:nvSpPr>
            <p:spPr>
              <a:xfrm flipV="1" rot="21598800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" name=""/>
              <p:cNvSpPr/>
              <p:nvPr/>
            </p:nvSpPr>
            <p:spPr>
              <a:xfrm flipV="1" rot="21598800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" name=""/>
              <p:cNvSpPr/>
              <p:nvPr/>
            </p:nvSpPr>
            <p:spPr>
              <a:xfrm flipV="1" rot="21598800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" name=""/>
              <p:cNvSpPr/>
              <p:nvPr/>
            </p:nvSpPr>
            <p:spPr>
              <a:xfrm flipV="1" rot="21598800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74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4846320" y="4846320"/>
            <a:ext cx="2133000" cy="25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en-IN" sz="1000" spc="-1" strike="noStrike">
                <a:solidFill>
                  <a:srgbClr val="000000"/>
                </a:solidFill>
                <a:latin typeface="Lato"/>
                <a:ea typeface="Noto Sans CJK SC"/>
                <a:hlinkClick r:id="rId15"/>
              </a:rPr>
              <a:t>Pixeltrue</a:t>
            </a:r>
            <a:r>
              <a:rPr b="0" lang="en-IN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en-IN" sz="1000" spc="-1" strike="noStrike">
                <a:solidFill>
                  <a:srgbClr val="000000"/>
                </a:solidFill>
                <a:latin typeface="Lato"/>
                <a:hlinkClick r:id="rId16"/>
              </a:rPr>
              <a:t>icons8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7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118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0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3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24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6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7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8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9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0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3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4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5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7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0" name=""/>
          <p:cNvGrpSpPr/>
          <p:nvPr/>
        </p:nvGrpSpPr>
        <p:grpSpPr>
          <a:xfrm>
            <a:off x="3918240" y="776520"/>
            <a:ext cx="2433600" cy="4339080"/>
            <a:chOff x="3918240" y="776520"/>
            <a:chExt cx="2433600" cy="4339080"/>
          </a:xfrm>
        </p:grpSpPr>
        <p:sp>
          <p:nvSpPr>
            <p:cNvPr id="221" name=""/>
            <p:cNvSpPr/>
            <p:nvPr/>
          </p:nvSpPr>
          <p:spPr>
            <a:xfrm flipH="1" flipV="1" rot="5330400">
              <a:off x="4853880" y="33789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"/>
            <p:cNvSpPr/>
            <p:nvPr/>
          </p:nvSpPr>
          <p:spPr>
            <a:xfrm flipH="1" flipV="1" rot="5330400">
              <a:off x="4023360" y="2340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"/>
            <p:cNvSpPr/>
            <p:nvPr/>
          </p:nvSpPr>
          <p:spPr>
            <a:xfrm flipH="1" flipV="1" rot="5330400">
              <a:off x="4920480" y="20764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"/>
            <p:cNvSpPr/>
            <p:nvPr/>
          </p:nvSpPr>
          <p:spPr>
            <a:xfrm flipH="1" flipV="1" rot="5330400">
              <a:off x="3977280" y="9828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"/>
            <p:cNvSpPr/>
            <p:nvPr/>
          </p:nvSpPr>
          <p:spPr>
            <a:xfrm flipH="1" flipV="1" rot="5330400">
              <a:off x="4911480" y="7448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" name=""/>
            <p:cNvSpPr/>
            <p:nvPr/>
          </p:nvSpPr>
          <p:spPr>
            <a:xfrm flipH="1" flipV="1" rot="5330400">
              <a:off x="4032000" y="36831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3" name="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314" name="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6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317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2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6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7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0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1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2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3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4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5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6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7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8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9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1" name="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8000" spc="-1" strike="noStrike">
                <a:solidFill>
                  <a:srgbClr val="000000"/>
                </a:solidFill>
                <a:latin typeface="Arial"/>
              </a:rPr>
              <a:t>“</a:t>
            </a:r>
            <a:endParaRPr b="0" lang="en-IN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72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IN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txBody>
          <a:bodyPr lIns="108360" rIns="108360" tIns="63360" bIns="6336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7" name="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398" name=""/>
            <p:cNvSpPr/>
            <p:nvPr/>
          </p:nvSpPr>
          <p:spPr>
            <a:xfrm flipV="1" rot="5395800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9" name=""/>
            <p:cNvSpPr/>
            <p:nvPr/>
          </p:nvSpPr>
          <p:spPr>
            <a:xfrm flipV="1" rot="5395800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0" name=""/>
            <p:cNvSpPr/>
            <p:nvPr/>
          </p:nvSpPr>
          <p:spPr>
            <a:xfrm flipV="1" rot="5395800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1" name=""/>
            <p:cNvSpPr/>
            <p:nvPr/>
          </p:nvSpPr>
          <p:spPr>
            <a:xfrm flipV="1" rot="5395800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2" name=""/>
            <p:cNvSpPr/>
            <p:nvPr/>
          </p:nvSpPr>
          <p:spPr>
            <a:xfrm flipV="1" rot="5395800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3" name=""/>
            <p:cNvSpPr/>
            <p:nvPr/>
          </p:nvSpPr>
          <p:spPr>
            <a:xfrm flipV="1" rot="5395800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4" name=""/>
            <p:cNvSpPr/>
            <p:nvPr/>
          </p:nvSpPr>
          <p:spPr>
            <a:xfrm flipV="1" rot="5395800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5" name=""/>
            <p:cNvSpPr/>
            <p:nvPr/>
          </p:nvSpPr>
          <p:spPr>
            <a:xfrm flipV="1" rot="5395800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6" name=""/>
            <p:cNvSpPr/>
            <p:nvPr/>
          </p:nvSpPr>
          <p:spPr>
            <a:xfrm flipV="1" rot="5395800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7" name=""/>
            <p:cNvSpPr/>
            <p:nvPr/>
          </p:nvSpPr>
          <p:spPr>
            <a:xfrm flipV="1" rot="5395800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8" name=""/>
            <p:cNvSpPr/>
            <p:nvPr/>
          </p:nvSpPr>
          <p:spPr>
            <a:xfrm flipV="1" rot="5395800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9" name=""/>
            <p:cNvSpPr/>
            <p:nvPr/>
          </p:nvSpPr>
          <p:spPr>
            <a:xfrm flipV="1" rot="5395800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0" name="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411" name=""/>
            <p:cNvSpPr/>
            <p:nvPr/>
          </p:nvSpPr>
          <p:spPr>
            <a:xfrm flipV="1" rot="5395800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2" name=""/>
            <p:cNvSpPr/>
            <p:nvPr/>
          </p:nvSpPr>
          <p:spPr>
            <a:xfrm flipV="1" rot="5395800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3" name=""/>
            <p:cNvSpPr/>
            <p:nvPr/>
          </p:nvSpPr>
          <p:spPr>
            <a:xfrm flipV="1" rot="5395800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4" name=""/>
            <p:cNvSpPr/>
            <p:nvPr/>
          </p:nvSpPr>
          <p:spPr>
            <a:xfrm flipV="1" rot="5395800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5" name=""/>
            <p:cNvSpPr/>
            <p:nvPr/>
          </p:nvSpPr>
          <p:spPr>
            <a:xfrm flipV="1" rot="5395800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6" name=""/>
            <p:cNvSpPr/>
            <p:nvPr/>
          </p:nvSpPr>
          <p:spPr>
            <a:xfrm flipV="1" rot="5395800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7" name=""/>
            <p:cNvSpPr/>
            <p:nvPr/>
          </p:nvSpPr>
          <p:spPr>
            <a:xfrm flipV="1" rot="5395800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8" name=""/>
            <p:cNvSpPr/>
            <p:nvPr/>
          </p:nvSpPr>
          <p:spPr>
            <a:xfrm flipV="1" rot="5395800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9" name=""/>
            <p:cNvSpPr/>
            <p:nvPr/>
          </p:nvSpPr>
          <p:spPr>
            <a:xfrm flipV="1" rot="5395800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0" name=""/>
            <p:cNvSpPr/>
            <p:nvPr/>
          </p:nvSpPr>
          <p:spPr>
            <a:xfrm flipV="1" rot="5395800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1" name=""/>
            <p:cNvSpPr/>
            <p:nvPr/>
          </p:nvSpPr>
          <p:spPr>
            <a:xfrm flipV="1" rot="5395800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2" name=""/>
            <p:cNvSpPr/>
            <p:nvPr/>
          </p:nvSpPr>
          <p:spPr>
            <a:xfrm flipV="1" rot="5395800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23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748" r:id="rId34"/>
    <p:sldLayoutId id="2147483749" r:id="rId35"/>
    <p:sldLayoutId id="2147483750" r:id="rId36"/>
    <p:sldLayoutId id="2147483751" r:id="rId3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www.kaggle.com/datasets/rajarshiroy0123/house-prices-in-india-2023" TargetMode="External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9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"/>
          <p:cNvSpPr txBox="1"/>
          <p:nvPr/>
        </p:nvSpPr>
        <p:spPr>
          <a:xfrm>
            <a:off x="306000" y="4356000"/>
            <a:ext cx="6714000" cy="140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IN" sz="2800" spc="-1" strike="noStrike">
                <a:solidFill>
                  <a:srgbClr val="000000"/>
                </a:solidFill>
                <a:latin typeface="Noto Sans"/>
              </a:rPr>
              <a:t>House Price Prediction Model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algn="r"/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Data Science EL Project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7315200" y="4365720"/>
            <a:ext cx="2377440" cy="49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300" spc="-1" strike="noStrike">
                <a:solidFill>
                  <a:srgbClr val="000000"/>
                </a:solidFill>
                <a:latin typeface="Noto Sans"/>
              </a:rPr>
              <a:t>Nabendu Das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latin typeface="Noto Sans"/>
              </a:rPr>
              <a:t>1RV22MC053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8" name=""/>
          <p:cNvSpPr txBox="1"/>
          <p:nvPr/>
        </p:nvSpPr>
        <p:spPr>
          <a:xfrm>
            <a:off x="7342560" y="4905720"/>
            <a:ext cx="2377440" cy="49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300" spc="-1" strike="noStrike">
                <a:solidFill>
                  <a:srgbClr val="000000"/>
                </a:solidFill>
                <a:latin typeface="Noto Sans"/>
              </a:rPr>
              <a:t>Ashish Garg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latin typeface="Noto Sans"/>
              </a:rPr>
              <a:t>1RV22MC016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2"/>
          <p:cNvSpPr/>
          <p:nvPr/>
        </p:nvSpPr>
        <p:spPr>
          <a:xfrm>
            <a:off x="460080" y="2137680"/>
            <a:ext cx="5666040" cy="200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808080"/>
                </a:solidFill>
                <a:latin typeface="Noto Sans"/>
              </a:rPr>
              <a:t>Problem definition</a:t>
            </a:r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808080"/>
                </a:solidFill>
                <a:latin typeface="Noto Sans"/>
              </a:rPr>
              <a:t>Description of the dataset</a:t>
            </a:r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808080"/>
                </a:solidFill>
                <a:latin typeface="Noto Sans"/>
              </a:rPr>
              <a:t>Requirement analysis</a:t>
            </a:r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808080"/>
                </a:solidFill>
                <a:latin typeface="Noto Sans"/>
              </a:rPr>
              <a:t>Literature Survey</a:t>
            </a:r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808080"/>
                </a:solidFill>
                <a:latin typeface="Noto Sans"/>
              </a:rPr>
              <a:t>Proposed solution</a:t>
            </a:r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0" name="TextShape 1"/>
          <p:cNvSpPr/>
          <p:nvPr/>
        </p:nvSpPr>
        <p:spPr>
          <a:xfrm>
            <a:off x="397080" y="1260000"/>
            <a:ext cx="338292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Noto Sans"/>
              </a:rPr>
              <a:t>Topics</a:t>
            </a:r>
            <a:endParaRPr b="1" lang="en-IN" sz="2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"/>
          <p:cNvSpPr txBox="1"/>
          <p:nvPr/>
        </p:nvSpPr>
        <p:spPr>
          <a:xfrm>
            <a:off x="731520" y="1505520"/>
            <a:ext cx="6828480" cy="147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4000" spc="-1" strike="noStrike">
                <a:solidFill>
                  <a:srgbClr val="000000"/>
                </a:solidFill>
                <a:latin typeface="Noto Sans"/>
              </a:rPr>
              <a:t>House Price Prediction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"/>
          <p:cNvSpPr txBox="1"/>
          <p:nvPr/>
        </p:nvSpPr>
        <p:spPr>
          <a:xfrm>
            <a:off x="822960" y="2273400"/>
            <a:ext cx="313704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800" spc="-1" strike="noStrike">
                <a:solidFill>
                  <a:srgbClr val="000000"/>
                </a:solidFill>
                <a:latin typeface="Noto Sans"/>
              </a:rPr>
              <a:t>Problem Statement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1097280" y="2885400"/>
            <a:ext cx="5852160" cy="153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99999"/>
                </a:solidFill>
                <a:latin typeface="Noto Sans"/>
              </a:rPr>
              <a:t>Need to predict the price of houses, flat room or any other real e</a:t>
            </a:r>
            <a:r>
              <a:rPr b="0" lang="en-IN" sz="1600" spc="-1" strike="noStrike">
                <a:solidFill>
                  <a:srgbClr val="999999"/>
                </a:solidFill>
                <a:latin typeface="Noto Sans"/>
              </a:rPr>
              <a:t>state.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99999"/>
                </a:solidFill>
                <a:latin typeface="Noto Sans"/>
              </a:rPr>
              <a:t>Prediction through different parameters through a house, building or area.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"/>
          <p:cNvSpPr txBox="1"/>
          <p:nvPr/>
        </p:nvSpPr>
        <p:spPr>
          <a:xfrm>
            <a:off x="360000" y="117360"/>
            <a:ext cx="5901840" cy="78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4000" spc="-1" strike="noStrike">
                <a:solidFill>
                  <a:srgbClr val="000000"/>
                </a:solidFill>
                <a:latin typeface="Noto Sans"/>
              </a:rPr>
              <a:t>Dataset Description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6" name="" descr=""/>
          <p:cNvPicPr/>
          <p:nvPr/>
        </p:nvPicPr>
        <p:blipFill>
          <a:blip r:embed="rId1"/>
          <a:stretch/>
        </p:blipFill>
        <p:spPr>
          <a:xfrm>
            <a:off x="360000" y="900000"/>
            <a:ext cx="9270360" cy="4140000"/>
          </a:xfrm>
          <a:prstGeom prst="rect">
            <a:avLst/>
          </a:prstGeom>
          <a:ln w="0">
            <a:noFill/>
          </a:ln>
        </p:spPr>
      </p:pic>
      <p:sp>
        <p:nvSpPr>
          <p:cNvPr id="517" name=""/>
          <p:cNvSpPr txBox="1"/>
          <p:nvPr/>
        </p:nvSpPr>
        <p:spPr>
          <a:xfrm>
            <a:off x="180000" y="5220000"/>
            <a:ext cx="648000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800" spc="-1" strike="noStrike">
                <a:solidFill>
                  <a:srgbClr val="000000"/>
                </a:solidFill>
                <a:latin typeface="Noto Sans"/>
                <a:hlinkClick r:id="rId2"/>
              </a:rPr>
              <a:t>House Prices Data</a:t>
            </a:r>
            <a:r>
              <a:rPr b="1" lang="en-IN" sz="1800" spc="-1" strike="noStrike">
                <a:solidFill>
                  <a:srgbClr val="000000"/>
                </a:solidFill>
                <a:latin typeface="Noto Sans"/>
              </a:rPr>
              <a:t> in India 2023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" descr=""/>
          <p:cNvPicPr/>
          <p:nvPr/>
        </p:nvPicPr>
        <p:blipFill>
          <a:blip r:embed="rId1"/>
          <a:stretch/>
        </p:blipFill>
        <p:spPr>
          <a:xfrm>
            <a:off x="1188720" y="2783880"/>
            <a:ext cx="782280" cy="782280"/>
          </a:xfrm>
          <a:prstGeom prst="rect">
            <a:avLst/>
          </a:prstGeom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</p:pic>
      <p:sp>
        <p:nvSpPr>
          <p:cNvPr id="519" name=""/>
          <p:cNvSpPr txBox="1"/>
          <p:nvPr/>
        </p:nvSpPr>
        <p:spPr>
          <a:xfrm>
            <a:off x="2651760" y="446760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1200" spc="-1" strike="noStrike">
                <a:solidFill>
                  <a:srgbClr val="666666"/>
                </a:solidFill>
                <a:latin typeface="Noto Sans"/>
              </a:rPr>
              <a:t>After building the model, deploy the model on a real estate price calculating website.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2651760" y="3780000"/>
            <a:ext cx="292824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800" spc="-1" strike="noStrike">
                <a:solidFill>
                  <a:srgbClr val="000000"/>
                </a:solidFill>
                <a:latin typeface="Noto Sans"/>
              </a:rPr>
              <a:t>03 Deploy Model on a Real Estate Website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180000" y="1250280"/>
            <a:ext cx="3477600" cy="98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1200" spc="-1" strike="noStrike">
                <a:solidFill>
                  <a:srgbClr val="666666"/>
                </a:solidFill>
                <a:latin typeface="Noto Sans"/>
              </a:rPr>
              <a:t>Clean the data based on useful parameters and clean the records for more accurate data analysis and analysis different graphs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-540000" y="822960"/>
            <a:ext cx="419760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IN" sz="1800" spc="-1" strike="noStrike">
                <a:solidFill>
                  <a:srgbClr val="000000"/>
                </a:solidFill>
                <a:latin typeface="Noto Sans"/>
              </a:rPr>
              <a:t>01 Cleaning Data &amp; Analysis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4" name="" descr=""/>
          <p:cNvPicPr/>
          <p:nvPr/>
        </p:nvPicPr>
        <p:blipFill>
          <a:blip r:embed="rId2"/>
          <a:stretch/>
        </p:blipFill>
        <p:spPr>
          <a:xfrm>
            <a:off x="4854240" y="1774080"/>
            <a:ext cx="943200" cy="1045440"/>
          </a:xfrm>
          <a:prstGeom prst="rect">
            <a:avLst/>
          </a:prstGeom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</p:pic>
      <p:pic>
        <p:nvPicPr>
          <p:cNvPr id="525" name="" descr=""/>
          <p:cNvPicPr/>
          <p:nvPr/>
        </p:nvPicPr>
        <p:blipFill>
          <a:blip r:embed="rId3"/>
          <a:stretch/>
        </p:blipFill>
        <p:spPr>
          <a:xfrm>
            <a:off x="6884640" y="3486960"/>
            <a:ext cx="924480" cy="847440"/>
          </a:xfrm>
          <a:prstGeom prst="rect">
            <a:avLst/>
          </a:prstGeom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</p:pic>
      <p:sp>
        <p:nvSpPr>
          <p:cNvPr id="526" name=""/>
          <p:cNvSpPr txBox="1"/>
          <p:nvPr/>
        </p:nvSpPr>
        <p:spPr>
          <a:xfrm>
            <a:off x="6309360" y="1856520"/>
            <a:ext cx="2743200" cy="91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1200" spc="-1" strike="noStrike">
                <a:solidFill>
                  <a:srgbClr val="666666"/>
                </a:solidFill>
                <a:latin typeface="Noto Sans"/>
              </a:rPr>
              <a:t>Since the data has highly corr-related parameters, so planning for linear regression model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6120000" y="1136520"/>
            <a:ext cx="2932560" cy="84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IN" sz="1800" spc="-1" strike="noStrike">
                <a:solidFill>
                  <a:srgbClr val="000000"/>
                </a:solidFill>
                <a:latin typeface="Noto Sans"/>
              </a:rPr>
              <a:t>02 Building Supervised Learning Model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"/>
          <p:cNvSpPr txBox="1"/>
          <p:nvPr/>
        </p:nvSpPr>
        <p:spPr>
          <a:xfrm>
            <a:off x="457200" y="1765800"/>
            <a:ext cx="548280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666666"/>
                </a:solidFill>
                <a:latin typeface="Noto Sans"/>
              </a:rPr>
              <a:t>Finding the best parameters for prediction the price and make a regression classification based on the parameters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"/>
          <p:cNvSpPr txBox="1"/>
          <p:nvPr/>
        </p:nvSpPr>
        <p:spPr>
          <a:xfrm>
            <a:off x="360000" y="3240000"/>
            <a:ext cx="512064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IN" sz="2000" spc="-1" strike="noStrike">
                <a:solidFill>
                  <a:srgbClr val="666666"/>
                </a:solidFill>
                <a:latin typeface="Noto Sans"/>
              </a:rPr>
              <a:t>In the deployed website, user can find the  price of the house or area based on the model.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"/>
          <p:cNvSpPr txBox="1"/>
          <p:nvPr/>
        </p:nvSpPr>
        <p:spPr>
          <a:xfrm>
            <a:off x="360000" y="587160"/>
            <a:ext cx="4945680" cy="85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200" spc="-1" strike="noStrike">
                <a:solidFill>
                  <a:srgbClr val="000000"/>
                </a:solidFill>
                <a:latin typeface="Noto Sans"/>
              </a:rPr>
              <a:t>About Linear Regression Solution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1" name="" descr=""/>
          <p:cNvPicPr/>
          <p:nvPr/>
        </p:nvPicPr>
        <p:blipFill>
          <a:blip r:embed="rId1"/>
          <a:stretch/>
        </p:blipFill>
        <p:spPr>
          <a:xfrm>
            <a:off x="5880960" y="2011680"/>
            <a:ext cx="2939040" cy="230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"/>
          <p:cNvSpPr txBox="1"/>
          <p:nvPr/>
        </p:nvSpPr>
        <p:spPr>
          <a:xfrm>
            <a:off x="4259520" y="2207520"/>
            <a:ext cx="3840480" cy="85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IN" sz="4400" spc="-1" strike="noStrike">
                <a:solidFill>
                  <a:srgbClr val="000000"/>
                </a:solidFill>
                <a:latin typeface="Noto Sans"/>
              </a:rPr>
              <a:t>Thank You</a:t>
            </a:r>
            <a:endParaRPr b="1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Application>LibreOffice/7.5.3.2$MacOSX_AARCH64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2023-08-07T02:04:26Z</dcterms:created>
  <dc:creator/>
  <dc:description/>
  <dc:language>en-IN</dc:language>
  <cp:lastModifiedBy/>
  <dcterms:modified xsi:type="dcterms:W3CDTF">2023-08-07T03:39:48Z</dcterms:modified>
  <cp:revision>2</cp:revision>
  <dc:subject/>
  <dc:title>Grey Elegant</dc:title>
</cp:coreProperties>
</file>