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1" d="100"/>
          <a:sy n="51"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5960"/>
            <a:ext cx="9144000" cy="2149475"/>
          </a:xfrm>
        </p:spPr>
        <p:txBody>
          <a:bodyPr/>
          <a:lstStyle/>
          <a:p>
            <a:r>
              <a:rPr lang="en-IN" altLang="en-US" sz="4000" spc="-51" noProof="0" dirty="0">
                <a:solidFill>
                  <a:srgbClr val="00B0F0"/>
                </a:solidFill>
                <a:latin typeface="Montserrat"/>
                <a:ea typeface="+mn-ea"/>
                <a:cs typeface="+mn-cs"/>
                <a:sym typeface="+mn-ea"/>
              </a:rPr>
              <a:t>Steganography </a:t>
            </a:r>
            <a:r>
              <a:rPr lang="en-US" sz="4000" spc="-51" noProof="0" dirty="0">
                <a:solidFill>
                  <a:srgbClr val="00B0F0"/>
                </a:solidFill>
                <a:latin typeface="Montserrat"/>
                <a:ea typeface="+mn-ea"/>
                <a:cs typeface="+mn-cs"/>
                <a:sym typeface="+mn-ea"/>
              </a:rPr>
              <a:t>PROJECT</a:t>
            </a:r>
            <a:endParaRPr lang="en-US" sz="4000" dirty="0"/>
          </a:p>
        </p:txBody>
      </p:sp>
      <p:sp>
        <p:nvSpPr>
          <p:cNvPr id="3" name="Subtitle 2"/>
          <p:cNvSpPr>
            <a:spLocks noGrp="1"/>
          </p:cNvSpPr>
          <p:nvPr>
            <p:ph type="subTitle" idx="1"/>
          </p:nvPr>
        </p:nvSpPr>
        <p:spPr>
          <a:xfrm>
            <a:off x="1524000" y="2997200"/>
            <a:ext cx="6185535" cy="572770"/>
          </a:xfrm>
        </p:spPr>
        <p:txBody>
          <a:bodyPr>
            <a:normAutofit/>
          </a:bodyPr>
          <a:lstStyle/>
          <a:p>
            <a:pPr marR="0" defTabSz="914400" eaLnBrk="1" fontAlgn="auto" hangingPunct="1">
              <a:lnSpc>
                <a:spcPts val="2400"/>
              </a:lnSpc>
              <a:spcBef>
                <a:spcPts val="0"/>
              </a:spcBef>
              <a:spcAft>
                <a:spcPts val="0"/>
              </a:spcAft>
              <a:buClrTx/>
              <a:buSzTx/>
              <a:buFontTx/>
              <a:buNone/>
              <a:defRPr/>
            </a:pPr>
            <a:r>
              <a:rPr lang="en-US" sz="3600" spc="-32" noProof="0" dirty="0">
                <a:solidFill>
                  <a:srgbClr val="1482AC"/>
                </a:solidFill>
                <a:latin typeface="Montserrat"/>
                <a:sym typeface="+mn-ea"/>
              </a:rPr>
              <a:t>                  Presented B</a:t>
            </a:r>
            <a:r>
              <a:rPr lang="en-IN" altLang="en-US" sz="3600" spc="-32" noProof="0" dirty="0">
                <a:solidFill>
                  <a:srgbClr val="1482AC"/>
                </a:solidFill>
                <a:latin typeface="Montserrat"/>
                <a:sym typeface="+mn-ea"/>
              </a:rPr>
              <a:t>y</a:t>
            </a:r>
          </a:p>
        </p:txBody>
      </p:sp>
      <p:sp>
        <p:nvSpPr>
          <p:cNvPr id="4" name="Text Box 3"/>
          <p:cNvSpPr txBox="1"/>
          <p:nvPr/>
        </p:nvSpPr>
        <p:spPr>
          <a:xfrm>
            <a:off x="1102995" y="3656330"/>
            <a:ext cx="7862570" cy="1243965"/>
          </a:xfrm>
          <a:prstGeom prst="rect">
            <a:avLst/>
          </a:prstGeom>
          <a:noFill/>
        </p:spPr>
        <p:txBody>
          <a:bodyPr wrap="square" rtlCol="0" anchor="t">
            <a:noAutofit/>
          </a:bodyPr>
          <a:lstStyle/>
          <a:p>
            <a:pPr marR="0" defTabSz="914400" eaLnBrk="1" fontAlgn="auto" hangingPunct="1">
              <a:lnSpc>
                <a:spcPts val="2400"/>
              </a:lnSpc>
              <a:spcBef>
                <a:spcPts val="0"/>
              </a:spcBef>
              <a:spcAft>
                <a:spcPts val="0"/>
              </a:spcAft>
              <a:buClrTx/>
              <a:buSzTx/>
              <a:buFontTx/>
              <a:buNone/>
              <a:defRPr/>
            </a:pPr>
            <a:r>
              <a:rPr lang="en-US" sz="2025" spc="-32" noProof="0" dirty="0">
                <a:solidFill>
                  <a:srgbClr val="1482AC"/>
                </a:solidFill>
                <a:latin typeface="Montserrat"/>
                <a:sym typeface="+mn-ea"/>
              </a:rPr>
              <a:t> Student Name</a:t>
            </a:r>
            <a:r>
              <a:rPr lang="en-US" sz="2025" spc="-32" noProof="0" dirty="0">
                <a:solidFill>
                  <a:srgbClr val="00B0F0"/>
                </a:solidFill>
                <a:latin typeface="mont" charset="0"/>
                <a:cs typeface="mont" charset="0"/>
                <a:sym typeface="+mn-ea"/>
              </a:rPr>
              <a:t>:</a:t>
            </a:r>
            <a:r>
              <a:rPr lang="en-US" sz="2025" spc="-32" dirty="0">
                <a:solidFill>
                  <a:srgbClr val="00B0F0"/>
                </a:solidFill>
                <a:latin typeface="mont" charset="0"/>
                <a:cs typeface="mont" charset="0"/>
                <a:sym typeface="+mn-ea"/>
              </a:rPr>
              <a:t> YADALA NANDINI</a:t>
            </a:r>
            <a:endParaRPr lang="en-US" sz="2025" spc="-32" noProof="0" dirty="0">
              <a:solidFill>
                <a:srgbClr val="00B0F0"/>
              </a:solidFill>
              <a:latin typeface="mont" charset="0"/>
              <a:cs typeface="mont" charset="0"/>
              <a:sym typeface="+mn-ea"/>
            </a:endParaRPr>
          </a:p>
          <a:p>
            <a:pPr marR="0" defTabSz="914400" eaLnBrk="1" fontAlgn="auto" hangingPunct="1">
              <a:lnSpc>
                <a:spcPts val="2400"/>
              </a:lnSpc>
              <a:spcBef>
                <a:spcPts val="0"/>
              </a:spcBef>
              <a:spcAft>
                <a:spcPts val="0"/>
              </a:spcAft>
              <a:buClrTx/>
              <a:buSzTx/>
              <a:buFontTx/>
              <a:buNone/>
              <a:defRPr/>
            </a:pPr>
            <a:r>
              <a:rPr lang="en-US" sz="2025" spc="-32" noProof="0" dirty="0">
                <a:solidFill>
                  <a:srgbClr val="1482AC"/>
                </a:solidFill>
                <a:latin typeface="Montserrat"/>
                <a:sym typeface="+mn-ea"/>
              </a:rPr>
              <a:t>College Name: GIET ENGINEERING COLLEGE</a:t>
            </a:r>
          </a:p>
          <a:p>
            <a:pPr marR="0" defTabSz="914400" eaLnBrk="1" fontAlgn="auto" hangingPunct="1">
              <a:lnSpc>
                <a:spcPts val="2400"/>
              </a:lnSpc>
              <a:spcBef>
                <a:spcPts val="0"/>
              </a:spcBef>
              <a:spcAft>
                <a:spcPts val="0"/>
              </a:spcAft>
              <a:buClrTx/>
              <a:buSzTx/>
              <a:buFontTx/>
              <a:buNone/>
              <a:defRPr/>
            </a:pPr>
            <a:r>
              <a:rPr lang="en-US" sz="2025" spc="-32" noProof="0" dirty="0">
                <a:solidFill>
                  <a:srgbClr val="1482AC"/>
                </a:solidFill>
                <a:latin typeface="Montserrat"/>
                <a:sym typeface="+mn-ea"/>
              </a:rPr>
              <a:t>Department: Computer Science and Engineering</a:t>
            </a:r>
          </a:p>
          <a:p>
            <a:pPr marR="0" defTabSz="914400" eaLnBrk="1" fontAlgn="auto" hangingPunct="1">
              <a:lnSpc>
                <a:spcPts val="2400"/>
              </a:lnSpc>
              <a:spcBef>
                <a:spcPts val="0"/>
              </a:spcBef>
              <a:spcAft>
                <a:spcPts val="0"/>
              </a:spcAft>
              <a:buClrTx/>
              <a:buSzTx/>
              <a:buFontTx/>
              <a:buNone/>
              <a:defRPr/>
            </a:pPr>
            <a:r>
              <a:rPr lang="en-IN" altLang="en-US" sz="2025" spc="-32" noProof="0" dirty="0">
                <a:solidFill>
                  <a:srgbClr val="1482AC"/>
                </a:solidFill>
                <a:latin typeface="Montserrat"/>
                <a:sym typeface="+mn-ea"/>
              </a:rPr>
              <a:t>Roll No:  21T91A05A2</a:t>
            </a:r>
          </a:p>
          <a:p>
            <a:pPr marR="0" defTabSz="914400" eaLnBrk="1" fontAlgn="auto" hangingPunct="1">
              <a:lnSpc>
                <a:spcPts val="2400"/>
              </a:lnSpc>
              <a:spcBef>
                <a:spcPts val="0"/>
              </a:spcBef>
              <a:spcAft>
                <a:spcPts val="0"/>
              </a:spcAft>
              <a:buClrTx/>
              <a:buSzTx/>
              <a:buFontTx/>
              <a:buNone/>
              <a:defRPr/>
            </a:pPr>
            <a:r>
              <a:rPr lang="en-IN" altLang="en-US" sz="2025" spc="-32" dirty="0">
                <a:solidFill>
                  <a:srgbClr val="1482AC"/>
                </a:solidFill>
                <a:latin typeface="Montserrat"/>
                <a:sym typeface="+mn-ea"/>
              </a:rPr>
              <a:t>Email: yadalanandini90@gmail.com</a:t>
            </a:r>
            <a:endParaRPr lang="en-IN" altLang="en-US" sz="2025" spc="-32" noProof="0" dirty="0">
              <a:solidFill>
                <a:srgbClr val="1482AC"/>
              </a:solidFill>
              <a:latin typeface="Montserrat"/>
              <a:sym typeface="+mn-ea"/>
            </a:endParaRPr>
          </a:p>
          <a:p>
            <a:pPr marR="0" defTabSz="914400" eaLnBrk="1" fontAlgn="auto" hangingPunct="1">
              <a:lnSpc>
                <a:spcPts val="2400"/>
              </a:lnSpc>
              <a:spcBef>
                <a:spcPts val="0"/>
              </a:spcBef>
              <a:spcAft>
                <a:spcPts val="0"/>
              </a:spcAft>
              <a:buClrTx/>
              <a:buSzTx/>
              <a:buFontTx/>
              <a:buNone/>
              <a:defRPr/>
            </a:pPr>
            <a:endParaRPr lang="en-IN" altLang="en-US" sz="2025" spc="-32" noProof="0" dirty="0">
              <a:solidFill>
                <a:srgbClr val="1482AC"/>
              </a:solidFill>
              <a:latin typeface="Montserrat"/>
              <a:sym typeface="+mn-ea"/>
            </a:endParaRPr>
          </a:p>
        </p:txBody>
      </p:sp>
      <p:sp>
        <p:nvSpPr>
          <p:cNvPr id="5" name="Text Box 4"/>
          <p:cNvSpPr txBox="1"/>
          <p:nvPr/>
        </p:nvSpPr>
        <p:spPr>
          <a:xfrm>
            <a:off x="4460875" y="5556250"/>
            <a:ext cx="4683125" cy="652780"/>
          </a:xfrm>
          <a:prstGeom prst="rect">
            <a:avLst/>
          </a:prstGeom>
          <a:noFill/>
        </p:spPr>
        <p:txBody>
          <a:bodyPr wrap="square" rtlCol="0" anchor="t">
            <a:noAutofit/>
          </a:bodyPr>
          <a:lstStyle/>
          <a:p>
            <a:pPr eaLnBrk="1" hangingPunct="1">
              <a:spcBef>
                <a:spcPts val="5675"/>
              </a:spcBef>
              <a:buNone/>
            </a:pPr>
            <a:r>
              <a:rPr lang="en-IN" sz="2500" dirty="0">
                <a:solidFill>
                  <a:srgbClr val="ED5654"/>
                </a:solidFill>
                <a:latin typeface="Montserrat" charset="0"/>
                <a:cs typeface="Montserrat" charset="0"/>
                <a:sym typeface="+mn-ea"/>
              </a:rPr>
              <a:t>     </a:t>
            </a:r>
            <a:r>
              <a:rPr sz="2500" dirty="0">
                <a:solidFill>
                  <a:srgbClr val="ED5654"/>
                </a:solidFill>
                <a:latin typeface="Montserrat" charset="0"/>
                <a:cs typeface="Montserrat" charset="0"/>
                <a:sym typeface="+mn-ea"/>
              </a:rPr>
              <a:t>FINAL PROJECT</a:t>
            </a:r>
            <a:endParaRPr lang="en-US" sz="2500" dirty="0">
              <a:solidFill>
                <a:srgbClr val="ED5654"/>
              </a:solidFill>
              <a:latin typeface="Montserrat" charset="0"/>
              <a:cs typeface="Montserrat"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latin typeface="mont" charset="0"/>
                <a:cs typeface="mont" charset="0"/>
                <a:sym typeface="+mn-ea"/>
              </a:rPr>
              <a:t>Explanation of the Table:</a:t>
            </a:r>
          </a:p>
        </p:txBody>
      </p:sp>
      <p:sp>
        <p:nvSpPr>
          <p:cNvPr id="3" name="Content Placeholder 2"/>
          <p:cNvSpPr>
            <a:spLocks noGrp="1"/>
          </p:cNvSpPr>
          <p:nvPr>
            <p:ph idx="1"/>
          </p:nvPr>
        </p:nvSpPr>
        <p:spPr>
          <a:xfrm>
            <a:off x="838200" y="1329055"/>
            <a:ext cx="10515600" cy="5528945"/>
          </a:xfrm>
        </p:spPr>
        <p:txBody>
          <a:bodyPr>
            <a:noAutofit/>
          </a:bodyPr>
          <a:lstStyle/>
          <a:p>
            <a:pPr marL="0" indent="0">
              <a:buNone/>
            </a:pPr>
            <a:endParaRPr lang="en-US" sz="1900">
              <a:solidFill>
                <a:srgbClr val="00B0F0"/>
              </a:solidFill>
              <a:latin typeface="mont" charset="0"/>
              <a:cs typeface="mont" charset="0"/>
            </a:endParaRPr>
          </a:p>
          <a:p>
            <a:r>
              <a:rPr lang="en-US" sz="1900">
                <a:solidFill>
                  <a:srgbClr val="00B0F0"/>
                </a:solidFill>
                <a:latin typeface="mont" charset="0"/>
                <a:cs typeface="mont" charset="0"/>
              </a:rPr>
              <a:t>Advantages:</a:t>
            </a:r>
          </a:p>
          <a:p>
            <a:endParaRPr lang="en-US" sz="1900">
              <a:solidFill>
                <a:srgbClr val="00B0F0"/>
              </a:solidFill>
              <a:latin typeface="mont" charset="0"/>
              <a:cs typeface="mont" charset="0"/>
            </a:endParaRPr>
          </a:p>
          <a:p>
            <a:r>
              <a:rPr lang="en-US" sz="1900">
                <a:solidFill>
                  <a:srgbClr val="00B0F0"/>
                </a:solidFill>
                <a:latin typeface="mont" charset="0"/>
                <a:cs typeface="mont" charset="0"/>
              </a:rPr>
              <a:t>Covert communication: Enables hiding messages within innocent-looking carrier files, maintaining secrecy.</a:t>
            </a:r>
          </a:p>
          <a:p>
            <a:r>
              <a:rPr lang="en-US" sz="1900">
                <a:solidFill>
                  <a:srgbClr val="00B0F0"/>
                </a:solidFill>
                <a:latin typeface="mont" charset="0"/>
                <a:cs typeface="mont" charset="0"/>
              </a:rPr>
              <a:t>Enhanced security: Adds an extra layer of security when combined with encryption, making it harder for unauthorized access.</a:t>
            </a:r>
          </a:p>
          <a:p>
            <a:r>
              <a:rPr lang="en-US" sz="1900">
                <a:solidFill>
                  <a:srgbClr val="00B0F0"/>
                </a:solidFill>
                <a:latin typeface="mont" charset="0"/>
                <a:cs typeface="mont" charset="0"/>
              </a:rPr>
              <a:t>Resistance to detection: Difficult to detect without prior knowledge or suspicion, enhancing stealth.</a:t>
            </a:r>
          </a:p>
          <a:p>
            <a:r>
              <a:rPr lang="en-US" sz="1900">
                <a:solidFill>
                  <a:srgbClr val="00B0F0"/>
                </a:solidFill>
                <a:latin typeface="mont" charset="0"/>
                <a:cs typeface="mont" charset="0"/>
              </a:rPr>
              <a:t>Versatility: Can be applied to various digital formats, accommodating different types of data.</a:t>
            </a:r>
          </a:p>
          <a:p>
            <a:r>
              <a:rPr lang="en-US" sz="1900">
                <a:solidFill>
                  <a:srgbClr val="00B0F0"/>
                </a:solidFill>
                <a:latin typeface="mont" charset="0"/>
                <a:cs typeface="mont" charset="0"/>
              </a:rPr>
              <a:t>Analog security options: Historical and modern techniques exist for hiding information physically.</a:t>
            </a:r>
          </a:p>
          <a:p>
            <a:r>
              <a:rPr lang="en-US" sz="1900">
                <a:solidFill>
                  <a:srgbClr val="00B0F0"/>
                </a:solidFill>
                <a:latin typeface="mont" charset="0"/>
                <a:cs typeface="mont" charset="0"/>
              </a:rPr>
              <a:t>Complementary to encryption: Provides additional protection by hiding the fact that data is encrypted.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solidFill>
                  <a:srgbClr val="00B0F0"/>
                </a:solidFill>
                <a:latin typeface="mont" charset="0"/>
                <a:cs typeface="mont" charset="0"/>
              </a:rPr>
              <a:t>Disadvantages:</a:t>
            </a:r>
          </a:p>
        </p:txBody>
      </p:sp>
      <p:sp>
        <p:nvSpPr>
          <p:cNvPr id="3" name="Content Placeholder 2"/>
          <p:cNvSpPr>
            <a:spLocks noGrp="1"/>
          </p:cNvSpPr>
          <p:nvPr>
            <p:ph idx="1"/>
          </p:nvPr>
        </p:nvSpPr>
        <p:spPr/>
        <p:txBody>
          <a:bodyPr>
            <a:normAutofit fontScale="90000" lnSpcReduction="10000"/>
          </a:bodyPr>
          <a:lstStyle/>
          <a:p>
            <a:pPr marL="0" indent="0">
              <a:buNone/>
            </a:pPr>
            <a:endParaRPr lang="en-US">
              <a:solidFill>
                <a:srgbClr val="00B0F0"/>
              </a:solidFill>
              <a:latin typeface="mont" charset="0"/>
              <a:cs typeface="mont" charset="0"/>
            </a:endParaRPr>
          </a:p>
          <a:p>
            <a:r>
              <a:rPr lang="en-US">
                <a:solidFill>
                  <a:srgbClr val="00B0F0"/>
                </a:solidFill>
                <a:latin typeface="mont" charset="0"/>
                <a:cs typeface="mont" charset="0"/>
              </a:rPr>
              <a:t>Potential for misuse: Could be used for illicit purposes like hiding illegal content.</a:t>
            </a:r>
          </a:p>
          <a:p>
            <a:r>
              <a:rPr lang="en-US">
                <a:solidFill>
                  <a:srgbClr val="00B0F0"/>
                </a:solidFill>
                <a:latin typeface="mont" charset="0"/>
                <a:cs typeface="mont" charset="0"/>
              </a:rPr>
              <a:t>Detection challenges: Advanced detection methods and suspicion can reveal hidden data.</a:t>
            </a:r>
          </a:p>
          <a:p>
            <a:r>
              <a:rPr lang="en-US">
                <a:solidFill>
                  <a:srgbClr val="00B0F0"/>
                </a:solidFill>
                <a:latin typeface="mont" charset="0"/>
                <a:cs typeface="mont" charset="0"/>
              </a:rPr>
              <a:t>Lossy compression issues: Compression algorithms may degrade hidden data quality.</a:t>
            </a:r>
          </a:p>
          <a:p>
            <a:r>
              <a:rPr lang="en-US">
                <a:solidFill>
                  <a:srgbClr val="00B0F0"/>
                </a:solidFill>
                <a:latin typeface="mont" charset="0"/>
                <a:cs typeface="mont" charset="0"/>
              </a:rPr>
              <a:t>Capacity limitations: Limits on how much data can be effectively hidden within a carrier file.</a:t>
            </a:r>
          </a:p>
          <a:p>
            <a:r>
              <a:rPr lang="en-US">
                <a:solidFill>
                  <a:srgbClr val="00B0F0"/>
                </a:solidFill>
                <a:latin typeface="mont" charset="0"/>
                <a:cs typeface="mont" charset="0"/>
              </a:rPr>
              <a:t>Complexity: Implementing and decoding steganographic methods can be challenging and prone to errors.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latin typeface="mont)" charset="0"/>
                <a:cs typeface="mont)" charset="0"/>
                <a:sym typeface="+mn-ea"/>
              </a:rPr>
              <a:t>Purpose :</a:t>
            </a:r>
            <a:endParaRPr lang="en-US">
              <a:latin typeface="mont)" charset="0"/>
              <a:cs typeface="mont)" charset="0"/>
            </a:endParaRPr>
          </a:p>
        </p:txBody>
      </p:sp>
      <p:sp>
        <p:nvSpPr>
          <p:cNvPr id="3" name="Content Placeholder 2"/>
          <p:cNvSpPr>
            <a:spLocks noGrp="1"/>
          </p:cNvSpPr>
          <p:nvPr>
            <p:ph idx="1"/>
          </p:nvPr>
        </p:nvSpPr>
        <p:spPr>
          <a:xfrm>
            <a:off x="838200" y="1429385"/>
            <a:ext cx="10515600" cy="4191635"/>
          </a:xfrm>
        </p:spPr>
        <p:txBody>
          <a:bodyPr>
            <a:normAutofit lnSpcReduction="10000"/>
          </a:bodyPr>
          <a:lstStyle/>
          <a:p>
            <a:pPr marL="0" indent="0">
              <a:buNone/>
            </a:pPr>
            <a:r>
              <a:rPr lang="en-US" sz="1600">
                <a:solidFill>
                  <a:srgbClr val="00B0F0"/>
                </a:solidFill>
                <a:latin typeface="mont" charset="0"/>
                <a:cs typeface="mont" charset="0"/>
                <a:sym typeface="+mn-ea"/>
              </a:rPr>
              <a:t>→Steganography works by concealing information in a way that avoids suspicion.</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→Steganography is the practice of concealing information within another message or physical </a:t>
            </a:r>
          </a:p>
          <a:p>
            <a:pPr marL="0" indent="0">
              <a:buNone/>
            </a:pPr>
            <a:r>
              <a:rPr lang="en-US" sz="1600">
                <a:solidFill>
                  <a:srgbClr val="00B0F0"/>
                </a:solidFill>
                <a:latin typeface="mont" charset="0"/>
                <a:cs typeface="mont" charset="0"/>
                <a:sym typeface="+mn-ea"/>
              </a:rPr>
              <a:t>object to avoid detection.</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→Steganography is the technique of hiding data within an ordinary , nonsecret file or message to</a:t>
            </a:r>
          </a:p>
          <a:p>
            <a:pPr marL="0" indent="0">
              <a:buNone/>
            </a:pPr>
            <a:r>
              <a:rPr lang="en-US" sz="1600">
                <a:solidFill>
                  <a:srgbClr val="00B0F0"/>
                </a:solidFill>
                <a:latin typeface="mont" charset="0"/>
                <a:cs typeface="mont" charset="0"/>
                <a:sym typeface="+mn-ea"/>
              </a:rPr>
              <a:t> avoid detection; the hidden data is then extracted at its destination.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→Steganography use can be combined with encryption as an extra step for hiding or </a:t>
            </a:r>
          </a:p>
          <a:p>
            <a:pPr marL="0" indent="0">
              <a:buNone/>
            </a:pPr>
            <a:r>
              <a:rPr lang="en-US" sz="1600">
                <a:solidFill>
                  <a:srgbClr val="00B0F0"/>
                </a:solidFill>
                <a:latin typeface="mont" charset="0"/>
                <a:cs typeface="mont" charset="0"/>
                <a:sym typeface="+mn-ea"/>
              </a:rPr>
              <a:t>protecting data.</a:t>
            </a:r>
          </a:p>
          <a:p>
            <a:pPr marL="0" indent="0">
              <a:buNone/>
            </a:pPr>
            <a:r>
              <a:rPr lang="en-US" sz="1600">
                <a:solidFill>
                  <a:srgbClr val="00B0F0"/>
                </a:solidFill>
                <a:latin typeface="mont" charset="0"/>
                <a:cs typeface="mont" charset="0"/>
                <a:sym typeface="+mn-ea"/>
              </a:rPr>
              <a:t>→It involves hiding data behind digital images.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→There are various techniques for image steganography which include the Least Significant Bit technique, Masking and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Filtering, and Coding and Cosine Transformation.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→Basically, no human on earth can tell the visual difference.Steganography hiding the image :</a:t>
            </a:r>
            <a:endParaRPr lang="en-US" sz="1600">
              <a:solidFill>
                <a:srgbClr val="00B0F0"/>
              </a:solidFill>
              <a:latin typeface="mont" charset="0"/>
              <a:cs typeface="mont" charset="0"/>
            </a:endParaRPr>
          </a:p>
          <a:p>
            <a:pPr marL="0" indent="0">
              <a:buNone/>
            </a:pPr>
            <a:r>
              <a:rPr lang="en-US" sz="1600">
                <a:solidFill>
                  <a:srgbClr val="00B0F0"/>
                </a:solidFill>
                <a:latin typeface="mont" charset="0"/>
                <a:cs typeface="mont" charset="0"/>
                <a:sym typeface="+mn-ea"/>
              </a:rPr>
              <a:t>→if we change the rightmost bits it will have a small</a:t>
            </a:r>
            <a:r>
              <a:rPr lang="en-IN" altLang="en-US" sz="1600">
                <a:solidFill>
                  <a:srgbClr val="00B0F0"/>
                </a:solidFill>
                <a:latin typeface="mont" charset="0"/>
                <a:cs typeface="mont" charset="0"/>
                <a:sym typeface="+mn-ea"/>
              </a:rPr>
              <a:t> </a:t>
            </a:r>
            <a:r>
              <a:rPr lang="en-US" sz="1600">
                <a:solidFill>
                  <a:srgbClr val="00B0F0"/>
                </a:solidFill>
                <a:latin typeface="mont" charset="0"/>
                <a:cs typeface="mont" charset="0"/>
                <a:sym typeface="+mn-ea"/>
              </a:rPr>
              <a:t>visual impact on the final image.</a:t>
            </a:r>
            <a:endParaRPr lang="en-US" sz="1600">
              <a:solidFill>
                <a:srgbClr val="00B0F0"/>
              </a:solidFill>
              <a:latin typeface="mont" charset="0"/>
              <a:cs typeface="mont" charset="0"/>
            </a:endParaRPr>
          </a:p>
          <a:p>
            <a:pPr marL="0" indent="0">
              <a:buNone/>
            </a:pPr>
            <a:endParaRPr lang="en-US" sz="1600">
              <a:latin typeface="mont" charset="0"/>
              <a:cs typeface="mont"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olidFill>
                  <a:srgbClr val="00B0F0"/>
                </a:solidFill>
                <a:latin typeface="mont" charset="0"/>
                <a:cs typeface="mont" charset="0"/>
                <a:sym typeface="+mn-ea"/>
              </a:rPr>
              <a:t>→This is the steganography key to hide an image inside </a:t>
            </a:r>
            <a:br>
              <a:rPr lang="en-US">
                <a:solidFill>
                  <a:srgbClr val="00B0F0"/>
                </a:solidFill>
                <a:latin typeface="mont" charset="0"/>
                <a:cs typeface="mont" charset="0"/>
              </a:rPr>
            </a:br>
            <a:r>
              <a:rPr lang="en-US">
                <a:solidFill>
                  <a:srgbClr val="00B0F0"/>
                </a:solidFill>
                <a:latin typeface="mont" charset="0"/>
                <a:cs typeface="mont" charset="0"/>
                <a:sym typeface="+mn-ea"/>
              </a:rPr>
              <a:t>another. </a:t>
            </a:r>
            <a:endParaRPr lang="en-US"/>
          </a:p>
        </p:txBody>
      </p:sp>
      <p:sp>
        <p:nvSpPr>
          <p:cNvPr id="3" name="Content Placeholder 2"/>
          <p:cNvSpPr>
            <a:spLocks noGrp="1"/>
          </p:cNvSpPr>
          <p:nvPr>
            <p:ph idx="1"/>
          </p:nvPr>
        </p:nvSpPr>
        <p:spPr/>
        <p:txBody>
          <a:bodyPr/>
          <a:lstStyle/>
          <a:p>
            <a:pPr marL="0" indent="0">
              <a:buNone/>
            </a:pPr>
            <a:r>
              <a:rPr lang="en-US">
                <a:solidFill>
                  <a:srgbClr val="00B0F0"/>
                </a:solidFill>
                <a:latin typeface="mont" charset="0"/>
                <a:cs typeface="mont" charset="0"/>
                <a:sym typeface="+mn-ea"/>
              </a:rPr>
              <a:t> </a:t>
            </a:r>
            <a:endParaRPr lang="en-US">
              <a:solidFill>
                <a:srgbClr val="00B0F0"/>
              </a:solidFill>
              <a:latin typeface="mont" charset="0"/>
              <a:cs typeface="mont" charset="0"/>
            </a:endParaRPr>
          </a:p>
          <a:p>
            <a:r>
              <a:rPr lang="en-US" sz="4000">
                <a:solidFill>
                  <a:srgbClr val="00B0F0"/>
                </a:solidFill>
                <a:latin typeface="mont" charset="0"/>
                <a:cs typeface="mont" charset="0"/>
                <a:sym typeface="+mn-ea"/>
              </a:rPr>
              <a:t>→Change the least significant bits from an image and include </a:t>
            </a:r>
            <a:endParaRPr lang="en-US" sz="4000">
              <a:solidFill>
                <a:srgbClr val="00B0F0"/>
              </a:solidFill>
              <a:latin typeface="mont" charset="0"/>
              <a:cs typeface="mont" charset="0"/>
            </a:endParaRPr>
          </a:p>
          <a:p>
            <a:r>
              <a:rPr lang="en-US" sz="4000">
                <a:solidFill>
                  <a:srgbClr val="00B0F0"/>
                </a:solidFill>
                <a:latin typeface="mont" charset="0"/>
                <a:cs typeface="mont" charset="0"/>
                <a:sym typeface="+mn-ea"/>
              </a:rPr>
              <a:t>the most significant bits from the other image.</a:t>
            </a:r>
            <a:endParaRPr lang="en-US" sz="4000">
              <a:solidFill>
                <a:srgbClr val="00B0F0"/>
              </a:solidFill>
              <a:latin typeface="mont" charset="0"/>
              <a:cs typeface="mont" charset="0"/>
            </a:endParaRPr>
          </a:p>
          <a:p>
            <a:endParaRPr lang="en-US"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a:solidFill>
                  <a:srgbClr val="00B0F0"/>
                </a:solidFill>
                <a:latin typeface="monts)" charset="0"/>
                <a:cs typeface="monts)" charset="0"/>
              </a:rPr>
              <a:t>text hidding in an image using</a:t>
            </a:r>
            <a:r>
              <a:rPr lang="en-IN" altLang="en-US">
                <a:latin typeface="monts)" charset="0"/>
                <a:cs typeface="monts)" charset="0"/>
              </a:rPr>
              <a:t> </a:t>
            </a:r>
            <a:r>
              <a:rPr lang="en-US" spc="-51" noProof="0">
                <a:solidFill>
                  <a:srgbClr val="1CADE4"/>
                </a:solidFill>
                <a:latin typeface="Montserrat"/>
                <a:ea typeface="+mn-ea"/>
                <a:cs typeface="+mn-cs"/>
                <a:sym typeface="+mn-ea"/>
              </a:rPr>
              <a:t>steganography</a:t>
            </a:r>
            <a:endParaRPr lang="en-IN" altLang="en-US">
              <a:latin typeface="monts)" charset="0"/>
              <a:cs typeface="monts)" charset="0"/>
            </a:endParaRPr>
          </a:p>
        </p:txBody>
      </p:sp>
      <p:pic>
        <p:nvPicPr>
          <p:cNvPr id="4" name="Content Placeholder 3"/>
          <p:cNvPicPr>
            <a:picLocks noGrp="1" noChangeAspect="1"/>
          </p:cNvPicPr>
          <p:nvPr>
            <p:ph idx="1"/>
          </p:nvPr>
        </p:nvPicPr>
        <p:blipFill>
          <a:blip r:embed="rId3"/>
          <a:stretch>
            <a:fillRect/>
          </a:stretch>
        </p:blipFill>
        <p:spPr>
          <a:xfrm>
            <a:off x="939800" y="1697990"/>
            <a:ext cx="10211435" cy="47891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altLang="en-US">
                <a:latin typeface="mont" charset="0"/>
                <a:cs typeface="mont" charset="0"/>
              </a:rPr>
              <a:t>github link:</a:t>
            </a:r>
          </a:p>
        </p:txBody>
      </p:sp>
      <p:sp>
        <p:nvSpPr>
          <p:cNvPr id="3" name="Content Placeholder 2"/>
          <p:cNvSpPr>
            <a:spLocks noGrp="1"/>
          </p:cNvSpPr>
          <p:nvPr>
            <p:ph idx="1"/>
          </p:nvPr>
        </p:nvSpPr>
        <p:spPr/>
        <p:txBody>
          <a:bodyPr/>
          <a:lstStyle/>
          <a:p>
            <a:r>
              <a:rPr lang="en-US" dirty="0">
                <a:highlight>
                  <a:srgbClr val="C0C0C0"/>
                </a:highlight>
              </a:rPr>
              <a:t>https://github.com/Nandy3789/Hiding-a-text-inside-an-image.git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6780000" flipH="1">
            <a:off x="11337290" y="10795"/>
            <a:ext cx="101600" cy="96520"/>
          </a:xfrm>
        </p:spPr>
        <p:txBody>
          <a:bodyPr/>
          <a:lstStyle/>
          <a:p>
            <a:pPr algn="l">
              <a:buClrTx/>
              <a:buSzTx/>
              <a:buFontTx/>
            </a:pPr>
            <a:r>
              <a:rPr lang="en-IN" altLang="en-US"/>
              <a:t>\</a:t>
            </a:r>
          </a:p>
        </p:txBody>
      </p:sp>
      <p:sp>
        <p:nvSpPr>
          <p:cNvPr id="3" name="Content Placeholder 2"/>
          <p:cNvSpPr>
            <a:spLocks noGrp="1"/>
          </p:cNvSpPr>
          <p:nvPr>
            <p:ph idx="1"/>
          </p:nvPr>
        </p:nvSpPr>
        <p:spPr>
          <a:xfrm>
            <a:off x="838200" y="3046730"/>
            <a:ext cx="10515600" cy="3130550"/>
          </a:xfrm>
        </p:spPr>
        <p:txBody>
          <a:bodyPr/>
          <a:lstStyle/>
          <a:p>
            <a:pPr marL="0" indent="0">
              <a:buNone/>
            </a:pPr>
            <a:r>
              <a:rPr lang="en-IN" altLang="en-US" sz="4800"/>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0" noProof="0">
                <a:solidFill>
                  <a:srgbClr val="00B0F0"/>
                </a:solidFill>
                <a:latin typeface="Montserrat"/>
                <a:ea typeface="+mn-ea"/>
                <a:cs typeface="+mn-cs"/>
                <a:sym typeface="+mn-ea"/>
              </a:rPr>
              <a:t>concepts:</a:t>
            </a:r>
            <a:endParaRPr lang="en-US"/>
          </a:p>
        </p:txBody>
      </p:sp>
      <p:sp>
        <p:nvSpPr>
          <p:cNvPr id="3" name="Content Placeholder 2"/>
          <p:cNvSpPr>
            <a:spLocks noGrp="1"/>
          </p:cNvSpPr>
          <p:nvPr>
            <p:ph idx="1"/>
          </p:nvPr>
        </p:nvSpPr>
        <p:spPr/>
        <p:txBody>
          <a:bodyPr/>
          <a:lstStyle/>
          <a:p>
            <a:pPr eaLnBrk="1" hangingPunct="1">
              <a:buNone/>
            </a:pPr>
            <a:r>
              <a:rPr dirty="0">
                <a:solidFill>
                  <a:srgbClr val="00B0F0"/>
                </a:solidFill>
                <a:latin typeface="Montserrat" charset="0"/>
                <a:cs typeface="Montserrat" charset="0"/>
                <a:sym typeface="+mn-ea"/>
              </a:rPr>
              <a:t>→ Introduction</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→Features</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→Advantages</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→Disadvantages</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→Purpose</a:t>
            </a:r>
            <a:endParaRPr dirty="0">
              <a:solidFill>
                <a:srgbClr val="00B0F0"/>
              </a:solidFill>
              <a:latin typeface="Montserrat" charset="0"/>
              <a:cs typeface="Montserrat" charset="0"/>
            </a:endParaRPr>
          </a:p>
          <a:p>
            <a:pPr eaLnBrk="1" hangingPunct="1">
              <a:buNone/>
            </a:pPr>
            <a:r>
              <a:rPr dirty="0">
                <a:solidFill>
                  <a:srgbClr val="00B0F0"/>
                </a:solidFill>
                <a:latin typeface="Montserrat" charset="0"/>
                <a:cs typeface="Montserrat" charset="0"/>
                <a:sym typeface="+mn-ea"/>
              </a:rPr>
              <a:t>→Image</a:t>
            </a:r>
            <a:endParaRPr lang="en-US">
              <a:latin typeface="Montserrat" charset="0"/>
              <a:cs typeface="Montserrat"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63" noProof="0">
                <a:solidFill>
                  <a:srgbClr val="1CADE4"/>
                </a:solidFill>
                <a:latin typeface="Montserrat"/>
                <a:ea typeface="+mn-ea"/>
                <a:cs typeface="+mn-cs"/>
                <a:sym typeface="+mn-ea"/>
              </a:rPr>
              <a:t>::text hiding in an image using steganography::</a:t>
            </a:r>
            <a:endParaRPr lang="en-US"/>
          </a:p>
        </p:txBody>
      </p:sp>
      <p:sp>
        <p:nvSpPr>
          <p:cNvPr id="3" name="Content Placeholder 2"/>
          <p:cNvSpPr>
            <a:spLocks noGrp="1"/>
          </p:cNvSpPr>
          <p:nvPr>
            <p:ph idx="1"/>
          </p:nvPr>
        </p:nvSpPr>
        <p:spPr>
          <a:xfrm>
            <a:off x="1026160" y="1894205"/>
            <a:ext cx="12556490" cy="699770"/>
          </a:xfrm>
        </p:spPr>
        <p:txBody>
          <a:bodyPr>
            <a:normAutofit fontScale="25000"/>
          </a:bodyPr>
          <a:lstStyle/>
          <a:p>
            <a:pPr marL="0" indent="0">
              <a:buNone/>
            </a:pPr>
            <a:r>
              <a:rPr lang="en-IN" sz="14400" dirty="0">
                <a:solidFill>
                  <a:srgbClr val="00B0F0"/>
                </a:solidFill>
                <a:latin typeface="Montserrat" charset="0"/>
                <a:cs typeface="Montserrat" charset="0"/>
                <a:sym typeface="+mn-ea"/>
              </a:rPr>
              <a:t>I</a:t>
            </a:r>
            <a:r>
              <a:rPr sz="14400" dirty="0">
                <a:solidFill>
                  <a:srgbClr val="00B0F0"/>
                </a:solidFill>
                <a:latin typeface="Montserrat" charset="0"/>
                <a:cs typeface="Montserrat" charset="0"/>
                <a:sym typeface="+mn-ea"/>
              </a:rPr>
              <a:t>ntroduction</a:t>
            </a:r>
            <a:endParaRPr dirty="0">
              <a:solidFill>
                <a:srgbClr val="00B0F0"/>
              </a:solidFill>
              <a:latin typeface="Montserrat" charset="0"/>
              <a:cs typeface="Montserrat" charset="0"/>
              <a:sym typeface="+mn-ea"/>
            </a:endParaRPr>
          </a:p>
          <a:p>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lang="en-IN" dirty="0">
                <a:solidFill>
                  <a:srgbClr val="00B0F0"/>
                </a:solidFill>
                <a:latin typeface="Calibri" panose="020F0502020204030204"/>
                <a:sym typeface="+mn-ea"/>
              </a:rPr>
              <a:t> </a:t>
            </a:r>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dirty="0">
                <a:solidFill>
                  <a:srgbClr val="00B0F0"/>
                </a:solidFill>
                <a:latin typeface="Calibri" panose="020F0502020204030204"/>
                <a:sym typeface="+mn-ea"/>
              </a:rPr>
              <a:t> </a:t>
            </a:r>
            <a:endParaRPr dirty="0">
              <a:solidFill>
                <a:srgbClr val="00B0F0"/>
              </a:solidFill>
              <a:latin typeface="Calibri" panose="020F0502020204030204"/>
            </a:endParaRPr>
          </a:p>
          <a:p>
            <a:pPr eaLnBrk="1" hangingPunct="1">
              <a:buNone/>
            </a:pPr>
            <a:r>
              <a:rPr lang="en-IN" dirty="0">
                <a:solidFill>
                  <a:srgbClr val="00B0F0"/>
                </a:solidFill>
                <a:latin typeface="Calibri" panose="020F0502020204030204"/>
                <a:sym typeface="+mn-ea"/>
              </a:rPr>
              <a:t> </a:t>
            </a:r>
            <a:r>
              <a:rPr lang="en-IN" altLang="en-US"/>
              <a:t> </a:t>
            </a:r>
          </a:p>
        </p:txBody>
      </p:sp>
      <p:sp>
        <p:nvSpPr>
          <p:cNvPr id="4" name="Text Box 3"/>
          <p:cNvSpPr txBox="1"/>
          <p:nvPr/>
        </p:nvSpPr>
        <p:spPr>
          <a:xfrm>
            <a:off x="727075" y="2392045"/>
            <a:ext cx="8041640" cy="4281805"/>
          </a:xfrm>
          <a:prstGeom prst="rect">
            <a:avLst/>
          </a:prstGeom>
          <a:noFill/>
        </p:spPr>
        <p:txBody>
          <a:bodyPr wrap="square" rtlCol="0" anchor="t">
            <a:noAutofit/>
          </a:bodyPr>
          <a:lstStyle/>
          <a:p>
            <a:pPr eaLnBrk="1" hangingPunct="1">
              <a:buNone/>
            </a:pPr>
            <a:r>
              <a:rPr sz="2800" dirty="0">
                <a:solidFill>
                  <a:srgbClr val="00B0F0"/>
                </a:solidFill>
                <a:latin typeface="Montserrat" charset="0"/>
                <a:cs typeface="Montserrat" charset="0"/>
                <a:sym typeface="+mn-ea"/>
              </a:rPr>
              <a:t>In text steganography, secret message is embedded into cover text using word </a:t>
            </a:r>
            <a:endParaRPr sz="2800" dirty="0">
              <a:solidFill>
                <a:srgbClr val="00B0F0"/>
              </a:solidFill>
              <a:latin typeface="Montserrat" charset="0"/>
              <a:cs typeface="Montserrat" charset="0"/>
            </a:endParaRPr>
          </a:p>
          <a:p>
            <a:pPr eaLnBrk="1" hangingPunct="1">
              <a:buNone/>
            </a:pPr>
            <a:r>
              <a:rPr sz="2800" dirty="0">
                <a:solidFill>
                  <a:srgbClr val="00B0F0"/>
                </a:solidFill>
                <a:latin typeface="Montserrat" charset="0"/>
                <a:cs typeface="Montserrat" charset="0"/>
                <a:sym typeface="+mn-ea"/>
              </a:rPr>
              <a:t>mapping method. For image steganography, secret message is hided into cover </a:t>
            </a:r>
            <a:endParaRPr sz="2800" dirty="0">
              <a:solidFill>
                <a:srgbClr val="00B0F0"/>
              </a:solidFill>
              <a:latin typeface="Montserrat" charset="0"/>
              <a:cs typeface="Montserrat" charset="0"/>
            </a:endParaRPr>
          </a:p>
          <a:p>
            <a:pPr eaLnBrk="1" hangingPunct="1">
              <a:buNone/>
            </a:pPr>
            <a:r>
              <a:rPr sz="2800" dirty="0">
                <a:solidFill>
                  <a:srgbClr val="00B0F0"/>
                </a:solidFill>
                <a:latin typeface="Montserrat" charset="0"/>
                <a:cs typeface="Montserrat" charset="0"/>
                <a:sym typeface="+mn-ea"/>
              </a:rPr>
              <a:t>image with the help of stego key through the LSB technique using discrete </a:t>
            </a:r>
            <a:r>
              <a:rPr sz="2800" dirty="0">
                <a:solidFill>
                  <a:srgbClr val="00B0F0"/>
                </a:solidFill>
                <a:latin typeface="mont" charset="0"/>
                <a:cs typeface="mont" charset="0"/>
                <a:sym typeface="+mn-ea"/>
              </a:rPr>
              <a:t>logarithms. This method uses blank-space in the cover-text to embed original message.</a:t>
            </a:r>
            <a:endParaRPr lang="en-US" sz="2800" dirty="0">
              <a:solidFill>
                <a:srgbClr val="00B0F0"/>
              </a:solidFill>
              <a:latin typeface="mont" charset="0"/>
              <a:cs typeface="mont"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0870" y="365125"/>
            <a:ext cx="10742930" cy="1325880"/>
          </a:xfrm>
        </p:spPr>
        <p:txBody>
          <a:bodyPr>
            <a:normAutofit fontScale="90000"/>
          </a:bodyPr>
          <a:lstStyle/>
          <a:p>
            <a:r>
              <a:rPr lang="en-US" spc="-51" noProof="0">
                <a:solidFill>
                  <a:srgbClr val="1CADE4"/>
                </a:solidFill>
                <a:latin typeface="Montserrat"/>
                <a:ea typeface="+mn-ea"/>
                <a:cs typeface="+mn-cs"/>
                <a:sym typeface="+mn-ea"/>
              </a:rPr>
              <a:t>Text steganography involves hiding information inside text files.</a:t>
            </a:r>
            <a:endParaRPr lang="en-US"/>
          </a:p>
        </p:txBody>
      </p:sp>
      <p:sp>
        <p:nvSpPr>
          <p:cNvPr id="3" name="Content Placeholder 2"/>
          <p:cNvSpPr>
            <a:spLocks noGrp="1"/>
          </p:cNvSpPr>
          <p:nvPr>
            <p:ph idx="1"/>
          </p:nvPr>
        </p:nvSpPr>
        <p:spPr>
          <a:xfrm>
            <a:off x="163830" y="1617980"/>
            <a:ext cx="9452610" cy="4815205"/>
          </a:xfrm>
        </p:spPr>
        <p:txBody>
          <a:bodyPr>
            <a:noAutofit/>
          </a:bodyPr>
          <a:lstStyle/>
          <a:p>
            <a:pPr algn="just" eaLnBrk="1" hangingPunct="1">
              <a:lnSpc>
                <a:spcPts val="2325"/>
              </a:lnSpc>
              <a:buNone/>
            </a:pPr>
            <a:r>
              <a:rPr sz="3100" dirty="0">
                <a:solidFill>
                  <a:srgbClr val="1CADE4"/>
                </a:solidFill>
                <a:latin typeface="mont" charset="0"/>
                <a:cs typeface="mont" charset="0"/>
                <a:sym typeface="Arimo"/>
              </a:rPr>
              <a:t>This includes </a:t>
            </a:r>
          </a:p>
          <a:p>
            <a:pPr algn="just" eaLnBrk="1" hangingPunct="1">
              <a:lnSpc>
                <a:spcPts val="2325"/>
              </a:lnSpc>
              <a:buNone/>
            </a:pPr>
            <a:r>
              <a:rPr sz="3100" dirty="0">
                <a:solidFill>
                  <a:srgbClr val="1CADE4"/>
                </a:solidFill>
                <a:latin typeface="mont" charset="0"/>
                <a:cs typeface="mont" charset="0"/>
                <a:sym typeface="Arimo"/>
              </a:rPr>
              <a:t>changing the format of existing text,</a:t>
            </a:r>
          </a:p>
          <a:p>
            <a:pPr algn="just" eaLnBrk="1" hangingPunct="1">
              <a:lnSpc>
                <a:spcPts val="2325"/>
              </a:lnSpc>
              <a:buNone/>
            </a:pPr>
            <a:r>
              <a:rPr sz="3100" dirty="0">
                <a:solidFill>
                  <a:srgbClr val="1CADE4"/>
                </a:solidFill>
                <a:latin typeface="mont" charset="0"/>
                <a:cs typeface="mont" charset="0"/>
                <a:sym typeface="Arimo"/>
              </a:rPr>
              <a:t> changing words</a:t>
            </a:r>
          </a:p>
          <a:p>
            <a:pPr algn="just" eaLnBrk="1" hangingPunct="1">
              <a:lnSpc>
                <a:spcPts val="2325"/>
              </a:lnSpc>
              <a:buNone/>
            </a:pPr>
            <a:r>
              <a:rPr sz="3100" dirty="0">
                <a:solidFill>
                  <a:srgbClr val="1CADE4"/>
                </a:solidFill>
                <a:latin typeface="mont" charset="0"/>
                <a:cs typeface="mont" charset="0"/>
                <a:sym typeface="Arimo"/>
              </a:rPr>
              <a:t> within a text, using context-</a:t>
            </a:r>
          </a:p>
          <a:p>
            <a:pPr algn="just" eaLnBrk="1" hangingPunct="1">
              <a:lnSpc>
                <a:spcPts val="2325"/>
              </a:lnSpc>
              <a:buNone/>
            </a:pPr>
            <a:r>
              <a:rPr sz="3100" dirty="0">
                <a:solidFill>
                  <a:srgbClr val="1CADE4"/>
                </a:solidFill>
                <a:latin typeface="mont" charset="0"/>
                <a:cs typeface="mont" charset="0"/>
                <a:sym typeface="Arimo"/>
              </a:rPr>
              <a:t>free grammars to generate readable texts, or</a:t>
            </a:r>
            <a:r>
              <a:rPr lang="en-IN" sz="3100" dirty="0">
                <a:solidFill>
                  <a:srgbClr val="1CADE4"/>
                </a:solidFill>
                <a:latin typeface="mont" charset="0"/>
                <a:cs typeface="mont" charset="0"/>
                <a:sym typeface="Arimo"/>
              </a:rPr>
              <a:t> </a:t>
            </a:r>
          </a:p>
          <a:p>
            <a:pPr algn="just" eaLnBrk="1" hangingPunct="1">
              <a:lnSpc>
                <a:spcPts val="2325"/>
              </a:lnSpc>
              <a:buNone/>
            </a:pPr>
            <a:r>
              <a:rPr sz="3100" dirty="0">
                <a:solidFill>
                  <a:srgbClr val="1CADE4"/>
                </a:solidFill>
                <a:latin typeface="mont" charset="0"/>
                <a:cs typeface="mont" charset="0"/>
                <a:sym typeface="Arimo"/>
              </a:rPr>
              <a:t>generating</a:t>
            </a:r>
          </a:p>
          <a:p>
            <a:pPr algn="just" eaLnBrk="1" hangingPunct="1">
              <a:lnSpc>
                <a:spcPts val="2325"/>
              </a:lnSpc>
              <a:buNone/>
            </a:pPr>
            <a:r>
              <a:rPr sz="3100" dirty="0">
                <a:solidFill>
                  <a:srgbClr val="1CADE4"/>
                </a:solidFill>
                <a:latin typeface="mont" charset="0"/>
                <a:cs typeface="mont" charset="0"/>
                <a:sym typeface="Arimo"/>
              </a:rPr>
              <a:t>random character</a:t>
            </a:r>
            <a:r>
              <a:rPr lang="en-IN" sz="3100" dirty="0">
                <a:solidFill>
                  <a:srgbClr val="1CADE4"/>
                </a:solidFill>
                <a:latin typeface="mont" charset="0"/>
                <a:cs typeface="mont" charset="0"/>
                <a:sym typeface="Arimo"/>
              </a:rPr>
              <a:t> sequences.</a:t>
            </a:r>
            <a:r>
              <a:rPr lang="en-US" sz="3100" spc="-51" noProof="0">
                <a:solidFill>
                  <a:srgbClr val="1CADE4"/>
                </a:solidFill>
                <a:latin typeface="Montserrat"/>
                <a:sym typeface="+mn-ea"/>
              </a:rPr>
              <a:t>steganography</a:t>
            </a:r>
            <a:r>
              <a:rPr lang="en-IN" altLang="en-US" sz="3100" spc="-51" noProof="0">
                <a:solidFill>
                  <a:srgbClr val="1CADE4"/>
                </a:solidFill>
                <a:latin typeface="Montserrat"/>
                <a:sym typeface="+mn-ea"/>
              </a:rPr>
              <a:t>  the </a:t>
            </a:r>
          </a:p>
          <a:p>
            <a:pPr algn="just" eaLnBrk="1" hangingPunct="1">
              <a:lnSpc>
                <a:spcPts val="2325"/>
              </a:lnSpc>
              <a:buNone/>
            </a:pPr>
            <a:r>
              <a:rPr lang="en-IN" altLang="en-US" sz="3100" spc="-51" noProof="0">
                <a:solidFill>
                  <a:srgbClr val="1CADE4"/>
                </a:solidFill>
                <a:latin typeface="Montserrat"/>
                <a:sym typeface="+mn-ea"/>
              </a:rPr>
              <a:t>solution uses </a:t>
            </a:r>
          </a:p>
          <a:p>
            <a:pPr algn="just" eaLnBrk="1" hangingPunct="1">
              <a:lnSpc>
                <a:spcPts val="2325"/>
              </a:lnSpc>
              <a:buNone/>
            </a:pPr>
            <a:r>
              <a:rPr lang="en-IN" altLang="en-US" sz="3100" spc="-51" noProof="0">
                <a:solidFill>
                  <a:srgbClr val="1CADE4"/>
                </a:solidFill>
                <a:latin typeface="Montserrat"/>
                <a:sym typeface="+mn-ea"/>
              </a:rPr>
              <a:t>the art </a:t>
            </a:r>
            <a:r>
              <a:rPr lang="en-IN" altLang="en-US" sz="3100" b="1" spc="-51" noProof="0">
                <a:solidFill>
                  <a:srgbClr val="1CADE4"/>
                </a:solidFill>
                <a:latin typeface="Montserrat"/>
                <a:sym typeface="+mn-ea"/>
              </a:rPr>
              <a:t>of </a:t>
            </a:r>
            <a:r>
              <a:rPr lang="en-US" sz="3100" spc="-51" noProof="0">
                <a:solidFill>
                  <a:srgbClr val="1CADE4"/>
                </a:solidFill>
                <a:latin typeface="Montserrat"/>
                <a:sym typeface="+mn-ea"/>
              </a:rPr>
              <a:t>steganography</a:t>
            </a:r>
            <a:r>
              <a:rPr lang="en-IN" altLang="en-US" sz="3100" spc="-51" noProof="0">
                <a:solidFill>
                  <a:srgbClr val="1CADE4"/>
                </a:solidFill>
                <a:latin typeface="Montserrat"/>
                <a:sym typeface="+mn-ea"/>
              </a:rPr>
              <a:t> to hide the inside the image</a:t>
            </a:r>
            <a:r>
              <a:rPr lang="en-IN" sz="3100" b="1" dirty="0">
                <a:solidFill>
                  <a:srgbClr val="1CADE4"/>
                </a:solidFill>
                <a:latin typeface="mont" charset="0"/>
                <a:cs typeface="mont" charset="0"/>
                <a:sym typeface="Arimo"/>
              </a:rPr>
              <a:t> </a:t>
            </a:r>
            <a:r>
              <a:rPr sz="3100" b="1" dirty="0">
                <a:solidFill>
                  <a:srgbClr val="1CADE4"/>
                </a:solidFill>
                <a:latin typeface="Calibri" panose="020F0502020204030204" charset="0"/>
                <a:cs typeface="Calibri" panose="020F0502020204030204" charset="0"/>
                <a:sym typeface="Arimo"/>
              </a:rPr>
              <a:t> </a:t>
            </a:r>
            <a:r>
              <a:rPr sz="3100" b="1" dirty="0">
                <a:solidFill>
                  <a:srgbClr val="00B0F0"/>
                </a:solidFill>
                <a:latin typeface="Calibri" panose="020F0502020204030204" charset="0"/>
                <a:cs typeface="Calibri" panose="020F0502020204030204" charset="0"/>
                <a:sym typeface="+mn-ea"/>
              </a:rPr>
              <a:t> </a:t>
            </a:r>
          </a:p>
          <a:p>
            <a:pPr eaLnBrk="1" hangingPunct="1">
              <a:lnSpc>
                <a:spcPts val="1675"/>
              </a:lnSpc>
              <a:buNone/>
            </a:pPr>
            <a:r>
              <a:rPr sz="3100" b="1" dirty="0">
                <a:solidFill>
                  <a:srgbClr val="00B0F0"/>
                </a:solidFill>
                <a:latin typeface="Calibri" panose="020F0502020204030204" charset="0"/>
                <a:cs typeface="Calibri" panose="020F0502020204030204" charset="0"/>
                <a:sym typeface="+mn-ea"/>
              </a:rPr>
              <a:t> </a:t>
            </a:r>
            <a:endParaRPr lang="en-US" sz="2400" b="1" dirty="0">
              <a:solidFill>
                <a:srgbClr val="00B0F0"/>
              </a:solidFill>
              <a:latin typeface="Calibri" panose="020F0502020204030204" charset="0"/>
              <a:cs typeface="Calibri" panose="020F0502020204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1475" y="116840"/>
            <a:ext cx="10982325" cy="1177925"/>
          </a:xfrm>
        </p:spPr>
        <p:txBody>
          <a:bodyPr/>
          <a:lstStyle/>
          <a:p>
            <a:r>
              <a:rPr lang="en-US" spc="-63" noProof="0">
                <a:solidFill>
                  <a:srgbClr val="1CADE4"/>
                </a:solidFill>
                <a:latin typeface="Montserrat"/>
                <a:ea typeface="+mn-ea"/>
                <a:cs typeface="+mn-cs"/>
                <a:sym typeface="+mn-ea"/>
              </a:rPr>
              <a:t>→LSB IN STEGANOGRAPHY</a:t>
            </a:r>
            <a:endParaRPr lang="en-US"/>
          </a:p>
        </p:txBody>
      </p:sp>
      <p:sp>
        <p:nvSpPr>
          <p:cNvPr id="3" name="Content Placeholder 2"/>
          <p:cNvSpPr>
            <a:spLocks noGrp="1"/>
          </p:cNvSpPr>
          <p:nvPr>
            <p:ph idx="1"/>
          </p:nvPr>
        </p:nvSpPr>
        <p:spPr>
          <a:xfrm>
            <a:off x="-104775" y="892810"/>
            <a:ext cx="11814810" cy="5836285"/>
          </a:xfrm>
        </p:spPr>
        <p:txBody>
          <a:bodyPr>
            <a:noAutofit/>
          </a:bodyPr>
          <a:lstStyle/>
          <a:p>
            <a:pPr marR="0" algn="just" defTabSz="914400" eaLnBrk="1" fontAlgn="auto" hangingPunct="1">
              <a:lnSpc>
                <a:spcPts val="4130"/>
              </a:lnSpc>
              <a:spcBef>
                <a:spcPts val="0"/>
              </a:spcBef>
              <a:spcAft>
                <a:spcPts val="0"/>
              </a:spcAft>
              <a:buClrTx/>
              <a:buSzTx/>
              <a:buFontTx/>
              <a:buNone/>
              <a:defRPr/>
            </a:pPr>
            <a:r>
              <a:rPr sz="2000" dirty="0">
                <a:solidFill>
                  <a:srgbClr val="00B0F0"/>
                </a:solidFill>
                <a:latin typeface="Montserrat" charset="0"/>
                <a:cs typeface="Montserrat" charset="0"/>
                <a:sym typeface="+mn-ea"/>
              </a:rPr>
              <a:t>The most famous steganographic approach is the least significant bit (LSB) where LSB refers to the last or the right-most bit in a binary number. This approach replaces some LSBs of the cover image with the secret data bits of the</a:t>
            </a:r>
            <a:r>
              <a:rPr lang="en-IN" sz="2000" dirty="0">
                <a:solidFill>
                  <a:srgbClr val="00B0F0"/>
                </a:solidFill>
                <a:latin typeface="Montserrat" charset="0"/>
                <a:cs typeface="Montserrat" charset="0"/>
                <a:sym typeface="+mn-ea"/>
              </a:rPr>
              <a:t> </a:t>
            </a:r>
            <a:r>
              <a:rPr sz="2000" dirty="0">
                <a:solidFill>
                  <a:srgbClr val="00B0F0"/>
                </a:solidFill>
                <a:latin typeface="Montserrat" charset="0"/>
                <a:cs typeface="Montserrat" charset="0"/>
                <a:sym typeface="+mn-ea"/>
              </a:rPr>
              <a:t>hidden message. LSB is easy and simple in computations but the capacity is low.</a:t>
            </a:r>
            <a:r>
              <a:rPr lang="en-US" sz="2000" noProof="0">
                <a:solidFill>
                  <a:srgbClr val="1CADE4"/>
                </a:solidFill>
                <a:latin typeface="Montserrat" charset="0"/>
                <a:cs typeface="Montserrat" charset="0"/>
                <a:sym typeface="Arimo"/>
              </a:rPr>
              <a:t>The two ways of LSB steganography are LSB replacement and LSB matching. The first is the LSB replacement, which is the most basic of the LSB. The end parts of a cover image are replaced with each bit of the message that has to be hidden using LSBreplacement steganography. The two ways of LSB steganography are LSB replacement and LSB matching. The first is the LSB replacement, which is the most basic of the LSB. The end parts of a cover image are replaced with each bit of the message that has to be hidden using LSB replacement steganography.</a:t>
            </a:r>
            <a:endParaRPr kumimoji="0" lang="en-US" sz="2000" kern="1200" cap="none" spc="0" normalizeH="0" baseline="0" noProof="0">
              <a:solidFill>
                <a:srgbClr val="1CADE4"/>
              </a:solidFill>
              <a:latin typeface="Montserrat" charset="0"/>
              <a:ea typeface="+mn-ea"/>
              <a:cs typeface="Montserrat" charset="0"/>
              <a:sym typeface="Arimo"/>
            </a:endParaRPr>
          </a:p>
          <a:p>
            <a:pPr eaLnBrk="1" hangingPunct="1">
              <a:buNone/>
            </a:pPr>
            <a:endParaRPr kumimoji="0" lang="en-US" sz="1100" kern="1200" cap="none" spc="0" normalizeH="0" baseline="0" noProof="0">
              <a:solidFill>
                <a:srgbClr val="1CADE4"/>
              </a:solidFill>
              <a:latin typeface="Montserrat" charset="0"/>
              <a:ea typeface="+mn-ea"/>
              <a:cs typeface="Montserrat" charset="0"/>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1" noProof="0">
                <a:solidFill>
                  <a:srgbClr val="1CADE4"/>
                </a:solidFill>
                <a:latin typeface="Montserrat"/>
                <a:ea typeface="+mn-ea"/>
                <a:cs typeface="+mn-cs"/>
                <a:sym typeface="+mn-ea"/>
              </a:rPr>
              <a:t>Types in steganography:</a:t>
            </a:r>
            <a:endParaRPr lang="en-US"/>
          </a:p>
        </p:txBody>
      </p:sp>
      <p:sp>
        <p:nvSpPr>
          <p:cNvPr id="3" name="Content Placeholder 2"/>
          <p:cNvSpPr>
            <a:spLocks noGrp="1"/>
          </p:cNvSpPr>
          <p:nvPr>
            <p:ph idx="1"/>
          </p:nvPr>
        </p:nvSpPr>
        <p:spPr/>
        <p:txBody>
          <a:bodyPr/>
          <a:lstStyle/>
          <a:p>
            <a:r>
              <a:rPr lang="en-US" spc="15" noProof="0">
                <a:solidFill>
                  <a:srgbClr val="00B0F0"/>
                </a:solidFill>
                <a:latin typeface="IBM Plex Sans Condensed"/>
                <a:sym typeface="+mn-ea"/>
              </a:rPr>
              <a:t>&gt;&gt;Text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&gt;&gt;Image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&gt;&gt;Video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&gt;&gt;Audio steganography</a:t>
            </a:r>
            <a:endParaRPr kumimoji="0" lang="en-US" kern="1200" cap="none" spc="15" normalizeH="0" baseline="0" noProof="0">
              <a:solidFill>
                <a:srgbClr val="00B0F0"/>
              </a:solidFill>
              <a:latin typeface="IBM Plex Sans Condensed"/>
              <a:ea typeface="+mn-ea"/>
              <a:cs typeface="+mn-cs"/>
            </a:endParaRPr>
          </a:p>
          <a:p>
            <a:pPr marR="0" defTabSz="914400" eaLnBrk="1" fontAlgn="auto" hangingPunct="1">
              <a:lnSpc>
                <a:spcPts val="2700"/>
              </a:lnSpc>
              <a:spcBef>
                <a:spcPts val="0"/>
              </a:spcBef>
              <a:spcAft>
                <a:spcPts val="0"/>
              </a:spcAft>
              <a:buClrTx/>
              <a:buSzTx/>
              <a:buFontTx/>
              <a:buNone/>
              <a:defRPr/>
            </a:pPr>
            <a:r>
              <a:rPr lang="en-US" spc="15" noProof="0">
                <a:solidFill>
                  <a:srgbClr val="00B0F0"/>
                </a:solidFill>
                <a:latin typeface="IBM Plex Sans Condensed"/>
                <a:sym typeface="+mn-ea"/>
              </a:rPr>
              <a:t>&gt;&gt;Network steganography</a:t>
            </a:r>
            <a:endParaRPr kumimoji="0" lang="en-US" kern="1200" cap="none" spc="15" normalizeH="0" baseline="0" noProof="0">
              <a:solidFill>
                <a:srgbClr val="00B0F0"/>
              </a:solidFill>
              <a:latin typeface="IBM Plex Sans Condensed"/>
              <a:ea typeface="+mn-ea"/>
              <a:cs typeface="+mn-cs"/>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6" noProof="0">
                <a:solidFill>
                  <a:srgbClr val="00B0F0"/>
                </a:solidFill>
                <a:latin typeface="IBM Plex Sans Condensed"/>
                <a:sym typeface="+mn-ea"/>
              </a:rPr>
              <a:t>Basic principle of steganography :</a:t>
            </a:r>
            <a:endParaRPr lang="en-US"/>
          </a:p>
        </p:txBody>
      </p:sp>
      <p:sp>
        <p:nvSpPr>
          <p:cNvPr id="3" name="Content Placeholder 2"/>
          <p:cNvSpPr>
            <a:spLocks noGrp="1"/>
          </p:cNvSpPr>
          <p:nvPr>
            <p:ph idx="1"/>
          </p:nvPr>
        </p:nvSpPr>
        <p:spPr/>
        <p:txBody>
          <a:bodyPr>
            <a:normAutofit fontScale="80000"/>
          </a:bodyPr>
          <a:lstStyle/>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Steganography is the practice of concealing a file, message,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image, or video within another file, carrier image, or video. It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can be used to hide messages in text, images, and audio files.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Common techniques for images involve least significant bit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insertion and masking/filtering.</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b="1" spc="26" noProof="0">
                <a:solidFill>
                  <a:srgbClr val="00B0F0"/>
                </a:solidFill>
                <a:latin typeface="IBM Plex Sans Condensed"/>
                <a:sym typeface="+mn-ea"/>
              </a:rPr>
              <a:t>Benefits of steganography :</a:t>
            </a:r>
            <a:endParaRPr kumimoji="0" lang="en-US" b="1"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By hiding information in another file or message, steganography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can provide an additional layer of security, protecting data </a:t>
            </a:r>
            <a:endParaRPr kumimoji="0" lang="en-US" kern="1200" cap="none" spc="26" normalizeH="0" baseline="0" noProof="0">
              <a:solidFill>
                <a:srgbClr val="00B0F0"/>
              </a:solidFill>
              <a:latin typeface="IBM Plex Sans Condensed"/>
              <a:ea typeface="+mn-ea"/>
              <a:cs typeface="+mn-cs"/>
            </a:endParaRPr>
          </a:p>
          <a:p>
            <a:pPr marR="0" defTabSz="914400" eaLnBrk="1" fontAlgn="auto" hangingPunct="1">
              <a:lnSpc>
                <a:spcPts val="3365"/>
              </a:lnSpc>
              <a:spcBef>
                <a:spcPts val="0"/>
              </a:spcBef>
              <a:spcAft>
                <a:spcPts val="0"/>
              </a:spcAft>
              <a:buClrTx/>
              <a:buSzTx/>
              <a:buFontTx/>
              <a:buNone/>
              <a:defRPr/>
            </a:pPr>
            <a:r>
              <a:rPr lang="en-US" spc="26" noProof="0">
                <a:solidFill>
                  <a:srgbClr val="00B0F0"/>
                </a:solidFill>
                <a:latin typeface="IBM Plex Sans Condensed"/>
                <a:sym typeface="+mn-ea"/>
              </a:rPr>
              <a:t>from unauthorized access.</a:t>
            </a:r>
            <a:endParaRPr kumimoji="0" lang="en-US" kern="1200" cap="none" spc="26" normalizeH="0" baseline="0" noProof="0">
              <a:solidFill>
                <a:srgbClr val="00B0F0"/>
              </a:solidFill>
              <a:latin typeface="IBM Plex Sans Condensed"/>
              <a:ea typeface="+mn-ea"/>
              <a:cs typeface="+mn-cs"/>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2" noProof="0">
                <a:solidFill>
                  <a:srgbClr val="00B0F0"/>
                </a:solidFill>
                <a:latin typeface="IBM Plex Sans Condensed"/>
                <a:sym typeface="+mn-ea"/>
              </a:rPr>
              <a:t>Features :</a:t>
            </a:r>
            <a:endParaRPr lang="en-US"/>
          </a:p>
        </p:txBody>
      </p:sp>
      <p:sp>
        <p:nvSpPr>
          <p:cNvPr id="3" name="Content Placeholder 2"/>
          <p:cNvSpPr>
            <a:spLocks noGrp="1"/>
          </p:cNvSpPr>
          <p:nvPr>
            <p:ph idx="1"/>
          </p:nvPr>
        </p:nvSpPr>
        <p:spPr/>
        <p:txBody>
          <a:bodyPr>
            <a:normAutofit fontScale="70000"/>
          </a:bodyPr>
          <a:lstStyle/>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Image steganography has a high capacity to carry secret information as it </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can hide a large amount of data within an image.</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::Concealment: Steganography is used to conceal the existence of a </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message.</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::Covert communication: Steganography is often used for covert</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::Security: Steganography provides an additional layer of security by making </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it.</a:t>
            </a:r>
            <a:endParaRPr kumimoji="0" lang="en-US" kern="1200" cap="none" spc="22" normalizeH="0" baseline="0" noProof="0">
              <a:solidFill>
                <a:srgbClr val="00B0F0"/>
              </a:solidFill>
              <a:latin typeface="mont" charset="0"/>
              <a:ea typeface="+mn-ea"/>
              <a:cs typeface="mont" charset="0"/>
            </a:endParaRPr>
          </a:p>
          <a:p>
            <a:pPr marR="0" defTabSz="914400" eaLnBrk="1" fontAlgn="auto" hangingPunct="1">
              <a:lnSpc>
                <a:spcPts val="2700"/>
              </a:lnSpc>
              <a:spcBef>
                <a:spcPts val="0"/>
              </a:spcBef>
              <a:spcAft>
                <a:spcPts val="0"/>
              </a:spcAft>
              <a:buClrTx/>
              <a:buSzTx/>
              <a:buFontTx/>
              <a:buNone/>
              <a:defRPr/>
            </a:pPr>
            <a:r>
              <a:rPr lang="en-US" spc="22" noProof="0">
                <a:solidFill>
                  <a:srgbClr val="00B0F0"/>
                </a:solidFill>
                <a:latin typeface="mont" charset="0"/>
                <a:cs typeface="mont" charset="0"/>
                <a:sym typeface="+mn-ea"/>
              </a:rPr>
              <a:t>::Plausible deniability: Steganography can be used to provide plausible.</a:t>
            </a: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→Text steganography involves hiding information inside text files.</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 This includes changing the format of existing text, changing words </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within a text, using context-free grammars to generate readable </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r>
              <a:rPr lang="en-US">
                <a:solidFill>
                  <a:srgbClr val="00B0F0"/>
                </a:solidFill>
                <a:latin typeface="mont" charset="0"/>
                <a:cs typeface="mont" charset="0"/>
                <a:sym typeface="+mn-ea"/>
              </a:rPr>
              <a:t>texts, or generating random character sequences.</a:t>
            </a:r>
            <a:endParaRPr lang="en-US">
              <a:solidFill>
                <a:srgbClr val="00B0F0"/>
              </a:solidFill>
              <a:latin typeface="mont" charset="0"/>
              <a:cs typeface="mont" charset="0"/>
            </a:endParaRPr>
          </a:p>
          <a:p>
            <a:pPr marR="0" defTabSz="914400" eaLnBrk="1" fontAlgn="auto" hangingPunct="1">
              <a:lnSpc>
                <a:spcPts val="2700"/>
              </a:lnSpc>
              <a:spcBef>
                <a:spcPts val="0"/>
              </a:spcBef>
              <a:spcAft>
                <a:spcPts val="0"/>
              </a:spcAft>
              <a:buClrTx/>
              <a:buSzTx/>
              <a:buFontTx/>
              <a:buNone/>
              <a:defRPr/>
            </a:pPr>
            <a:endParaRPr lang="en-US">
              <a:latin typeface="mont" charset="0"/>
              <a:cs typeface="mont"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6" noProof="0">
                <a:solidFill>
                  <a:srgbClr val="00B0F0"/>
                </a:solidFill>
                <a:latin typeface="IBM Plex Sans Condensed"/>
                <a:sym typeface="+mn-ea"/>
              </a:rPr>
              <a:t>Advantages :</a:t>
            </a:r>
            <a:endParaRPr lang="en-US">
              <a:solidFill>
                <a:schemeClr val="tx1"/>
              </a:solidFill>
              <a:effectLst/>
            </a:endParaRPr>
          </a:p>
        </p:txBody>
      </p:sp>
      <p:graphicFrame>
        <p:nvGraphicFramePr>
          <p:cNvPr id="4" name="Content Placeholder 3"/>
          <p:cNvGraphicFramePr>
            <a:graphicFrameLocks noGrp="1"/>
          </p:cNvGraphicFramePr>
          <p:nvPr>
            <p:ph idx="1"/>
            <p:custDataLst>
              <p:tags r:id="rId1"/>
            </p:custDataLst>
          </p:nvPr>
        </p:nvGraphicFramePr>
        <p:xfrm>
          <a:off x="838200" y="1478280"/>
          <a:ext cx="10515600" cy="42494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95605">
                <a:tc>
                  <a:txBody>
                    <a:bodyPr/>
                    <a:lstStyle/>
                    <a:p>
                      <a:pPr>
                        <a:buNone/>
                      </a:pPr>
                      <a:r>
                        <a:rPr lang="en-US">
                          <a:solidFill>
                            <a:schemeClr val="bg1"/>
                          </a:solidFill>
                          <a:latin typeface="mont" charset="0"/>
                          <a:cs typeface="mont" charset="0"/>
                        </a:rPr>
                        <a:t>Advantages of Steganography</a:t>
                      </a:r>
                    </a:p>
                  </a:txBody>
                  <a:tcPr>
                    <a:solidFill>
                      <a:srgbClr val="00B0F0"/>
                    </a:solidFill>
                  </a:tcPr>
                </a:tc>
                <a:tc>
                  <a:txBody>
                    <a:bodyPr/>
                    <a:lstStyle/>
                    <a:p>
                      <a:pPr>
                        <a:buNone/>
                      </a:pPr>
                      <a:r>
                        <a:rPr lang="en-US">
                          <a:solidFill>
                            <a:schemeClr val="bg1"/>
                          </a:solidFill>
                          <a:latin typeface="mont" charset="0"/>
                          <a:cs typeface="mont" charset="0"/>
                        </a:rPr>
                        <a:t>Disadvantages of Steganography</a:t>
                      </a:r>
                    </a:p>
                  </a:txBody>
                  <a:tcPr>
                    <a:solidFill>
                      <a:srgbClr val="00B0F0"/>
                    </a:solidFill>
                  </a:tcPr>
                </a:tc>
                <a:extLst>
                  <a:ext uri="{0D108BD9-81ED-4DB2-BD59-A6C34878D82A}">
                    <a16:rowId xmlns:a16="http://schemas.microsoft.com/office/drawing/2014/main" val="10000"/>
                  </a:ext>
                </a:extLst>
              </a:tr>
              <a:tr h="691515">
                <a:tc>
                  <a:txBody>
                    <a:bodyPr/>
                    <a:lstStyle/>
                    <a:p>
                      <a:pPr>
                        <a:buNone/>
                      </a:pPr>
                      <a:r>
                        <a:rPr lang="en-US">
                          <a:solidFill>
                            <a:schemeClr val="bg1"/>
                          </a:solidFill>
                          <a:latin typeface="mont" charset="0"/>
                          <a:cs typeface="mont" charset="0"/>
                        </a:rPr>
                        <a:t>1. Covert communication</a:t>
                      </a:r>
                    </a:p>
                  </a:txBody>
                  <a:tcPr>
                    <a:solidFill>
                      <a:srgbClr val="00B0F0"/>
                    </a:solidFill>
                  </a:tcPr>
                </a:tc>
                <a:tc>
                  <a:txBody>
                    <a:bodyPr/>
                    <a:lstStyle/>
                    <a:p>
                      <a:pPr>
                        <a:buNone/>
                      </a:pPr>
                      <a:r>
                        <a:rPr lang="en-US">
                          <a:solidFill>
                            <a:schemeClr val="bg1"/>
                          </a:solidFill>
                          <a:latin typeface="mont" charset="0"/>
                          <a:cs typeface="mont" charset="0"/>
                        </a:rPr>
                        <a:t>1. Potential for misuse (e.g., hiding illegal content)</a:t>
                      </a:r>
                    </a:p>
                  </a:txBody>
                  <a:tcPr>
                    <a:solidFill>
                      <a:srgbClr val="00B0F0"/>
                    </a:solidFill>
                  </a:tcPr>
                </a:tc>
                <a:extLst>
                  <a:ext uri="{0D108BD9-81ED-4DB2-BD59-A6C34878D82A}">
                    <a16:rowId xmlns:a16="http://schemas.microsoft.com/office/drawing/2014/main" val="10001"/>
                  </a:ext>
                </a:extLst>
              </a:tr>
              <a:tr h="691515">
                <a:tc>
                  <a:txBody>
                    <a:bodyPr/>
                    <a:lstStyle/>
                    <a:p>
                      <a:pPr>
                        <a:buNone/>
                      </a:pPr>
                      <a:r>
                        <a:rPr lang="en-US">
                          <a:solidFill>
                            <a:schemeClr val="bg1"/>
                          </a:solidFill>
                          <a:latin typeface="mont" charset="0"/>
                          <a:cs typeface="mont" charset="0"/>
                        </a:rPr>
                        <a:t>2. Enhanced security (when used with encryption)</a:t>
                      </a:r>
                    </a:p>
                  </a:txBody>
                  <a:tcPr>
                    <a:solidFill>
                      <a:srgbClr val="00B0F0"/>
                    </a:solidFill>
                  </a:tcPr>
                </a:tc>
                <a:tc>
                  <a:txBody>
                    <a:bodyPr/>
                    <a:lstStyle/>
                    <a:p>
                      <a:pPr>
                        <a:buNone/>
                      </a:pPr>
                      <a:r>
                        <a:rPr lang="en-US">
                          <a:solidFill>
                            <a:schemeClr val="bg1"/>
                          </a:solidFill>
                          <a:latin typeface="mont" charset="0"/>
                          <a:cs typeface="mont" charset="0"/>
                        </a:rPr>
                        <a:t>2. Detection challenges (advanced tools can uncover hidden information)</a:t>
                      </a:r>
                    </a:p>
                  </a:txBody>
                  <a:tcPr>
                    <a:solidFill>
                      <a:srgbClr val="00B0F0"/>
                    </a:solidFill>
                  </a:tcPr>
                </a:tc>
                <a:extLst>
                  <a:ext uri="{0D108BD9-81ED-4DB2-BD59-A6C34878D82A}">
                    <a16:rowId xmlns:a16="http://schemas.microsoft.com/office/drawing/2014/main" val="10002"/>
                  </a:ext>
                </a:extLst>
              </a:tr>
              <a:tr h="692150">
                <a:tc>
                  <a:txBody>
                    <a:bodyPr/>
                    <a:lstStyle/>
                    <a:p>
                      <a:pPr>
                        <a:buNone/>
                      </a:pPr>
                      <a:r>
                        <a:rPr lang="en-IN" altLang="en-US">
                          <a:solidFill>
                            <a:schemeClr val="bg1"/>
                          </a:solidFill>
                          <a:latin typeface="mont" charset="0"/>
                          <a:cs typeface="mont" charset="0"/>
                        </a:rPr>
                        <a:t>3</a:t>
                      </a:r>
                      <a:r>
                        <a:rPr lang="en-US">
                          <a:solidFill>
                            <a:schemeClr val="bg1"/>
                          </a:solidFill>
                          <a:latin typeface="mont" charset="0"/>
                          <a:cs typeface="mont" charset="0"/>
                        </a:rPr>
                        <a:t>. Resistance to detection</a:t>
                      </a:r>
                    </a:p>
                  </a:txBody>
                  <a:tcPr>
                    <a:solidFill>
                      <a:srgbClr val="00B0F0"/>
                    </a:solidFill>
                  </a:tcPr>
                </a:tc>
                <a:tc>
                  <a:txBody>
                    <a:bodyPr/>
                    <a:lstStyle/>
                    <a:p>
                      <a:pPr>
                        <a:buNone/>
                      </a:pPr>
                      <a:r>
                        <a:rPr lang="en-US">
                          <a:solidFill>
                            <a:schemeClr val="bg1"/>
                          </a:solidFill>
                          <a:latin typeface="mont" charset="0"/>
                          <a:cs typeface="mont" charset="0"/>
                        </a:rPr>
                        <a:t>3. Issues with lossy compression (may affect hidden data)</a:t>
                      </a:r>
                    </a:p>
                  </a:txBody>
                  <a:tcPr>
                    <a:solidFill>
                      <a:srgbClr val="00B0F0"/>
                    </a:solidFill>
                  </a:tcPr>
                </a:tc>
                <a:extLst>
                  <a:ext uri="{0D108BD9-81ED-4DB2-BD59-A6C34878D82A}">
                    <a16:rowId xmlns:a16="http://schemas.microsoft.com/office/drawing/2014/main" val="10003"/>
                  </a:ext>
                </a:extLst>
              </a:tr>
              <a:tr h="691515">
                <a:tc>
                  <a:txBody>
                    <a:bodyPr/>
                    <a:lstStyle/>
                    <a:p>
                      <a:pPr>
                        <a:buNone/>
                      </a:pPr>
                      <a:r>
                        <a:rPr lang="en-US">
                          <a:solidFill>
                            <a:schemeClr val="bg1"/>
                          </a:solidFill>
                          <a:latin typeface="mont" charset="0"/>
                          <a:cs typeface="mont" charset="0"/>
                        </a:rPr>
                        <a:t>4. Versatility across digital media</a:t>
                      </a:r>
                    </a:p>
                  </a:txBody>
                  <a:tcPr>
                    <a:solidFill>
                      <a:srgbClr val="00B0F0"/>
                    </a:solidFill>
                  </a:tcPr>
                </a:tc>
                <a:tc>
                  <a:txBody>
                    <a:bodyPr/>
                    <a:lstStyle/>
                    <a:p>
                      <a:pPr>
                        <a:buNone/>
                      </a:pPr>
                      <a:r>
                        <a:rPr lang="en-US">
                          <a:solidFill>
                            <a:schemeClr val="bg1"/>
                          </a:solidFill>
                          <a:latin typeface="mont" charset="0"/>
                          <a:cs typeface="mont" charset="0"/>
                        </a:rPr>
                        <a:t>4. Capacity limitations (amount of data that can be hidden is limited)</a:t>
                      </a:r>
                    </a:p>
                  </a:txBody>
                  <a:tcPr>
                    <a:solidFill>
                      <a:srgbClr val="00B0F0"/>
                    </a:solidFill>
                  </a:tcPr>
                </a:tc>
                <a:extLst>
                  <a:ext uri="{0D108BD9-81ED-4DB2-BD59-A6C34878D82A}">
                    <a16:rowId xmlns:a16="http://schemas.microsoft.com/office/drawing/2014/main" val="10004"/>
                  </a:ext>
                </a:extLst>
              </a:tr>
              <a:tr h="692150">
                <a:tc>
                  <a:txBody>
                    <a:bodyPr/>
                    <a:lstStyle/>
                    <a:p>
                      <a:pPr>
                        <a:buNone/>
                      </a:pPr>
                      <a:r>
                        <a:rPr lang="en-US">
                          <a:solidFill>
                            <a:schemeClr val="bg1"/>
                          </a:solidFill>
                          <a:latin typeface="mont" charset="0"/>
                          <a:cs typeface="mont" charset="0"/>
                        </a:rPr>
                        <a:t>5. Analog security options</a:t>
                      </a:r>
                    </a:p>
                  </a:txBody>
                  <a:tcPr>
                    <a:solidFill>
                      <a:srgbClr val="00B0F0"/>
                    </a:solidFill>
                  </a:tcPr>
                </a:tc>
                <a:tc>
                  <a:txBody>
                    <a:bodyPr/>
                    <a:lstStyle/>
                    <a:p>
                      <a:pPr>
                        <a:buNone/>
                      </a:pPr>
                      <a:r>
                        <a:rPr lang="en-US">
                          <a:solidFill>
                            <a:schemeClr val="bg1"/>
                          </a:solidFill>
                          <a:latin typeface="mont" charset="0"/>
                          <a:cs typeface="mont" charset="0"/>
                        </a:rPr>
                        <a:t>5. Complexity of implementation and decoding</a:t>
                      </a:r>
                    </a:p>
                  </a:txBody>
                  <a:tcPr>
                    <a:solidFill>
                      <a:srgbClr val="00B0F0"/>
                    </a:solidFill>
                  </a:tcPr>
                </a:tc>
                <a:extLst>
                  <a:ext uri="{0D108BD9-81ED-4DB2-BD59-A6C34878D82A}">
                    <a16:rowId xmlns:a16="http://schemas.microsoft.com/office/drawing/2014/main" val="10005"/>
                  </a:ext>
                </a:extLst>
              </a:tr>
              <a:tr h="394970">
                <a:tc>
                  <a:txBody>
                    <a:bodyPr/>
                    <a:lstStyle/>
                    <a:p>
                      <a:pPr>
                        <a:buNone/>
                      </a:pPr>
                      <a:r>
                        <a:rPr lang="en-US">
                          <a:solidFill>
                            <a:schemeClr val="bg1"/>
                          </a:solidFill>
                          <a:latin typeface="mont" charset="0"/>
                          <a:cs typeface="mont" charset="0"/>
                        </a:rPr>
                        <a:t>6. Complementary to encryption</a:t>
                      </a:r>
                    </a:p>
                  </a:txBody>
                  <a:tcPr>
                    <a:solidFill>
                      <a:srgbClr val="00B0F0"/>
                    </a:solidFill>
                  </a:tcPr>
                </a:tc>
                <a:tc>
                  <a:txBody>
                    <a:bodyPr/>
                    <a:lstStyle/>
                    <a:p>
                      <a:pPr>
                        <a:buNone/>
                      </a:pPr>
                      <a:endParaRPr lang="en-IN" altLang="en-US">
                        <a:solidFill>
                          <a:schemeClr val="bg1"/>
                        </a:solidFill>
                        <a:latin typeface="mont" charset="0"/>
                        <a:cs typeface="mont" charset="0"/>
                      </a:endParaRPr>
                    </a:p>
                  </a:txBody>
                  <a:tcPr>
                    <a:solidFill>
                      <a:srgbClr val="00B0F0"/>
                    </a:solidFill>
                  </a:tcPr>
                </a:tc>
                <a:extLst>
                  <a:ext uri="{0D108BD9-81ED-4DB2-BD59-A6C34878D82A}">
                    <a16:rowId xmlns:a16="http://schemas.microsoft.com/office/drawing/2014/main" val="10006"/>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28*365"/>
  <p:tag name="TABLE_ENDDRAG_RECT" val="66*116*828*3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1065</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IBM Plex Sans Condensed</vt:lpstr>
      <vt:lpstr>mont</vt:lpstr>
      <vt:lpstr>mont)</vt:lpstr>
      <vt:lpstr>monts)</vt:lpstr>
      <vt:lpstr>Montserrat</vt:lpstr>
      <vt:lpstr>Office Theme</vt:lpstr>
      <vt:lpstr>Steganography PROJECT</vt:lpstr>
      <vt:lpstr>concepts:</vt:lpstr>
      <vt:lpstr>::text hiding in an image using steganography::</vt:lpstr>
      <vt:lpstr>Text steganography involves hiding information inside text files.</vt:lpstr>
      <vt:lpstr>→LSB IN STEGANOGRAPHY</vt:lpstr>
      <vt:lpstr>Types in steganography:</vt:lpstr>
      <vt:lpstr>Basic principle of steganography :</vt:lpstr>
      <vt:lpstr>Features :</vt:lpstr>
      <vt:lpstr>Advantages :</vt:lpstr>
      <vt:lpstr>Explanation of the Table:</vt:lpstr>
      <vt:lpstr>Disadvantages:</vt:lpstr>
      <vt:lpstr>Purpose :</vt:lpstr>
      <vt:lpstr>→This is the steganography key to hide an image inside  another. </vt:lpstr>
      <vt:lpstr>text hidding in an image using steganography</vt:lpstr>
      <vt:lpstr>github link:</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Steganoography PROJECT</dc:title>
  <dc:creator>YADALA NANDINI</dc:creator>
  <cp:lastModifiedBy>YADALA NANDINI</cp:lastModifiedBy>
  <cp:revision>6</cp:revision>
  <dcterms:created xsi:type="dcterms:W3CDTF">2024-07-07T10:56:00Z</dcterms:created>
  <dcterms:modified xsi:type="dcterms:W3CDTF">2024-07-10T04:43:16Z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BBBDC02EC89D4B02B3A3399BE29A455F_13</vt:lpwstr>
  </property>
  <property fmtid="{D5CDD505-2E9C-101B-9397-08002B2CF9AE}" pid="3" name="KSOProductBuildVer">
    <vt:lpwstr>1033-12.2.0.17119</vt:lpwstr>
  </property>
</Properties>
</file>