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9"/>
  </p:notesMasterIdLst>
  <p:sldIdLst>
    <p:sldId id="257" r:id="rId5"/>
    <p:sldId id="258" r:id="rId6"/>
    <p:sldId id="259" r:id="rId7"/>
    <p:sldId id="260" r:id="rId8"/>
    <p:sldId id="261" r:id="rId9"/>
    <p:sldId id="262" r:id="rId10"/>
    <p:sldId id="263" r:id="rId11"/>
    <p:sldId id="264" r:id="rId12"/>
    <p:sldId id="265" r:id="rId13"/>
    <p:sldId id="267" r:id="rId14"/>
    <p:sldId id="268" r:id="rId15"/>
    <p:sldId id="271" r:id="rId16"/>
    <p:sldId id="273" r:id="rId17"/>
    <p:sldId id="275" r:id="rId18"/>
    <p:sldId id="276" r:id="rId19"/>
    <p:sldId id="272" r:id="rId20"/>
    <p:sldId id="278" r:id="rId21"/>
    <p:sldId id="277" r:id="rId22"/>
    <p:sldId id="279" r:id="rId23"/>
    <p:sldId id="280" r:id="rId24"/>
    <p:sldId id="281" r:id="rId25"/>
    <p:sldId id="282" r:id="rId26"/>
    <p:sldId id="269" r:id="rId27"/>
    <p:sldId id="27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1D0B87-0B14-4F76-985F-CD2DD29B72CC}" v="1" dt="2025-06-02T17:08:38.3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19" autoAdjust="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esh Cherupalli" userId="e76f24347320339d" providerId="LiveId" clId="{1A1D0B87-0B14-4F76-985F-CD2DD29B72CC}"/>
    <pc:docChg chg="modSld">
      <pc:chgData name="Nanesh Cherupalli" userId="e76f24347320339d" providerId="LiveId" clId="{1A1D0B87-0B14-4F76-985F-CD2DD29B72CC}" dt="2025-06-02T17:09:52.300" v="61" actId="20577"/>
      <pc:docMkLst>
        <pc:docMk/>
      </pc:docMkLst>
      <pc:sldChg chg="modSp mod">
        <pc:chgData name="Nanesh Cherupalli" userId="e76f24347320339d" providerId="LiveId" clId="{1A1D0B87-0B14-4F76-985F-CD2DD29B72CC}" dt="2025-06-02T17:09:52.300" v="61" actId="20577"/>
        <pc:sldMkLst>
          <pc:docMk/>
          <pc:sldMk cId="263784652" sldId="258"/>
        </pc:sldMkLst>
        <pc:spChg chg="mod">
          <ac:chgData name="Nanesh Cherupalli" userId="e76f24347320339d" providerId="LiveId" clId="{1A1D0B87-0B14-4F76-985F-CD2DD29B72CC}" dt="2025-06-02T17:08:38.338" v="24"/>
          <ac:spMkLst>
            <pc:docMk/>
            <pc:sldMk cId="263784652" sldId="258"/>
            <ac:spMk id="10" creationId="{B1BF8227-617F-85E2-7861-3F00970D4C9D}"/>
          </ac:spMkLst>
        </pc:spChg>
        <pc:spChg chg="mod">
          <ac:chgData name="Nanesh Cherupalli" userId="e76f24347320339d" providerId="LiveId" clId="{1A1D0B87-0B14-4F76-985F-CD2DD29B72CC}" dt="2025-06-02T17:09:52.300" v="61" actId="20577"/>
          <ac:spMkLst>
            <pc:docMk/>
            <pc:sldMk cId="263784652" sldId="258"/>
            <ac:spMk id="11" creationId="{6D64205B-BD44-798E-C7AC-EF5488DD9C5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81526A-260A-4569-A28A-5A93B7EA47AC}" type="datetimeFigureOut">
              <a:rPr lang="en-US" smtClean="0"/>
              <a:t>6/2/2025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1C1B4F-29E7-4BD8-B939-02786CF06034}" type="slidenum">
              <a:rPr lang="en-US" smtClean="0"/>
              <a:t>‹#›</a:t>
            </a:fld>
            <a:endParaRPr lang="en-US"/>
          </a:p>
        </p:txBody>
      </p:sp>
    </p:spTree>
    <p:extLst>
      <p:ext uri="{BB962C8B-B14F-4D97-AF65-F5344CB8AC3E}">
        <p14:creationId xmlns:p14="http://schemas.microsoft.com/office/powerpoint/2010/main" val="1773518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1C1B4F-29E7-4BD8-B939-02786CF06034}" type="slidenum">
              <a:rPr lang="en-US" smtClean="0"/>
              <a:t>24</a:t>
            </a:fld>
            <a:endParaRPr lang="en-US"/>
          </a:p>
        </p:txBody>
      </p:sp>
    </p:spTree>
    <p:extLst>
      <p:ext uri="{BB962C8B-B14F-4D97-AF65-F5344CB8AC3E}">
        <p14:creationId xmlns:p14="http://schemas.microsoft.com/office/powerpoint/2010/main" val="3219409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BOTNET DETECTION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STOP.THINK.CONNECT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F1A8C364-94D4-4630-BAD0-78722F347055}"/>
              </a:ext>
            </a:extLst>
          </p:cNvPr>
          <p:cNvPicPr>
            <a:picLocks noChangeAspect="1"/>
          </p:cNvPicPr>
          <p:nvPr/>
        </p:nvPicPr>
        <p:blipFill>
          <a:blip r:embed="rId2"/>
          <a:srcRect/>
          <a:stretch/>
        </p:blipFill>
        <p:spPr>
          <a:xfrm rot="2022943">
            <a:off x="6344487" y="1952465"/>
            <a:ext cx="4413954"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0F76B-0FBD-9A7B-7FD6-393411C9BC8F}"/>
              </a:ext>
            </a:extLst>
          </p:cNvPr>
          <p:cNvSpPr>
            <a:spLocks noGrp="1"/>
          </p:cNvSpPr>
          <p:nvPr>
            <p:ph type="title"/>
          </p:nvPr>
        </p:nvSpPr>
        <p:spPr>
          <a:xfrm>
            <a:off x="755982" y="1071711"/>
            <a:ext cx="11029616" cy="1188720"/>
          </a:xfrm>
        </p:spPr>
        <p:txBody>
          <a:bodyPr>
            <a:normAutofit fontScale="90000"/>
          </a:bodyPr>
          <a:lstStyle/>
          <a:p>
            <a:r>
              <a:rPr lang="en-US" dirty="0"/>
              <a:t>System requirements</a:t>
            </a:r>
            <a:br>
              <a:rPr lang="en-US" dirty="0"/>
            </a:br>
            <a:br>
              <a:rPr lang="en-US" dirty="0"/>
            </a:br>
            <a:r>
              <a:rPr lang="en-US" sz="1800" b="1" i="0" spc="300" dirty="0">
                <a:effectLst/>
                <a:latin typeface="+mn-lt"/>
                <a:cs typeface="Times New Roman" panose="02020603050405020304" pitchFamily="18" charset="0"/>
              </a:rPr>
              <a:t>Non-Functional Requirements:</a:t>
            </a:r>
            <a:endParaRPr lang="en-US" dirty="0"/>
          </a:p>
        </p:txBody>
      </p:sp>
      <p:sp>
        <p:nvSpPr>
          <p:cNvPr id="3" name="Content Placeholder 2">
            <a:extLst>
              <a:ext uri="{FF2B5EF4-FFF2-40B4-BE49-F238E27FC236}">
                <a16:creationId xmlns:a16="http://schemas.microsoft.com/office/drawing/2014/main" id="{39D9091D-908D-BD4B-CC4D-F85746A108F2}"/>
              </a:ext>
            </a:extLst>
          </p:cNvPr>
          <p:cNvSpPr>
            <a:spLocks noGrp="1"/>
          </p:cNvSpPr>
          <p:nvPr>
            <p:ph idx="1"/>
          </p:nvPr>
        </p:nvSpPr>
        <p:spPr>
          <a:xfrm>
            <a:off x="581192" y="2417064"/>
            <a:ext cx="4879808" cy="3145536"/>
          </a:xfrm>
        </p:spPr>
        <p:txBody>
          <a:bodyPr anchor="t">
            <a:normAutofit/>
          </a:bodyPr>
          <a:lstStyle/>
          <a:p>
            <a:pPr marL="0" marR="0" indent="0">
              <a:spcBef>
                <a:spcPts val="0"/>
              </a:spcBef>
              <a:spcAft>
                <a:spcPts val="0"/>
              </a:spcAft>
              <a:buNone/>
            </a:pPr>
            <a:r>
              <a:rPr lang="en-US" sz="15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500" spc="4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500" b="1" dirty="0">
                <a:effectLst/>
                <a:latin typeface="Times New Roman" panose="02020603050405020304" pitchFamily="18" charset="0"/>
                <a:ea typeface="Times New Roman" panose="02020603050405020304" pitchFamily="18" charset="0"/>
              </a:rPr>
              <a:t>HARDWARE REQUIREMENTS:-</a:t>
            </a:r>
            <a:endParaRPr lang="en-US" sz="1500" dirty="0">
              <a:effectLst/>
              <a:latin typeface="Times New Roman" panose="02020603050405020304" pitchFamily="18" charset="0"/>
              <a:ea typeface="Times New Roman" panose="02020603050405020304" pitchFamily="18" charset="0"/>
            </a:endParaRPr>
          </a:p>
          <a:p>
            <a:pPr marL="0" marR="0" indent="0">
              <a:lnSpc>
                <a:spcPts val="600"/>
              </a:lnSpc>
              <a:spcBef>
                <a:spcPts val="20"/>
              </a:spcBef>
              <a:spcAft>
                <a:spcPts val="0"/>
              </a:spcAft>
              <a:buNone/>
            </a:pPr>
            <a:r>
              <a:rPr lang="en-US" sz="1500" dirty="0">
                <a:effectLst/>
                <a:latin typeface="Times New Roman" panose="02020603050405020304" pitchFamily="18" charset="0"/>
                <a:ea typeface="Times New Roman" panose="02020603050405020304" pitchFamily="18" charset="0"/>
              </a:rPr>
              <a:t> </a:t>
            </a:r>
          </a:p>
          <a:p>
            <a:pPr marL="0" marR="0" indent="0">
              <a:lnSpc>
                <a:spcPts val="1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5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500" spc="5" dirty="0">
                <a:effectLst/>
                <a:latin typeface="Times New Roman" panose="02020603050405020304" pitchFamily="18" charset="0"/>
                <a:ea typeface="Times New Roman" panose="02020603050405020304" pitchFamily="18" charset="0"/>
              </a:rPr>
              <a:t>P</a:t>
            </a:r>
            <a:r>
              <a:rPr lang="en-US" sz="1500" dirty="0">
                <a:effectLst/>
                <a:latin typeface="Times New Roman" panose="02020603050405020304" pitchFamily="18" charset="0"/>
                <a:ea typeface="Times New Roman" panose="02020603050405020304" pitchFamily="18" charset="0"/>
              </a:rPr>
              <a:t>ro</a:t>
            </a:r>
            <a:r>
              <a:rPr lang="en-US" sz="1500" spc="-10" dirty="0">
                <a:effectLst/>
                <a:latin typeface="Times New Roman" panose="02020603050405020304" pitchFamily="18" charset="0"/>
                <a:ea typeface="Times New Roman" panose="02020603050405020304" pitchFamily="18" charset="0"/>
              </a:rPr>
              <a:t>c</a:t>
            </a:r>
            <a:r>
              <a:rPr lang="en-US" sz="1500" spc="-5" dirty="0">
                <a:effectLst/>
                <a:latin typeface="Times New Roman" panose="02020603050405020304" pitchFamily="18" charset="0"/>
                <a:ea typeface="Times New Roman" panose="02020603050405020304" pitchFamily="18" charset="0"/>
              </a:rPr>
              <a:t>e</a:t>
            </a:r>
            <a:r>
              <a:rPr lang="en-US" sz="1500" dirty="0">
                <a:effectLst/>
                <a:latin typeface="Times New Roman" panose="02020603050405020304" pitchFamily="18" charset="0"/>
                <a:ea typeface="Times New Roman" panose="02020603050405020304" pitchFamily="18" charset="0"/>
              </a:rPr>
              <a:t>ssor		</a:t>
            </a:r>
            <a:r>
              <a:rPr lang="en-US" sz="1500" spc="145" dirty="0">
                <a:latin typeface="Times New Roman" panose="02020603050405020304" pitchFamily="18" charset="0"/>
                <a:ea typeface="Times New Roman" panose="02020603050405020304" pitchFamily="18" charset="0"/>
              </a:rPr>
              <a:t>:</a:t>
            </a:r>
            <a:r>
              <a:rPr lang="en-US" sz="1500" dirty="0">
                <a:effectLst/>
                <a:latin typeface="Times New Roman" panose="02020603050405020304" pitchFamily="18" charset="0"/>
                <a:ea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rPr>
              <a:t>P</a:t>
            </a:r>
            <a:r>
              <a:rPr lang="en-US" sz="1500" spc="-5" dirty="0">
                <a:effectLst/>
                <a:latin typeface="Times New Roman" panose="02020603050405020304" pitchFamily="18" charset="0"/>
                <a:ea typeface="Times New Roman" panose="02020603050405020304" pitchFamily="18" charset="0"/>
              </a:rPr>
              <a:t>e</a:t>
            </a:r>
            <a:r>
              <a:rPr lang="en-US" sz="1500" dirty="0">
                <a:effectLst/>
                <a:latin typeface="Times New Roman" panose="02020603050405020304" pitchFamily="18" charset="0"/>
                <a:ea typeface="Times New Roman" panose="02020603050405020304" pitchFamily="18" charset="0"/>
              </a:rPr>
              <a:t>nt</a:t>
            </a:r>
            <a:r>
              <a:rPr lang="en-US" sz="1500" spc="5" dirty="0">
                <a:effectLst/>
                <a:latin typeface="Times New Roman" panose="02020603050405020304" pitchFamily="18" charset="0"/>
                <a:ea typeface="Times New Roman" panose="02020603050405020304" pitchFamily="18" charset="0"/>
              </a:rPr>
              <a:t>i</a:t>
            </a:r>
            <a:r>
              <a:rPr lang="en-US" sz="1500" dirty="0">
                <a:effectLst/>
                <a:latin typeface="Times New Roman" panose="02020603050405020304" pitchFamily="18" charset="0"/>
                <a:ea typeface="Times New Roman" panose="02020603050405020304" pitchFamily="18" charset="0"/>
              </a:rPr>
              <a:t>um</a:t>
            </a:r>
            <a:r>
              <a:rPr lang="en-US" sz="1500" spc="5" dirty="0">
                <a:effectLst/>
                <a:latin typeface="Times New Roman" panose="02020603050405020304" pitchFamily="18" charset="0"/>
                <a:ea typeface="Times New Roman" panose="02020603050405020304" pitchFamily="18" charset="0"/>
              </a:rPr>
              <a:t> </a:t>
            </a:r>
            <a:r>
              <a:rPr lang="en-US" sz="1500" spc="10" dirty="0">
                <a:effectLst/>
                <a:latin typeface="Times New Roman" panose="02020603050405020304" pitchFamily="18" charset="0"/>
                <a:ea typeface="Times New Roman" panose="02020603050405020304" pitchFamily="18" charset="0"/>
              </a:rPr>
              <a:t>–</a:t>
            </a:r>
            <a:r>
              <a:rPr lang="en-US" sz="1500" spc="-30" dirty="0">
                <a:effectLst/>
                <a:latin typeface="Times New Roman" panose="02020603050405020304" pitchFamily="18" charset="0"/>
                <a:ea typeface="Times New Roman" panose="02020603050405020304" pitchFamily="18" charset="0"/>
              </a:rPr>
              <a:t>IV</a:t>
            </a:r>
            <a:endParaRPr lang="en-US" sz="15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5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500" spc="4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500" dirty="0">
                <a:effectLst/>
                <a:latin typeface="Times New Roman" panose="02020603050405020304" pitchFamily="18" charset="0"/>
                <a:ea typeface="Times New Roman" panose="02020603050405020304" pitchFamily="18" charset="0"/>
              </a:rPr>
              <a:t>RAM 			</a:t>
            </a:r>
            <a:r>
              <a:rPr lang="en-US" sz="1500" spc="5" dirty="0">
                <a:latin typeface="Times New Roman" panose="02020603050405020304" pitchFamily="18" charset="0"/>
                <a:ea typeface="Times New Roman" panose="02020603050405020304" pitchFamily="18" charset="0"/>
              </a:rPr>
              <a:t>: </a:t>
            </a:r>
            <a:r>
              <a:rPr lang="en-US" sz="1500" spc="295" dirty="0">
                <a:effectLst/>
                <a:latin typeface="Times New Roman" panose="02020603050405020304" pitchFamily="18" charset="0"/>
                <a:ea typeface="Times New Roman" panose="02020603050405020304" pitchFamily="18" charset="0"/>
              </a:rPr>
              <a:t>4</a:t>
            </a:r>
            <a:r>
              <a:rPr lang="en-US" sz="1500" dirty="0">
                <a:effectLst/>
                <a:latin typeface="Times New Roman" panose="02020603050405020304" pitchFamily="18" charset="0"/>
                <a:ea typeface="Times New Roman" panose="02020603050405020304" pitchFamily="18" charset="0"/>
              </a:rPr>
              <a:t> GB</a:t>
            </a:r>
            <a:r>
              <a:rPr lang="en-US" sz="1500" spc="-10"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(min)</a:t>
            </a:r>
          </a:p>
          <a:p>
            <a:pPr marL="0" marR="0" indent="0">
              <a:spcBef>
                <a:spcPts val="465"/>
              </a:spcBef>
              <a:spcAft>
                <a:spcPts val="0"/>
              </a:spcAft>
              <a:buNone/>
            </a:pPr>
            <a:r>
              <a:rPr lang="en-US" sz="15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500" spc="4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500" dirty="0">
                <a:effectLst/>
                <a:latin typeface="Times New Roman" panose="02020603050405020304" pitchFamily="18" charset="0"/>
                <a:ea typeface="Times New Roman" panose="02020603050405020304" pitchFamily="18" charset="0"/>
              </a:rPr>
              <a:t>H</a:t>
            </a:r>
            <a:r>
              <a:rPr lang="en-US" sz="1500" spc="-5" dirty="0">
                <a:effectLst/>
                <a:latin typeface="Times New Roman" panose="02020603050405020304" pitchFamily="18" charset="0"/>
                <a:ea typeface="Times New Roman" panose="02020603050405020304" pitchFamily="18" charset="0"/>
              </a:rPr>
              <a:t>a</a:t>
            </a:r>
            <a:r>
              <a:rPr lang="en-US" sz="1500" dirty="0">
                <a:effectLst/>
                <a:latin typeface="Times New Roman" panose="02020603050405020304" pitchFamily="18" charset="0"/>
                <a:ea typeface="Times New Roman" panose="02020603050405020304" pitchFamily="18" charset="0"/>
              </a:rPr>
              <a:t>rd </a:t>
            </a:r>
            <a:r>
              <a:rPr lang="en-US" sz="1500" spc="-5" dirty="0">
                <a:effectLst/>
                <a:latin typeface="Times New Roman" panose="02020603050405020304" pitchFamily="18" charset="0"/>
                <a:ea typeface="Times New Roman" panose="02020603050405020304" pitchFamily="18" charset="0"/>
              </a:rPr>
              <a:t>D</a:t>
            </a:r>
            <a:r>
              <a:rPr lang="en-US" sz="1500" dirty="0">
                <a:effectLst/>
                <a:latin typeface="Times New Roman" panose="02020603050405020304" pitchFamily="18" charset="0"/>
                <a:ea typeface="Times New Roman" panose="02020603050405020304" pitchFamily="18" charset="0"/>
              </a:rPr>
              <a:t>isk		</a:t>
            </a:r>
            <a:r>
              <a:rPr lang="en-US" sz="1500" spc="10" dirty="0">
                <a:latin typeface="Times New Roman" panose="02020603050405020304" pitchFamily="18" charset="0"/>
                <a:ea typeface="Times New Roman" panose="02020603050405020304" pitchFamily="18" charset="0"/>
              </a:rPr>
              <a:t>:</a:t>
            </a:r>
            <a:r>
              <a:rPr lang="en-US" sz="1500" dirty="0">
                <a:effectLst/>
                <a:latin typeface="Times New Roman" panose="02020603050405020304" pitchFamily="18" charset="0"/>
                <a:ea typeface="Times New Roman" panose="02020603050405020304" pitchFamily="18" charset="0"/>
              </a:rPr>
              <a:t> 20 GB</a:t>
            </a:r>
          </a:p>
          <a:p>
            <a:pPr marL="0" marR="0" indent="0">
              <a:spcBef>
                <a:spcPts val="480"/>
              </a:spcBef>
              <a:spcAft>
                <a:spcPts val="0"/>
              </a:spcAft>
              <a:buNone/>
            </a:pPr>
            <a:r>
              <a:rPr lang="en-US" sz="15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500" spc="4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500" dirty="0">
                <a:effectLst/>
                <a:latin typeface="Times New Roman" panose="02020603050405020304" pitchFamily="18" charset="0"/>
                <a:ea typeface="Times New Roman" panose="02020603050405020304" pitchFamily="18" charset="0"/>
              </a:rPr>
              <a:t>K</a:t>
            </a:r>
            <a:r>
              <a:rPr lang="en-US" sz="1500" spc="15" dirty="0">
                <a:effectLst/>
                <a:latin typeface="Times New Roman" panose="02020603050405020304" pitchFamily="18" charset="0"/>
                <a:ea typeface="Times New Roman" panose="02020603050405020304" pitchFamily="18" charset="0"/>
              </a:rPr>
              <a:t>e</a:t>
            </a:r>
            <a:r>
              <a:rPr lang="en-US" sz="1500" dirty="0">
                <a:effectLst/>
                <a:latin typeface="Times New Roman" panose="02020603050405020304" pitchFamily="18" charset="0"/>
                <a:ea typeface="Times New Roman" panose="02020603050405020304" pitchFamily="18" charset="0"/>
              </a:rPr>
              <a:t>y</a:t>
            </a:r>
            <a:r>
              <a:rPr lang="en-US" sz="1500" spc="-25" dirty="0">
                <a:effectLst/>
                <a:latin typeface="Times New Roman" panose="02020603050405020304" pitchFamily="18" charset="0"/>
                <a:ea typeface="Times New Roman" panose="02020603050405020304" pitchFamily="18" charset="0"/>
              </a:rPr>
              <a:t> </a:t>
            </a:r>
            <a:r>
              <a:rPr lang="en-US" sz="1500" spc="-10" dirty="0">
                <a:effectLst/>
                <a:latin typeface="Times New Roman" panose="02020603050405020304" pitchFamily="18" charset="0"/>
                <a:ea typeface="Times New Roman" panose="02020603050405020304" pitchFamily="18" charset="0"/>
              </a:rPr>
              <a:t>B</a:t>
            </a:r>
            <a:r>
              <a:rPr lang="en-US" sz="1500" spc="10" dirty="0">
                <a:effectLst/>
                <a:latin typeface="Times New Roman" panose="02020603050405020304" pitchFamily="18" charset="0"/>
                <a:ea typeface="Times New Roman" panose="02020603050405020304" pitchFamily="18" charset="0"/>
              </a:rPr>
              <a:t>o</a:t>
            </a:r>
            <a:r>
              <a:rPr lang="en-US" sz="1500" spc="-5" dirty="0">
                <a:effectLst/>
                <a:latin typeface="Times New Roman" panose="02020603050405020304" pitchFamily="18" charset="0"/>
                <a:ea typeface="Times New Roman" panose="02020603050405020304" pitchFamily="18" charset="0"/>
              </a:rPr>
              <a:t>a</a:t>
            </a:r>
            <a:r>
              <a:rPr lang="en-US" sz="1500" dirty="0">
                <a:effectLst/>
                <a:latin typeface="Times New Roman" panose="02020603050405020304" pitchFamily="18" charset="0"/>
                <a:ea typeface="Times New Roman" panose="02020603050405020304" pitchFamily="18" charset="0"/>
              </a:rPr>
              <a:t>rd 		: </a:t>
            </a:r>
            <a:r>
              <a:rPr lang="en-US" sz="1500" spc="5" dirty="0">
                <a:effectLst/>
                <a:latin typeface="Times New Roman" panose="02020603050405020304" pitchFamily="18" charset="0"/>
                <a:ea typeface="Times New Roman" panose="02020603050405020304" pitchFamily="18" charset="0"/>
              </a:rPr>
              <a:t>S</a:t>
            </a:r>
            <a:r>
              <a:rPr lang="en-US" sz="1500" dirty="0">
                <a:effectLst/>
                <a:latin typeface="Times New Roman" panose="02020603050405020304" pitchFamily="18" charset="0"/>
                <a:ea typeface="Times New Roman" panose="02020603050405020304" pitchFamily="18" charset="0"/>
              </a:rPr>
              <a:t>tand</a:t>
            </a:r>
            <a:r>
              <a:rPr lang="en-US" sz="1500" spc="-5" dirty="0">
                <a:effectLst/>
                <a:latin typeface="Times New Roman" panose="02020603050405020304" pitchFamily="18" charset="0"/>
                <a:ea typeface="Times New Roman" panose="02020603050405020304" pitchFamily="18" charset="0"/>
              </a:rPr>
              <a:t>a</a:t>
            </a:r>
            <a:r>
              <a:rPr lang="en-US" sz="1500" dirty="0">
                <a:effectLst/>
                <a:latin typeface="Times New Roman" panose="02020603050405020304" pitchFamily="18" charset="0"/>
                <a:ea typeface="Times New Roman" panose="02020603050405020304" pitchFamily="18" charset="0"/>
              </a:rPr>
              <a:t>rd Windows K</a:t>
            </a:r>
            <a:r>
              <a:rPr lang="en-US" sz="1500" spc="-5" dirty="0">
                <a:effectLst/>
                <a:latin typeface="Times New Roman" panose="02020603050405020304" pitchFamily="18" charset="0"/>
                <a:ea typeface="Times New Roman" panose="02020603050405020304" pitchFamily="18" charset="0"/>
              </a:rPr>
              <a:t>e</a:t>
            </a:r>
            <a:r>
              <a:rPr lang="en-US" sz="1500" spc="-25" dirty="0">
                <a:effectLst/>
                <a:latin typeface="Times New Roman" panose="02020603050405020304" pitchFamily="18" charset="0"/>
                <a:ea typeface="Times New Roman" panose="02020603050405020304" pitchFamily="18" charset="0"/>
              </a:rPr>
              <a:t>y</a:t>
            </a:r>
            <a:r>
              <a:rPr lang="en-US" sz="1500" spc="10" dirty="0">
                <a:effectLst/>
                <a:latin typeface="Times New Roman" panose="02020603050405020304" pitchFamily="18" charset="0"/>
                <a:ea typeface="Times New Roman" panose="02020603050405020304" pitchFamily="18" charset="0"/>
              </a:rPr>
              <a:t>b</a:t>
            </a:r>
            <a:r>
              <a:rPr lang="en-US" sz="1500" dirty="0">
                <a:effectLst/>
                <a:latin typeface="Times New Roman" panose="02020603050405020304" pitchFamily="18" charset="0"/>
                <a:ea typeface="Times New Roman" panose="02020603050405020304" pitchFamily="18" charset="0"/>
              </a:rPr>
              <a:t>o</a:t>
            </a:r>
            <a:r>
              <a:rPr lang="en-US" sz="1500" spc="5" dirty="0">
                <a:effectLst/>
                <a:latin typeface="Times New Roman" panose="02020603050405020304" pitchFamily="18" charset="0"/>
                <a:ea typeface="Times New Roman" panose="02020603050405020304" pitchFamily="18" charset="0"/>
              </a:rPr>
              <a:t>a</a:t>
            </a:r>
            <a:r>
              <a:rPr lang="en-US" sz="1500" dirty="0">
                <a:effectLst/>
                <a:latin typeface="Times New Roman" panose="02020603050405020304" pitchFamily="18" charset="0"/>
                <a:ea typeface="Times New Roman" panose="02020603050405020304" pitchFamily="18" charset="0"/>
              </a:rPr>
              <a:t>rd</a:t>
            </a:r>
          </a:p>
          <a:p>
            <a:pPr marL="0" marR="0" indent="0">
              <a:spcBef>
                <a:spcPts val="465"/>
              </a:spcBef>
              <a:spcAft>
                <a:spcPts val="0"/>
              </a:spcAft>
              <a:buNone/>
            </a:pPr>
            <a:r>
              <a:rPr lang="en-US" sz="15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500" spc="4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500" dirty="0">
                <a:effectLst/>
                <a:latin typeface="Times New Roman" panose="02020603050405020304" pitchFamily="18" charset="0"/>
                <a:ea typeface="Times New Roman" panose="02020603050405020304" pitchFamily="18" charset="0"/>
              </a:rPr>
              <a:t>Mouse			</a:t>
            </a:r>
            <a:r>
              <a:rPr lang="en-US" sz="1500" spc="5" dirty="0">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T</a:t>
            </a:r>
            <a:r>
              <a:rPr lang="en-US" sz="1500" spc="-5" dirty="0">
                <a:effectLst/>
                <a:latin typeface="Times New Roman" panose="02020603050405020304" pitchFamily="18" charset="0"/>
                <a:ea typeface="Times New Roman" panose="02020603050405020304" pitchFamily="18" charset="0"/>
              </a:rPr>
              <a:t>w</a:t>
            </a:r>
            <a:r>
              <a:rPr lang="en-US" sz="1500" dirty="0">
                <a:effectLst/>
                <a:latin typeface="Times New Roman" panose="02020603050405020304" pitchFamily="18" charset="0"/>
                <a:ea typeface="Times New Roman" panose="02020603050405020304" pitchFamily="18" charset="0"/>
              </a:rPr>
              <a:t>o or </a:t>
            </a:r>
            <a:r>
              <a:rPr lang="en-US" sz="1500" spc="-5" dirty="0">
                <a:effectLst/>
                <a:latin typeface="Times New Roman" panose="02020603050405020304" pitchFamily="18" charset="0"/>
                <a:ea typeface="Times New Roman" panose="02020603050405020304" pitchFamily="18" charset="0"/>
              </a:rPr>
              <a:t>T</a:t>
            </a:r>
            <a:r>
              <a:rPr lang="en-US" sz="1500" dirty="0">
                <a:effectLst/>
                <a:latin typeface="Times New Roman" panose="02020603050405020304" pitchFamily="18" charset="0"/>
                <a:ea typeface="Times New Roman" panose="02020603050405020304" pitchFamily="18" charset="0"/>
              </a:rPr>
              <a:t>hree</a:t>
            </a:r>
            <a:r>
              <a:rPr lang="en-US" sz="1500" spc="5" dirty="0">
                <a:effectLst/>
                <a:latin typeface="Times New Roman" panose="02020603050405020304" pitchFamily="18" charset="0"/>
                <a:ea typeface="Times New Roman" panose="02020603050405020304" pitchFamily="18" charset="0"/>
              </a:rPr>
              <a:t> </a:t>
            </a:r>
            <a:r>
              <a:rPr lang="en-US" sz="1500" spc="-10" dirty="0">
                <a:effectLst/>
                <a:latin typeface="Times New Roman" panose="02020603050405020304" pitchFamily="18" charset="0"/>
                <a:ea typeface="Times New Roman" panose="02020603050405020304" pitchFamily="18" charset="0"/>
              </a:rPr>
              <a:t>B</a:t>
            </a:r>
            <a:r>
              <a:rPr lang="en-US" sz="1500" dirty="0">
                <a:effectLst/>
                <a:latin typeface="Times New Roman" panose="02020603050405020304" pitchFamily="18" charset="0"/>
                <a:ea typeface="Times New Roman" panose="02020603050405020304" pitchFamily="18" charset="0"/>
              </a:rPr>
              <a:t>ut</a:t>
            </a:r>
            <a:r>
              <a:rPr lang="en-US" sz="1500" spc="5" dirty="0">
                <a:effectLst/>
                <a:latin typeface="Times New Roman" panose="02020603050405020304" pitchFamily="18" charset="0"/>
                <a:ea typeface="Times New Roman" panose="02020603050405020304" pitchFamily="18" charset="0"/>
              </a:rPr>
              <a:t>t</a:t>
            </a:r>
            <a:r>
              <a:rPr lang="en-US" sz="1500" dirty="0">
                <a:effectLst/>
                <a:latin typeface="Times New Roman" panose="02020603050405020304" pitchFamily="18" charset="0"/>
                <a:ea typeface="Times New Roman" panose="02020603050405020304" pitchFamily="18" charset="0"/>
              </a:rPr>
              <a:t>on Mouse</a:t>
            </a:r>
          </a:p>
          <a:p>
            <a:pPr marL="0" marR="0" indent="0">
              <a:spcBef>
                <a:spcPts val="480"/>
              </a:spcBef>
              <a:spcAft>
                <a:spcPts val="0"/>
              </a:spcAft>
              <a:buNone/>
            </a:pPr>
            <a:r>
              <a:rPr lang="en-US" sz="15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500" spc="4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500" dirty="0">
                <a:effectLst/>
                <a:latin typeface="Times New Roman" panose="02020603050405020304" pitchFamily="18" charset="0"/>
                <a:ea typeface="Times New Roman" panose="02020603050405020304" pitchFamily="18" charset="0"/>
              </a:rPr>
              <a:t>Monitor 		</a:t>
            </a:r>
            <a:r>
              <a:rPr lang="en-US" sz="1500" spc="5" dirty="0">
                <a:latin typeface="Times New Roman" panose="02020603050405020304" pitchFamily="18" charset="0"/>
                <a:ea typeface="Times New Roman" panose="02020603050405020304" pitchFamily="18" charset="0"/>
              </a:rPr>
              <a:t>:</a:t>
            </a:r>
            <a:r>
              <a:rPr lang="en-US" sz="1500" dirty="0">
                <a:effectLst/>
                <a:latin typeface="Times New Roman" panose="02020603050405020304" pitchFamily="18" charset="0"/>
                <a:ea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rPr>
              <a:t>S</a:t>
            </a:r>
            <a:r>
              <a:rPr lang="en-US" sz="1500" dirty="0">
                <a:effectLst/>
                <a:latin typeface="Times New Roman" panose="02020603050405020304" pitchFamily="18" charset="0"/>
                <a:ea typeface="Times New Roman" panose="02020603050405020304" pitchFamily="18" charset="0"/>
              </a:rPr>
              <a:t>V</a:t>
            </a:r>
            <a:r>
              <a:rPr lang="en-US" sz="1500" spc="-5" dirty="0">
                <a:effectLst/>
                <a:latin typeface="Times New Roman" panose="02020603050405020304" pitchFamily="18" charset="0"/>
                <a:ea typeface="Times New Roman" panose="02020603050405020304" pitchFamily="18" charset="0"/>
              </a:rPr>
              <a:t>G</a:t>
            </a:r>
            <a:r>
              <a:rPr lang="en-US" sz="1500" dirty="0">
                <a:effectLst/>
                <a:latin typeface="Times New Roman" panose="02020603050405020304" pitchFamily="18" charset="0"/>
                <a:ea typeface="Times New Roman" panose="02020603050405020304" pitchFamily="18" charset="0"/>
              </a:rPr>
              <a:t>A</a:t>
            </a:r>
          </a:p>
        </p:txBody>
      </p:sp>
      <p:sp>
        <p:nvSpPr>
          <p:cNvPr id="6" name="Content Placeholder 2">
            <a:extLst>
              <a:ext uri="{FF2B5EF4-FFF2-40B4-BE49-F238E27FC236}">
                <a16:creationId xmlns:a16="http://schemas.microsoft.com/office/drawing/2014/main" id="{D78E2C7F-C72B-372F-0212-DCC4128DB92C}"/>
              </a:ext>
            </a:extLst>
          </p:cNvPr>
          <p:cNvSpPr txBox="1">
            <a:spLocks/>
          </p:cNvSpPr>
          <p:nvPr/>
        </p:nvSpPr>
        <p:spPr>
          <a:xfrm>
            <a:off x="6270790" y="2260431"/>
            <a:ext cx="4414143" cy="3458802"/>
          </a:xfrm>
          <a:prstGeom prst="rect">
            <a:avLst/>
          </a:prstGeom>
        </p:spPr>
        <p:txBody>
          <a:bodyPr vert="horz" lIns="91440" tIns="45720" rIns="91440" bIns="45720" rtlCol="0" anchor="t">
            <a:normAutofit fontScale="92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marR="0" indent="0">
              <a:lnSpc>
                <a:spcPct val="200000"/>
              </a:lnSpc>
              <a:spcBef>
                <a:spcPts val="0"/>
              </a:spcBef>
              <a:spcAft>
                <a:spcPts val="0"/>
              </a:spcAft>
              <a:buNone/>
            </a:pPr>
            <a:r>
              <a:rPr lang="en-US" sz="1600" b="1" dirty="0">
                <a:effectLst/>
                <a:latin typeface="Times New Roman" panose="02020603050405020304" pitchFamily="18" charset="0"/>
                <a:ea typeface="Times New Roman" panose="02020603050405020304" pitchFamily="18" charset="0"/>
              </a:rPr>
              <a:t>SOFTWARE</a:t>
            </a:r>
            <a:r>
              <a:rPr lang="en-US" sz="1600" b="1" u="sng" dirty="0">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REQUIREMENTS</a:t>
            </a:r>
            <a:r>
              <a:rPr lang="en-US" sz="1600" b="1" dirty="0">
                <a:latin typeface="Times New Roman" panose="02020603050405020304" pitchFamily="18" charset="0"/>
                <a:ea typeface="Times New Roman" panose="02020603050405020304" pitchFamily="18" charset="0"/>
              </a:rPr>
              <a:t>:-</a:t>
            </a:r>
          </a:p>
          <a:p>
            <a:pPr marL="0" marR="0" indent="0">
              <a:lnSpc>
                <a:spcPct val="200000"/>
              </a:lnSpc>
              <a:spcBef>
                <a:spcPts val="0"/>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marR="0" lvl="0" indent="0">
              <a:lnSpc>
                <a:spcPct val="150000"/>
              </a:lnSpc>
              <a:spcBef>
                <a:spcPts val="0"/>
              </a:spcBef>
              <a:spcAft>
                <a:spcPts val="1000"/>
              </a:spcAft>
              <a:buNone/>
              <a:tabLst>
                <a:tab pos="457200" algn="l"/>
              </a:tabLst>
            </a:pPr>
            <a:r>
              <a:rPr lang="en-US" sz="1600" dirty="0">
                <a:effectLst/>
                <a:latin typeface="Times New Roman" panose="02020603050405020304" pitchFamily="18" charset="0"/>
                <a:ea typeface="Times New Roman" panose="02020603050405020304" pitchFamily="18" charset="0"/>
              </a:rPr>
              <a:t>Operating system 	:   Windows 7 Ultimate.</a:t>
            </a:r>
          </a:p>
          <a:p>
            <a:pPr marL="0" marR="0" lvl="0" indent="0">
              <a:lnSpc>
                <a:spcPct val="150000"/>
              </a:lnSpc>
              <a:spcBef>
                <a:spcPts val="0"/>
              </a:spcBef>
              <a:spcAft>
                <a:spcPts val="1000"/>
              </a:spcAft>
              <a:buNone/>
              <a:tabLst>
                <a:tab pos="457200" algn="l"/>
              </a:tabLst>
            </a:pPr>
            <a:r>
              <a:rPr lang="en-US" sz="1600" dirty="0">
                <a:effectLst/>
                <a:latin typeface="Times New Roman" panose="02020603050405020304" pitchFamily="18" charset="0"/>
                <a:ea typeface="Times New Roman" panose="02020603050405020304" pitchFamily="18" charset="0"/>
              </a:rPr>
              <a:t>Coding Language	:   Python.</a:t>
            </a:r>
          </a:p>
          <a:p>
            <a:pPr marL="0" marR="0" lvl="0" indent="0">
              <a:lnSpc>
                <a:spcPct val="150000"/>
              </a:lnSpc>
              <a:spcBef>
                <a:spcPts val="0"/>
              </a:spcBef>
              <a:spcAft>
                <a:spcPts val="1000"/>
              </a:spcAft>
              <a:buNone/>
              <a:tabLst>
                <a:tab pos="457200" algn="l"/>
              </a:tabLst>
            </a:pPr>
            <a:r>
              <a:rPr lang="en-US" sz="1600" dirty="0">
                <a:effectLst/>
                <a:latin typeface="Times New Roman" panose="02020603050405020304" pitchFamily="18" charset="0"/>
                <a:ea typeface="Times New Roman" panose="02020603050405020304" pitchFamily="18" charset="0"/>
              </a:rPr>
              <a:t>Front-End			:   Python.</a:t>
            </a:r>
          </a:p>
          <a:p>
            <a:pPr marL="0" marR="0" lvl="0" indent="0">
              <a:lnSpc>
                <a:spcPct val="150000"/>
              </a:lnSpc>
              <a:spcBef>
                <a:spcPts val="0"/>
              </a:spcBef>
              <a:spcAft>
                <a:spcPts val="1000"/>
              </a:spcAft>
              <a:buNone/>
              <a:tabLst>
                <a:tab pos="457200" algn="l"/>
              </a:tabLst>
            </a:pPr>
            <a:r>
              <a:rPr lang="en-US" sz="1600" dirty="0">
                <a:effectLst/>
                <a:latin typeface="Times New Roman" panose="02020603050405020304" pitchFamily="18" charset="0"/>
                <a:ea typeface="Times New Roman" panose="02020603050405020304" pitchFamily="18" charset="0"/>
              </a:rPr>
              <a:t>Back-End			:   Django-ORM</a:t>
            </a:r>
          </a:p>
          <a:p>
            <a:pPr marL="0" marR="0" lvl="0" indent="0">
              <a:lnSpc>
                <a:spcPct val="150000"/>
              </a:lnSpc>
              <a:spcBef>
                <a:spcPts val="0"/>
              </a:spcBef>
              <a:spcAft>
                <a:spcPts val="1000"/>
              </a:spcAft>
              <a:buNone/>
              <a:tabLst>
                <a:tab pos="457200" algn="l"/>
              </a:tabLst>
            </a:pPr>
            <a:r>
              <a:rPr lang="en-US" sz="1600" dirty="0">
                <a:effectLst/>
                <a:latin typeface="Times New Roman" panose="02020603050405020304" pitchFamily="18" charset="0"/>
                <a:ea typeface="Times New Roman" panose="02020603050405020304" pitchFamily="18" charset="0"/>
              </a:rPr>
              <a:t>Designing			:   Html, CSS, JavaScript.</a:t>
            </a:r>
          </a:p>
          <a:p>
            <a:pPr marL="0" marR="0" lvl="0" indent="0">
              <a:lnSpc>
                <a:spcPct val="150000"/>
              </a:lnSpc>
              <a:spcBef>
                <a:spcPts val="0"/>
              </a:spcBef>
              <a:spcAft>
                <a:spcPts val="1000"/>
              </a:spcAft>
              <a:buNone/>
              <a:tabLst>
                <a:tab pos="457200" algn="l"/>
              </a:tabLst>
            </a:pPr>
            <a:r>
              <a:rPr lang="en-US" sz="1600" dirty="0">
                <a:effectLst/>
                <a:latin typeface="Times New Roman" panose="02020603050405020304" pitchFamily="18" charset="0"/>
                <a:ea typeface="Times New Roman" panose="02020603050405020304" pitchFamily="18" charset="0"/>
              </a:rPr>
              <a:t>Data Base			:   MySQL (WAMP Server).</a:t>
            </a:r>
            <a:endParaRPr lang="en-US" sz="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97467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4B9B2-D6E8-7BFD-71B1-698B56209784}"/>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6887CDC1-B5F0-BCBC-6651-070B7BACCA34}"/>
              </a:ext>
            </a:extLst>
          </p:cNvPr>
          <p:cNvSpPr>
            <a:spLocks noGrp="1"/>
          </p:cNvSpPr>
          <p:nvPr>
            <p:ph idx="1"/>
          </p:nvPr>
        </p:nvSpPr>
        <p:spPr>
          <a:xfrm>
            <a:off x="581192" y="2065867"/>
            <a:ext cx="11029615" cy="4165600"/>
          </a:xfrm>
        </p:spPr>
        <p:txBody>
          <a:bodyPr anchor="t">
            <a:normAutofit fontScale="92500" lnSpcReduction="20000"/>
          </a:bodyPr>
          <a:lstStyle/>
          <a:p>
            <a:pPr marL="0" indent="0" algn="just">
              <a:buNone/>
            </a:pPr>
            <a:r>
              <a:rPr lang="en-US" b="0" i="0" dirty="0">
                <a:effectLst/>
                <a:latin typeface="Times New Roman" panose="02020603050405020304" pitchFamily="18" charset="0"/>
                <a:cs typeface="Times New Roman" panose="02020603050405020304" pitchFamily="18" charset="0"/>
              </a:rPr>
              <a:t>The implementation phase involves several critical steps: </a:t>
            </a:r>
          </a:p>
          <a:p>
            <a:pPr marL="0" indent="0" algn="just">
              <a:buNone/>
            </a:pPr>
            <a:r>
              <a:rPr lang="en-US" b="1" i="0" dirty="0">
                <a:effectLst/>
                <a:latin typeface="Times New Roman" panose="02020603050405020304" pitchFamily="18" charset="0"/>
                <a:cs typeface="Times New Roman" panose="02020603050405020304" pitchFamily="18" charset="0"/>
              </a:rPr>
              <a:t>Data Collection: </a:t>
            </a:r>
          </a:p>
          <a:p>
            <a:pPr algn="just"/>
            <a:r>
              <a:rPr lang="en-US" b="0" i="0" dirty="0">
                <a:effectLst/>
                <a:latin typeface="Times New Roman" panose="02020603050405020304" pitchFamily="18" charset="0"/>
                <a:cs typeface="Times New Roman" panose="02020603050405020304" pitchFamily="18" charset="0"/>
              </a:rPr>
              <a:t>Gather network traffic data from various sources, including benign and malicious traffic. </a:t>
            </a:r>
          </a:p>
          <a:p>
            <a:pPr algn="just"/>
            <a:r>
              <a:rPr lang="en-US" b="0" i="0" dirty="0">
                <a:effectLst/>
                <a:latin typeface="Times New Roman" panose="02020603050405020304" pitchFamily="18" charset="0"/>
                <a:cs typeface="Times New Roman" panose="02020603050405020304" pitchFamily="18" charset="0"/>
              </a:rPr>
              <a:t>Utilize public datasets like CTU-13 for training deep learning models.</a:t>
            </a:r>
          </a:p>
          <a:p>
            <a:pPr marL="0" indent="0" algn="just">
              <a:buNone/>
            </a:pPr>
            <a:r>
              <a:rPr lang="en-US" b="1" i="0" dirty="0">
                <a:effectLst/>
                <a:latin typeface="Times New Roman" panose="02020603050405020304" pitchFamily="18" charset="0"/>
                <a:cs typeface="Times New Roman" panose="02020603050405020304" pitchFamily="18" charset="0"/>
              </a:rPr>
              <a:t>Model Selection: </a:t>
            </a:r>
          </a:p>
          <a:p>
            <a:pPr algn="just"/>
            <a:r>
              <a:rPr lang="en-US" b="0" i="0" dirty="0">
                <a:effectLst/>
                <a:latin typeface="Times New Roman" panose="02020603050405020304" pitchFamily="18" charset="0"/>
                <a:cs typeface="Times New Roman" panose="02020603050405020304" pitchFamily="18" charset="0"/>
              </a:rPr>
              <a:t>Experiment with various deep learning architectures such as CNNs and LSTMs to determine the most effective model for botnet detection.</a:t>
            </a:r>
          </a:p>
          <a:p>
            <a:pPr marL="0" indent="0" algn="just">
              <a:buNone/>
            </a:pPr>
            <a:r>
              <a:rPr lang="en-US" b="1" i="0" dirty="0">
                <a:effectLst/>
                <a:latin typeface="Times New Roman" panose="02020603050405020304" pitchFamily="18" charset="0"/>
                <a:cs typeface="Times New Roman" panose="02020603050405020304" pitchFamily="18" charset="0"/>
              </a:rPr>
              <a:t>Training and Evaluation: </a:t>
            </a:r>
          </a:p>
          <a:p>
            <a:pPr algn="just"/>
            <a:r>
              <a:rPr lang="en-US" b="0" i="0" dirty="0">
                <a:effectLst/>
                <a:latin typeface="Times New Roman" panose="02020603050405020304" pitchFamily="18" charset="0"/>
                <a:cs typeface="Times New Roman" panose="02020603050405020304" pitchFamily="18" charset="0"/>
              </a:rPr>
              <a:t>Train models on labeled datasets, optimizing for metrics such as accuracy, precision, recall, and F1-score.</a:t>
            </a:r>
          </a:p>
          <a:p>
            <a:pPr algn="just"/>
            <a:r>
              <a:rPr lang="en-US" b="0" i="0" dirty="0">
                <a:effectLst/>
                <a:latin typeface="Times New Roman" panose="02020603050405020304" pitchFamily="18" charset="0"/>
                <a:cs typeface="Times New Roman" panose="02020603050405020304" pitchFamily="18" charset="0"/>
              </a:rPr>
              <a:t>Conduct cross-validation to ensure model robustness.</a:t>
            </a:r>
          </a:p>
          <a:p>
            <a:pPr marL="0" indent="0" algn="just">
              <a:buNone/>
            </a:pPr>
            <a:r>
              <a:rPr lang="en-US" b="1" i="0" dirty="0">
                <a:effectLst/>
                <a:latin typeface="Times New Roman" panose="02020603050405020304" pitchFamily="18" charset="0"/>
                <a:cs typeface="Times New Roman" panose="02020603050405020304" pitchFamily="18" charset="0"/>
              </a:rPr>
              <a:t>Deployment: </a:t>
            </a:r>
          </a:p>
          <a:p>
            <a:pPr algn="just"/>
            <a:r>
              <a:rPr lang="en-US" b="0" i="0" dirty="0">
                <a:effectLst/>
                <a:latin typeface="Times New Roman" panose="02020603050405020304" pitchFamily="18" charset="0"/>
                <a:cs typeface="Times New Roman" panose="02020603050405020304" pitchFamily="18" charset="0"/>
              </a:rPr>
              <a:t>Integrate the trained model into the SDN controller for real-time traffic analysis and anomaly detection.</a:t>
            </a:r>
          </a:p>
          <a:p>
            <a:pPr marL="0" indent="0">
              <a:buNone/>
            </a:pPr>
            <a:endParaRPr lang="en-US" dirty="0"/>
          </a:p>
        </p:txBody>
      </p:sp>
    </p:spTree>
    <p:extLst>
      <p:ext uri="{BB962C8B-B14F-4D97-AF65-F5344CB8AC3E}">
        <p14:creationId xmlns:p14="http://schemas.microsoft.com/office/powerpoint/2010/main" val="2436140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06FEF-4EA4-C648-0E86-3FBF1487DDF0}"/>
              </a:ext>
            </a:extLst>
          </p:cNvPr>
          <p:cNvSpPr>
            <a:spLocks noGrp="1"/>
          </p:cNvSpPr>
          <p:nvPr>
            <p:ph type="title"/>
          </p:nvPr>
        </p:nvSpPr>
        <p:spPr/>
        <p:txBody>
          <a:bodyPr/>
          <a:lstStyle/>
          <a:p>
            <a:r>
              <a:rPr lang="en-US" dirty="0"/>
              <a:t>System architecture</a:t>
            </a:r>
            <a:endParaRPr lang="en-IN" dirty="0"/>
          </a:p>
        </p:txBody>
      </p:sp>
      <p:pic>
        <p:nvPicPr>
          <p:cNvPr id="9" name="Content Placeholder 8">
            <a:extLst>
              <a:ext uri="{FF2B5EF4-FFF2-40B4-BE49-F238E27FC236}">
                <a16:creationId xmlns:a16="http://schemas.microsoft.com/office/drawing/2014/main" id="{DB5FB519-2FD1-3912-08B1-E57E21B6063A}"/>
              </a:ext>
            </a:extLst>
          </p:cNvPr>
          <p:cNvPicPr>
            <a:picLocks noGrp="1" noChangeAspect="1"/>
          </p:cNvPicPr>
          <p:nvPr>
            <p:ph idx="1"/>
          </p:nvPr>
        </p:nvPicPr>
        <p:blipFill>
          <a:blip r:embed="rId2"/>
          <a:stretch>
            <a:fillRect/>
          </a:stretch>
        </p:blipFill>
        <p:spPr>
          <a:xfrm>
            <a:off x="1859197" y="2586786"/>
            <a:ext cx="1920406" cy="1877731"/>
          </a:xfrm>
          <a:prstGeom prst="rect">
            <a:avLst/>
          </a:prstGeom>
        </p:spPr>
      </p:pic>
      <p:sp>
        <p:nvSpPr>
          <p:cNvPr id="6" name="Oval 5">
            <a:extLst>
              <a:ext uri="{FF2B5EF4-FFF2-40B4-BE49-F238E27FC236}">
                <a16:creationId xmlns:a16="http://schemas.microsoft.com/office/drawing/2014/main" id="{F770C736-2BFC-8FCA-7916-EB57FF9364AC}"/>
              </a:ext>
            </a:extLst>
          </p:cNvPr>
          <p:cNvSpPr/>
          <p:nvPr/>
        </p:nvSpPr>
        <p:spPr>
          <a:xfrm>
            <a:off x="8740099" y="2598551"/>
            <a:ext cx="1892300" cy="1854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5D8D8199-C955-C4BB-4772-859C80878854}"/>
              </a:ext>
            </a:extLst>
          </p:cNvPr>
          <p:cNvCxnSpPr>
            <a:stCxn id="9" idx="3"/>
            <a:endCxn id="6" idx="2"/>
          </p:cNvCxnSpPr>
          <p:nvPr/>
        </p:nvCxnSpPr>
        <p:spPr>
          <a:xfrm flipV="1">
            <a:off x="3779603" y="3525651"/>
            <a:ext cx="49604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363F203-5200-9581-24B2-0C9CF8A2AD73}"/>
              </a:ext>
            </a:extLst>
          </p:cNvPr>
          <p:cNvSpPr txBox="1"/>
          <p:nvPr/>
        </p:nvSpPr>
        <p:spPr>
          <a:xfrm>
            <a:off x="2455055" y="3434736"/>
            <a:ext cx="965200" cy="369332"/>
          </a:xfrm>
          <a:prstGeom prst="rect">
            <a:avLst/>
          </a:prstGeom>
          <a:noFill/>
        </p:spPr>
        <p:txBody>
          <a:bodyPr wrap="square" rtlCol="0">
            <a:spAutoFit/>
          </a:bodyPr>
          <a:lstStyle/>
          <a:p>
            <a:r>
              <a:rPr lang="en-US" dirty="0"/>
              <a:t>User</a:t>
            </a:r>
          </a:p>
        </p:txBody>
      </p:sp>
      <p:sp>
        <p:nvSpPr>
          <p:cNvPr id="17" name="TextBox 16">
            <a:extLst>
              <a:ext uri="{FF2B5EF4-FFF2-40B4-BE49-F238E27FC236}">
                <a16:creationId xmlns:a16="http://schemas.microsoft.com/office/drawing/2014/main" id="{FB55042C-0261-9BE5-ABF4-2E2656A5B05D}"/>
              </a:ext>
            </a:extLst>
          </p:cNvPr>
          <p:cNvSpPr txBox="1"/>
          <p:nvPr/>
        </p:nvSpPr>
        <p:spPr>
          <a:xfrm>
            <a:off x="8973903" y="3308768"/>
            <a:ext cx="1358900" cy="369332"/>
          </a:xfrm>
          <a:prstGeom prst="rect">
            <a:avLst/>
          </a:prstGeom>
          <a:noFill/>
        </p:spPr>
        <p:txBody>
          <a:bodyPr wrap="square" rtlCol="0">
            <a:spAutoFit/>
          </a:bodyPr>
          <a:lstStyle/>
          <a:p>
            <a:r>
              <a:rPr lang="en-US" dirty="0"/>
              <a:t>Application</a:t>
            </a:r>
          </a:p>
        </p:txBody>
      </p:sp>
      <p:sp>
        <p:nvSpPr>
          <p:cNvPr id="18" name="TextBox 17">
            <a:extLst>
              <a:ext uri="{FF2B5EF4-FFF2-40B4-BE49-F238E27FC236}">
                <a16:creationId xmlns:a16="http://schemas.microsoft.com/office/drawing/2014/main" id="{5A0C85E6-6D45-C5EA-FD47-7D1ADF17D876}"/>
              </a:ext>
            </a:extLst>
          </p:cNvPr>
          <p:cNvSpPr txBox="1"/>
          <p:nvPr/>
        </p:nvSpPr>
        <p:spPr>
          <a:xfrm>
            <a:off x="5697303" y="3162203"/>
            <a:ext cx="1358900" cy="369332"/>
          </a:xfrm>
          <a:prstGeom prst="rect">
            <a:avLst/>
          </a:prstGeom>
          <a:noFill/>
        </p:spPr>
        <p:txBody>
          <a:bodyPr wrap="square" rtlCol="0">
            <a:spAutoFit/>
          </a:bodyPr>
          <a:lstStyle/>
          <a:p>
            <a:r>
              <a:rPr lang="en-US" dirty="0"/>
              <a:t>Operations</a:t>
            </a:r>
          </a:p>
        </p:txBody>
      </p:sp>
      <p:sp>
        <p:nvSpPr>
          <p:cNvPr id="20" name="TextBox 19">
            <a:extLst>
              <a:ext uri="{FF2B5EF4-FFF2-40B4-BE49-F238E27FC236}">
                <a16:creationId xmlns:a16="http://schemas.microsoft.com/office/drawing/2014/main" id="{B6AC8E28-BDF9-2F0D-967B-71CDB94453D4}"/>
              </a:ext>
            </a:extLst>
          </p:cNvPr>
          <p:cNvSpPr txBox="1"/>
          <p:nvPr/>
        </p:nvSpPr>
        <p:spPr>
          <a:xfrm>
            <a:off x="960202" y="4537730"/>
            <a:ext cx="10126897" cy="925061"/>
          </a:xfrm>
          <a:prstGeom prst="rect">
            <a:avLst/>
          </a:prstGeom>
          <a:noFill/>
        </p:spPr>
        <p:txBody>
          <a:bodyPr wrap="square">
            <a:spAutoFit/>
          </a:bodyPr>
          <a:lstStyle/>
          <a:p>
            <a:pPr algn="just">
              <a:lnSpc>
                <a:spcPct val="150000"/>
              </a:lnSpc>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MODULES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User- User, will execute the project and perform all the operations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319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15BD7-E0E2-9AEC-9B65-EAC81D6A7D56}"/>
              </a:ext>
            </a:extLst>
          </p:cNvPr>
          <p:cNvSpPr>
            <a:spLocks noGrp="1"/>
          </p:cNvSpPr>
          <p:nvPr>
            <p:ph type="title"/>
          </p:nvPr>
        </p:nvSpPr>
        <p:spPr>
          <a:xfrm>
            <a:off x="575894" y="729658"/>
            <a:ext cx="11029616" cy="411245"/>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UML DIAGRAMS</a:t>
            </a:r>
          </a:p>
        </p:txBody>
      </p:sp>
      <p:cxnSp>
        <p:nvCxnSpPr>
          <p:cNvPr id="4" name="Straight Connector 3">
            <a:extLst>
              <a:ext uri="{FF2B5EF4-FFF2-40B4-BE49-F238E27FC236}">
                <a16:creationId xmlns:a16="http://schemas.microsoft.com/office/drawing/2014/main" id="{D3AADEAC-A6DF-94FC-918B-EDA77EA358E7}"/>
              </a:ext>
            </a:extLst>
          </p:cNvPr>
          <p:cNvCxnSpPr/>
          <p:nvPr/>
        </p:nvCxnSpPr>
        <p:spPr>
          <a:xfrm>
            <a:off x="5847127" y="1518407"/>
            <a:ext cx="0" cy="3967993"/>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60C20C0-5415-3339-2149-9CDE0D1E03FF}"/>
              </a:ext>
            </a:extLst>
          </p:cNvPr>
          <p:cNvPicPr>
            <a:picLocks noChangeAspect="1"/>
          </p:cNvPicPr>
          <p:nvPr/>
        </p:nvPicPr>
        <p:blipFill>
          <a:blip r:embed="rId2"/>
          <a:stretch>
            <a:fillRect/>
          </a:stretch>
        </p:blipFill>
        <p:spPr>
          <a:xfrm>
            <a:off x="1249959" y="1853966"/>
            <a:ext cx="3540155" cy="4345497"/>
          </a:xfrm>
          <a:prstGeom prst="rect">
            <a:avLst/>
          </a:prstGeom>
        </p:spPr>
      </p:pic>
      <p:sp>
        <p:nvSpPr>
          <p:cNvPr id="8" name="TextBox 7">
            <a:extLst>
              <a:ext uri="{FF2B5EF4-FFF2-40B4-BE49-F238E27FC236}">
                <a16:creationId xmlns:a16="http://schemas.microsoft.com/office/drawing/2014/main" id="{94ADEED3-9477-F140-9242-06355630DC3D}"/>
              </a:ext>
            </a:extLst>
          </p:cNvPr>
          <p:cNvSpPr txBox="1"/>
          <p:nvPr/>
        </p:nvSpPr>
        <p:spPr>
          <a:xfrm>
            <a:off x="971727" y="1480548"/>
            <a:ext cx="6094602"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CLASS DIAGRAM</a:t>
            </a:r>
            <a:endParaRPr lang="en-IN" dirty="0"/>
          </a:p>
        </p:txBody>
      </p:sp>
      <p:pic>
        <p:nvPicPr>
          <p:cNvPr id="10" name="Picture 9">
            <a:extLst>
              <a:ext uri="{FF2B5EF4-FFF2-40B4-BE49-F238E27FC236}">
                <a16:creationId xmlns:a16="http://schemas.microsoft.com/office/drawing/2014/main" id="{39106655-5CC6-FBDB-FC3E-5A0391CDE15D}"/>
              </a:ext>
            </a:extLst>
          </p:cNvPr>
          <p:cNvPicPr>
            <a:picLocks noChangeAspect="1"/>
          </p:cNvPicPr>
          <p:nvPr/>
        </p:nvPicPr>
        <p:blipFill>
          <a:blip r:embed="rId3"/>
          <a:stretch>
            <a:fillRect/>
          </a:stretch>
        </p:blipFill>
        <p:spPr>
          <a:xfrm>
            <a:off x="6841526" y="1782845"/>
            <a:ext cx="4763984" cy="4345497"/>
          </a:xfrm>
          <a:prstGeom prst="rect">
            <a:avLst/>
          </a:prstGeom>
        </p:spPr>
      </p:pic>
      <p:sp>
        <p:nvSpPr>
          <p:cNvPr id="12" name="TextBox 11">
            <a:extLst>
              <a:ext uri="{FF2B5EF4-FFF2-40B4-BE49-F238E27FC236}">
                <a16:creationId xmlns:a16="http://schemas.microsoft.com/office/drawing/2014/main" id="{A264A638-C522-0F09-B1EA-CB8423E4E35B}"/>
              </a:ext>
            </a:extLst>
          </p:cNvPr>
          <p:cNvSpPr txBox="1"/>
          <p:nvPr/>
        </p:nvSpPr>
        <p:spPr>
          <a:xfrm>
            <a:off x="6904141" y="1413513"/>
            <a:ext cx="6094602"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SEQUENCE DIAGRAM</a:t>
            </a:r>
            <a:endParaRPr lang="en-IN" dirty="0"/>
          </a:p>
        </p:txBody>
      </p:sp>
    </p:spTree>
    <p:extLst>
      <p:ext uri="{BB962C8B-B14F-4D97-AF65-F5344CB8AC3E}">
        <p14:creationId xmlns:p14="http://schemas.microsoft.com/office/powerpoint/2010/main" val="2871739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F84EC5-B122-0663-23FD-669F03D16C1C}"/>
              </a:ext>
            </a:extLst>
          </p:cNvPr>
          <p:cNvPicPr>
            <a:picLocks noChangeAspect="1"/>
          </p:cNvPicPr>
          <p:nvPr/>
        </p:nvPicPr>
        <p:blipFill>
          <a:blip r:embed="rId2"/>
          <a:stretch>
            <a:fillRect/>
          </a:stretch>
        </p:blipFill>
        <p:spPr>
          <a:xfrm>
            <a:off x="369116" y="1258349"/>
            <a:ext cx="3397541" cy="5494789"/>
          </a:xfrm>
          <a:prstGeom prst="rect">
            <a:avLst/>
          </a:prstGeom>
        </p:spPr>
      </p:pic>
      <p:pic>
        <p:nvPicPr>
          <p:cNvPr id="7" name="Picture 6">
            <a:extLst>
              <a:ext uri="{FF2B5EF4-FFF2-40B4-BE49-F238E27FC236}">
                <a16:creationId xmlns:a16="http://schemas.microsoft.com/office/drawing/2014/main" id="{01EDA3AE-3CEC-DA62-5C4E-7D23CC3FD213}"/>
              </a:ext>
            </a:extLst>
          </p:cNvPr>
          <p:cNvPicPr>
            <a:picLocks noChangeAspect="1"/>
          </p:cNvPicPr>
          <p:nvPr/>
        </p:nvPicPr>
        <p:blipFill>
          <a:blip r:embed="rId3"/>
          <a:stretch>
            <a:fillRect/>
          </a:stretch>
        </p:blipFill>
        <p:spPr>
          <a:xfrm>
            <a:off x="5998128" y="1529243"/>
            <a:ext cx="5955222" cy="4953000"/>
          </a:xfrm>
          <a:prstGeom prst="rect">
            <a:avLst/>
          </a:prstGeom>
        </p:spPr>
      </p:pic>
      <p:sp>
        <p:nvSpPr>
          <p:cNvPr id="9" name="TextBox 8">
            <a:extLst>
              <a:ext uri="{FF2B5EF4-FFF2-40B4-BE49-F238E27FC236}">
                <a16:creationId xmlns:a16="http://schemas.microsoft.com/office/drawing/2014/main" id="{4FA348CA-F406-5B66-5A52-FE380D9250DB}"/>
              </a:ext>
            </a:extLst>
          </p:cNvPr>
          <p:cNvSpPr txBox="1"/>
          <p:nvPr/>
        </p:nvSpPr>
        <p:spPr>
          <a:xfrm>
            <a:off x="278934" y="889017"/>
            <a:ext cx="6094602"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ACTIVITY DIAGRAM:</a:t>
            </a:r>
            <a:endParaRPr lang="en-IN" dirty="0"/>
          </a:p>
        </p:txBody>
      </p:sp>
      <p:sp>
        <p:nvSpPr>
          <p:cNvPr id="11" name="TextBox 10">
            <a:extLst>
              <a:ext uri="{FF2B5EF4-FFF2-40B4-BE49-F238E27FC236}">
                <a16:creationId xmlns:a16="http://schemas.microsoft.com/office/drawing/2014/main" id="{9390F340-59E9-7715-5B29-36B4E57B0159}"/>
              </a:ext>
            </a:extLst>
          </p:cNvPr>
          <p:cNvSpPr txBox="1"/>
          <p:nvPr/>
        </p:nvSpPr>
        <p:spPr>
          <a:xfrm>
            <a:off x="6277063" y="889017"/>
            <a:ext cx="6094602"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COMPONENT DIAGRAM:</a:t>
            </a:r>
            <a:endParaRPr lang="en-IN" dirty="0"/>
          </a:p>
        </p:txBody>
      </p:sp>
    </p:spTree>
    <p:extLst>
      <p:ext uri="{BB962C8B-B14F-4D97-AF65-F5344CB8AC3E}">
        <p14:creationId xmlns:p14="http://schemas.microsoft.com/office/powerpoint/2010/main" val="2798168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804129-012E-8B8A-9FBD-D69A00C29D9B}"/>
              </a:ext>
            </a:extLst>
          </p:cNvPr>
          <p:cNvPicPr>
            <a:picLocks noChangeAspect="1"/>
          </p:cNvPicPr>
          <p:nvPr/>
        </p:nvPicPr>
        <p:blipFill>
          <a:blip r:embed="rId2"/>
          <a:stretch>
            <a:fillRect/>
          </a:stretch>
        </p:blipFill>
        <p:spPr>
          <a:xfrm>
            <a:off x="0" y="1778465"/>
            <a:ext cx="5066950" cy="5311629"/>
          </a:xfrm>
          <a:prstGeom prst="rect">
            <a:avLst/>
          </a:prstGeom>
        </p:spPr>
      </p:pic>
      <p:pic>
        <p:nvPicPr>
          <p:cNvPr id="5" name="Picture 4">
            <a:extLst>
              <a:ext uri="{FF2B5EF4-FFF2-40B4-BE49-F238E27FC236}">
                <a16:creationId xmlns:a16="http://schemas.microsoft.com/office/drawing/2014/main" id="{51562587-E7B6-D71E-35E0-91579D84A748}"/>
              </a:ext>
            </a:extLst>
          </p:cNvPr>
          <p:cNvPicPr>
            <a:picLocks noChangeAspect="1"/>
          </p:cNvPicPr>
          <p:nvPr/>
        </p:nvPicPr>
        <p:blipFill>
          <a:blip r:embed="rId3"/>
          <a:stretch>
            <a:fillRect/>
          </a:stretch>
        </p:blipFill>
        <p:spPr>
          <a:xfrm>
            <a:off x="6644080" y="2030134"/>
            <a:ext cx="5547919" cy="4626397"/>
          </a:xfrm>
          <a:prstGeom prst="rect">
            <a:avLst/>
          </a:prstGeom>
        </p:spPr>
      </p:pic>
      <p:sp>
        <p:nvSpPr>
          <p:cNvPr id="7" name="TextBox 6">
            <a:extLst>
              <a:ext uri="{FF2B5EF4-FFF2-40B4-BE49-F238E27FC236}">
                <a16:creationId xmlns:a16="http://schemas.microsoft.com/office/drawing/2014/main" id="{C31C33E3-6C45-2DAE-FC6C-2FDCED40191E}"/>
              </a:ext>
            </a:extLst>
          </p:cNvPr>
          <p:cNvSpPr txBox="1"/>
          <p:nvPr/>
        </p:nvSpPr>
        <p:spPr>
          <a:xfrm>
            <a:off x="6998515" y="1254046"/>
            <a:ext cx="6094602"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ER DIAGRAM:</a:t>
            </a:r>
            <a:endParaRPr lang="en-IN" dirty="0"/>
          </a:p>
        </p:txBody>
      </p:sp>
      <p:sp>
        <p:nvSpPr>
          <p:cNvPr id="9" name="TextBox 8">
            <a:extLst>
              <a:ext uri="{FF2B5EF4-FFF2-40B4-BE49-F238E27FC236}">
                <a16:creationId xmlns:a16="http://schemas.microsoft.com/office/drawing/2014/main" id="{5A2715F0-D231-4252-ABF7-E3F228985280}"/>
              </a:ext>
            </a:extLst>
          </p:cNvPr>
          <p:cNvSpPr txBox="1"/>
          <p:nvPr/>
        </p:nvSpPr>
        <p:spPr>
          <a:xfrm>
            <a:off x="228600" y="1254046"/>
            <a:ext cx="6547606"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DEPLOYMENT DIAGRAM:</a:t>
            </a:r>
            <a:endParaRPr lang="en-IN" dirty="0"/>
          </a:p>
        </p:txBody>
      </p:sp>
    </p:spTree>
    <p:extLst>
      <p:ext uri="{BB962C8B-B14F-4D97-AF65-F5344CB8AC3E}">
        <p14:creationId xmlns:p14="http://schemas.microsoft.com/office/powerpoint/2010/main" val="798431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CC1B65-0B32-BFB6-F80E-39F5127488BD}"/>
              </a:ext>
            </a:extLst>
          </p:cNvPr>
          <p:cNvPicPr>
            <a:picLocks noChangeAspect="1"/>
          </p:cNvPicPr>
          <p:nvPr/>
        </p:nvPicPr>
        <p:blipFill>
          <a:blip r:embed="rId2"/>
          <a:stretch>
            <a:fillRect/>
          </a:stretch>
        </p:blipFill>
        <p:spPr>
          <a:xfrm>
            <a:off x="523875" y="2691118"/>
            <a:ext cx="11144250" cy="2667000"/>
          </a:xfrm>
          <a:prstGeom prst="rect">
            <a:avLst/>
          </a:prstGeom>
        </p:spPr>
      </p:pic>
      <p:sp>
        <p:nvSpPr>
          <p:cNvPr id="5" name="TextBox 4">
            <a:extLst>
              <a:ext uri="{FF2B5EF4-FFF2-40B4-BE49-F238E27FC236}">
                <a16:creationId xmlns:a16="http://schemas.microsoft.com/office/drawing/2014/main" id="{D15F5C9C-CA0C-C2C6-D97F-F430573C07A4}"/>
              </a:ext>
            </a:extLst>
          </p:cNvPr>
          <p:cNvSpPr txBox="1"/>
          <p:nvPr/>
        </p:nvSpPr>
        <p:spPr>
          <a:xfrm>
            <a:off x="1252058" y="1979694"/>
            <a:ext cx="6094602"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COLLABORATION DIAGRAM:</a:t>
            </a:r>
            <a:endParaRPr lang="en-IN" dirty="0"/>
          </a:p>
        </p:txBody>
      </p:sp>
    </p:spTree>
    <p:extLst>
      <p:ext uri="{BB962C8B-B14F-4D97-AF65-F5344CB8AC3E}">
        <p14:creationId xmlns:p14="http://schemas.microsoft.com/office/powerpoint/2010/main" val="649791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C3745-42B3-2E14-687E-05731D6146C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INPUT AND OUTPUT SCREENSHOTS:</a:t>
            </a:r>
          </a:p>
        </p:txBody>
      </p:sp>
      <p:pic>
        <p:nvPicPr>
          <p:cNvPr id="4" name="Picture 3">
            <a:extLst>
              <a:ext uri="{FF2B5EF4-FFF2-40B4-BE49-F238E27FC236}">
                <a16:creationId xmlns:a16="http://schemas.microsoft.com/office/drawing/2014/main" id="{99D1FD06-302D-19CF-F16F-E82498588C7D}"/>
              </a:ext>
            </a:extLst>
          </p:cNvPr>
          <p:cNvPicPr>
            <a:picLocks noChangeAspect="1"/>
          </p:cNvPicPr>
          <p:nvPr/>
        </p:nvPicPr>
        <p:blipFill>
          <a:blip r:embed="rId2"/>
          <a:stretch>
            <a:fillRect/>
          </a:stretch>
        </p:blipFill>
        <p:spPr>
          <a:xfrm>
            <a:off x="557212" y="1812021"/>
            <a:ext cx="11077575" cy="4160939"/>
          </a:xfrm>
          <a:prstGeom prst="rect">
            <a:avLst/>
          </a:prstGeom>
        </p:spPr>
      </p:pic>
    </p:spTree>
    <p:extLst>
      <p:ext uri="{BB962C8B-B14F-4D97-AF65-F5344CB8AC3E}">
        <p14:creationId xmlns:p14="http://schemas.microsoft.com/office/powerpoint/2010/main" val="1129172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EB7E0-D1B3-3036-D4C1-B1C227E37C73}"/>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0A45ABC0-AC16-A9A8-4910-C160E65E03E6}"/>
              </a:ext>
            </a:extLst>
          </p:cNvPr>
          <p:cNvPicPr>
            <a:picLocks noChangeAspect="1"/>
          </p:cNvPicPr>
          <p:nvPr/>
        </p:nvPicPr>
        <p:blipFill>
          <a:blip r:embed="rId2"/>
          <a:stretch>
            <a:fillRect/>
          </a:stretch>
        </p:blipFill>
        <p:spPr>
          <a:xfrm>
            <a:off x="523875" y="1114425"/>
            <a:ext cx="11144250" cy="5143762"/>
          </a:xfrm>
          <a:prstGeom prst="rect">
            <a:avLst/>
          </a:prstGeom>
        </p:spPr>
      </p:pic>
    </p:spTree>
    <p:extLst>
      <p:ext uri="{BB962C8B-B14F-4D97-AF65-F5344CB8AC3E}">
        <p14:creationId xmlns:p14="http://schemas.microsoft.com/office/powerpoint/2010/main" val="2946826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648F00-136A-0B8C-5184-82B6DFEF6508}"/>
              </a:ext>
            </a:extLst>
          </p:cNvPr>
          <p:cNvPicPr>
            <a:picLocks noChangeAspect="1"/>
          </p:cNvPicPr>
          <p:nvPr/>
        </p:nvPicPr>
        <p:blipFill>
          <a:blip r:embed="rId2"/>
          <a:stretch>
            <a:fillRect/>
          </a:stretch>
        </p:blipFill>
        <p:spPr>
          <a:xfrm>
            <a:off x="674473" y="511728"/>
            <a:ext cx="10843054" cy="5880683"/>
          </a:xfrm>
          <a:prstGeom prst="rect">
            <a:avLst/>
          </a:prstGeom>
        </p:spPr>
      </p:pic>
    </p:spTree>
    <p:extLst>
      <p:ext uri="{BB962C8B-B14F-4D97-AF65-F5344CB8AC3E}">
        <p14:creationId xmlns:p14="http://schemas.microsoft.com/office/powerpoint/2010/main" val="189309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801326" y="2836060"/>
            <a:ext cx="11029616" cy="988332"/>
          </a:xfrm>
        </p:spPr>
        <p:txBody>
          <a:bodyPr/>
          <a:lstStyle/>
          <a:p>
            <a:r>
              <a:rPr lang="en-US" dirty="0"/>
              <a:t>Detecting and Mitigating Botnet Attacks in Software-Defined Networks Using Deep Learning Techniques</a:t>
            </a:r>
          </a:p>
        </p:txBody>
      </p:sp>
      <p:pic>
        <p:nvPicPr>
          <p:cNvPr id="9" name="Content Placeholder 8">
            <a:extLst>
              <a:ext uri="{FF2B5EF4-FFF2-40B4-BE49-F238E27FC236}">
                <a16:creationId xmlns:a16="http://schemas.microsoft.com/office/drawing/2014/main" id="{A2E8FDDE-9422-A95A-7F0D-C6B8CA8BC379}"/>
              </a:ext>
            </a:extLst>
          </p:cNvPr>
          <p:cNvPicPr>
            <a:picLocks noGrp="1" noChangeAspect="1"/>
          </p:cNvPicPr>
          <p:nvPr>
            <p:ph sz="half" idx="1"/>
          </p:nvPr>
        </p:nvPicPr>
        <p:blipFill>
          <a:blip r:embed="rId2"/>
          <a:stretch>
            <a:fillRect/>
          </a:stretch>
        </p:blipFill>
        <p:spPr>
          <a:xfrm>
            <a:off x="691259" y="1247775"/>
            <a:ext cx="4143375" cy="1314450"/>
          </a:xfrm>
        </p:spPr>
      </p:pic>
      <p:sp>
        <p:nvSpPr>
          <p:cNvPr id="10" name="Content Placeholder 9">
            <a:extLst>
              <a:ext uri="{FF2B5EF4-FFF2-40B4-BE49-F238E27FC236}">
                <a16:creationId xmlns:a16="http://schemas.microsoft.com/office/drawing/2014/main" id="{B1BF8227-617F-85E2-7861-3F00970D4C9D}"/>
              </a:ext>
            </a:extLst>
          </p:cNvPr>
          <p:cNvSpPr>
            <a:spLocks noGrp="1"/>
          </p:cNvSpPr>
          <p:nvPr>
            <p:ph sz="half" idx="2"/>
          </p:nvPr>
        </p:nvSpPr>
        <p:spPr>
          <a:xfrm>
            <a:off x="931333" y="3824392"/>
            <a:ext cx="3903302" cy="2644142"/>
          </a:xfrm>
        </p:spPr>
        <p:txBody>
          <a:bodyPr/>
          <a:lstStyle/>
          <a:p>
            <a:pPr marL="0" indent="0">
              <a:buNone/>
            </a:pPr>
            <a:r>
              <a:rPr lang="en-US" b="1" dirty="0"/>
              <a:t>PRESENTED BY:</a:t>
            </a:r>
          </a:p>
          <a:p>
            <a:pPr marL="0" indent="0">
              <a:buNone/>
            </a:pPr>
            <a:r>
              <a:rPr lang="en-US" dirty="0"/>
              <a:t>CHERUPALLI NANESH</a:t>
            </a:r>
          </a:p>
        </p:txBody>
      </p:sp>
      <p:sp>
        <p:nvSpPr>
          <p:cNvPr id="11" name="Content Placeholder 9">
            <a:extLst>
              <a:ext uri="{FF2B5EF4-FFF2-40B4-BE49-F238E27FC236}">
                <a16:creationId xmlns:a16="http://schemas.microsoft.com/office/drawing/2014/main" id="{6D64205B-BD44-798E-C7AC-EF5488DD9C55}"/>
              </a:ext>
            </a:extLst>
          </p:cNvPr>
          <p:cNvSpPr txBox="1">
            <a:spLocks/>
          </p:cNvSpPr>
          <p:nvPr/>
        </p:nvSpPr>
        <p:spPr>
          <a:xfrm>
            <a:off x="7357367" y="3976792"/>
            <a:ext cx="3903302" cy="2644142"/>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GUIDED BY:</a:t>
            </a:r>
          </a:p>
          <a:p>
            <a:pPr marL="0" indent="0">
              <a:buNone/>
            </a:pPr>
            <a:r>
              <a:rPr lang="en-US" dirty="0"/>
              <a:t>Mr. CH. G.V.N PRASAD</a:t>
            </a:r>
          </a:p>
          <a:p>
            <a:pPr marL="0" indent="0">
              <a:buNone/>
            </a:pPr>
            <a:r>
              <a:rPr lang="en-US" dirty="0"/>
              <a:t>(H.O.D)</a:t>
            </a:r>
          </a:p>
        </p:txBody>
      </p:sp>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68D065-6B95-F3CD-A934-BF32E14D1A0C}"/>
              </a:ext>
            </a:extLst>
          </p:cNvPr>
          <p:cNvPicPr>
            <a:picLocks noChangeAspect="1"/>
          </p:cNvPicPr>
          <p:nvPr/>
        </p:nvPicPr>
        <p:blipFill>
          <a:blip r:embed="rId2"/>
          <a:stretch>
            <a:fillRect/>
          </a:stretch>
        </p:blipFill>
        <p:spPr>
          <a:xfrm>
            <a:off x="394282" y="729843"/>
            <a:ext cx="5308102" cy="6438550"/>
          </a:xfrm>
          <a:prstGeom prst="rect">
            <a:avLst/>
          </a:prstGeom>
        </p:spPr>
      </p:pic>
      <p:pic>
        <p:nvPicPr>
          <p:cNvPr id="5" name="Picture 4">
            <a:extLst>
              <a:ext uri="{FF2B5EF4-FFF2-40B4-BE49-F238E27FC236}">
                <a16:creationId xmlns:a16="http://schemas.microsoft.com/office/drawing/2014/main" id="{6065A44D-EFC9-24A5-5CB1-6A757054AD23}"/>
              </a:ext>
            </a:extLst>
          </p:cNvPr>
          <p:cNvPicPr>
            <a:picLocks noChangeAspect="1"/>
          </p:cNvPicPr>
          <p:nvPr/>
        </p:nvPicPr>
        <p:blipFill>
          <a:blip r:embed="rId3"/>
          <a:stretch>
            <a:fillRect/>
          </a:stretch>
        </p:blipFill>
        <p:spPr>
          <a:xfrm>
            <a:off x="6405729" y="1208014"/>
            <a:ext cx="4936188" cy="4699626"/>
          </a:xfrm>
          <a:prstGeom prst="rect">
            <a:avLst/>
          </a:prstGeom>
        </p:spPr>
      </p:pic>
    </p:spTree>
    <p:extLst>
      <p:ext uri="{BB962C8B-B14F-4D97-AF65-F5344CB8AC3E}">
        <p14:creationId xmlns:p14="http://schemas.microsoft.com/office/powerpoint/2010/main" val="2701975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324F04-E825-7146-7F68-802612D7525F}"/>
              </a:ext>
            </a:extLst>
          </p:cNvPr>
          <p:cNvPicPr>
            <a:picLocks noChangeAspect="1"/>
          </p:cNvPicPr>
          <p:nvPr/>
        </p:nvPicPr>
        <p:blipFill>
          <a:blip r:embed="rId2"/>
          <a:stretch>
            <a:fillRect/>
          </a:stretch>
        </p:blipFill>
        <p:spPr>
          <a:xfrm>
            <a:off x="151002" y="1717297"/>
            <a:ext cx="3825380" cy="4733837"/>
          </a:xfrm>
          <a:prstGeom prst="rect">
            <a:avLst/>
          </a:prstGeom>
        </p:spPr>
      </p:pic>
      <p:pic>
        <p:nvPicPr>
          <p:cNvPr id="5" name="Picture 4">
            <a:extLst>
              <a:ext uri="{FF2B5EF4-FFF2-40B4-BE49-F238E27FC236}">
                <a16:creationId xmlns:a16="http://schemas.microsoft.com/office/drawing/2014/main" id="{5FB857E0-C70C-8ABB-67E7-4493D1E6747B}"/>
              </a:ext>
            </a:extLst>
          </p:cNvPr>
          <p:cNvPicPr>
            <a:picLocks noChangeAspect="1"/>
          </p:cNvPicPr>
          <p:nvPr/>
        </p:nvPicPr>
        <p:blipFill>
          <a:blip r:embed="rId3"/>
          <a:stretch>
            <a:fillRect/>
          </a:stretch>
        </p:blipFill>
        <p:spPr>
          <a:xfrm>
            <a:off x="4412609" y="1230516"/>
            <a:ext cx="7779391" cy="5312897"/>
          </a:xfrm>
          <a:prstGeom prst="rect">
            <a:avLst/>
          </a:prstGeom>
        </p:spPr>
      </p:pic>
    </p:spTree>
    <p:extLst>
      <p:ext uri="{BB962C8B-B14F-4D97-AF65-F5344CB8AC3E}">
        <p14:creationId xmlns:p14="http://schemas.microsoft.com/office/powerpoint/2010/main" val="2150094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F6CA2A-7C6F-68E9-D6FD-254B027FAB77}"/>
              </a:ext>
            </a:extLst>
          </p:cNvPr>
          <p:cNvPicPr>
            <a:picLocks noChangeAspect="1"/>
          </p:cNvPicPr>
          <p:nvPr/>
        </p:nvPicPr>
        <p:blipFill>
          <a:blip r:embed="rId2"/>
          <a:stretch>
            <a:fillRect/>
          </a:stretch>
        </p:blipFill>
        <p:spPr>
          <a:xfrm>
            <a:off x="0" y="880844"/>
            <a:ext cx="6096786" cy="5253649"/>
          </a:xfrm>
          <a:prstGeom prst="rect">
            <a:avLst/>
          </a:prstGeom>
        </p:spPr>
      </p:pic>
      <p:pic>
        <p:nvPicPr>
          <p:cNvPr id="5" name="Picture 4">
            <a:extLst>
              <a:ext uri="{FF2B5EF4-FFF2-40B4-BE49-F238E27FC236}">
                <a16:creationId xmlns:a16="http://schemas.microsoft.com/office/drawing/2014/main" id="{A5AE22F3-F605-702B-76D7-8A6FC2AD3B25}"/>
              </a:ext>
            </a:extLst>
          </p:cNvPr>
          <p:cNvPicPr>
            <a:picLocks noChangeAspect="1"/>
          </p:cNvPicPr>
          <p:nvPr/>
        </p:nvPicPr>
        <p:blipFill>
          <a:blip r:embed="rId3"/>
          <a:stretch>
            <a:fillRect/>
          </a:stretch>
        </p:blipFill>
        <p:spPr>
          <a:xfrm>
            <a:off x="6434356" y="624980"/>
            <a:ext cx="5427677" cy="6333688"/>
          </a:xfrm>
          <a:prstGeom prst="rect">
            <a:avLst/>
          </a:prstGeom>
        </p:spPr>
      </p:pic>
    </p:spTree>
    <p:extLst>
      <p:ext uri="{BB962C8B-B14F-4D97-AF65-F5344CB8AC3E}">
        <p14:creationId xmlns:p14="http://schemas.microsoft.com/office/powerpoint/2010/main" val="3160693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A0FD2-6C25-A009-16AF-34655B0BE64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C4C063A-13F3-6DE8-52F0-ED7C57A41D99}"/>
              </a:ext>
            </a:extLst>
          </p:cNvPr>
          <p:cNvSpPr>
            <a:spLocks noGrp="1"/>
          </p:cNvSpPr>
          <p:nvPr>
            <p:ph idx="1"/>
          </p:nvPr>
        </p:nvSpPr>
        <p:spPr/>
        <p:txBody>
          <a:bodyPr anchor="t">
            <a:normAutofit/>
          </a:bodyPr>
          <a:lstStyle/>
          <a:p>
            <a:pPr marL="0" indent="0" algn="just">
              <a:buNone/>
            </a:pPr>
            <a:r>
              <a:rPr lang="en-US" sz="1800" b="0" i="0" dirty="0">
                <a:effectLst/>
                <a:latin typeface="Times New Roman" panose="02020603050405020304" pitchFamily="18" charset="0"/>
                <a:cs typeface="Times New Roman" panose="02020603050405020304" pitchFamily="18" charset="0"/>
              </a:rPr>
              <a:t>The proposed framework for detecting and mitigating botnet attacks in Software-Defined Networks using deep learning techniques represents a significant advancement in network security. By leveraging modern machine learning capabilities, this approach not only enhances detection accuracy but also enables proactive responses to emerging threats. Future work will focus on refining model performance through continuous learning from new data and adapting to evolving botnet strategies. This updated presentation now includes both functional requirements (what the system should do) and non-functional requirements (how well the system performs) within the System Requirements section. This addition provides a comprehensive overview of what is necessary for implementing the proposed solution effectively while ensuring it meets performance expectations.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0827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4D84FB7-063B-303E-B565-559FEDAC38F0}"/>
              </a:ext>
            </a:extLst>
          </p:cNvPr>
          <p:cNvPicPr>
            <a:picLocks noGrp="1" noChangeAspect="1"/>
          </p:cNvPicPr>
          <p:nvPr>
            <p:ph idx="1"/>
          </p:nvPr>
        </p:nvPicPr>
        <p:blipFill>
          <a:blip r:embed="rId3"/>
          <a:stretch>
            <a:fillRect/>
          </a:stretch>
        </p:blipFill>
        <p:spPr>
          <a:xfrm>
            <a:off x="141998" y="340468"/>
            <a:ext cx="11908004" cy="6177063"/>
          </a:xfrm>
        </p:spPr>
      </p:pic>
    </p:spTree>
    <p:extLst>
      <p:ext uri="{BB962C8B-B14F-4D97-AF65-F5344CB8AC3E}">
        <p14:creationId xmlns:p14="http://schemas.microsoft.com/office/powerpoint/2010/main" val="43744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F976D-A26C-84A8-B2A2-E2821A9D3BEE}"/>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16F11E9F-BAA6-EEDA-E307-A0ABFEB67F81}"/>
              </a:ext>
            </a:extLst>
          </p:cNvPr>
          <p:cNvSpPr>
            <a:spLocks noGrp="1"/>
          </p:cNvSpPr>
          <p:nvPr>
            <p:ph idx="1"/>
          </p:nvPr>
        </p:nvSpPr>
        <p:spPr/>
        <p:txBody>
          <a:bodyPr/>
          <a:lstStyle/>
          <a:p>
            <a:pPr marL="0" indent="0" algn="just">
              <a:buNone/>
            </a:pPr>
            <a:r>
              <a:rPr lang="en-US" sz="1800" dirty="0">
                <a:effectLst/>
                <a:latin typeface="Times New Roman" panose="02020603050405020304" pitchFamily="18" charset="0"/>
                <a:ea typeface="Calibri" panose="020F0502020204030204" pitchFamily="34" charset="0"/>
              </a:rPr>
              <a:t>	Software-Defined Networking (SDN) is an emerging architecture that enables flexible and easy management and communication of large-scale networks. It offers programmable and centralized interfaces for making complex network decisions dynamically and seamlessly. However, SDN provides opportunities for businesses and individuals to build network applications based on their demands and improve their services. In contrast, it started to face a new array of security and privacy challenges and simultaneously introduced the threats of a single point of failure. Usually, attackers launch malicious attacks such as botnets and Distributed Denial of Service (DDoS) to the controller through Open Flow switches. Deep learning (DL)-based security applications are trending, effectively detecting and mitigating potential threats with fast response. In this article, we analyze and show the performance of the DL methods to detect botnet-based DDoS attacks in an SDN-supported environment. A newly self-generated dataset is used for the evaluation.</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497683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9F1B39-BCE7-4319-81FB-C4FB98925637}"/>
              </a:ext>
            </a:extLst>
          </p:cNvPr>
          <p:cNvPicPr>
            <a:picLocks noChangeAspect="1"/>
          </p:cNvPicPr>
          <p:nvPr/>
        </p:nvPicPr>
        <p:blipFill>
          <a:blip r:embed="rId2"/>
          <a:stretch>
            <a:fillRect/>
          </a:stretch>
        </p:blipFill>
        <p:spPr>
          <a:xfrm>
            <a:off x="6832597" y="2808104"/>
            <a:ext cx="4637453" cy="2700006"/>
          </a:xfrm>
          <a:prstGeom prst="rect">
            <a:avLst/>
          </a:prstGeom>
        </p:spPr>
      </p:pic>
      <p:sp>
        <p:nvSpPr>
          <p:cNvPr id="2" name="Title 1">
            <a:extLst>
              <a:ext uri="{FF2B5EF4-FFF2-40B4-BE49-F238E27FC236}">
                <a16:creationId xmlns:a16="http://schemas.microsoft.com/office/drawing/2014/main" id="{A74AE6B2-817B-F957-3B3F-56B1D1F8EA8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92C2361-ACF9-151D-8054-845E9AE0A313}"/>
              </a:ext>
            </a:extLst>
          </p:cNvPr>
          <p:cNvSpPr>
            <a:spLocks noGrp="1"/>
          </p:cNvSpPr>
          <p:nvPr>
            <p:ph idx="1"/>
          </p:nvPr>
        </p:nvSpPr>
        <p:spPr>
          <a:xfrm>
            <a:off x="581193" y="2340864"/>
            <a:ext cx="6327608" cy="3634486"/>
          </a:xfrm>
        </p:spPr>
        <p:txBody>
          <a:bodyPr>
            <a:normAutofit lnSpcReduction="10000"/>
          </a:bodyPr>
          <a:lstStyle/>
          <a:p>
            <a:pPr marL="0" indent="0" algn="l">
              <a:buNone/>
            </a:pPr>
            <a:r>
              <a:rPr lang="en-US" b="0" i="0" dirty="0">
                <a:effectLst/>
                <a:latin typeface="__fkGroteskNeue_598ab8"/>
              </a:rPr>
              <a:t>	Botnets are networks of compromised devices that can be controlled remotely to perform coordinated attacks. The rise of IoT devices has exacerbated this issue, making traditional detection methods inadequate.</a:t>
            </a:r>
          </a:p>
          <a:p>
            <a:pPr marL="0" indent="0" algn="l">
              <a:buNone/>
            </a:pPr>
            <a:r>
              <a:rPr lang="en-US" b="0" i="0" dirty="0">
                <a:effectLst/>
                <a:latin typeface="__fkGroteskNeue_598ab8"/>
              </a:rPr>
              <a:t> Key Objectives: </a:t>
            </a:r>
          </a:p>
          <a:p>
            <a:pPr algn="l">
              <a:buFont typeface="Arial" panose="020B0604020202020204" pitchFamily="34" charset="0"/>
              <a:buChar char="•"/>
            </a:pPr>
            <a:r>
              <a:rPr lang="en-US" b="0" i="0" dirty="0">
                <a:effectLst/>
                <a:latin typeface="__fkGroteskNeue_598ab8"/>
              </a:rPr>
              <a:t>To analyze network traffic and detect anomalies indicative of botnet activity.</a:t>
            </a:r>
          </a:p>
          <a:p>
            <a:pPr algn="l">
              <a:buFont typeface="Arial" panose="020B0604020202020204" pitchFamily="34" charset="0"/>
              <a:buChar char="•"/>
            </a:pPr>
            <a:r>
              <a:rPr lang="en-US" b="0" i="0" dirty="0">
                <a:effectLst/>
                <a:latin typeface="__fkGroteskNeue_598ab8"/>
              </a:rPr>
              <a:t>To implement deep learning models that can learn from historical data and adapt to new threats.</a:t>
            </a:r>
          </a:p>
          <a:p>
            <a:pPr algn="l">
              <a:buFont typeface="Arial" panose="020B0604020202020204" pitchFamily="34" charset="0"/>
              <a:buChar char="•"/>
            </a:pPr>
            <a:r>
              <a:rPr lang="en-US" b="0" i="0" dirty="0">
                <a:effectLst/>
                <a:latin typeface="__fkGroteskNeue_598ab8"/>
              </a:rPr>
              <a:t>To develop mitigation strategies that can be deployed in real-time to counteract detected threats.</a:t>
            </a:r>
          </a:p>
          <a:p>
            <a:pPr marL="0" indent="0">
              <a:buNone/>
            </a:pPr>
            <a:endParaRPr lang="en-US" dirty="0"/>
          </a:p>
        </p:txBody>
      </p:sp>
    </p:spTree>
    <p:extLst>
      <p:ext uri="{BB962C8B-B14F-4D97-AF65-F5344CB8AC3E}">
        <p14:creationId xmlns:p14="http://schemas.microsoft.com/office/powerpoint/2010/main" val="4206622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738E-ADE6-2B32-0BED-805365205532}"/>
              </a:ext>
            </a:extLst>
          </p:cNvPr>
          <p:cNvSpPr>
            <a:spLocks noGrp="1"/>
          </p:cNvSpPr>
          <p:nvPr>
            <p:ph type="title"/>
          </p:nvPr>
        </p:nvSpPr>
        <p:spPr/>
        <p:txBody>
          <a:bodyPr/>
          <a:lstStyle/>
          <a:p>
            <a:r>
              <a:rPr lang="en-US" dirty="0"/>
              <a:t>SYSTEM ANALYSIS</a:t>
            </a:r>
          </a:p>
        </p:txBody>
      </p:sp>
      <p:sp>
        <p:nvSpPr>
          <p:cNvPr id="3" name="Content Placeholder 2">
            <a:extLst>
              <a:ext uri="{FF2B5EF4-FFF2-40B4-BE49-F238E27FC236}">
                <a16:creationId xmlns:a16="http://schemas.microsoft.com/office/drawing/2014/main" id="{FD134BD1-8832-9F50-0252-D97348600549}"/>
              </a:ext>
            </a:extLst>
          </p:cNvPr>
          <p:cNvSpPr>
            <a:spLocks noGrp="1"/>
          </p:cNvSpPr>
          <p:nvPr>
            <p:ph idx="1"/>
          </p:nvPr>
        </p:nvSpPr>
        <p:spPr/>
        <p:txBody>
          <a:bodyPr anchor="t">
            <a:normAutofit lnSpcReduction="10000"/>
          </a:bodyPr>
          <a:lstStyle/>
          <a:p>
            <a:pPr marL="0" indent="0">
              <a:buNone/>
            </a:pPr>
            <a:r>
              <a:rPr lang="en-US" sz="2000" b="1" dirty="0"/>
              <a:t>EXISTING SYSTEM:</a:t>
            </a:r>
          </a:p>
          <a:p>
            <a:pPr marL="0" indent="0" algn="just">
              <a:buNone/>
            </a:pPr>
            <a:r>
              <a:rPr lang="en-US" sz="1800" dirty="0">
                <a:latin typeface="Times New Roman" panose="02020603050405020304" pitchFamily="18" charset="0"/>
                <a:cs typeface="Times New Roman" panose="02020603050405020304" pitchFamily="18" charset="0"/>
              </a:rPr>
              <a:t>	Various machine learning (ML) and deep learning (DL) methods used for detecting botnet and DDoS attacks, particularly in IoT environments. Researchers have explored different hybrid approaches to improve detection accuracy, reduce processing time, and optimize feature selection. Techniques include combining ML/DL algorithms like CNN, RNN, SVM, and optimization methods (e.g., Grey Wolf, Particle Swarm) to enhance botnet and DDoS attack detection. Notable contributions involve feature extraction, dimensionality reduction, and hyperparameter optimization to minimize false positives and speed up detection. These methods show promise in distinguishing normal from malicious traffic, even in complex IoT ecosystems.</a:t>
            </a:r>
          </a:p>
          <a:p>
            <a:pPr marL="0" indent="0" algn="just">
              <a:buNone/>
            </a:pPr>
            <a:r>
              <a:rPr lang="en-US" sz="1800" dirty="0">
                <a:effectLst/>
                <a:latin typeface="Times New Roman" panose="02020603050405020304" pitchFamily="18" charset="0"/>
                <a:ea typeface="Calibri" panose="020F0502020204030204" pitchFamily="34" charset="0"/>
              </a:rPr>
              <a:t>In this method, the dual address entropy is first used to extract the features from the flow table, and then SVM classifies the traffic as normal or attack. This method helps to detect the attack at the preliminary stage and restore the usual communication in time</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7" name="Picture 6">
            <a:extLst>
              <a:ext uri="{FF2B5EF4-FFF2-40B4-BE49-F238E27FC236}">
                <a16:creationId xmlns:a16="http://schemas.microsoft.com/office/drawing/2014/main" id="{38A18D0D-4B00-F9AD-6054-70E6F9E6EF2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
                    </a14:imgEffect>
                  </a14:imgLayer>
                </a14:imgProps>
              </a:ext>
            </a:extLst>
          </a:blip>
          <a:stretch>
            <a:fillRect/>
          </a:stretch>
        </p:blipFill>
        <p:spPr>
          <a:xfrm>
            <a:off x="7537659" y="612571"/>
            <a:ext cx="3921524" cy="2120528"/>
          </a:xfrm>
          <a:prstGeom prst="rect">
            <a:avLst/>
          </a:prstGeom>
          <a:effectLst>
            <a:glow>
              <a:schemeClr val="accent1">
                <a:alpha val="36000"/>
              </a:schemeClr>
            </a:glow>
            <a:outerShdw blurRad="50800" dist="25400" dir="5400000" algn="ctr" rotWithShape="0">
              <a:srgbClr val="000000">
                <a:alpha val="0"/>
              </a:srgbClr>
            </a:outerShdw>
          </a:effectLst>
        </p:spPr>
      </p:pic>
    </p:spTree>
    <p:extLst>
      <p:ext uri="{BB962C8B-B14F-4D97-AF65-F5344CB8AC3E}">
        <p14:creationId xmlns:p14="http://schemas.microsoft.com/office/powerpoint/2010/main" val="2730534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2C668-7A4B-90D2-322D-7F6A1ED3E8FA}"/>
              </a:ext>
            </a:extLst>
          </p:cNvPr>
          <p:cNvSpPr>
            <a:spLocks noGrp="1"/>
          </p:cNvSpPr>
          <p:nvPr>
            <p:ph type="title"/>
          </p:nvPr>
        </p:nvSpPr>
        <p:spPr/>
        <p:txBody>
          <a:bodyPr/>
          <a:lstStyle/>
          <a:p>
            <a:r>
              <a:rPr lang="en-US" sz="2000" b="1" dirty="0">
                <a:latin typeface="+mn-lt"/>
              </a:rPr>
              <a:t>EXISTING</a:t>
            </a:r>
            <a:r>
              <a:rPr lang="en-US" sz="2000" b="1" dirty="0"/>
              <a:t> </a:t>
            </a:r>
            <a:r>
              <a:rPr lang="en-US" sz="2000" b="1" dirty="0">
                <a:latin typeface="+mn-lt"/>
              </a:rPr>
              <a:t>SYSTEM</a:t>
            </a:r>
            <a:r>
              <a:rPr lang="en-US" sz="2000" b="1" dirty="0"/>
              <a:t>:</a:t>
            </a:r>
            <a:br>
              <a:rPr lang="en-US" sz="2800" b="1" dirty="0"/>
            </a:br>
            <a:endParaRPr lang="en-US" dirty="0"/>
          </a:p>
        </p:txBody>
      </p:sp>
      <p:sp>
        <p:nvSpPr>
          <p:cNvPr id="3" name="Content Placeholder 2">
            <a:extLst>
              <a:ext uri="{FF2B5EF4-FFF2-40B4-BE49-F238E27FC236}">
                <a16:creationId xmlns:a16="http://schemas.microsoft.com/office/drawing/2014/main" id="{BF1C0420-B846-D483-0FFB-3CD0A6E0D96C}"/>
              </a:ext>
            </a:extLst>
          </p:cNvPr>
          <p:cNvSpPr>
            <a:spLocks noGrp="1"/>
          </p:cNvSpPr>
          <p:nvPr>
            <p:ph idx="1"/>
          </p:nvPr>
        </p:nvSpPr>
        <p:spPr>
          <a:xfrm>
            <a:off x="581193" y="1688931"/>
            <a:ext cx="11029615" cy="4805002"/>
          </a:xfrm>
        </p:spPr>
        <p:txBody>
          <a:bodyPr anchor="t">
            <a:normAutofit fontScale="92500" lnSpcReduction="10000"/>
          </a:bodyPr>
          <a:lstStyle/>
          <a:p>
            <a:pPr marL="0" indent="0" algn="just">
              <a:buNone/>
            </a:pPr>
            <a:r>
              <a:rPr lang="en-US" sz="1800" dirty="0">
                <a:latin typeface="Times New Roman" panose="02020603050405020304" pitchFamily="18" charset="0"/>
                <a:cs typeface="Times New Roman" panose="02020603050405020304" pitchFamily="18" charset="0"/>
              </a:rPr>
              <a:t>Current botnet detection systems in SDNs primarily rely on traditional methods such as: </a:t>
            </a:r>
          </a:p>
          <a:p>
            <a:pPr marL="0" indent="0" algn="just">
              <a:buNone/>
            </a:pPr>
            <a:r>
              <a:rPr lang="en-US" sz="1800" b="1" dirty="0">
                <a:latin typeface="Times New Roman" panose="02020603050405020304" pitchFamily="18" charset="0"/>
                <a:cs typeface="Times New Roman" panose="02020603050405020304" pitchFamily="18" charset="0"/>
              </a:rPr>
              <a:t>Signature-Based Detection</a:t>
            </a:r>
            <a:r>
              <a:rPr lang="en-US" sz="1800" dirty="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This approach uses predefined signatures of known threats, which limits its effectiveness against new or evolving botnets.</a:t>
            </a:r>
          </a:p>
          <a:p>
            <a:pPr marL="0" indent="0" algn="just">
              <a:buNone/>
            </a:pPr>
            <a:r>
              <a:rPr lang="en-US" sz="1800" b="1" dirty="0">
                <a:latin typeface="Times New Roman" panose="02020603050405020304" pitchFamily="18" charset="0"/>
                <a:cs typeface="Times New Roman" panose="02020603050405020304" pitchFamily="18" charset="0"/>
              </a:rPr>
              <a:t>Anomaly Detection</a:t>
            </a:r>
            <a:r>
              <a:rPr lang="en-US" sz="1800" dirty="0">
                <a:latin typeface="Times New Roman" panose="02020603050405020304" pitchFamily="18" charset="0"/>
                <a:cs typeface="Times New Roman" panose="02020603050405020304" pitchFamily="18" charset="0"/>
              </a:rPr>
              <a:t>: While some systems utilize statistical methods to identify deviations from normal traffic patterns, they often struggle with high false positive rates and may not adapt quickly to new attack vectors</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spc="300" dirty="0">
                <a:cs typeface="Times New Roman" panose="02020603050405020304" pitchFamily="18" charset="0"/>
              </a:rPr>
              <a:t>DISADVANTAGES:</a:t>
            </a:r>
          </a:p>
          <a:p>
            <a:pPr marL="0" marR="0" algn="just">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rPr>
              <a:t>The complexity of data: </a:t>
            </a:r>
            <a:r>
              <a:rPr lang="en-US" sz="1800" dirty="0">
                <a:effectLst/>
                <a:latin typeface="Times New Roman" panose="02020603050405020304" pitchFamily="18" charset="0"/>
                <a:ea typeface="Calibri" panose="020F0502020204030204" pitchFamily="34" charset="0"/>
              </a:rPr>
              <a:t>Most of the existing machine learning models must be able to accurately interpret large and complex datasets to detect Botnet Attacks.</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rPr>
              <a:t>Data availability: </a:t>
            </a:r>
            <a:r>
              <a:rPr lang="en-US" sz="1800" dirty="0">
                <a:effectLst/>
                <a:latin typeface="Times New Roman" panose="02020603050405020304" pitchFamily="18" charset="0"/>
                <a:ea typeface="Calibri" panose="020F0502020204030204" pitchFamily="34" charset="0"/>
              </a:rPr>
              <a:t>Most machine learning models require large amounts of data to create accurate predictions. If data is unavailable in sufficient quantities, then model accuracy may suffer.</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rPr>
              <a:t>Incorrect labeling</a:t>
            </a:r>
            <a:r>
              <a:rPr lang="en-US" sz="1800" dirty="0">
                <a:effectLst/>
                <a:latin typeface="Times New Roman" panose="02020603050405020304" pitchFamily="18" charset="0"/>
                <a:ea typeface="Calibri" panose="020F0502020204030204" pitchFamily="34" charset="0"/>
              </a:rPr>
              <a:t>: The existing machine learning models are only as accurate as the data trained using the input dataset. If the data has been incorrectly labeled, the model cannot make accurate predictions.</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987658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738E-ADE6-2B32-0BED-805365205532}"/>
              </a:ext>
            </a:extLst>
          </p:cNvPr>
          <p:cNvSpPr>
            <a:spLocks noGrp="1"/>
          </p:cNvSpPr>
          <p:nvPr>
            <p:ph type="title"/>
          </p:nvPr>
        </p:nvSpPr>
        <p:spPr/>
        <p:txBody>
          <a:bodyPr/>
          <a:lstStyle/>
          <a:p>
            <a:r>
              <a:rPr lang="en-US" dirty="0"/>
              <a:t>SYSTEM ANALYSIS</a:t>
            </a:r>
          </a:p>
        </p:txBody>
      </p:sp>
      <p:sp>
        <p:nvSpPr>
          <p:cNvPr id="3" name="Content Placeholder 2">
            <a:extLst>
              <a:ext uri="{FF2B5EF4-FFF2-40B4-BE49-F238E27FC236}">
                <a16:creationId xmlns:a16="http://schemas.microsoft.com/office/drawing/2014/main" id="{FD134BD1-8832-9F50-0252-D97348600549}"/>
              </a:ext>
            </a:extLst>
          </p:cNvPr>
          <p:cNvSpPr>
            <a:spLocks noGrp="1"/>
          </p:cNvSpPr>
          <p:nvPr>
            <p:ph idx="1"/>
          </p:nvPr>
        </p:nvSpPr>
        <p:spPr/>
        <p:txBody>
          <a:bodyPr anchor="t">
            <a:normAutofit/>
          </a:bodyPr>
          <a:lstStyle/>
          <a:p>
            <a:pPr marL="0" indent="0">
              <a:buNone/>
            </a:pPr>
            <a:r>
              <a:rPr lang="en-US" sz="2000" b="1" dirty="0"/>
              <a:t>PROPOSED SYSTEM:</a:t>
            </a:r>
          </a:p>
          <a:p>
            <a:pPr marL="0" indent="0">
              <a:buNone/>
            </a:pPr>
            <a:endParaRPr lang="en-US" sz="2000" b="1" dirty="0"/>
          </a:p>
          <a:p>
            <a:pPr marL="0" marR="0" indent="0" algn="just">
              <a:lnSpc>
                <a:spcPct val="100000"/>
              </a:lnSpc>
              <a:spcBef>
                <a:spcPts val="0"/>
              </a:spcBef>
              <a:spcAft>
                <a:spcPts val="0"/>
              </a:spcAft>
              <a:buNone/>
            </a:pPr>
            <a:r>
              <a:rPr lang="en-US" sz="1800" dirty="0">
                <a:effectLst/>
                <a:latin typeface="Times New Roman" panose="02020603050405020304" pitchFamily="18" charset="0"/>
                <a:ea typeface="Calibri" panose="020F0502020204030204" pitchFamily="34" charset="0"/>
              </a:rPr>
              <a:t>	The proposed work aims to conduct a comparative study on deep learning methods with optimized feature selection from network traffic flow to detect the botnet-based DDoS attack in an SDN environment. The selection of optimal features can improve DL methods’ detection performance and accuracy and can help to reduce the SDN controller’s overhead. </a:t>
            </a:r>
            <a:endParaRPr lang="en-US" sz="1800" dirty="0">
              <a:effectLst/>
              <a:latin typeface="Times New Roman" panose="02020603050405020304" pitchFamily="18" charset="0"/>
              <a:ea typeface="Times New Roman" panose="02020603050405020304" pitchFamily="18" charset="0"/>
            </a:endParaRPr>
          </a:p>
          <a:p>
            <a:pPr marL="0" marR="0" indent="0" algn="just">
              <a:lnSpc>
                <a:spcPct val="100000"/>
              </a:lnSpc>
              <a:spcBef>
                <a:spcPts val="0"/>
              </a:spcBef>
              <a:spcAft>
                <a:spcPts val="0"/>
              </a:spcAft>
              <a:buNone/>
            </a:pPr>
            <a:r>
              <a:rPr lang="en-US" sz="1800" dirty="0">
                <a:effectLst/>
                <a:latin typeface="Times New Roman" panose="02020603050405020304" pitchFamily="18" charset="0"/>
                <a:ea typeface="Calibri" panose="020F0502020204030204" pitchFamily="34" charset="0"/>
              </a:rPr>
              <a:t> 	As we know, botnet attacks can hijack the controller and launch malicious activities. So, DL-based techniques and dedicated bot management are optimal solutions for SDN to deal with botnet traffic. The progressive development in security measures of SDN has motivated us to develop a DL method named ‘‘</a:t>
            </a:r>
            <a:r>
              <a:rPr lang="en-US" sz="1800" dirty="0" err="1">
                <a:effectLst/>
                <a:latin typeface="Times New Roman" panose="02020603050405020304" pitchFamily="18" charset="0"/>
                <a:ea typeface="Calibri" panose="020F0502020204030204" pitchFamily="34" charset="0"/>
              </a:rPr>
              <a:t>DepBot</a:t>
            </a:r>
            <a:r>
              <a:rPr lang="en-US" sz="1800" dirty="0">
                <a:effectLst/>
                <a:latin typeface="Times New Roman" panose="02020603050405020304" pitchFamily="18" charset="0"/>
                <a:ea typeface="Calibri" panose="020F0502020204030204" pitchFamily="34" charset="0"/>
              </a:rPr>
              <a:t>’’ to detect and mitigate botnet-based DDoS.</a:t>
            </a:r>
            <a:r>
              <a:rPr lang="en-US" sz="1800" b="1" spc="-15"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71626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26D48-CB72-1447-83E4-33EDCE131CC5}"/>
              </a:ext>
            </a:extLst>
          </p:cNvPr>
          <p:cNvSpPr>
            <a:spLocks noGrp="1"/>
          </p:cNvSpPr>
          <p:nvPr>
            <p:ph type="title"/>
          </p:nvPr>
        </p:nvSpPr>
        <p:spPr/>
        <p:txBody>
          <a:bodyPr>
            <a:normAutofit/>
          </a:bodyPr>
          <a:lstStyle/>
          <a:p>
            <a:r>
              <a:rPr lang="en-US" sz="2000" b="1" dirty="0">
                <a:latin typeface="+mn-lt"/>
              </a:rPr>
              <a:t>PROPOSED SYSTEM:</a:t>
            </a:r>
            <a:br>
              <a:rPr lang="en-US" sz="2000" b="1" dirty="0"/>
            </a:br>
            <a:endParaRPr lang="en-US" sz="2000" dirty="0">
              <a:latin typeface="+mn-lt"/>
            </a:endParaRPr>
          </a:p>
        </p:txBody>
      </p:sp>
      <p:sp>
        <p:nvSpPr>
          <p:cNvPr id="3" name="Content Placeholder 2">
            <a:extLst>
              <a:ext uri="{FF2B5EF4-FFF2-40B4-BE49-F238E27FC236}">
                <a16:creationId xmlns:a16="http://schemas.microsoft.com/office/drawing/2014/main" id="{51C9F55A-9334-6E69-EF90-6C23D271ACD5}"/>
              </a:ext>
            </a:extLst>
          </p:cNvPr>
          <p:cNvSpPr>
            <a:spLocks noGrp="1"/>
          </p:cNvSpPr>
          <p:nvPr>
            <p:ph idx="1"/>
          </p:nvPr>
        </p:nvSpPr>
        <p:spPr>
          <a:xfrm>
            <a:off x="581193" y="2043276"/>
            <a:ext cx="11029615" cy="3634486"/>
          </a:xfrm>
        </p:spPr>
        <p:txBody>
          <a:bodyPr anchor="t">
            <a:normAutofit/>
          </a:bodyPr>
          <a:lstStyle/>
          <a:p>
            <a:pPr marL="0" indent="0" algn="just">
              <a:buNone/>
            </a:pPr>
            <a:r>
              <a:rPr lang="en-US" sz="1600" b="1" spc="300" dirty="0">
                <a:cs typeface="Times New Roman" panose="02020603050405020304" pitchFamily="18" charset="0"/>
              </a:rPr>
              <a:t>ADVANTAGES:</a:t>
            </a:r>
          </a:p>
          <a:p>
            <a:pPr algn="just"/>
            <a:r>
              <a:rPr lang="en-US" sz="1600" b="1" dirty="0">
                <a:effectLst/>
                <a:latin typeface="Times New Roman" panose="02020603050405020304" pitchFamily="18" charset="0"/>
                <a:ea typeface="MTSYN"/>
              </a:rPr>
              <a:t>Optimal Features: </a:t>
            </a:r>
            <a:r>
              <a:rPr lang="en-US" sz="1600" dirty="0">
                <a:latin typeface="Times New Roman" panose="02020603050405020304" pitchFamily="18" charset="0"/>
                <a:cs typeface="Times New Roman" panose="02020603050405020304" pitchFamily="18" charset="0"/>
              </a:rPr>
              <a:t>Identifying and compressing critical features from network traffic to enhance detection performance.</a:t>
            </a:r>
            <a:endParaRPr lang="en-US" sz="1600" b="1" spc="300" dirty="0">
              <a:latin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
              <a:tabLst>
                <a:tab pos="457200" algn="l"/>
              </a:tabLst>
            </a:pPr>
            <a:r>
              <a:rPr lang="en-US" sz="1800" b="1" spc="-15" dirty="0">
                <a:effectLst/>
                <a:latin typeface="Times New Roman" panose="02020603050405020304" pitchFamily="18" charset="0"/>
                <a:ea typeface="Times New Roman" panose="02020603050405020304" pitchFamily="18" charset="0"/>
              </a:rPr>
              <a:t>Factor Analysis: </a:t>
            </a:r>
            <a:r>
              <a:rPr lang="en-US" sz="1800" spc="-15" dirty="0">
                <a:effectLst/>
                <a:latin typeface="Times New Roman" panose="02020603050405020304" pitchFamily="18" charset="0"/>
                <a:ea typeface="Times New Roman" panose="02020603050405020304" pitchFamily="18" charset="0"/>
              </a:rPr>
              <a:t>Using feature weighting and threshold techniques to create five subsets of optimal features.</a:t>
            </a:r>
            <a:endParaRPr lang="en-US" sz="1800" dirty="0">
              <a:effectLst/>
              <a:latin typeface="Times New Roman" panose="02020603050405020304" pitchFamily="18" charset="0"/>
              <a:ea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
              <a:tabLst>
                <a:tab pos="457200" algn="l"/>
              </a:tabLst>
            </a:pPr>
            <a:r>
              <a:rPr lang="en-US" sz="1800" b="1" spc="-15" dirty="0">
                <a:effectLst/>
                <a:latin typeface="Times New Roman" panose="02020603050405020304" pitchFamily="18" charset="0"/>
                <a:ea typeface="Times New Roman" panose="02020603050405020304" pitchFamily="18" charset="0"/>
              </a:rPr>
              <a:t>DL Methods: </a:t>
            </a:r>
            <a:r>
              <a:rPr lang="en-US" sz="1800" spc="-15" dirty="0">
                <a:effectLst/>
                <a:latin typeface="Times New Roman" panose="02020603050405020304" pitchFamily="18" charset="0"/>
                <a:ea typeface="Times New Roman" panose="02020603050405020304" pitchFamily="18" charset="0"/>
              </a:rPr>
              <a:t>Evaluation of five DL methods—RNN, CNN, MLP, LSTM, and DNN—commonly used in network intrusion detection, leveraging time-series approaches.</a:t>
            </a:r>
            <a:endParaRPr lang="en-US" sz="1800" dirty="0">
              <a:effectLst/>
              <a:latin typeface="Times New Roman" panose="02020603050405020304" pitchFamily="18" charset="0"/>
              <a:ea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
              <a:tabLst>
                <a:tab pos="457200" algn="l"/>
              </a:tabLst>
            </a:pPr>
            <a:r>
              <a:rPr lang="en-US" sz="1800" b="1" spc="-15" dirty="0">
                <a:effectLst/>
                <a:latin typeface="Times New Roman" panose="02020603050405020304" pitchFamily="18" charset="0"/>
                <a:ea typeface="Times New Roman" panose="02020603050405020304" pitchFamily="18" charset="0"/>
              </a:rPr>
              <a:t>Performance Evaluation: </a:t>
            </a:r>
            <a:r>
              <a:rPr lang="en-US" sz="1800" spc="-15" dirty="0">
                <a:effectLst/>
                <a:latin typeface="Times New Roman" panose="02020603050405020304" pitchFamily="18" charset="0"/>
                <a:ea typeface="Times New Roman" panose="02020603050405020304" pitchFamily="18" charset="0"/>
              </a:rPr>
              <a:t>The methods are tested using accuracy, precision, detection rate, and F1-score, with good results on a specific feature subset.</a:t>
            </a:r>
            <a:endParaRPr lang="en-US" sz="1800" dirty="0">
              <a:effectLst/>
              <a:latin typeface="Times New Roman" panose="02020603050405020304" pitchFamily="18" charset="0"/>
              <a:ea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
              <a:tabLst>
                <a:tab pos="457200" algn="l"/>
              </a:tabLst>
            </a:pPr>
            <a:r>
              <a:rPr lang="en-US" sz="1800" b="1" spc="-15" dirty="0">
                <a:effectLst/>
                <a:latin typeface="Times New Roman" panose="02020603050405020304" pitchFamily="18" charset="0"/>
                <a:ea typeface="Times New Roman" panose="02020603050405020304" pitchFamily="18" charset="0"/>
              </a:rPr>
              <a:t>Mitigation: </a:t>
            </a:r>
            <a:r>
              <a:rPr lang="en-US" sz="1800" spc="-15" dirty="0">
                <a:effectLst/>
                <a:latin typeface="Times New Roman" panose="02020603050405020304" pitchFamily="18" charset="0"/>
                <a:ea typeface="Times New Roman" panose="02020603050405020304" pitchFamily="18" charset="0"/>
              </a:rPr>
              <a:t>A flow deletion strategy using graph theory helps mitigate the detected attacks.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66615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0F76B-0FBD-9A7B-7FD6-393411C9BC8F}"/>
              </a:ext>
            </a:extLst>
          </p:cNvPr>
          <p:cNvSpPr>
            <a:spLocks noGrp="1"/>
          </p:cNvSpPr>
          <p:nvPr>
            <p:ph type="title"/>
          </p:nvPr>
        </p:nvSpPr>
        <p:spPr/>
        <p:txBody>
          <a:bodyPr/>
          <a:lstStyle/>
          <a:p>
            <a:r>
              <a:rPr lang="en-US" dirty="0"/>
              <a:t>System requirements</a:t>
            </a:r>
          </a:p>
        </p:txBody>
      </p:sp>
      <p:sp>
        <p:nvSpPr>
          <p:cNvPr id="3" name="Content Placeholder 2">
            <a:extLst>
              <a:ext uri="{FF2B5EF4-FFF2-40B4-BE49-F238E27FC236}">
                <a16:creationId xmlns:a16="http://schemas.microsoft.com/office/drawing/2014/main" id="{39D9091D-908D-BD4B-CC4D-F85746A108F2}"/>
              </a:ext>
            </a:extLst>
          </p:cNvPr>
          <p:cNvSpPr>
            <a:spLocks noGrp="1"/>
          </p:cNvSpPr>
          <p:nvPr>
            <p:ph idx="1"/>
          </p:nvPr>
        </p:nvSpPr>
        <p:spPr/>
        <p:txBody>
          <a:bodyPr anchor="t">
            <a:normAutofit/>
          </a:bodyPr>
          <a:lstStyle/>
          <a:p>
            <a:pPr marL="0" indent="0" algn="just">
              <a:buNone/>
            </a:pPr>
            <a:r>
              <a:rPr lang="en-US" sz="1800" b="1" i="0" spc="300" dirty="0">
                <a:effectLst/>
              </a:rPr>
              <a:t>Functional Requirements:</a:t>
            </a:r>
          </a:p>
          <a:p>
            <a:pPr marL="0" indent="0" algn="just">
              <a:buNone/>
            </a:pPr>
            <a:endParaRPr lang="en-US" sz="1800" b="1" i="0" spc="300" dirty="0">
              <a:effectLst/>
            </a:endParaRP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Data Collection</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Anomaly Detection</a:t>
            </a:r>
            <a:endParaRPr lang="en-US"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Response Mechanism</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User Interface</a:t>
            </a:r>
            <a:endParaRPr lang="en-US" b="1" dirty="0">
              <a:latin typeface="Times New Roman" panose="02020603050405020304" pitchFamily="18" charset="0"/>
              <a:cs typeface="Times New Roman" panose="02020603050405020304" pitchFamily="18" charset="0"/>
            </a:endParaRP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Reporting</a:t>
            </a:r>
            <a:endParaRPr lang="en-US" dirty="0"/>
          </a:p>
        </p:txBody>
      </p:sp>
      <p:pic>
        <p:nvPicPr>
          <p:cNvPr id="5" name="Picture 4">
            <a:extLst>
              <a:ext uri="{FF2B5EF4-FFF2-40B4-BE49-F238E27FC236}">
                <a16:creationId xmlns:a16="http://schemas.microsoft.com/office/drawing/2014/main" id="{EABAC4C5-9A78-128F-92B4-0433486508B9}"/>
              </a:ext>
            </a:extLst>
          </p:cNvPr>
          <p:cNvPicPr>
            <a:picLocks noChangeAspect="1"/>
          </p:cNvPicPr>
          <p:nvPr/>
        </p:nvPicPr>
        <p:blipFill>
          <a:blip r:embed="rId2"/>
          <a:stretch>
            <a:fillRect/>
          </a:stretch>
        </p:blipFill>
        <p:spPr>
          <a:xfrm>
            <a:off x="4571664" y="2506742"/>
            <a:ext cx="5753435" cy="2876718"/>
          </a:xfrm>
          <a:prstGeom prst="rect">
            <a:avLst/>
          </a:prstGeom>
        </p:spPr>
      </p:pic>
    </p:spTree>
    <p:extLst>
      <p:ext uri="{BB962C8B-B14F-4D97-AF65-F5344CB8AC3E}">
        <p14:creationId xmlns:p14="http://schemas.microsoft.com/office/powerpoint/2010/main" val="236442759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{CAC50266-9D4B-4932-92D6-7D28B50E24ED}tf33552983_win32</Template>
  <TotalTime>345</TotalTime>
  <Words>1285</Words>
  <Application>Microsoft Office PowerPoint</Application>
  <PresentationFormat>Widescreen</PresentationFormat>
  <Paragraphs>97</Paragraphs>
  <Slides>24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__fkGroteskNeue_598ab8</vt:lpstr>
      <vt:lpstr>Arial</vt:lpstr>
      <vt:lpstr>Calibri</vt:lpstr>
      <vt:lpstr>Franklin Gothic Book</vt:lpstr>
      <vt:lpstr>Franklin Gothic Demi</vt:lpstr>
      <vt:lpstr>Segoe UI Symbol</vt:lpstr>
      <vt:lpstr>Symbol</vt:lpstr>
      <vt:lpstr>Times New Roman</vt:lpstr>
      <vt:lpstr>Wingdings</vt:lpstr>
      <vt:lpstr>Wingdings 2</vt:lpstr>
      <vt:lpstr>DividendVTI</vt:lpstr>
      <vt:lpstr>BOTNET DETECTION</vt:lpstr>
      <vt:lpstr>Detecting and Mitigating Botnet Attacks in Software-Defined Networks Using Deep Learning Techniques</vt:lpstr>
      <vt:lpstr>ABSTRACT</vt:lpstr>
      <vt:lpstr>INTRODUCTION</vt:lpstr>
      <vt:lpstr>SYSTEM ANALYSIS</vt:lpstr>
      <vt:lpstr>EXISTING SYSTEM: </vt:lpstr>
      <vt:lpstr>SYSTEM ANALYSIS</vt:lpstr>
      <vt:lpstr>PROPOSED SYSTEM: </vt:lpstr>
      <vt:lpstr>System requirements</vt:lpstr>
      <vt:lpstr>System requirements  Non-Functional Requirements:</vt:lpstr>
      <vt:lpstr>IMPLEMENTATION</vt:lpstr>
      <vt:lpstr>System architecture</vt:lpstr>
      <vt:lpstr>UML DIAGRAMS</vt:lpstr>
      <vt:lpstr>PowerPoint Presentation</vt:lpstr>
      <vt:lpstr>PowerPoint Presentation</vt:lpstr>
      <vt:lpstr>PowerPoint Presentation</vt:lpstr>
      <vt:lpstr>INPUT AND OUTPUT SCREENSHOTS:</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BOTNET DETECTION</dc:title>
  <dc:creator>Nanesh Cherupalli</dc:creator>
  <cp:lastModifiedBy>Nanesh Cherupalli</cp:lastModifiedBy>
  <cp:revision>6</cp:revision>
  <dcterms:created xsi:type="dcterms:W3CDTF">2024-09-24T17:05:43Z</dcterms:created>
  <dcterms:modified xsi:type="dcterms:W3CDTF">2025-06-02T17:10:02Z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