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  <p:sldId id="262" r:id="rId6"/>
    <p:sldId id="264" r:id="rId7"/>
    <p:sldId id="265" r:id="rId8"/>
    <p:sldId id="266" r:id="rId9"/>
    <p:sldId id="269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0223531-B317-1329-D7D7-A8C1E77B81E9}" name="Võ Gia Bách" initials="" userId="S::22520094@ms.uit.edu.vn::9293ead9-9434-4196-a67a-f7e46d1d7017" providerId="AD"/>
  <p188:author id="{0F5422F7-8D9D-974B-87D3-3A6E3FF5FCD7}" name="Nguyễn Hữu Quốc Khang" initials="NK" userId="S::22520622@ms.uit.edu.vn::de138fe8-82d8-4d29-b18c-e8d80a2fcf66" providerId="AD"/>
  <p188:author id="{34843FFE-7524-0A47-8454-6A1C3B40462B}" name="Năng Tiến Thành" initials="TN" userId="S::22521348@ms.uit.edu.vn::6c53b046-8f73-49c6-8873-b5c06a1f86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E6D"/>
    <a:srgbClr val="398492"/>
    <a:srgbClr val="EF9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FCAAC-294A-4BF4-A1A6-5D95ED5A9503}" v="68" dt="2025-06-21T04:40:39.861"/>
  </p1510:revLst>
</p1510:revInfo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Kiểu Tối 2 - Màu chủ đề 3/Màu chủ đề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73" autoAdjust="0"/>
    <p:restoredTop sz="94660"/>
  </p:normalViewPr>
  <p:slideViewPr>
    <p:cSldViewPr snapToGrid="0">
      <p:cViewPr>
        <p:scale>
          <a:sx n="66" d="100"/>
          <a:sy n="66" d="100"/>
        </p:scale>
        <p:origin x="691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D7A1E9-73E0-FEE9-B34C-E6BBCEE9E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7F3D514-DC62-BB39-57DB-57DEE9441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993570-5BD6-5DAC-B376-D0D69361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BB5F-F5EF-43D1-AD66-230998868868}" type="datetimeFigureOut">
              <a:rPr lang="vi-VN" smtClean="0"/>
              <a:t>21/06/2025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780E8F9-005A-E33A-3CCA-4CC46B68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B60E527-8738-11C4-44E0-3922517D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C01E-F483-44E9-BDB0-5C79C92C0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441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7C7BBC-B12E-1DC6-AD99-B3FE5BC2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A5F900F-2CDE-7195-D173-B46EA7474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85E5311-6736-6C9B-C87C-B2675FEC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BB5F-F5EF-43D1-AD66-230998868868}" type="datetimeFigureOut">
              <a:rPr lang="vi-VN" smtClean="0"/>
              <a:t>21/06/2025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2BE7358-4496-5CD4-FE8A-AEBA226D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A380003-CA6C-AC13-DD68-683F030A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C01E-F483-44E9-BDB0-5C79C92C0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757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D117E936-3AB6-D7D2-2399-875CFD2C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3198D7E-B2C9-8269-7B61-B357BA2AE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49BBCD3-8032-E779-FFA1-AC0DC704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BB5F-F5EF-43D1-AD66-230998868868}" type="datetimeFigureOut">
              <a:rPr lang="vi-VN" smtClean="0"/>
              <a:t>21/06/2025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57DFC6-66AF-4709-227C-73AB1EA2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E81F96E-0454-B620-1D96-7B703FEE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C01E-F483-44E9-BDB0-5C79C92C0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3142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035632F-0E93-7704-C380-F6CF724D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A09A92E-729D-0A11-C46B-026110235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93B4854-B718-7D79-41C5-6F4AF6AA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BB5F-F5EF-43D1-AD66-230998868868}" type="datetimeFigureOut">
              <a:rPr lang="vi-VN" smtClean="0"/>
              <a:t>21/06/2025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8975092-EA7A-B964-7826-A139352A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B00D759-8341-EBB4-26C4-E06D8040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C01E-F483-44E9-BDB0-5C79C92C0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818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4B62B1-0119-F5E7-26DF-7EF6D4AD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CE4F077-1665-E29A-3003-5BAEB6D6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A69C8F2-70BF-429C-46D3-0C933AB7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BB5F-F5EF-43D1-AD66-230998868868}" type="datetimeFigureOut">
              <a:rPr lang="vi-VN" smtClean="0"/>
              <a:t>21/06/2025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5D990EF-A814-8458-9929-C2B38CC3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A24F1D5-CA9A-1413-EECC-84AD4D9F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C01E-F483-44E9-BDB0-5C79C92C0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358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CB4DA9-21BF-5946-23B2-9ED1828A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B3D5C00-44AC-1FCA-677B-0DCA4AF9E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90CEF06-2839-68C0-E002-9DFB9AE2D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32B196D-683B-4B29-3467-CBE79685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BB5F-F5EF-43D1-AD66-230998868868}" type="datetimeFigureOut">
              <a:rPr lang="vi-VN" smtClean="0"/>
              <a:t>21/06/2025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9A9D0E6-19D4-A336-B072-DED5B9B0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EB01552-B740-CA51-A814-52D49B33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C01E-F483-44E9-BDB0-5C79C92C0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617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4B5CDF-62CA-543D-509F-E088D1A7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E8FC3AC-9063-4E81-6196-2FE6AE74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D5EBFD4-B279-5320-2542-DFAE3C59F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B6B2B1A-58FC-7E5B-4759-2037112B3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C9DE9EE-CBBB-5C87-7B11-4E322C7E8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C367AA8-0853-663D-7B9B-F8E0243F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BB5F-F5EF-43D1-AD66-230998868868}" type="datetimeFigureOut">
              <a:rPr lang="vi-VN" smtClean="0"/>
              <a:t>21/06/2025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DEF46345-A9CE-2307-951B-385C1400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9BF595AA-A1CF-2F97-2109-C5E1D491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C01E-F483-44E9-BDB0-5C79C92C0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128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AB66CD9-03BA-D9DE-4DD5-9B6D4DDF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A4DC66C-A8C9-1BCF-EA40-44EAEC91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BB5F-F5EF-43D1-AD66-230998868868}" type="datetimeFigureOut">
              <a:rPr lang="vi-VN" smtClean="0"/>
              <a:t>21/06/2025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52989C0-6C1E-5BDC-5FBD-8763E7BC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0FCA280-6A1A-BE5D-F8CC-BFAE5096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C01E-F483-44E9-BDB0-5C79C92C0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248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8C27CE5-E652-E26D-CD0A-3554ACED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BB5F-F5EF-43D1-AD66-230998868868}" type="datetimeFigureOut">
              <a:rPr lang="vi-VN" smtClean="0"/>
              <a:t>21/06/2025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AC20EF4-BE12-17EF-A8CE-88E88B5C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3FA98DB-50F4-E5FE-410D-D3371A69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C01E-F483-44E9-BDB0-5C79C92C0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583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064D51-FC34-3FAB-7780-7F836C6E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B1EEB43-3FBB-708E-A250-6E200FD1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906AAFF-1CA4-986D-0CD8-733E9C785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7286CE4-2158-994F-00B1-9F314BC73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BB5F-F5EF-43D1-AD66-230998868868}" type="datetimeFigureOut">
              <a:rPr lang="vi-VN" smtClean="0"/>
              <a:t>21/06/2025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ABFA2F3-E1BD-0ED6-20D9-9120D7F9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4D5797B-4068-85FB-9484-719A9D40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C01E-F483-44E9-BDB0-5C79C92C0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856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94CA19B-C7B0-66D8-727D-3C731196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10E4620-71ED-67CD-36CF-141A330BE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56FB223-BC94-BC8E-6592-8FBE55EE3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FFE7ABF-027B-383B-DBB7-2067F70B3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BB5F-F5EF-43D1-AD66-230998868868}" type="datetimeFigureOut">
              <a:rPr lang="vi-VN" smtClean="0"/>
              <a:t>21/06/2025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48FB67A-BD7E-4854-9273-8ADEA24C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B4637FF-D7B5-BD8E-B049-6CCEE0C5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3C01E-F483-44E9-BDB0-5C79C92C0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408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297FC98-9AF0-F8CE-8A84-CBC7D167C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FACE74B-648B-6917-7A70-519CB77CB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17F1E8F-1E26-BF7D-3BED-F3D6B3319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0BB5F-F5EF-43D1-AD66-230998868868}" type="datetimeFigureOut">
              <a:rPr lang="vi-VN" smtClean="0"/>
              <a:t>21/06/2025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170FD64-9D69-0478-EDA3-690C43D4C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E3B3344-05C1-AA48-EFBF-17FB2F1C0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23C01E-F483-44E9-BDB0-5C79C92C05A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6663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52743C-CCE1-1383-1F4A-DA5B0DE67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84C2E874-EE6E-F404-0080-62726E5F8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186" y="-858084"/>
            <a:ext cx="3198471" cy="858084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1746819D-A6F4-42D5-DE85-FE8A62D97F0A}"/>
              </a:ext>
            </a:extLst>
          </p:cNvPr>
          <p:cNvSpPr/>
          <p:nvPr/>
        </p:nvSpPr>
        <p:spPr>
          <a:xfrm>
            <a:off x="4048252" y="-3586720"/>
            <a:ext cx="11805765" cy="11805765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6559A6F8-1844-3BA4-8D74-1CB4215846D6}"/>
              </a:ext>
            </a:extLst>
          </p:cNvPr>
          <p:cNvSpPr/>
          <p:nvPr/>
        </p:nvSpPr>
        <p:spPr>
          <a:xfrm>
            <a:off x="2014257" y="2470842"/>
            <a:ext cx="7936877" cy="7936877"/>
          </a:xfrm>
          <a:prstGeom prst="ellipse">
            <a:avLst/>
          </a:prstGeom>
          <a:solidFill>
            <a:srgbClr val="398492">
              <a:alpha val="60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BB569A0D-5124-EEC3-51C4-0FC7BF707376}"/>
              </a:ext>
            </a:extLst>
          </p:cNvPr>
          <p:cNvSpPr/>
          <p:nvPr/>
        </p:nvSpPr>
        <p:spPr>
          <a:xfrm>
            <a:off x="-3441222" y="-1197000"/>
            <a:ext cx="6643028" cy="6643028"/>
          </a:xfrm>
          <a:prstGeom prst="ellipse">
            <a:avLst/>
          </a:prstGeom>
          <a:solidFill>
            <a:srgbClr val="EF933A">
              <a:alpha val="27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0C9A27F-2271-7053-CC40-89A54691CCE9}"/>
              </a:ext>
            </a:extLst>
          </p:cNvPr>
          <p:cNvSpPr txBox="1"/>
          <p:nvPr/>
        </p:nvSpPr>
        <p:spPr>
          <a:xfrm>
            <a:off x="1705401" y="606156"/>
            <a:ext cx="87811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Công ty TNHH Lửa Á Châu</a:t>
            </a: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DF3F4529-02AC-B504-9DD5-953614A90F08}"/>
              </a:ext>
            </a:extLst>
          </p:cNvPr>
          <p:cNvSpPr txBox="1"/>
          <p:nvPr/>
        </p:nvSpPr>
        <p:spPr>
          <a:xfrm>
            <a:off x="795725" y="2335109"/>
            <a:ext cx="1037394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vi-VN" sz="5400" b="1" i="0" u="none" strike="noStrike" dirty="0">
                <a:solidFill>
                  <a:schemeClr val="bg1"/>
                </a:solidFill>
                <a:effectLst/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Báo cáo</a:t>
            </a:r>
            <a:endParaRPr lang="vi-VN" sz="5400" b="0" i="0" u="none" strike="noStrike" dirty="0">
              <a:solidFill>
                <a:schemeClr val="bg1"/>
              </a:solidFill>
              <a:effectLst/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algn="ctr"/>
            <a:r>
              <a:rPr lang="vi-VN" sz="5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Phân tích dữ liệu Mạng xã hội của TCBS</a:t>
            </a: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71E1E9B-BE85-1D94-0778-132B1C98FC64}"/>
              </a:ext>
            </a:extLst>
          </p:cNvPr>
          <p:cNvSpPr txBox="1"/>
          <p:nvPr/>
        </p:nvSpPr>
        <p:spPr>
          <a:xfrm>
            <a:off x="1035864" y="4907706"/>
            <a:ext cx="989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i="0" u="none" strike="noStrike" dirty="0">
                <a:solidFill>
                  <a:schemeClr val="bg1"/>
                </a:solidFill>
                <a:effectLst/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Năng Tiến Thành</a:t>
            </a:r>
          </a:p>
        </p:txBody>
      </p:sp>
    </p:spTree>
    <p:extLst>
      <p:ext uri="{BB962C8B-B14F-4D97-AF65-F5344CB8AC3E}">
        <p14:creationId xmlns:p14="http://schemas.microsoft.com/office/powerpoint/2010/main" val="164538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008A23-4D54-48A0-5C8D-76B51CE08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DF8B8A06-ABAA-8A12-8744-01A9CF106465}"/>
              </a:ext>
            </a:extLst>
          </p:cNvPr>
          <p:cNvSpPr/>
          <p:nvPr/>
        </p:nvSpPr>
        <p:spPr>
          <a:xfrm>
            <a:off x="6848116" y="1740862"/>
            <a:ext cx="10904061" cy="9374969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9F87B68-2ACA-07E2-2D74-FFD35D31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186" y="-858084"/>
            <a:ext cx="3198471" cy="858084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3656E56-A664-1336-32E9-E033E882CF25}"/>
              </a:ext>
            </a:extLst>
          </p:cNvPr>
          <p:cNvSpPr/>
          <p:nvPr/>
        </p:nvSpPr>
        <p:spPr>
          <a:xfrm>
            <a:off x="5456796" y="4359339"/>
            <a:ext cx="2588186" cy="3860338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1534A2B0-A536-3C67-5126-1198933C7C9A}"/>
              </a:ext>
            </a:extLst>
          </p:cNvPr>
          <p:cNvSpPr/>
          <p:nvPr/>
        </p:nvSpPr>
        <p:spPr>
          <a:xfrm>
            <a:off x="-1762280" y="-5551470"/>
            <a:ext cx="9268504" cy="8872056"/>
          </a:xfrm>
          <a:prstGeom prst="ellipse">
            <a:avLst/>
          </a:prstGeom>
          <a:solidFill>
            <a:srgbClr val="398492">
              <a:alpha val="60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51BF7175-7AC8-857D-CC96-AD6F5968434F}"/>
              </a:ext>
            </a:extLst>
          </p:cNvPr>
          <p:cNvSpPr/>
          <p:nvPr/>
        </p:nvSpPr>
        <p:spPr>
          <a:xfrm>
            <a:off x="-4475365" y="3276600"/>
            <a:ext cx="10904061" cy="9374970"/>
          </a:xfrm>
          <a:prstGeom prst="ellipse">
            <a:avLst/>
          </a:prstGeom>
          <a:solidFill>
            <a:srgbClr val="EF933A">
              <a:alpha val="27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FA8C618-BEEF-3D9B-C021-29D0C958DC62}"/>
              </a:ext>
            </a:extLst>
          </p:cNvPr>
          <p:cNvSpPr txBox="1"/>
          <p:nvPr/>
        </p:nvSpPr>
        <p:spPr>
          <a:xfrm>
            <a:off x="155864" y="21156"/>
            <a:ext cx="11897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8. TOP 5 CHỦ ĐỀ (NỘI DUNG) CÓ NHIỀU THẢO LUẬN NHẤT VÀ TỈ LỆ PHẦN TRĂM THẢO LUẬN CỦA TỪNG CHỦ ĐỀ (NỘI DUNG).</a:t>
            </a:r>
          </a:p>
          <a:p>
            <a:endParaRPr lang="vi-VN" sz="2400" b="1" dirty="0">
              <a:solidFill>
                <a:schemeClr val="bg1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</p:txBody>
      </p:sp>
      <p:sp>
        <p:nvSpPr>
          <p:cNvPr id="3" name="AutoShape 2" descr="Odoo là gì? Review tính năng và ưu nhược điểm phần mềm Odoo">
            <a:extLst>
              <a:ext uri="{FF2B5EF4-FFF2-40B4-BE49-F238E27FC236}">
                <a16:creationId xmlns:a16="http://schemas.microsoft.com/office/drawing/2014/main" id="{5BEA0709-C909-635C-C2A1-E4C1B18D1F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F7922D7C-CA15-0C2B-D2AF-CD8ADEE3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819682"/>
            <a:ext cx="8305800" cy="60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55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C226F8-53DA-780F-C9AC-A28AF4BCC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637939AF-7F3A-081A-2248-E97F711D5644}"/>
              </a:ext>
            </a:extLst>
          </p:cNvPr>
          <p:cNvSpPr/>
          <p:nvPr/>
        </p:nvSpPr>
        <p:spPr>
          <a:xfrm>
            <a:off x="6848116" y="1740862"/>
            <a:ext cx="10904061" cy="9374969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C58B1C6-2213-2EF8-2687-F2C389E28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186" y="-858084"/>
            <a:ext cx="3198471" cy="858084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A30F57D8-FA6B-DBAB-C7E6-F93095B34400}"/>
              </a:ext>
            </a:extLst>
          </p:cNvPr>
          <p:cNvSpPr/>
          <p:nvPr/>
        </p:nvSpPr>
        <p:spPr>
          <a:xfrm>
            <a:off x="5456796" y="4359339"/>
            <a:ext cx="2588186" cy="3860338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9D79ABC6-B0DE-CFFD-E420-FDDBFE4797F7}"/>
              </a:ext>
            </a:extLst>
          </p:cNvPr>
          <p:cNvSpPr/>
          <p:nvPr/>
        </p:nvSpPr>
        <p:spPr>
          <a:xfrm>
            <a:off x="-1762280" y="-5551470"/>
            <a:ext cx="9268504" cy="8872056"/>
          </a:xfrm>
          <a:prstGeom prst="ellipse">
            <a:avLst/>
          </a:prstGeom>
          <a:solidFill>
            <a:srgbClr val="398492">
              <a:alpha val="60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78D1ECD2-C53C-0222-F9EF-2CC2D72AC638}"/>
              </a:ext>
            </a:extLst>
          </p:cNvPr>
          <p:cNvSpPr/>
          <p:nvPr/>
        </p:nvSpPr>
        <p:spPr>
          <a:xfrm>
            <a:off x="-4475365" y="3276600"/>
            <a:ext cx="10904061" cy="9374970"/>
          </a:xfrm>
          <a:prstGeom prst="ellipse">
            <a:avLst/>
          </a:prstGeom>
          <a:solidFill>
            <a:srgbClr val="EF933A">
              <a:alpha val="27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AutoShape 2" descr="Odoo là gì? Review tính năng và ưu nhược điểm phần mềm Odoo">
            <a:extLst>
              <a:ext uri="{FF2B5EF4-FFF2-40B4-BE49-F238E27FC236}">
                <a16:creationId xmlns:a16="http://schemas.microsoft.com/office/drawing/2014/main" id="{448A03FF-606B-F240-697E-BA09DEE497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B403AD49-A335-9788-E45C-9EE2F1FC3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" y="0"/>
            <a:ext cx="12184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71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2A7D9-25E4-062C-D825-B6B63350B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3D26CD7A-0F2F-03C7-D0E5-04F085240AEF}"/>
              </a:ext>
            </a:extLst>
          </p:cNvPr>
          <p:cNvSpPr/>
          <p:nvPr/>
        </p:nvSpPr>
        <p:spPr>
          <a:xfrm>
            <a:off x="6848116" y="1740862"/>
            <a:ext cx="10904061" cy="9374969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736A4823-B29D-B77A-332C-B5165C0BA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186" y="-858084"/>
            <a:ext cx="3198471" cy="858084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BEBCB928-0BE6-2530-2F5A-E7D1C017AC7B}"/>
              </a:ext>
            </a:extLst>
          </p:cNvPr>
          <p:cNvSpPr/>
          <p:nvPr/>
        </p:nvSpPr>
        <p:spPr>
          <a:xfrm>
            <a:off x="5456796" y="4359339"/>
            <a:ext cx="2588186" cy="3860338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290BCD62-1B2E-F20F-CC97-6273243BB3A7}"/>
              </a:ext>
            </a:extLst>
          </p:cNvPr>
          <p:cNvSpPr/>
          <p:nvPr/>
        </p:nvSpPr>
        <p:spPr>
          <a:xfrm>
            <a:off x="-1762280" y="-5551470"/>
            <a:ext cx="9268504" cy="8872056"/>
          </a:xfrm>
          <a:prstGeom prst="ellipse">
            <a:avLst/>
          </a:prstGeom>
          <a:solidFill>
            <a:srgbClr val="398492">
              <a:alpha val="60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17611A03-8D4F-3398-FDE5-BAC96CF643C3}"/>
              </a:ext>
            </a:extLst>
          </p:cNvPr>
          <p:cNvSpPr/>
          <p:nvPr/>
        </p:nvSpPr>
        <p:spPr>
          <a:xfrm>
            <a:off x="-4475365" y="3276600"/>
            <a:ext cx="10904061" cy="9374970"/>
          </a:xfrm>
          <a:prstGeom prst="ellipse">
            <a:avLst/>
          </a:prstGeom>
          <a:solidFill>
            <a:srgbClr val="EF933A">
              <a:alpha val="27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C7C2917A-D68F-A63F-1C27-BA2C3FF928F5}"/>
              </a:ext>
            </a:extLst>
          </p:cNvPr>
          <p:cNvSpPr txBox="1"/>
          <p:nvPr/>
        </p:nvSpPr>
        <p:spPr>
          <a:xfrm>
            <a:off x="287575" y="170573"/>
            <a:ext cx="9787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9. ĐÁNH GIÁ CHUNG VỀ DỮ LIỆU</a:t>
            </a:r>
          </a:p>
        </p:txBody>
      </p:sp>
      <p:sp>
        <p:nvSpPr>
          <p:cNvPr id="3" name="AutoShape 2" descr="Odoo là gì? Review tính năng và ưu nhược điểm phần mềm Odoo">
            <a:extLst>
              <a:ext uri="{FF2B5EF4-FFF2-40B4-BE49-F238E27FC236}">
                <a16:creationId xmlns:a16="http://schemas.microsoft.com/office/drawing/2014/main" id="{68D4B5E6-8CC0-750A-214D-96CB813003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07F07803-4AAC-84E9-9DFC-4F5B17D42AE8}"/>
              </a:ext>
            </a:extLst>
          </p:cNvPr>
          <p:cNvSpPr txBox="1"/>
          <p:nvPr/>
        </p:nvSpPr>
        <p:spPr>
          <a:xfrm>
            <a:off x="287574" y="1366520"/>
            <a:ext cx="1162321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vi-VN" sz="24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Về tổng quan dữ liệu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Tổng số bài đăng (108): Tần suất bài đăng ở mức trung bình, sự hiện diện liên tục trên mạng xã hội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Tổng số bình luận (183): Tỉ lệ bình luận ở mức tương đối, có sự tương tác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Tổng tương tác (745): Trung bình 6,9 tương tác/ bài =&gt; chưa đạt tính lan truyền mạnh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4A29EAD0-100C-260C-B76A-33A857C31E59}"/>
              </a:ext>
            </a:extLst>
          </p:cNvPr>
          <p:cNvSpPr txBox="1"/>
          <p:nvPr/>
        </p:nvSpPr>
        <p:spPr>
          <a:xfrm>
            <a:off x="287575" y="3276600"/>
            <a:ext cx="11623213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vi-VN" sz="24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Về xu hướng thảo luận &amp; tương tác theo thời gian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Xu hướng biến động rõ rệt, số liệu đột biến vào ngày: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Ngày 18: đột biến 106 tương tác.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Ngày 29, 31: đỉnh cao tương tác với 159 -&gt; 220 lượt tương tác.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Đây có thể là thời điểm xuất hiện bài viết "</a:t>
            </a:r>
            <a:r>
              <a:rPr lang="vi-VN" sz="2400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hot</a:t>
            </a:r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", hoặc có biến động lớn về thị trường/chính sách TCBS.</a:t>
            </a:r>
          </a:p>
          <a:p>
            <a:pPr algn="just"/>
            <a:r>
              <a:rPr lang="vi-VN" sz="2400" b="1" i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=&gt; Cần xác định rõ nội dung các bài trong ngày cao điểm để có thể tạo đà truyền thông trong tương lai.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lvl="1" algn="just"/>
            <a:endParaRPr lang="vi-VN" sz="2400" dirty="0">
              <a:solidFill>
                <a:schemeClr val="bg1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153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4BEBA7-C245-7C9D-B5F6-34D03D6E6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F2FCEFBC-8BC1-8070-DDCC-E2FE17D55856}"/>
              </a:ext>
            </a:extLst>
          </p:cNvPr>
          <p:cNvSpPr/>
          <p:nvPr/>
        </p:nvSpPr>
        <p:spPr>
          <a:xfrm>
            <a:off x="6848116" y="1740862"/>
            <a:ext cx="10904061" cy="9374969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2CC9EB40-4A85-C56B-7027-082585843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186" y="-858084"/>
            <a:ext cx="3198471" cy="858084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7794DEAB-E616-93BE-84A3-25669A18A384}"/>
              </a:ext>
            </a:extLst>
          </p:cNvPr>
          <p:cNvSpPr/>
          <p:nvPr/>
        </p:nvSpPr>
        <p:spPr>
          <a:xfrm>
            <a:off x="5456796" y="4359339"/>
            <a:ext cx="2588186" cy="3860338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595BA5AC-5D92-BAEE-D976-79EFF4F5B0EE}"/>
              </a:ext>
            </a:extLst>
          </p:cNvPr>
          <p:cNvSpPr/>
          <p:nvPr/>
        </p:nvSpPr>
        <p:spPr>
          <a:xfrm>
            <a:off x="-1762280" y="-5551470"/>
            <a:ext cx="9268504" cy="8872056"/>
          </a:xfrm>
          <a:prstGeom prst="ellipse">
            <a:avLst/>
          </a:prstGeom>
          <a:solidFill>
            <a:srgbClr val="398492">
              <a:alpha val="60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1052466B-88A0-BE5C-7270-773848B75BFD}"/>
              </a:ext>
            </a:extLst>
          </p:cNvPr>
          <p:cNvSpPr/>
          <p:nvPr/>
        </p:nvSpPr>
        <p:spPr>
          <a:xfrm>
            <a:off x="-4475365" y="3276600"/>
            <a:ext cx="10904061" cy="9374970"/>
          </a:xfrm>
          <a:prstGeom prst="ellipse">
            <a:avLst/>
          </a:prstGeom>
          <a:solidFill>
            <a:srgbClr val="EF933A">
              <a:alpha val="27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BC22EB9-0063-2EB5-9829-EB1A0052C35E}"/>
              </a:ext>
            </a:extLst>
          </p:cNvPr>
          <p:cNvSpPr txBox="1"/>
          <p:nvPr/>
        </p:nvSpPr>
        <p:spPr>
          <a:xfrm>
            <a:off x="284393" y="74953"/>
            <a:ext cx="9787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9. ĐÁNH GIÁ CHUNG VỀ DỮ LIỆU</a:t>
            </a:r>
          </a:p>
        </p:txBody>
      </p:sp>
      <p:sp>
        <p:nvSpPr>
          <p:cNvPr id="3" name="AutoShape 2" descr="Odoo là gì? Review tính năng và ưu nhược điểm phần mềm Odoo">
            <a:extLst>
              <a:ext uri="{FF2B5EF4-FFF2-40B4-BE49-F238E27FC236}">
                <a16:creationId xmlns:a16="http://schemas.microsoft.com/office/drawing/2014/main" id="{2D69E39E-1B21-B146-1C93-3BB6CD900D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43AFCBBA-F0F9-8EC7-1C90-2178CF9CA289}"/>
              </a:ext>
            </a:extLst>
          </p:cNvPr>
          <p:cNvSpPr txBox="1"/>
          <p:nvPr/>
        </p:nvSpPr>
        <p:spPr>
          <a:xfrm>
            <a:off x="284393" y="859759"/>
            <a:ext cx="1162321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vi-VN" sz="24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Về phân tích nền tảng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Facebook</a:t>
            </a:r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có tỉ lệ thảo luận lên đến 53.26%, cho thấy đây là kênh trọng yếu, cần ưu tiên quản trị và xây dựng nội dung.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Youtube</a:t>
            </a:r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chiếm tỉ trọng 21.99%, nền tảng dùng để xây dựng </a:t>
            </a:r>
            <a:r>
              <a:rPr lang="vi-VN" sz="2400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video</a:t>
            </a:r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, đánh giá cổ phiếu.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Các nền tảng khác (</a:t>
            </a:r>
            <a:r>
              <a:rPr lang="vi-VN" sz="2400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News</a:t>
            </a:r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, </a:t>
            </a:r>
            <a:r>
              <a:rPr lang="vi-VN" sz="2400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Forum</a:t>
            </a:r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, </a:t>
            </a:r>
            <a:r>
              <a:rPr lang="vi-VN" sz="2400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Titkok</a:t>
            </a:r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) chiếm tỉ trọng nhỏ.</a:t>
            </a:r>
          </a:p>
          <a:p>
            <a:pPr algn="just"/>
            <a:r>
              <a:rPr lang="vi-VN" sz="2400" b="1" i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=&gt; Đầu tư nội dung cho </a:t>
            </a:r>
            <a:r>
              <a:rPr lang="vi-VN" sz="2400" b="1" i="1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Facebook</a:t>
            </a:r>
            <a:r>
              <a:rPr lang="vi-VN" sz="2400" b="1" i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, đồng thời khai thác thêm </a:t>
            </a:r>
            <a:r>
              <a:rPr lang="vi-VN" sz="2400" b="1" i="1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video</a:t>
            </a:r>
            <a:r>
              <a:rPr lang="vi-VN" sz="2400" b="1" i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</a:t>
            </a:r>
            <a:r>
              <a:rPr lang="vi-VN" sz="2400" b="1" i="1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YouTube</a:t>
            </a:r>
            <a:r>
              <a:rPr lang="vi-VN" sz="2400" b="1" i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để đa dạng hóa người dùng.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C215E544-76FE-CE18-A2A5-898828794CBD}"/>
              </a:ext>
            </a:extLst>
          </p:cNvPr>
          <p:cNvSpPr txBox="1"/>
          <p:nvPr/>
        </p:nvSpPr>
        <p:spPr>
          <a:xfrm>
            <a:off x="284391" y="3711415"/>
            <a:ext cx="1162321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vi-VN" sz="24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Về sắc thái thảo luận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Sắc thái trung lập chiếm đa số (57.04%), cho thấy rằng đa số là các thảo luận khách quan, không cảm tính.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Sắc thái tích cực chiếm 29.21% cao hơn tiêu cực (13,75%), cho thấy TCBS đáng tin cậy</a:t>
            </a:r>
            <a:r>
              <a:rPr lang="vi-VN" sz="24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.</a:t>
            </a:r>
          </a:p>
          <a:p>
            <a:pPr algn="just"/>
            <a:r>
              <a:rPr lang="vi-VN" sz="2400" b="1" i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=&gt;  Sắc thái ổn định, phản ánh hình ảnh thương hiệu tích cực &amp; đáng tin cậy trong mắt cộng đồng đầu tư.</a:t>
            </a:r>
            <a:endParaRPr lang="vi-VN" sz="2400" dirty="0">
              <a:solidFill>
                <a:schemeClr val="bg1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vi-VN" sz="2400" dirty="0">
              <a:solidFill>
                <a:schemeClr val="bg1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A6770A69-DDCE-B8D7-E25E-1059751F6944}"/>
              </a:ext>
            </a:extLst>
          </p:cNvPr>
          <p:cNvSpPr txBox="1"/>
          <p:nvPr/>
        </p:nvSpPr>
        <p:spPr>
          <a:xfrm>
            <a:off x="284390" y="5526129"/>
            <a:ext cx="1162321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vi-VN" sz="24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Về chủ đề được quan tâm nhất:</a:t>
            </a:r>
          </a:p>
          <a:p>
            <a:pPr algn="just"/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Các chủ đề "Chứng khoán hôm nay", “Bắt mạch chứng khoán”, “Các lỗi sai khi đặt lệnh cổ phiếu” chiếm ưu thế.</a:t>
            </a:r>
          </a:p>
        </p:txBody>
      </p:sp>
    </p:spTree>
    <p:extLst>
      <p:ext uri="{BB962C8B-B14F-4D97-AF65-F5344CB8AC3E}">
        <p14:creationId xmlns:p14="http://schemas.microsoft.com/office/powerpoint/2010/main" val="1948172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77E3CF-CF3D-39A7-B521-AE35F6CAB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5CF2CFE8-916B-26EA-E4B8-C6BD9FA0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186" y="-858084"/>
            <a:ext cx="3198471" cy="858084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C6943C6A-CEF5-F9D8-32CD-4BC27D8AE175}"/>
              </a:ext>
            </a:extLst>
          </p:cNvPr>
          <p:cNvSpPr/>
          <p:nvPr/>
        </p:nvSpPr>
        <p:spPr>
          <a:xfrm>
            <a:off x="1027563" y="-429042"/>
            <a:ext cx="12466320" cy="12466320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71337D51-8BD1-F7F5-5558-071EF7A228B4}"/>
              </a:ext>
            </a:extLst>
          </p:cNvPr>
          <p:cNvSpPr/>
          <p:nvPr/>
        </p:nvSpPr>
        <p:spPr>
          <a:xfrm>
            <a:off x="-6775897" y="-4941440"/>
            <a:ext cx="12237817" cy="13043886"/>
          </a:xfrm>
          <a:prstGeom prst="ellipse">
            <a:avLst/>
          </a:prstGeom>
          <a:solidFill>
            <a:srgbClr val="398492">
              <a:alpha val="60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9B22B448-41FC-BC3C-E794-CF8F32D2CDFC}"/>
              </a:ext>
            </a:extLst>
          </p:cNvPr>
          <p:cNvSpPr/>
          <p:nvPr/>
        </p:nvSpPr>
        <p:spPr>
          <a:xfrm>
            <a:off x="7260723" y="-3115896"/>
            <a:ext cx="8476517" cy="8476517"/>
          </a:xfrm>
          <a:prstGeom prst="ellipse">
            <a:avLst/>
          </a:prstGeom>
          <a:solidFill>
            <a:srgbClr val="EF933A">
              <a:alpha val="27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C46EF924-D469-F8C3-1C0D-71BCCB517B7C}"/>
              </a:ext>
            </a:extLst>
          </p:cNvPr>
          <p:cNvSpPr txBox="1"/>
          <p:nvPr/>
        </p:nvSpPr>
        <p:spPr>
          <a:xfrm>
            <a:off x="112369" y="149665"/>
            <a:ext cx="12237817" cy="87254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vi-VN" sz="3600" b="1" i="0" u="none" strike="noStrike" dirty="0">
                <a:solidFill>
                  <a:schemeClr val="bg1"/>
                </a:solidFill>
                <a:effectLst/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                                                            Nội dung</a:t>
            </a:r>
          </a:p>
          <a:p>
            <a:pPr algn="ctr"/>
            <a:endParaRPr lang="vi-VN" sz="1100" b="1" i="0" u="none" strike="noStrike" dirty="0">
              <a:solidFill>
                <a:schemeClr val="bg1"/>
              </a:solidFill>
              <a:effectLst/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>
              <a:lnSpc>
                <a:spcPct val="150000"/>
              </a:lnSpc>
            </a:pPr>
            <a:r>
              <a:rPr lang="vi-VN" sz="24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1.     </a:t>
            </a:r>
            <a:r>
              <a:rPr lang="vi-VN" sz="25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Định nghĩa các trường dữ liệu</a:t>
            </a:r>
          </a:p>
          <a:p>
            <a:pPr marL="742950" indent="-742950">
              <a:lnSpc>
                <a:spcPct val="150000"/>
              </a:lnSpc>
              <a:buAutoNum type="arabicPeriod" startAt="2"/>
            </a:pPr>
            <a:r>
              <a:rPr lang="vi-VN" sz="2500" i="0" u="none" strike="noStrike" dirty="0">
                <a:solidFill>
                  <a:schemeClr val="bg1"/>
                </a:solidFill>
                <a:effectLst/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Kiểm tra sắc thái của từng bài viết/ bình luận </a:t>
            </a:r>
            <a:endParaRPr lang="vi-VN" sz="2500" dirty="0">
              <a:solidFill>
                <a:schemeClr val="bg1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marL="742950" indent="-742950">
              <a:lnSpc>
                <a:spcPct val="150000"/>
              </a:lnSpc>
              <a:buAutoNum type="arabicPeriod" startAt="2"/>
            </a:pPr>
            <a:r>
              <a:rPr lang="vi-VN" sz="25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Xử lý dữ liệu mẫu</a:t>
            </a:r>
          </a:p>
          <a:p>
            <a:pPr marL="742950" indent="-742950">
              <a:lnSpc>
                <a:spcPct val="150000"/>
              </a:lnSpc>
              <a:buAutoNum type="arabicPeriod" startAt="2"/>
            </a:pPr>
            <a:r>
              <a:rPr lang="vi-VN" sz="25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Thống kê các chỉ số quan trọng</a:t>
            </a:r>
          </a:p>
          <a:p>
            <a:pPr marL="742950" indent="-742950">
              <a:lnSpc>
                <a:spcPct val="150000"/>
              </a:lnSpc>
              <a:buAutoNum type="arabicPeriod" startAt="2"/>
            </a:pPr>
            <a:r>
              <a:rPr lang="vi-VN" sz="25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Xu hướng thảo luận (</a:t>
            </a:r>
            <a:r>
              <a:rPr lang="vi-VN" sz="2500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mention</a:t>
            </a:r>
            <a:r>
              <a:rPr lang="vi-VN" sz="25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) và tương tác (</a:t>
            </a:r>
            <a:r>
              <a:rPr lang="vi-VN" sz="2500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egagement</a:t>
            </a:r>
            <a:r>
              <a:rPr lang="vi-VN" sz="25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) theo thời gian </a:t>
            </a:r>
          </a:p>
          <a:p>
            <a:pPr marL="742950" indent="-742950">
              <a:lnSpc>
                <a:spcPct val="150000"/>
              </a:lnSpc>
              <a:buAutoNum type="arabicPeriod" startAt="2"/>
            </a:pPr>
            <a:r>
              <a:rPr lang="vi-VN" sz="25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Tỉ lệ thảo luận trên từng nền tảng (</a:t>
            </a:r>
            <a:r>
              <a:rPr lang="vi-VN" sz="2500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platforms</a:t>
            </a:r>
            <a:r>
              <a:rPr lang="vi-VN" sz="25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)</a:t>
            </a:r>
          </a:p>
          <a:p>
            <a:pPr marL="742950" indent="-742950">
              <a:lnSpc>
                <a:spcPct val="150000"/>
              </a:lnSpc>
              <a:buAutoNum type="arabicPeriod" startAt="2"/>
            </a:pPr>
            <a:r>
              <a:rPr lang="vi-VN" sz="25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Tỉ lệ sắc thái thảo luận (</a:t>
            </a:r>
            <a:r>
              <a:rPr lang="vi-VN" sz="2500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sentiment</a:t>
            </a:r>
            <a:r>
              <a:rPr lang="vi-VN" sz="25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)</a:t>
            </a:r>
          </a:p>
          <a:p>
            <a:pPr marL="742950" indent="-742950">
              <a:lnSpc>
                <a:spcPct val="150000"/>
              </a:lnSpc>
              <a:buAutoNum type="arabicPeriod" startAt="2"/>
            </a:pPr>
            <a:r>
              <a:rPr lang="vi-VN" sz="2500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Top</a:t>
            </a:r>
            <a:r>
              <a:rPr lang="vi-VN" sz="25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5 chủ đề (nội dung) có nhiều thảo luận nhất và tỉ lệ phần trăm thảo luận của từng chủ đề (nội dung).</a:t>
            </a:r>
          </a:p>
          <a:p>
            <a:pPr marL="742950" indent="-742950">
              <a:lnSpc>
                <a:spcPct val="150000"/>
              </a:lnSpc>
              <a:buAutoNum type="arabicPeriod" startAt="2"/>
            </a:pPr>
            <a:r>
              <a:rPr lang="vi-VN" sz="25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Đánh giá chung về dữ liệu</a:t>
            </a:r>
          </a:p>
          <a:p>
            <a:pPr marL="742950" indent="-742950">
              <a:lnSpc>
                <a:spcPct val="150000"/>
              </a:lnSpc>
              <a:buAutoNum type="arabicPeriod" startAt="4"/>
            </a:pPr>
            <a:endParaRPr lang="vi-VN" sz="2400" dirty="0">
              <a:solidFill>
                <a:schemeClr val="bg1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endParaRPr lang="vi-VN" sz="8800" i="0" u="none" strike="noStrike" dirty="0">
              <a:solidFill>
                <a:schemeClr val="bg1"/>
              </a:solidFill>
              <a:effectLst/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9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9F9C1B-2E60-9A79-5E37-7C7140435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8CB0A231-BFC1-3DC0-8AC8-D9D56663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186" y="-858084"/>
            <a:ext cx="3198471" cy="858084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3307BB07-FC43-74FE-14C1-73933533B9D7}"/>
              </a:ext>
            </a:extLst>
          </p:cNvPr>
          <p:cNvSpPr/>
          <p:nvPr/>
        </p:nvSpPr>
        <p:spPr>
          <a:xfrm>
            <a:off x="1858240" y="-5522920"/>
            <a:ext cx="12466320" cy="12466320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B6ABF646-831D-BB9E-94A7-0ACC6D2F5B9D}"/>
              </a:ext>
            </a:extLst>
          </p:cNvPr>
          <p:cNvSpPr/>
          <p:nvPr/>
        </p:nvSpPr>
        <p:spPr>
          <a:xfrm>
            <a:off x="2560320" y="304800"/>
            <a:ext cx="14096018" cy="13674041"/>
          </a:xfrm>
          <a:prstGeom prst="ellipse">
            <a:avLst/>
          </a:prstGeom>
          <a:solidFill>
            <a:srgbClr val="398492">
              <a:alpha val="60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4BD005FE-00F0-0820-0F5A-93CFF8CAB208}"/>
              </a:ext>
            </a:extLst>
          </p:cNvPr>
          <p:cNvSpPr/>
          <p:nvPr/>
        </p:nvSpPr>
        <p:spPr>
          <a:xfrm>
            <a:off x="-3423137" y="-2555631"/>
            <a:ext cx="7613155" cy="8590310"/>
          </a:xfrm>
          <a:prstGeom prst="ellipse">
            <a:avLst/>
          </a:prstGeom>
          <a:solidFill>
            <a:srgbClr val="EF933A">
              <a:alpha val="27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5F79EC2E-3B9D-7DAC-6794-FDA58FEEC079}"/>
              </a:ext>
            </a:extLst>
          </p:cNvPr>
          <p:cNvSpPr txBox="1"/>
          <p:nvPr/>
        </p:nvSpPr>
        <p:spPr>
          <a:xfrm>
            <a:off x="460185" y="84884"/>
            <a:ext cx="8863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1. ĐỊNH NGHĨA CÁC TRƯỜNG DỮ LIỆU</a:t>
            </a:r>
          </a:p>
        </p:txBody>
      </p:sp>
      <p:sp>
        <p:nvSpPr>
          <p:cNvPr id="3" name="AutoShape 2" descr="Odoo là gì? Review tính năng và ưu nhược điểm phần mềm Odoo">
            <a:extLst>
              <a:ext uri="{FF2B5EF4-FFF2-40B4-BE49-F238E27FC236}">
                <a16:creationId xmlns:a16="http://schemas.microsoft.com/office/drawing/2014/main" id="{1BA298BF-4014-3E06-DF9F-124A2B0380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graphicFrame>
        <p:nvGraphicFramePr>
          <p:cNvPr id="8" name="Bảng 7">
            <a:extLst>
              <a:ext uri="{FF2B5EF4-FFF2-40B4-BE49-F238E27FC236}">
                <a16:creationId xmlns:a16="http://schemas.microsoft.com/office/drawing/2014/main" id="{07D8A212-5465-DAA7-20ED-02E1DE890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64988"/>
              </p:ext>
            </p:extLst>
          </p:nvPr>
        </p:nvGraphicFramePr>
        <p:xfrm>
          <a:off x="335280" y="1074242"/>
          <a:ext cx="11475720" cy="5721348"/>
        </p:xfrm>
        <a:graphic>
          <a:graphicData uri="http://schemas.openxmlformats.org/drawingml/2006/table">
            <a:tbl>
              <a:tblPr/>
              <a:tblGrid>
                <a:gridCol w="560442">
                  <a:extLst>
                    <a:ext uri="{9D8B030D-6E8A-4147-A177-3AD203B41FA5}">
                      <a16:colId xmlns:a16="http://schemas.microsoft.com/office/drawing/2014/main" val="2497251754"/>
                    </a:ext>
                  </a:extLst>
                </a:gridCol>
                <a:gridCol w="1547889">
                  <a:extLst>
                    <a:ext uri="{9D8B030D-6E8A-4147-A177-3AD203B41FA5}">
                      <a16:colId xmlns:a16="http://schemas.microsoft.com/office/drawing/2014/main" val="3634662759"/>
                    </a:ext>
                  </a:extLst>
                </a:gridCol>
                <a:gridCol w="9367389">
                  <a:extLst>
                    <a:ext uri="{9D8B030D-6E8A-4147-A177-3AD203B41FA5}">
                      <a16:colId xmlns:a16="http://schemas.microsoft.com/office/drawing/2014/main" val="3439222468"/>
                    </a:ext>
                  </a:extLst>
                </a:gridCol>
              </a:tblGrid>
              <a:tr h="260766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800" b="1" dirty="0">
                          <a:solidFill>
                            <a:schemeClr val="bg1"/>
                          </a:solidFill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STT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E6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800" b="1" dirty="0">
                          <a:solidFill>
                            <a:schemeClr val="bg1"/>
                          </a:solidFill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Tên Trường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E6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800" b="1" dirty="0">
                          <a:solidFill>
                            <a:schemeClr val="bg1"/>
                          </a:solidFill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Định nghĩa dữ liệu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E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27796"/>
                  </a:ext>
                </a:extLst>
              </a:tr>
              <a:tr h="36106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1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Platform</a:t>
                      </a:r>
                      <a:endParaRPr lang="vi-VN" sz="1600" b="0" dirty="0">
                        <a:effectLst/>
                        <a:latin typeface="Open Sans Condensed" pitchFamily="2" charset="0"/>
                        <a:ea typeface="Open Sans Condensed" pitchFamily="2" charset="0"/>
                        <a:cs typeface="Open Sans Condensed" pitchFamily="2" charset="0"/>
                      </a:endParaRP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Nền tảng mạng xã hội hoặc kênh truyền thông nơi nội dung được thu thập (</a:t>
                      </a:r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news</a:t>
                      </a:r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, </a:t>
                      </a:r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facebook</a:t>
                      </a:r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, </a:t>
                      </a:r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forum</a:t>
                      </a:r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,…)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85451"/>
                  </a:ext>
                </a:extLst>
              </a:tr>
              <a:tr h="36106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2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Type</a:t>
                      </a:r>
                      <a:endParaRPr lang="vi-VN" sz="1600" b="0" dirty="0">
                        <a:effectLst/>
                        <a:latin typeface="Open Sans Condensed" pitchFamily="2" charset="0"/>
                        <a:ea typeface="Open Sans Condensed" pitchFamily="2" charset="0"/>
                        <a:cs typeface="Open Sans Condensed" pitchFamily="2" charset="0"/>
                      </a:endParaRP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Loại nội dung: </a:t>
                      </a:r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post</a:t>
                      </a:r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 là bài đăng, </a:t>
                      </a:r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comment</a:t>
                      </a:r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 là bình luận.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454612"/>
                  </a:ext>
                </a:extLst>
              </a:tr>
              <a:tr h="36106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3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Title</a:t>
                      </a:r>
                      <a:endParaRPr lang="vi-VN" sz="1600" b="0" dirty="0">
                        <a:effectLst/>
                        <a:latin typeface="Open Sans Condensed" pitchFamily="2" charset="0"/>
                        <a:ea typeface="Open Sans Condensed" pitchFamily="2" charset="0"/>
                        <a:cs typeface="Open Sans Condensed" pitchFamily="2" charset="0"/>
                      </a:endParaRP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Tiêu đề bài viết (chỉ áp dụng với </a:t>
                      </a:r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post</a:t>
                      </a:r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, thường để trống nếu là </a:t>
                      </a:r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comment</a:t>
                      </a:r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).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894015"/>
                  </a:ext>
                </a:extLst>
              </a:tr>
              <a:tr h="25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4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Content</a:t>
                      </a:r>
                      <a:endParaRPr lang="vi-VN" sz="1600" b="0" dirty="0">
                        <a:effectLst/>
                        <a:latin typeface="Open Sans Condensed" pitchFamily="2" charset="0"/>
                        <a:ea typeface="Open Sans Condensed" pitchFamily="2" charset="0"/>
                        <a:cs typeface="Open Sans Condensed" pitchFamily="2" charset="0"/>
                      </a:endParaRP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Nội dung văn bản gốc của bài viết hoặc bình luận.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37581"/>
                  </a:ext>
                </a:extLst>
              </a:tr>
              <a:tr h="36106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5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Created</a:t>
                      </a:r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 </a:t>
                      </a:r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Date</a:t>
                      </a:r>
                      <a:endParaRPr lang="vi-VN" sz="1600" b="0" dirty="0">
                        <a:effectLst/>
                        <a:latin typeface="Open Sans Condensed" pitchFamily="2" charset="0"/>
                        <a:ea typeface="Open Sans Condensed" pitchFamily="2" charset="0"/>
                        <a:cs typeface="Open Sans Condensed" pitchFamily="2" charset="0"/>
                      </a:endParaRP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Ngày nội dung được đăng tải.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018368"/>
                  </a:ext>
                </a:extLst>
              </a:tr>
              <a:tr h="36106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6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Sentiment</a:t>
                      </a:r>
                      <a:endParaRPr lang="vi-VN" sz="1600" b="0" dirty="0">
                        <a:effectLst/>
                        <a:latin typeface="Open Sans Condensed" pitchFamily="2" charset="0"/>
                        <a:ea typeface="Open Sans Condensed" pitchFamily="2" charset="0"/>
                        <a:cs typeface="Open Sans Condensed" pitchFamily="2" charset="0"/>
                      </a:endParaRP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Sắc thái cảm xúc được gán cho nội dung: </a:t>
                      </a:r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positive</a:t>
                      </a:r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 (tích cực), </a:t>
                      </a:r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negative</a:t>
                      </a:r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 (tiêu cực), </a:t>
                      </a:r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neutral</a:t>
                      </a:r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 (trung lập). 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825557"/>
                  </a:ext>
                </a:extLst>
              </a:tr>
              <a:tr h="25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7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Author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Tên tác giả hoặc người bình luận.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307723"/>
                  </a:ext>
                </a:extLst>
              </a:tr>
              <a:tr h="36106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8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Author</a:t>
                      </a:r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 URL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Đường dẫn đến trang cá nhân hoặc nguồn bài viết.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945483"/>
                  </a:ext>
                </a:extLst>
              </a:tr>
              <a:tr h="36106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9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Reaction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Tổng lượt phản ứng (</a:t>
                      </a:r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reaction</a:t>
                      </a:r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) người dùng tạo ra trên bài viết hoặc bình luận.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166771"/>
                  </a:ext>
                </a:extLst>
              </a:tr>
              <a:tr h="361061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10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Comments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Số lượng bình luận người dùng phản hồi lại bài đăng (không áp dụng cho </a:t>
                      </a:r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comment</a:t>
                      </a:r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).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880891"/>
                  </a:ext>
                </a:extLst>
              </a:tr>
              <a:tr h="25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11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Shares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Số lượt chia sẻ lại bài viết (chỉ áp dụng cho </a:t>
                      </a:r>
                      <a:r>
                        <a:rPr lang="vi-VN" sz="1600" b="0" dirty="0" err="1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post</a:t>
                      </a:r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).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15296"/>
                  </a:ext>
                </a:extLst>
              </a:tr>
              <a:tr h="25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12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Like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Số lượng lượt “Thích”.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820642"/>
                  </a:ext>
                </a:extLst>
              </a:tr>
              <a:tr h="25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13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Love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Số lượng lượt “Yêu thích”.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16567"/>
                  </a:ext>
                </a:extLst>
              </a:tr>
              <a:tr h="25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14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Haha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Số lượng lượt “Vui vẻ”.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632009"/>
                  </a:ext>
                </a:extLst>
              </a:tr>
              <a:tr h="25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15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Wow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Số lượng lượt “Ngạc nhiên”.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695079"/>
                  </a:ext>
                </a:extLst>
              </a:tr>
              <a:tr h="25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16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Sad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Số lượng lượt “Buồn”.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57028"/>
                  </a:ext>
                </a:extLst>
              </a:tr>
              <a:tr h="25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17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Angry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Số lượng lượt “Phẫn nộ”.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326899"/>
                  </a:ext>
                </a:extLst>
              </a:tr>
              <a:tr h="255854"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18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vi-VN" sz="1600" b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Care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vi-VN" sz="1600" b="0" dirty="0">
                          <a:effectLst/>
                          <a:latin typeface="Open Sans Condensed" pitchFamily="2" charset="0"/>
                          <a:ea typeface="Open Sans Condensed" pitchFamily="2" charset="0"/>
                          <a:cs typeface="Open Sans Condensed" pitchFamily="2" charset="0"/>
                        </a:rPr>
                        <a:t>Số lượng lượt “Quan tâm”.</a:t>
                      </a:r>
                    </a:p>
                  </a:txBody>
                  <a:tcPr marL="13213" marR="13213" marT="0" marB="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552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541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C2223F-17C1-7A66-05D6-8997A5000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3C3F1356-C916-8560-4504-F1388B940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186" y="-858084"/>
            <a:ext cx="3198471" cy="858084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B017371A-BC3F-4B04-589C-D4F3CEE0C5CA}"/>
              </a:ext>
            </a:extLst>
          </p:cNvPr>
          <p:cNvSpPr/>
          <p:nvPr/>
        </p:nvSpPr>
        <p:spPr>
          <a:xfrm>
            <a:off x="-4843160" y="-3631533"/>
            <a:ext cx="12466320" cy="12466320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4918EB04-EED3-F884-D74A-6610E3B35121}"/>
              </a:ext>
            </a:extLst>
          </p:cNvPr>
          <p:cNvSpPr/>
          <p:nvPr/>
        </p:nvSpPr>
        <p:spPr>
          <a:xfrm>
            <a:off x="8055338" y="-4650509"/>
            <a:ext cx="12466320" cy="13131181"/>
          </a:xfrm>
          <a:prstGeom prst="ellipse">
            <a:avLst/>
          </a:prstGeom>
          <a:solidFill>
            <a:srgbClr val="398492">
              <a:alpha val="60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C1FD2FE7-2644-D0E5-4DF9-9636B9FA4157}"/>
              </a:ext>
            </a:extLst>
          </p:cNvPr>
          <p:cNvSpPr/>
          <p:nvPr/>
        </p:nvSpPr>
        <p:spPr>
          <a:xfrm>
            <a:off x="6096000" y="1915081"/>
            <a:ext cx="8476517" cy="8476517"/>
          </a:xfrm>
          <a:prstGeom prst="ellipse">
            <a:avLst/>
          </a:prstGeom>
          <a:solidFill>
            <a:srgbClr val="EF933A">
              <a:alpha val="27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D8FC7C7-D879-49C6-FAB0-CBF1D3ED9332}"/>
              </a:ext>
            </a:extLst>
          </p:cNvPr>
          <p:cNvSpPr txBox="1"/>
          <p:nvPr/>
        </p:nvSpPr>
        <p:spPr>
          <a:xfrm>
            <a:off x="394254" y="258049"/>
            <a:ext cx="121177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2. KIỂM TRA SẮC THÁI CỦA TỪNG BÀI VIẾT/ BÌNH LUẬN</a:t>
            </a:r>
          </a:p>
          <a:p>
            <a:endParaRPr lang="vi-VN" sz="4400" b="1" dirty="0">
              <a:solidFill>
                <a:schemeClr val="bg1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</p:txBody>
      </p:sp>
      <p:sp>
        <p:nvSpPr>
          <p:cNvPr id="3" name="AutoShape 2" descr="Odoo là gì? Review tính năng và ưu nhược điểm phần mềm Odoo">
            <a:extLst>
              <a:ext uri="{FF2B5EF4-FFF2-40B4-BE49-F238E27FC236}">
                <a16:creationId xmlns:a16="http://schemas.microsoft.com/office/drawing/2014/main" id="{CBBEB843-CB7B-8C92-684E-8F23B76BF8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1DA95588-3706-AD26-0392-9387805D20D2}"/>
              </a:ext>
            </a:extLst>
          </p:cNvPr>
          <p:cNvSpPr txBox="1"/>
          <p:nvPr/>
        </p:nvSpPr>
        <p:spPr>
          <a:xfrm>
            <a:off x="394254" y="1346864"/>
            <a:ext cx="61573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Dự án đã thực hiện kiểm tra sắc thái của từng bài viết/ bình luận và gán nhãn lại sắc thái đúng.</a:t>
            </a:r>
          </a:p>
          <a:p>
            <a:pPr algn="just"/>
            <a:endParaRPr lang="vi-VN" sz="3000" dirty="0">
              <a:solidFill>
                <a:schemeClr val="bg1"/>
              </a:solidFill>
              <a:latin typeface="Open Sans Condensed" pitchFamily="2" charset="0"/>
              <a:ea typeface="Open Sans Condensed" pitchFamily="2" charset="0"/>
              <a:cs typeface="Open Sans Condensed" pitchFamily="2" charset="0"/>
            </a:endParaRPr>
          </a:p>
          <a:p>
            <a:pPr algn="just"/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Ta thấy được: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Phân loại đúng sắc thái chiếm </a:t>
            </a:r>
            <a:r>
              <a:rPr lang="vi-VN" sz="30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64,26% </a:t>
            </a:r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(187)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Phân loại sai sắc thái chiếm </a:t>
            </a:r>
            <a:r>
              <a:rPr lang="vi-VN" sz="30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35,64%</a:t>
            </a:r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(104)</a:t>
            </a:r>
          </a:p>
          <a:p>
            <a:pPr algn="just"/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</a:t>
            </a:r>
          </a:p>
        </p:txBody>
      </p:sp>
      <p:pic>
        <p:nvPicPr>
          <p:cNvPr id="21" name="Hình ảnh 20">
            <a:extLst>
              <a:ext uri="{FF2B5EF4-FFF2-40B4-BE49-F238E27FC236}">
                <a16:creationId xmlns:a16="http://schemas.microsoft.com/office/drawing/2014/main" id="{8AC654E5-868C-E0B1-E2BA-2A8A2AA53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403" y="1482273"/>
            <a:ext cx="4674343" cy="504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BF4FCB-D2D9-3A87-CA5B-48EA12A13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3CA644BA-1F98-AD41-3CA0-B921C6A638CA}"/>
              </a:ext>
            </a:extLst>
          </p:cNvPr>
          <p:cNvSpPr/>
          <p:nvPr/>
        </p:nvSpPr>
        <p:spPr>
          <a:xfrm>
            <a:off x="-3446585" y="-4982940"/>
            <a:ext cx="14048725" cy="13131181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B7A4802-E03C-D3DB-9FBF-776E82BA1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186" y="-858084"/>
            <a:ext cx="3198471" cy="858084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4D7CD7D6-2779-FF3D-31A0-1740460B252D}"/>
              </a:ext>
            </a:extLst>
          </p:cNvPr>
          <p:cNvSpPr/>
          <p:nvPr/>
        </p:nvSpPr>
        <p:spPr>
          <a:xfrm>
            <a:off x="5456796" y="4359339"/>
            <a:ext cx="2588186" cy="3860338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AC39FCB9-9339-5945-78D8-BBD2BA1C0628}"/>
              </a:ext>
            </a:extLst>
          </p:cNvPr>
          <p:cNvSpPr/>
          <p:nvPr/>
        </p:nvSpPr>
        <p:spPr>
          <a:xfrm>
            <a:off x="8055338" y="-4650509"/>
            <a:ext cx="12466320" cy="13131181"/>
          </a:xfrm>
          <a:prstGeom prst="ellipse">
            <a:avLst/>
          </a:prstGeom>
          <a:solidFill>
            <a:srgbClr val="398492">
              <a:alpha val="60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1BFB926A-DC34-8304-8363-FF8A2A51B5E9}"/>
              </a:ext>
            </a:extLst>
          </p:cNvPr>
          <p:cNvSpPr/>
          <p:nvPr/>
        </p:nvSpPr>
        <p:spPr>
          <a:xfrm>
            <a:off x="6096000" y="1915081"/>
            <a:ext cx="8476517" cy="8476517"/>
          </a:xfrm>
          <a:prstGeom prst="ellipse">
            <a:avLst/>
          </a:prstGeom>
          <a:solidFill>
            <a:srgbClr val="EF933A">
              <a:alpha val="27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36D2091-E459-489C-3CDC-12E6CF9E1579}"/>
              </a:ext>
            </a:extLst>
          </p:cNvPr>
          <p:cNvSpPr txBox="1"/>
          <p:nvPr/>
        </p:nvSpPr>
        <p:spPr>
          <a:xfrm>
            <a:off x="546655" y="137381"/>
            <a:ext cx="11145661" cy="999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44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3. XỬ LÝ DỮ LIỆU MẪU</a:t>
            </a:r>
          </a:p>
        </p:txBody>
      </p:sp>
      <p:sp>
        <p:nvSpPr>
          <p:cNvPr id="3" name="AutoShape 2" descr="Odoo là gì? Review tính năng và ưu nhược điểm phần mềm Odoo">
            <a:extLst>
              <a:ext uri="{FF2B5EF4-FFF2-40B4-BE49-F238E27FC236}">
                <a16:creationId xmlns:a16="http://schemas.microsoft.com/office/drawing/2014/main" id="{C903F76D-BFFD-65F8-1063-7C5537514E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EB199153-A091-CDCF-852B-93923711E0D7}"/>
              </a:ext>
            </a:extLst>
          </p:cNvPr>
          <p:cNvSpPr txBox="1"/>
          <p:nvPr/>
        </p:nvSpPr>
        <p:spPr>
          <a:xfrm>
            <a:off x="557010" y="1626251"/>
            <a:ext cx="10684334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vi-VN" sz="30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Thực hiện phân loại dữ liệu theo 4 </a:t>
            </a:r>
            <a:r>
              <a:rPr lang="vi-VN" sz="3000" b="1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khía</a:t>
            </a:r>
            <a:r>
              <a:rPr lang="vi-VN" sz="30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cạnh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Thương hiệu: nội dung nói về thương hiệu TCBS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Sản phẩm: nội dung nói về các sản phẩm - dịch vụ của TCBS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Chương trình khuyến mãi: nội dung nói về </a:t>
            </a:r>
            <a:r>
              <a:rPr lang="vi-VN" sz="3000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khuyễn</a:t>
            </a:r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mãi của TCBS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Khác: nội dung nói về những </a:t>
            </a:r>
            <a:r>
              <a:rPr lang="vi-VN" sz="3000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khía</a:t>
            </a:r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 cạnh khác </a:t>
            </a:r>
          </a:p>
        </p:txBody>
      </p:sp>
    </p:spTree>
    <p:extLst>
      <p:ext uri="{BB962C8B-B14F-4D97-AF65-F5344CB8AC3E}">
        <p14:creationId xmlns:p14="http://schemas.microsoft.com/office/powerpoint/2010/main" val="4115026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61CD8C-19BA-A585-C29A-7E43A3CCA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E9AD4CB7-FE1B-BAE8-21A0-B2C2AB93EB81}"/>
              </a:ext>
            </a:extLst>
          </p:cNvPr>
          <p:cNvSpPr/>
          <p:nvPr/>
        </p:nvSpPr>
        <p:spPr>
          <a:xfrm>
            <a:off x="-1567567" y="2134560"/>
            <a:ext cx="14048725" cy="13131181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1EBDA65-90BD-F0F8-E03A-76588D972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186" y="-858084"/>
            <a:ext cx="3198471" cy="858084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8FA114BF-2335-8109-B235-40566F549AF9}"/>
              </a:ext>
            </a:extLst>
          </p:cNvPr>
          <p:cNvSpPr/>
          <p:nvPr/>
        </p:nvSpPr>
        <p:spPr>
          <a:xfrm>
            <a:off x="5456796" y="4359339"/>
            <a:ext cx="2588186" cy="3860338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C6E1574C-E55A-1F0A-50F6-7E5EF6682256}"/>
              </a:ext>
            </a:extLst>
          </p:cNvPr>
          <p:cNvSpPr/>
          <p:nvPr/>
        </p:nvSpPr>
        <p:spPr>
          <a:xfrm>
            <a:off x="5769735" y="-4498824"/>
            <a:ext cx="12466320" cy="13131181"/>
          </a:xfrm>
          <a:prstGeom prst="ellipse">
            <a:avLst/>
          </a:prstGeom>
          <a:solidFill>
            <a:srgbClr val="398492">
              <a:alpha val="60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2B68700E-EC44-697E-8ACA-961CB2BD425F}"/>
              </a:ext>
            </a:extLst>
          </p:cNvPr>
          <p:cNvSpPr/>
          <p:nvPr/>
        </p:nvSpPr>
        <p:spPr>
          <a:xfrm>
            <a:off x="-6545851" y="-3171717"/>
            <a:ext cx="12794251" cy="10407521"/>
          </a:xfrm>
          <a:prstGeom prst="ellipse">
            <a:avLst/>
          </a:prstGeom>
          <a:solidFill>
            <a:srgbClr val="EF933A">
              <a:alpha val="27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C27ACF68-CB49-DA3F-98C8-5BC2320A57F8}"/>
              </a:ext>
            </a:extLst>
          </p:cNvPr>
          <p:cNvSpPr txBox="1"/>
          <p:nvPr/>
        </p:nvSpPr>
        <p:spPr>
          <a:xfrm>
            <a:off x="546655" y="303845"/>
            <a:ext cx="9787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3. THỐNG KÊ CÁC CHỈ SỐ QUAN TRỌNG</a:t>
            </a:r>
          </a:p>
        </p:txBody>
      </p:sp>
      <p:sp>
        <p:nvSpPr>
          <p:cNvPr id="3" name="AutoShape 2" descr="Odoo là gì? Review tính năng và ưu nhược điểm phần mềm Odoo">
            <a:extLst>
              <a:ext uri="{FF2B5EF4-FFF2-40B4-BE49-F238E27FC236}">
                <a16:creationId xmlns:a16="http://schemas.microsoft.com/office/drawing/2014/main" id="{D579B96E-EF78-568C-6CC9-E03698E099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21" name="Hình ảnh 20">
            <a:extLst>
              <a:ext uri="{FF2B5EF4-FFF2-40B4-BE49-F238E27FC236}">
                <a16:creationId xmlns:a16="http://schemas.microsoft.com/office/drawing/2014/main" id="{9A27CC7C-952D-F450-52F9-B02083063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21" y="3625866"/>
            <a:ext cx="10560945" cy="1810946"/>
          </a:xfrm>
          <a:prstGeom prst="rect">
            <a:avLst/>
          </a:prstGeom>
        </p:spPr>
      </p:pic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1836670-51D9-752D-10E4-0B1472F7BE9B}"/>
              </a:ext>
            </a:extLst>
          </p:cNvPr>
          <p:cNvSpPr txBox="1"/>
          <p:nvPr/>
        </p:nvSpPr>
        <p:spPr>
          <a:xfrm>
            <a:off x="601432" y="1239824"/>
            <a:ext cx="1068433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vi-VN" sz="30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Thống kê các chỉ số: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Tổng số bài đăng (</a:t>
            </a:r>
            <a:r>
              <a:rPr lang="vi-VN" sz="3000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post</a:t>
            </a:r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Tổng số bình luận (</a:t>
            </a:r>
            <a:r>
              <a:rPr lang="vi-VN" sz="3000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cmt</a:t>
            </a:r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)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Tổng số tương tác (</a:t>
            </a:r>
            <a:r>
              <a:rPr lang="vi-VN" sz="3000" dirty="0" err="1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engagement</a:t>
            </a:r>
            <a:r>
              <a:rPr lang="vi-VN" sz="3000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3118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56A579-3880-DCB3-B30A-A7A5EC37B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BAC0BA00-9A44-3D11-1D4D-2B8175CA531E}"/>
              </a:ext>
            </a:extLst>
          </p:cNvPr>
          <p:cNvSpPr/>
          <p:nvPr/>
        </p:nvSpPr>
        <p:spPr>
          <a:xfrm>
            <a:off x="8601460" y="3094892"/>
            <a:ext cx="10904061" cy="9374969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5DF41A4-DFAD-DE20-F82B-32186D016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186" y="-858084"/>
            <a:ext cx="3198471" cy="858084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AFCEE94B-572C-F0FD-B449-66982D355E62}"/>
              </a:ext>
            </a:extLst>
          </p:cNvPr>
          <p:cNvSpPr/>
          <p:nvPr/>
        </p:nvSpPr>
        <p:spPr>
          <a:xfrm>
            <a:off x="5456796" y="4359339"/>
            <a:ext cx="2588186" cy="3860338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D02A3A9C-AB8F-68CF-686A-3F2FE12FCAA2}"/>
              </a:ext>
            </a:extLst>
          </p:cNvPr>
          <p:cNvSpPr/>
          <p:nvPr/>
        </p:nvSpPr>
        <p:spPr>
          <a:xfrm>
            <a:off x="-1936486" y="3581400"/>
            <a:ext cx="9268504" cy="8872056"/>
          </a:xfrm>
          <a:prstGeom prst="ellipse">
            <a:avLst/>
          </a:prstGeom>
          <a:solidFill>
            <a:srgbClr val="398492">
              <a:alpha val="60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E47EACEB-D4F9-7783-5CA8-A2AE6A06B1C3}"/>
              </a:ext>
            </a:extLst>
          </p:cNvPr>
          <p:cNvSpPr/>
          <p:nvPr/>
        </p:nvSpPr>
        <p:spPr>
          <a:xfrm>
            <a:off x="3340777" y="-5545569"/>
            <a:ext cx="10904061" cy="9374970"/>
          </a:xfrm>
          <a:prstGeom prst="ellipse">
            <a:avLst/>
          </a:prstGeom>
          <a:solidFill>
            <a:srgbClr val="EF933A">
              <a:alpha val="27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9F737882-EDA1-1412-3D39-46AF639232A6}"/>
              </a:ext>
            </a:extLst>
          </p:cNvPr>
          <p:cNvSpPr txBox="1"/>
          <p:nvPr/>
        </p:nvSpPr>
        <p:spPr>
          <a:xfrm>
            <a:off x="209970" y="125560"/>
            <a:ext cx="12076859" cy="166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36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5. XU HƯỚNG THẢO LUẬN (MENTION) VÀ TƯƠNG TÁC (EGAGEMENT) THEO THỜI GIAN </a:t>
            </a:r>
          </a:p>
        </p:txBody>
      </p:sp>
      <p:sp>
        <p:nvSpPr>
          <p:cNvPr id="3" name="AutoShape 2" descr="Odoo là gì? Review tính năng và ưu nhược điểm phần mềm Odoo">
            <a:extLst>
              <a:ext uri="{FF2B5EF4-FFF2-40B4-BE49-F238E27FC236}">
                <a16:creationId xmlns:a16="http://schemas.microsoft.com/office/drawing/2014/main" id="{2331650B-7270-5A45-6461-4BF6B61AB1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31146D74-8766-1218-77E7-1A45CC581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40" y="2096072"/>
            <a:ext cx="1035512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22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CB60A5-3510-3EBF-968E-1E3328D7C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1CE3A5D0-7A96-9275-ADD3-2F4824663B86}"/>
              </a:ext>
            </a:extLst>
          </p:cNvPr>
          <p:cNvSpPr/>
          <p:nvPr/>
        </p:nvSpPr>
        <p:spPr>
          <a:xfrm>
            <a:off x="-5556376" y="0"/>
            <a:ext cx="10904061" cy="9374969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DF5B5EE-EB50-D503-E1E1-892A12911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186" y="-858084"/>
            <a:ext cx="3198471" cy="858084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DD758510-8D25-D200-3575-8390571F3193}"/>
              </a:ext>
            </a:extLst>
          </p:cNvPr>
          <p:cNvSpPr/>
          <p:nvPr/>
        </p:nvSpPr>
        <p:spPr>
          <a:xfrm>
            <a:off x="5456796" y="4359339"/>
            <a:ext cx="2588186" cy="3860338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4D8FEED8-F5D4-9475-113B-DEF994DDDF60}"/>
              </a:ext>
            </a:extLst>
          </p:cNvPr>
          <p:cNvSpPr/>
          <p:nvPr/>
        </p:nvSpPr>
        <p:spPr>
          <a:xfrm>
            <a:off x="5593326" y="3919220"/>
            <a:ext cx="9268504" cy="8872056"/>
          </a:xfrm>
          <a:prstGeom prst="ellipse">
            <a:avLst/>
          </a:prstGeom>
          <a:solidFill>
            <a:srgbClr val="398492">
              <a:alpha val="60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F760056-2F32-B1D8-6A8E-1EE5C5EF61BF}"/>
              </a:ext>
            </a:extLst>
          </p:cNvPr>
          <p:cNvSpPr/>
          <p:nvPr/>
        </p:nvSpPr>
        <p:spPr>
          <a:xfrm>
            <a:off x="5319868" y="-5455750"/>
            <a:ext cx="10904061" cy="9374970"/>
          </a:xfrm>
          <a:prstGeom prst="ellipse">
            <a:avLst/>
          </a:prstGeom>
          <a:solidFill>
            <a:srgbClr val="EF933A">
              <a:alpha val="27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E45783C5-E58D-2DE9-E77B-9DCEDB1132CC}"/>
              </a:ext>
            </a:extLst>
          </p:cNvPr>
          <p:cNvSpPr txBox="1"/>
          <p:nvPr/>
        </p:nvSpPr>
        <p:spPr>
          <a:xfrm>
            <a:off x="439975" y="429653"/>
            <a:ext cx="124759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6. TỈ LỆ THẢO LUẬN TRÊN TỪNG NỀN TẢNG (PLATFORMS)</a:t>
            </a:r>
          </a:p>
        </p:txBody>
      </p:sp>
      <p:sp>
        <p:nvSpPr>
          <p:cNvPr id="3" name="AutoShape 2" descr="Odoo là gì? Review tính năng và ưu nhược điểm phần mềm Odoo">
            <a:extLst>
              <a:ext uri="{FF2B5EF4-FFF2-40B4-BE49-F238E27FC236}">
                <a16:creationId xmlns:a16="http://schemas.microsoft.com/office/drawing/2014/main" id="{371B3D5C-3ED2-108D-E1C5-01E716EC6D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D5C4E03A-0319-4794-7CA5-D7499FFD6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77" y="1366449"/>
            <a:ext cx="8813446" cy="533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6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D34350-F349-D2CE-2977-15EACC8A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D977DC70-FD5F-6B0F-95F4-720861483922}"/>
              </a:ext>
            </a:extLst>
          </p:cNvPr>
          <p:cNvSpPr/>
          <p:nvPr/>
        </p:nvSpPr>
        <p:spPr>
          <a:xfrm>
            <a:off x="6848116" y="1740862"/>
            <a:ext cx="10904061" cy="9374969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EC056EA-6EB1-929C-80BD-011088927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186" y="-858084"/>
            <a:ext cx="3198471" cy="858084"/>
          </a:xfrm>
          <a:prstGeom prst="rect">
            <a:avLst/>
          </a:prstGeom>
        </p:spPr>
      </p:pic>
      <p:sp>
        <p:nvSpPr>
          <p:cNvPr id="6" name="Hình Bầu dục 5">
            <a:extLst>
              <a:ext uri="{FF2B5EF4-FFF2-40B4-BE49-F238E27FC236}">
                <a16:creationId xmlns:a16="http://schemas.microsoft.com/office/drawing/2014/main" id="{E539684D-9819-E873-193B-CBDD3DA9430E}"/>
              </a:ext>
            </a:extLst>
          </p:cNvPr>
          <p:cNvSpPr/>
          <p:nvPr/>
        </p:nvSpPr>
        <p:spPr>
          <a:xfrm>
            <a:off x="5456796" y="4359339"/>
            <a:ext cx="2588186" cy="3860338"/>
          </a:xfrm>
          <a:prstGeom prst="ellipse">
            <a:avLst/>
          </a:prstGeom>
          <a:solidFill>
            <a:srgbClr val="243E6D">
              <a:alpha val="60000"/>
            </a:srgbClr>
          </a:solidFill>
          <a:ln>
            <a:noFill/>
          </a:ln>
          <a:effectLst>
            <a:glow rad="939800">
              <a:schemeClr val="accent1">
                <a:alpha val="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Hình Bầu dục 6">
            <a:extLst>
              <a:ext uri="{FF2B5EF4-FFF2-40B4-BE49-F238E27FC236}">
                <a16:creationId xmlns:a16="http://schemas.microsoft.com/office/drawing/2014/main" id="{0E112CE3-4EB5-4113-890C-1B4B35D7DBA3}"/>
              </a:ext>
            </a:extLst>
          </p:cNvPr>
          <p:cNvSpPr/>
          <p:nvPr/>
        </p:nvSpPr>
        <p:spPr>
          <a:xfrm>
            <a:off x="-1762280" y="-5551470"/>
            <a:ext cx="9268504" cy="8872056"/>
          </a:xfrm>
          <a:prstGeom prst="ellipse">
            <a:avLst/>
          </a:prstGeom>
          <a:solidFill>
            <a:srgbClr val="398492">
              <a:alpha val="60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991657C2-6A53-99EF-33CB-33629C892CA7}"/>
              </a:ext>
            </a:extLst>
          </p:cNvPr>
          <p:cNvSpPr/>
          <p:nvPr/>
        </p:nvSpPr>
        <p:spPr>
          <a:xfrm>
            <a:off x="-4475365" y="3276600"/>
            <a:ext cx="10904061" cy="9374970"/>
          </a:xfrm>
          <a:prstGeom prst="ellipse">
            <a:avLst/>
          </a:prstGeom>
          <a:solidFill>
            <a:srgbClr val="EF933A">
              <a:alpha val="27000"/>
            </a:srgbClr>
          </a:solidFill>
          <a:ln>
            <a:noFill/>
          </a:ln>
          <a:effectLst>
            <a:glow>
              <a:schemeClr val="accent1">
                <a:alpha val="40000"/>
              </a:schemeClr>
            </a:glow>
            <a:softEdge rad="1143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FDA7865A-3BCA-123E-4B92-357AAA1C7E96}"/>
              </a:ext>
            </a:extLst>
          </p:cNvPr>
          <p:cNvSpPr txBox="1"/>
          <p:nvPr/>
        </p:nvSpPr>
        <p:spPr>
          <a:xfrm>
            <a:off x="287575" y="170573"/>
            <a:ext cx="97876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>
                <a:solidFill>
                  <a:schemeClr val="bg1"/>
                </a:solidFill>
                <a:latin typeface="Open Sans Condensed" pitchFamily="2" charset="0"/>
                <a:ea typeface="Open Sans Condensed" pitchFamily="2" charset="0"/>
                <a:cs typeface="Open Sans Condensed" pitchFamily="2" charset="0"/>
              </a:rPr>
              <a:t>7. TỈ LỆ SẮC THÁI THẢO LUẬN (SENTIMENT)</a:t>
            </a:r>
          </a:p>
        </p:txBody>
      </p:sp>
      <p:sp>
        <p:nvSpPr>
          <p:cNvPr id="3" name="AutoShape 2" descr="Odoo là gì? Review tính năng và ưu nhược điểm phần mềm Odoo">
            <a:extLst>
              <a:ext uri="{FF2B5EF4-FFF2-40B4-BE49-F238E27FC236}">
                <a16:creationId xmlns:a16="http://schemas.microsoft.com/office/drawing/2014/main" id="{283A73D8-85B4-3027-4525-12C0503CE9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CCB019ED-09F2-3A4D-D96F-F3138586E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246199"/>
            <a:ext cx="8763000" cy="51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86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</Words>
  <Application>Microsoft Office PowerPoint</Application>
  <PresentationFormat>Màn hình rộng</PresentationFormat>
  <Paragraphs>119</Paragraphs>
  <Slides>13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13</vt:i4>
      </vt:variant>
    </vt:vector>
  </HeadingPairs>
  <TitlesOfParts>
    <vt:vector size="18" baseType="lpstr">
      <vt:lpstr>Arial</vt:lpstr>
      <vt:lpstr>Open Sans Condensed</vt:lpstr>
      <vt:lpstr>Times New Roman</vt:lpstr>
      <vt:lpstr>Wingdings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Năng Tiến Thành</dc:creator>
  <cp:lastModifiedBy>Năng Tiến Thành</cp:lastModifiedBy>
  <cp:revision>6</cp:revision>
  <dcterms:created xsi:type="dcterms:W3CDTF">2025-03-29T12:26:10Z</dcterms:created>
  <dcterms:modified xsi:type="dcterms:W3CDTF">2025-06-21T04:47:41Z</dcterms:modified>
</cp:coreProperties>
</file>