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257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91" r:id="rId28"/>
    <p:sldId id="287" r:id="rId29"/>
    <p:sldId id="288" r:id="rId30"/>
    <p:sldId id="289" r:id="rId31"/>
    <p:sldId id="290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1" r:id="rId50"/>
    <p:sldId id="312" r:id="rId51"/>
    <p:sldId id="313" r:id="rId52"/>
    <p:sldId id="31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0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   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</a:t>
            </a:r>
            <a:r>
              <a:rPr lang="en-US" altLang="zh-CN"/>
              <a:t>             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   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</a:t>
            </a:r>
            <a:r>
              <a:rPr lang="en-US" altLang="zh-CN"/>
              <a:t>             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4655" y="78867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0-3 &lt; 0</a:t>
            </a:r>
            <a:r>
              <a:rPr lang="zh-CN" altLang="en-US"/>
              <a:t>，不跳转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4655" y="78867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1-3 &lt; 0</a:t>
            </a:r>
            <a:r>
              <a:rPr lang="zh-CN" altLang="en-US"/>
              <a:t>，不跳转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4655" y="78867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2-3 &lt; 0</a:t>
            </a:r>
            <a:r>
              <a:rPr lang="zh-CN" altLang="en-US"/>
              <a:t>，不跳转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4655" y="78867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3-3 &gt;= 0</a:t>
            </a:r>
            <a:r>
              <a:rPr lang="zh-CN" altLang="en-US"/>
              <a:t>，跳转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1480" y="262890"/>
            <a:ext cx="17672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get3</a:t>
            </a:r>
            <a:r>
              <a:rPr lang="zh-CN" altLang="en-US" sz="1400"/>
              <a:t>方法</a:t>
            </a:r>
            <a:r>
              <a:rPr lang="zh-CN" altLang="en-US" sz="1400"/>
              <a:t>弹出，并将程序计数器设为返回地址，同时将操作数栈顶元素返回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</a:t>
            </a:r>
            <a:r>
              <a:rPr lang="en-US" altLang="zh-CN" sz="1000"/>
              <a:t>1</a:t>
            </a:r>
            <a:r>
              <a:rPr lang="zh-CN" altLang="en-US" sz="1000"/>
              <a:t>18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9005" y="5567045"/>
            <a:ext cx="3996055" cy="508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9660" y="57067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4716145" y="2120265"/>
            <a:ext cx="3996055" cy="3406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98565" y="2172970"/>
            <a:ext cx="9848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get3</a:t>
            </a:r>
            <a:r>
              <a:rPr lang="zh-CN" altLang="en-US" sz="1600"/>
              <a:t>方法</a:t>
            </a:r>
            <a:endParaRPr lang="zh-CN" altLang="en-US" sz="1600"/>
          </a:p>
        </p:txBody>
      </p:sp>
      <p:sp>
        <p:nvSpPr>
          <p:cNvPr id="34" name="圆角矩形 33"/>
          <p:cNvSpPr/>
          <p:nvPr/>
        </p:nvSpPr>
        <p:spPr>
          <a:xfrm>
            <a:off x="4861560" y="3469640"/>
            <a:ext cx="2174240" cy="1968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2740" y="35306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173595" y="3469640"/>
            <a:ext cx="1237615" cy="18999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12995" y="475234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result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/>
              <a:t>       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912995" y="422846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i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73595" y="475234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76135" y="422846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3775" y="35306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57" name="圆角矩形 56"/>
          <p:cNvSpPr/>
          <p:nvPr/>
        </p:nvSpPr>
        <p:spPr>
          <a:xfrm>
            <a:off x="5050790" y="2573655"/>
            <a:ext cx="1796415" cy="833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返回地址</a:t>
            </a:r>
            <a:endParaRPr lang="zh-CN" altLang="en-US" sz="1600"/>
          </a:p>
          <a:p>
            <a:pPr algn="ctr"/>
            <a:r>
              <a:rPr lang="en-US" altLang="zh-CN" sz="1600"/>
              <a:t>31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61480" y="262890"/>
            <a:ext cx="17672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get3</a:t>
            </a:r>
            <a:r>
              <a:rPr lang="zh-CN" altLang="en-US" sz="1400"/>
              <a:t>方法</a:t>
            </a:r>
            <a:r>
              <a:rPr lang="zh-CN" altLang="en-US" sz="1400"/>
              <a:t>弹出，并将程序计数器设为返回地址，同时将操作数栈顶元素返回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415020" y="4750435"/>
            <a:ext cx="1108710" cy="970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685020" y="3330575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57105" y="333057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9685020" y="572135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687560" y="519747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685020" y="467360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685020" y="414972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“11abc3”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1547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“11abc3”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9867900" y="16395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867900" y="2009775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“11abc3”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0995" y="2096135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1547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“11abc3”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9867900" y="16395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867900" y="2009775"/>
            <a:ext cx="1511935" cy="7302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“11abc3”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0995" y="2096135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1547</a:t>
            </a:r>
            <a:endParaRPr lang="en-US" altLang="zh-CN" sz="1200"/>
          </a:p>
        </p:txBody>
      </p:sp>
      <p:sp>
        <p:nvSpPr>
          <p:cNvPr id="34" name="圆角矩形 33"/>
          <p:cNvSpPr/>
          <p:nvPr/>
        </p:nvSpPr>
        <p:spPr>
          <a:xfrm>
            <a:off x="9119870" y="3530600"/>
            <a:ext cx="2835910" cy="252666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68790" y="3714750"/>
            <a:ext cx="915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11abc3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9119870" y="3530600"/>
            <a:ext cx="2835910" cy="252666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68790" y="3714750"/>
            <a:ext cx="915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11abc3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68790" y="4206875"/>
            <a:ext cx="2329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Process finished with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exit code 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65730" y="14420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程序退出</a:t>
            </a:r>
            <a:r>
              <a:rPr lang="zh-CN" altLang="en-US"/>
              <a:t>！！！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1495" y="128905"/>
            <a:ext cx="92075" cy="76200"/>
          </a:xfrm>
        </p:spPr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 flipV="1">
            <a:off x="11977370" y="184785"/>
            <a:ext cx="76200" cy="13335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45745" y="318135"/>
            <a:ext cx="3531235" cy="5989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630" y="760095"/>
            <a:ext cx="33318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 0 iconst_1</a:t>
            </a:r>
            <a:endParaRPr lang="zh-CN" altLang="en-US" sz="1000"/>
          </a:p>
          <a:p>
            <a:pPr algn="l"/>
            <a:r>
              <a:rPr lang="zh-CN" altLang="en-US" sz="1000"/>
              <a:t> 1 istore_1</a:t>
            </a:r>
            <a:endParaRPr lang="zh-CN" altLang="en-US" sz="1000"/>
          </a:p>
          <a:p>
            <a:pPr algn="l"/>
            <a:r>
              <a:rPr lang="zh-CN" altLang="en-US" sz="1000"/>
              <a:t> 2 bipush 10</a:t>
            </a:r>
            <a:endParaRPr lang="zh-CN" altLang="en-US" sz="1000"/>
          </a:p>
          <a:p>
            <a:pPr algn="l"/>
            <a:r>
              <a:rPr lang="zh-CN" altLang="en-US" sz="1000"/>
              <a:t> 4 istore_2</a:t>
            </a:r>
            <a:endParaRPr lang="zh-CN" altLang="en-US" sz="1000"/>
          </a:p>
          <a:p>
            <a:pPr algn="l"/>
            <a:r>
              <a:rPr lang="zh-CN" altLang="en-US" sz="1000"/>
              <a:t> 5 ldc #2 &lt;abc&gt;</a:t>
            </a:r>
            <a:endParaRPr lang="zh-CN" altLang="en-US" sz="1000"/>
          </a:p>
          <a:p>
            <a:pPr algn="l"/>
            <a:r>
              <a:rPr lang="zh-CN" altLang="en-US" sz="1000"/>
              <a:t> 7 astore_3</a:t>
            </a:r>
            <a:endParaRPr lang="zh-CN" altLang="en-US" sz="1000"/>
          </a:p>
          <a:p>
            <a:pPr algn="l"/>
            <a:r>
              <a:rPr lang="zh-CN" altLang="en-US" sz="1000"/>
              <a:t> 8 getstatic #3 &lt;java/lang/System.out&gt;</a:t>
            </a:r>
            <a:endParaRPr lang="zh-CN" altLang="en-US" sz="1000"/>
          </a:p>
          <a:p>
            <a:pPr algn="l"/>
            <a:r>
              <a:rPr lang="zh-CN" altLang="en-US" sz="1000"/>
              <a:t>11 new #4 &lt;java/lang/StringBuilder&gt;</a:t>
            </a:r>
            <a:endParaRPr lang="zh-CN" altLang="en-US" sz="1000"/>
          </a:p>
          <a:p>
            <a:pPr algn="l"/>
            <a:r>
              <a:rPr lang="zh-CN" altLang="en-US" sz="1000"/>
              <a:t>14 dup</a:t>
            </a:r>
            <a:endParaRPr lang="zh-CN" altLang="en-US" sz="1000"/>
          </a:p>
          <a:p>
            <a:pPr algn="l"/>
            <a:r>
              <a:rPr lang="zh-CN" altLang="en-US" sz="1000"/>
              <a:t>15 invokespecial #5 &lt;java/lang/StringBuilder.&lt;init&gt;&gt;</a:t>
            </a:r>
            <a:endParaRPr lang="zh-CN" altLang="en-US" sz="1000"/>
          </a:p>
          <a:p>
            <a:pPr algn="l"/>
            <a:r>
              <a:rPr lang="zh-CN" altLang="en-US" sz="1000"/>
              <a:t>18 iload_1</a:t>
            </a:r>
            <a:endParaRPr lang="zh-CN" altLang="en-US" sz="1000"/>
          </a:p>
          <a:p>
            <a:pPr algn="l"/>
            <a:r>
              <a:rPr lang="zh-CN" altLang="en-US" sz="1000"/>
              <a:t>19 iload_2</a:t>
            </a:r>
            <a:endParaRPr lang="zh-CN" altLang="en-US" sz="1000"/>
          </a:p>
          <a:p>
            <a:pPr algn="l"/>
            <a:r>
              <a:rPr lang="zh-CN" altLang="en-US" sz="1000"/>
              <a:t>20 iadd</a:t>
            </a:r>
            <a:endParaRPr lang="zh-CN" altLang="en-US" sz="1000"/>
          </a:p>
          <a:p>
            <a:pPr algn="l"/>
            <a:r>
              <a:rPr lang="zh-CN" altLang="en-US" sz="1000"/>
              <a:t>21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24 aload_3</a:t>
            </a:r>
            <a:endParaRPr lang="zh-CN" altLang="en-US" sz="1000"/>
          </a:p>
          <a:p>
            <a:pPr algn="l"/>
            <a:r>
              <a:rPr lang="zh-CN" altLang="en-US" sz="1000"/>
              <a:t>25 invokevirtual #7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28 invokestatic #8 &lt;com/zhixiao/readclass/Hello.get3&gt;</a:t>
            </a:r>
            <a:endParaRPr lang="zh-CN" altLang="en-US" sz="1000"/>
          </a:p>
          <a:p>
            <a:pPr algn="l"/>
            <a:r>
              <a:rPr lang="zh-CN" altLang="en-US" sz="1000"/>
              <a:t>31 invokevirtual #6 &lt;java/lang/StringBuilder.append&gt;</a:t>
            </a:r>
            <a:endParaRPr lang="zh-CN" altLang="en-US" sz="1000"/>
          </a:p>
          <a:p>
            <a:pPr algn="l"/>
            <a:r>
              <a:rPr lang="zh-CN" altLang="en-US" sz="1000"/>
              <a:t>34 invokevirtual #9 &lt;java/lang/StringBuilder.toString&gt;</a:t>
            </a:r>
            <a:endParaRPr lang="zh-CN" altLang="en-US" sz="1000"/>
          </a:p>
          <a:p>
            <a:pPr algn="l"/>
            <a:r>
              <a:rPr lang="zh-CN" altLang="en-US" sz="1000"/>
              <a:t>37 invokevirtual #10 &lt;java/io/PrintStream.println&gt;</a:t>
            </a:r>
            <a:endParaRPr lang="zh-CN" altLang="en-US" sz="1000"/>
          </a:p>
          <a:p>
            <a:pPr algn="l"/>
            <a:r>
              <a:rPr lang="zh-CN" altLang="en-US" sz="1000"/>
              <a:t>40 return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444500" y="39312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341630" y="4206875"/>
            <a:ext cx="155575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10</a:t>
            </a:r>
            <a:r>
              <a:rPr lang="zh-CN" altLang="en-US" sz="1000"/>
              <a:t>0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1 istore_0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2 iconst_0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3 istore_1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4 iload_1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5 iconst_3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6 if_icmpge 1</a:t>
            </a:r>
            <a:r>
              <a:rPr lang="en-US" altLang="zh-CN" sz="1000"/>
              <a:t>1</a:t>
            </a:r>
            <a:r>
              <a:rPr lang="zh-CN" altLang="en-US" sz="1000"/>
              <a:t>8 (+12)</a:t>
            </a:r>
            <a:endParaRPr lang="zh-CN" altLang="en-US" sz="1000"/>
          </a:p>
          <a:p>
            <a:pPr algn="l"/>
            <a:r>
              <a:rPr lang="en-US" altLang="zh-CN" sz="1000"/>
              <a:t>10</a:t>
            </a:r>
            <a:r>
              <a:rPr lang="zh-CN" altLang="en-US" sz="1000"/>
              <a:t>9 iinc 0 by 1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2 iinc 1 by 1</a:t>
            </a:r>
            <a:endParaRPr lang="zh-CN" altLang="en-US" sz="1000"/>
          </a:p>
          <a:p>
            <a:pPr algn="l"/>
            <a:r>
              <a:rPr lang="en-US" altLang="zh-CN" sz="1000"/>
              <a:t>1</a:t>
            </a:r>
            <a:r>
              <a:rPr lang="zh-CN" altLang="en-US" sz="1000"/>
              <a:t>15 goto </a:t>
            </a:r>
            <a:r>
              <a:rPr lang="en-US" altLang="zh-CN" sz="1000"/>
              <a:t>10</a:t>
            </a:r>
            <a:r>
              <a:rPr lang="zh-CN" altLang="en-US" sz="1000"/>
              <a:t>4 (-11)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8 iload_0</a:t>
            </a:r>
            <a:endParaRPr lang="zh-CN" altLang="en-US" sz="1000"/>
          </a:p>
          <a:p>
            <a:pPr algn="l"/>
            <a:r>
              <a:rPr lang="zh-CN" altLang="en-US" sz="1000"/>
              <a:t>1</a:t>
            </a:r>
            <a:r>
              <a:rPr lang="en-US" altLang="zh-CN" sz="1000"/>
              <a:t>1</a:t>
            </a:r>
            <a:r>
              <a:rPr lang="zh-CN" altLang="en-US" sz="1000"/>
              <a:t>9 ireturn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475740" y="3917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61205" y="420370"/>
            <a:ext cx="2148840" cy="885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72685" y="4203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78350" y="1571625"/>
            <a:ext cx="4279900" cy="4830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6145" y="2371725"/>
            <a:ext cx="3996055" cy="38842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69660" y="1571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6165" y="237172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921250" y="3057525"/>
            <a:ext cx="2174240" cy="3093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0060" y="30575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233285" y="3074670"/>
            <a:ext cx="1237615" cy="30079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05370" y="307467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4972685" y="546544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3  c                 </a:t>
            </a:r>
            <a:r>
              <a:rPr lang="en-US" altLang="zh-CN">
                <a:solidFill>
                  <a:srgbClr val="FF0000"/>
                </a:solidFill>
              </a:rPr>
              <a:t>#2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972685" y="494157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2  b              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72685" y="4417695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  a              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72685" y="3893820"/>
            <a:ext cx="2062480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0   args 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233285" y="546544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#3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35825" y="494157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1000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233285" y="4417695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3285" y="3893820"/>
            <a:ext cx="1235075" cy="523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30995" y="539750"/>
            <a:ext cx="2148840" cy="2646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99675" y="5397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9867900" y="909320"/>
            <a:ext cx="1511935" cy="412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StringBuilder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9230995" y="977900"/>
            <a:ext cx="520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1000</a:t>
            </a:r>
            <a:endParaRPr lang="en-US" altLang="zh-CN" sz="1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41608</Words>
  <Application>WPS 演示</Application>
  <PresentationFormat>宽屏</PresentationFormat>
  <Paragraphs>3540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眼前的黑是什么白</cp:lastModifiedBy>
  <cp:revision>26</cp:revision>
  <dcterms:created xsi:type="dcterms:W3CDTF">2019-06-19T02:08:00Z</dcterms:created>
  <dcterms:modified xsi:type="dcterms:W3CDTF">2019-12-13T11:40:37Z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