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반응형 웹과 미디어 쿼리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반응형 웹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FA151A0-A70B-4ECB-B834-2FA36AFAB799}"/>
              </a:ext>
            </a:extLst>
          </p:cNvPr>
          <p:cNvGrpSpPr/>
          <p:nvPr/>
        </p:nvGrpSpPr>
        <p:grpSpPr>
          <a:xfrm>
            <a:off x="2308161" y="2842708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9669C2-A4B7-4EF9-86B1-1C6D36362C0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25B4131-4EBF-441B-AD4E-84A2B057340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미디어 쿼리 알아보기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82885486-6CDC-406C-A1E7-DAB1AEB103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CA9CA37-2CFC-4D10-AFC0-EDCD2662D1D2}"/>
              </a:ext>
            </a:extLst>
          </p:cNvPr>
          <p:cNvGrpSpPr/>
          <p:nvPr/>
        </p:nvGrpSpPr>
        <p:grpSpPr>
          <a:xfrm>
            <a:off x="2308161" y="3535996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594BAE7-78C3-46E3-B899-B1AFDECC986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BE3A015-0069-4025-B119-2D41BD71C92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그리드 레이아웃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DFD52048-61E4-4EAA-A9DE-36A04CD55C0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F739F6C-4154-4693-AB5B-EC66100BC375}"/>
              </a:ext>
            </a:extLst>
          </p:cNvPr>
          <p:cNvGrpSpPr/>
          <p:nvPr/>
        </p:nvGrpSpPr>
        <p:grpSpPr>
          <a:xfrm>
            <a:off x="2308161" y="422928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98567EB-CF5E-4384-9DE1-24EC38EA43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E13618C-4E74-41DC-9AEA-6BFFDBD3320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플렉스 박스 레이아웃 알아보기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A7C0198-C768-481B-AEB1-76DB57B691F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39D0B6EB-D530-419B-BAE3-025AEB47296C}"/>
              </a:ext>
            </a:extLst>
          </p:cNvPr>
          <p:cNvGrpSpPr/>
          <p:nvPr/>
        </p:nvGrpSpPr>
        <p:grpSpPr>
          <a:xfrm>
            <a:off x="2308161" y="4922573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79DF8950-14CF-45E0-9EB8-30284372F44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47DD45D-B274-401A-88B8-7E593B340405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 </a:t>
              </a:r>
              <a:r>
                <a:rPr lang="ko-KR" altLang="en-US" b="1"/>
                <a:t>그리드 레이아웃 알아보기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535B7CF5-5652-404E-B43F-A9BA25784F0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C729C6C-2759-4414-933C-1A3FAD18657E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박스 레이아웃</a:t>
            </a:r>
            <a:r>
              <a:rPr lang="en-US" altLang="ko-KR" sz="1600" b="1">
                <a:latin typeface="+mn-ea"/>
              </a:rPr>
              <a:t>(flex box layout)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CE97BA8-B337-4B50-8C8E-8731C483610D}"/>
              </a:ext>
            </a:extLst>
          </p:cNvPr>
          <p:cNvSpPr/>
          <p:nvPr/>
        </p:nvSpPr>
        <p:spPr>
          <a:xfrm>
            <a:off x="503337" y="1702023"/>
            <a:ext cx="6568582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레이아웃을 기본으로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플렉스 박스를 원하는 위치에 배치하는 것</a:t>
            </a:r>
            <a:r>
              <a:rPr lang="en-US" altLang="ko-KR" sz="12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여유 공간에 따라 너비나 높이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위치를 자유롭게 변형할 수 있음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F238E1-F8D1-40FF-B554-72EFA5F5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7" y="2651364"/>
            <a:ext cx="6255697" cy="3467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AE7E9B-0BFB-43D6-BA99-1B23C91C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48" y="2675164"/>
            <a:ext cx="2802946" cy="34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플렉서블 박스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기본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배치 요소들을 감싸는 부모 요소를 플렉스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컨테이너로 지정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display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26E2721-F7E5-4393-890C-88225AF7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625188"/>
            <a:ext cx="4666539" cy="9889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C22C3A-B7B9-483E-902B-27E5CC535412}"/>
              </a:ext>
            </a:extLst>
          </p:cNvPr>
          <p:cNvSpPr/>
          <p:nvPr/>
        </p:nvSpPr>
        <p:spPr>
          <a:xfrm>
            <a:off x="472439" y="4097970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 항목의 배치를 위해 주축과 방향 지정</a:t>
            </a:r>
            <a:r>
              <a:rPr lang="en-US" altLang="ko-KR" sz="1200">
                <a:latin typeface="TDc_SSiMyungJo_120_OTF"/>
              </a:rPr>
              <a:t>. 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7A44AC2-4E4F-4637-A4F7-09F8EEC392E6}"/>
              </a:ext>
            </a:extLst>
          </p:cNvPr>
          <p:cNvSpPr/>
          <p:nvPr/>
        </p:nvSpPr>
        <p:spPr>
          <a:xfrm>
            <a:off x="472439" y="375527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flex-direction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5A59ABF-AE20-4063-82F0-CD1242FE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" y="4545060"/>
            <a:ext cx="4941117" cy="14784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DC8D9BB-ED1B-4F28-9B76-32C6B7CB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11" y="869096"/>
            <a:ext cx="5255657" cy="57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플렉서블 박스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기본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 항목을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한 줄 또는 여러 줄로 배치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flex-wrap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C22C3A-B7B9-483E-902B-27E5CC535412}"/>
              </a:ext>
            </a:extLst>
          </p:cNvPr>
          <p:cNvSpPr/>
          <p:nvPr/>
        </p:nvSpPr>
        <p:spPr>
          <a:xfrm>
            <a:off x="472439" y="4483863"/>
            <a:ext cx="505017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플렉스 배치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방향과 여러 줄 배치를 한꺼번에 지정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 값은 </a:t>
            </a:r>
            <a:r>
              <a:rPr lang="en-US" altLang="ko-KR" sz="1200"/>
              <a:t>flex-flow:row no-wrap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7A44AC2-4E4F-4637-A4F7-09F8EEC392E6}"/>
              </a:ext>
            </a:extLst>
          </p:cNvPr>
          <p:cNvSpPr/>
          <p:nvPr/>
        </p:nvSpPr>
        <p:spPr>
          <a:xfrm>
            <a:off x="472439" y="4141171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flex-flow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6097CF-DE98-4BB8-8E65-A3681BCE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25309"/>
            <a:ext cx="4632165" cy="1164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CF7EF7-376B-4548-81A2-36C0EBFF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08" y="1575795"/>
            <a:ext cx="5347574" cy="32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46E8100-5F2D-453C-8440-DF4F2B4972BB}"/>
              </a:ext>
            </a:extLst>
          </p:cNvPr>
          <p:cNvSpPr/>
          <p:nvPr/>
        </p:nvSpPr>
        <p:spPr>
          <a:xfrm>
            <a:off x="503338" y="2146305"/>
            <a:ext cx="4681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Dc_SSiMyungJo_120_OTF"/>
              </a:rPr>
              <a:t>플렉스</a:t>
            </a:r>
            <a:r>
              <a:rPr lang="en-US" altLang="ko-KR" sz="1200" dirty="0">
                <a:latin typeface="TDc_SSiMyungJo_120_OTF"/>
              </a:rPr>
              <a:t> </a:t>
            </a:r>
            <a:r>
              <a:rPr lang="ko-KR" altLang="en-US" sz="1200" dirty="0">
                <a:latin typeface="TDc_SSiMyungJo_120_OTF"/>
              </a:rPr>
              <a:t>항목을 주축 방향으로 배치할 때의 배치 </a:t>
            </a:r>
            <a:r>
              <a:rPr lang="ko-KR" altLang="en-US" sz="1200" dirty="0" smtClean="0">
                <a:latin typeface="TDc_SSiMyungJo_120_OTF"/>
              </a:rPr>
              <a:t>기준</a:t>
            </a:r>
            <a:endParaRPr lang="en-US" altLang="ko-KR" sz="1200" dirty="0" smtClean="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Flex-direction</a:t>
            </a:r>
            <a:r>
              <a:rPr lang="ko-KR" altLang="en-US" sz="1200" dirty="0" smtClean="0"/>
              <a:t>는 숫자와 위치가 모두 </a:t>
            </a:r>
            <a:r>
              <a:rPr lang="ko-KR" altLang="en-US" sz="1200" dirty="0" err="1" smtClean="0"/>
              <a:t>변경이되고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justify</a:t>
            </a:r>
            <a:r>
              <a:rPr lang="en-US" altLang="ko-KR" sz="1200" b="1" dirty="0">
                <a:latin typeface="+mn-ea"/>
              </a:rPr>
              <a:t>-content</a:t>
            </a:r>
            <a:r>
              <a:rPr lang="ko-KR" altLang="en-US" sz="1200" dirty="0" smtClean="0"/>
              <a:t>는 숫자는 동일하게 위치만 </a:t>
            </a:r>
            <a:r>
              <a:rPr lang="ko-KR" altLang="en-US" sz="1200" dirty="0" err="1" smtClean="0"/>
              <a:t>바뀌게된다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EFB006E-401C-44E2-9CF0-C587AA742CE1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justify-content </a:t>
            </a:r>
            <a:r>
              <a:rPr lang="ko-KR" altLang="en-US" sz="1200" b="1" dirty="0">
                <a:latin typeface="+mn-ea"/>
              </a:rPr>
              <a:t>속성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7C0DDB-AFE7-4A5F-AF7E-3188459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1" y="3657208"/>
            <a:ext cx="4568772" cy="1961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CF42372-1126-4D02-B657-24E5F886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06" y="1093188"/>
            <a:ext cx="5356958" cy="49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4E5AF7E-C6B9-43AE-888A-0E805DD8FF0D}"/>
              </a:ext>
            </a:extLst>
          </p:cNvPr>
          <p:cNvSpPr/>
          <p:nvPr/>
        </p:nvSpPr>
        <p:spPr>
          <a:xfrm>
            <a:off x="604006" y="2297835"/>
            <a:ext cx="4681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TDc_SSiMyungJo_120_OTF"/>
              </a:rPr>
              <a:t>교차축</a:t>
            </a:r>
            <a:r>
              <a:rPr lang="en-US" altLang="ko-KR" sz="1200" dirty="0" smtClean="0">
                <a:latin typeface="TDc_SSiMyungJo_120_OTF"/>
              </a:rPr>
              <a:t>(</a:t>
            </a:r>
            <a:r>
              <a:rPr lang="en-US" altLang="ko-KR" sz="1200" dirty="0" smtClean="0">
                <a:latin typeface="TDc_SSiMyungJo_120_OTF"/>
              </a:rPr>
              <a:t>0</a:t>
            </a:r>
            <a:r>
              <a:rPr lang="ko-KR" altLang="en-US" sz="1200" dirty="0" smtClean="0">
                <a:latin typeface="TDc_SSiMyungJo_120_OTF"/>
              </a:rPr>
              <a:t>에서 </a:t>
            </a:r>
            <a:r>
              <a:rPr lang="en-US" altLang="ko-KR" sz="1200" dirty="0" smtClean="0">
                <a:latin typeface="TDc_SSiMyungJo_120_OTF"/>
              </a:rPr>
              <a:t>y</a:t>
            </a:r>
            <a:r>
              <a:rPr lang="ko-KR" altLang="en-US" sz="1200" dirty="0" smtClean="0">
                <a:latin typeface="TDc_SSiMyungJo_120_OTF"/>
              </a:rPr>
              <a:t>로 내려가는</a:t>
            </a:r>
            <a:r>
              <a:rPr lang="en-US" altLang="ko-KR" sz="1200" dirty="0" smtClean="0">
                <a:latin typeface="TDc_SSiMyungJo_120_OTF"/>
              </a:rPr>
              <a:t>)</a:t>
            </a:r>
            <a:r>
              <a:rPr lang="ko-KR" altLang="en-US" sz="1200" dirty="0" smtClean="0">
                <a:latin typeface="TDc_SSiMyungJo_120_OTF"/>
              </a:rPr>
              <a:t>을 </a:t>
            </a:r>
            <a:r>
              <a:rPr lang="ko-KR" altLang="en-US" sz="1200" dirty="0">
                <a:latin typeface="TDc_SSiMyungJo_120_OTF"/>
              </a:rPr>
              <a:t>기준으로 하는 배치 방법 조절</a:t>
            </a:r>
            <a:endParaRPr lang="en-US" altLang="ko-KR" sz="1200" dirty="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Dc_SSiMyungJo_120_OTF"/>
              </a:rPr>
              <a:t>교차축에서</a:t>
            </a:r>
            <a:r>
              <a:rPr lang="ko-KR" altLang="en-US" sz="1200" dirty="0">
                <a:latin typeface="TDc_SSiMyungJo_120_OTF"/>
              </a:rPr>
              <a:t> 특정 항목만 지정하고 싶다면 </a:t>
            </a:r>
            <a:r>
              <a:rPr lang="en-US" altLang="ko-KR" sz="1200" dirty="0">
                <a:latin typeface="TDc_SSiMyungJo_120_OTF"/>
              </a:rPr>
              <a:t>align-self </a:t>
            </a:r>
            <a:r>
              <a:rPr lang="ko-KR" altLang="en-US" sz="1200" dirty="0">
                <a:latin typeface="TDc_SSiMyungJo_120_OTF"/>
              </a:rPr>
              <a:t>속성 </a:t>
            </a:r>
            <a:r>
              <a:rPr lang="ko-KR" altLang="en-US" sz="1200" dirty="0" smtClean="0">
                <a:latin typeface="TDc_SSiMyungJo_120_OTF"/>
              </a:rPr>
              <a:t>사용</a:t>
            </a:r>
            <a:endParaRPr lang="en-US" altLang="ko-KR" sz="1200" dirty="0" smtClean="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Dc_SSiMyungJo_120_OTF"/>
              </a:rPr>
              <a:t>Items</a:t>
            </a:r>
            <a:r>
              <a:rPr lang="ko-KR" altLang="en-US" sz="1200" dirty="0" smtClean="0">
                <a:latin typeface="TDc_SSiMyungJo_120_OTF"/>
              </a:rPr>
              <a:t>는 회색 </a:t>
            </a:r>
            <a:r>
              <a:rPr lang="ko-KR" altLang="en-US" sz="1200" dirty="0" err="1" smtClean="0">
                <a:latin typeface="TDc_SSiMyungJo_120_OTF"/>
              </a:rPr>
              <a:t>한줄</a:t>
            </a:r>
            <a:r>
              <a:rPr lang="en-US" altLang="ko-KR" sz="1200" dirty="0" smtClean="0">
                <a:latin typeface="TDc_SSiMyungJo_120_OTF"/>
              </a:rPr>
              <a:t>(</a:t>
            </a:r>
            <a:r>
              <a:rPr lang="ko-KR" altLang="en-US" sz="1200" dirty="0" smtClean="0">
                <a:latin typeface="TDc_SSiMyungJo_120_OTF"/>
              </a:rPr>
              <a:t>가로로 </a:t>
            </a:r>
            <a:r>
              <a:rPr lang="ko-KR" altLang="en-US" sz="1200" dirty="0" err="1" smtClean="0">
                <a:latin typeface="TDc_SSiMyungJo_120_OTF"/>
              </a:rPr>
              <a:t>한줄</a:t>
            </a:r>
            <a:r>
              <a:rPr lang="en-US" altLang="ko-KR" sz="1200" dirty="0" smtClean="0">
                <a:latin typeface="TDc_SSiMyungJo_120_OTF"/>
              </a:rPr>
              <a:t>)</a:t>
            </a:r>
            <a:r>
              <a:rPr lang="ko-KR" altLang="en-US" sz="1200" dirty="0" smtClean="0">
                <a:latin typeface="TDc_SSiMyungJo_120_OTF"/>
              </a:rPr>
              <a:t>을 기준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8403722-6DCC-43C3-8C19-D4A12A227A79}"/>
              </a:ext>
            </a:extLst>
          </p:cNvPr>
          <p:cNvSpPr/>
          <p:nvPr/>
        </p:nvSpPr>
        <p:spPr>
          <a:xfrm>
            <a:off x="604006" y="189381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align-items </a:t>
            </a:r>
            <a:r>
              <a:rPr lang="ko-KR" altLang="en-US" sz="1200" b="1">
                <a:latin typeface="+mn-ea"/>
              </a:rPr>
              <a:t>속성</a:t>
            </a:r>
            <a:r>
              <a:rPr lang="en-US" altLang="ko-KR" sz="1200" b="1">
                <a:latin typeface="+mn-ea"/>
              </a:rPr>
              <a:t>, align-self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46BEF27-E45A-47DB-8813-64BE1ACAFF38}"/>
              </a:ext>
            </a:extLst>
          </p:cNvPr>
          <p:cNvGrpSpPr/>
          <p:nvPr/>
        </p:nvGrpSpPr>
        <p:grpSpPr>
          <a:xfrm>
            <a:off x="3439486" y="1990243"/>
            <a:ext cx="2114026" cy="853625"/>
            <a:chOff x="3439486" y="1990243"/>
            <a:chExt cx="2114026" cy="8536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79A6014-F44E-4329-866D-07320BBED66C}"/>
                </a:ext>
              </a:extLst>
            </p:cNvPr>
            <p:cNvSpPr/>
            <p:nvPr/>
          </p:nvSpPr>
          <p:spPr>
            <a:xfrm>
              <a:off x="3439486" y="2676088"/>
              <a:ext cx="939567" cy="1677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8311454-2C75-475F-A2D0-E6D1374D042D}"/>
                </a:ext>
              </a:extLst>
            </p:cNvPr>
            <p:cNvSpPr txBox="1"/>
            <p:nvPr/>
          </p:nvSpPr>
          <p:spPr>
            <a:xfrm>
              <a:off x="3950188" y="1990243"/>
              <a:ext cx="16033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해당 항목 자체에 사용</a:t>
              </a: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xmlns="" id="{09030997-48AB-4135-AA1A-3D0441629152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 rot="5400000">
              <a:off x="4118443" y="2042680"/>
              <a:ext cx="424235" cy="8425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063618B-33BE-47D5-923C-C7BEC73D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6" y="3247287"/>
            <a:ext cx="4601054" cy="18837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C292393-6E46-4C9A-91C9-DDC15918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12" y="511729"/>
            <a:ext cx="4758960" cy="6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7FA1AE3-D3F6-4C36-8098-DDE167185D98}"/>
              </a:ext>
            </a:extLst>
          </p:cNvPr>
          <p:cNvSpPr/>
          <p:nvPr/>
        </p:nvSpPr>
        <p:spPr>
          <a:xfrm>
            <a:off x="503337" y="2255697"/>
            <a:ext cx="5629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Dc_SSiMyungJo_120_OTF"/>
              </a:rPr>
              <a:t>플렉스</a:t>
            </a:r>
            <a:r>
              <a:rPr lang="en-US" altLang="ko-KR" sz="1200" dirty="0">
                <a:latin typeface="TDc_SSiMyungJo_120_OTF"/>
              </a:rPr>
              <a:t> </a:t>
            </a:r>
            <a:r>
              <a:rPr lang="ko-KR" altLang="en-US" sz="1200" dirty="0">
                <a:latin typeface="TDc_SSiMyungJo_120_OTF"/>
              </a:rPr>
              <a:t>항목이</a:t>
            </a:r>
            <a:r>
              <a:rPr lang="en-US" altLang="ko-KR" sz="1200" dirty="0">
                <a:latin typeface="TDc_SSiMyungJo_120_OTF"/>
              </a:rPr>
              <a:t> </a:t>
            </a:r>
            <a:r>
              <a:rPr lang="ko-KR" altLang="en-US" sz="1200" dirty="0">
                <a:latin typeface="TDc_SSiMyungJo_120_OTF"/>
              </a:rPr>
              <a:t>여러 </a:t>
            </a:r>
            <a:r>
              <a:rPr lang="ko-KR" altLang="en-US" sz="1200" dirty="0" smtClean="0">
                <a:latin typeface="TDc_SSiMyungJo_120_OTF"/>
              </a:rPr>
              <a:t>줄</a:t>
            </a:r>
            <a:r>
              <a:rPr lang="en-US" altLang="ko-KR" sz="1200" dirty="0" smtClean="0">
                <a:latin typeface="TDc_SSiMyungJo_120_OTF"/>
              </a:rPr>
              <a:t>(</a:t>
            </a:r>
            <a:r>
              <a:rPr lang="ko-KR" altLang="en-US" sz="1200" dirty="0" smtClean="0">
                <a:latin typeface="TDc_SSiMyungJo_120_OTF"/>
              </a:rPr>
              <a:t>여러 </a:t>
            </a:r>
            <a:r>
              <a:rPr lang="en-US" altLang="ko-KR" sz="1200" dirty="0" err="1" smtClean="0">
                <a:latin typeface="TDc_SSiMyungJo_120_OTF"/>
              </a:rPr>
              <a:t>colum</a:t>
            </a:r>
            <a:r>
              <a:rPr lang="ko-KR" altLang="en-US" sz="1200" dirty="0" smtClean="0">
                <a:latin typeface="TDc_SSiMyungJo_120_OTF"/>
              </a:rPr>
              <a:t>들</a:t>
            </a:r>
            <a:r>
              <a:rPr lang="en-US" altLang="ko-KR" sz="1200" dirty="0" smtClean="0">
                <a:latin typeface="TDc_SSiMyungJo_120_OTF"/>
              </a:rPr>
              <a:t>)</a:t>
            </a:r>
            <a:r>
              <a:rPr lang="ko-KR" altLang="en-US" sz="1200" dirty="0" smtClean="0">
                <a:latin typeface="TDc_SSiMyungJo_120_OTF"/>
              </a:rPr>
              <a:t>로 </a:t>
            </a:r>
            <a:r>
              <a:rPr lang="ko-KR" altLang="en-US" sz="1200" dirty="0">
                <a:latin typeface="TDc_SSiMyungJo_120_OTF"/>
              </a:rPr>
              <a:t>표시될 때 교차 축 기준의 배치 방법 지정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0115130-4431-405C-8540-3185CDE9239D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align-content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3A0EDA5-05A4-4868-88BE-3F8013ED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84" y="2769106"/>
            <a:ext cx="4483949" cy="2148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CAD203D-C2BE-4DCF-B844-00BFFF4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3" y="706582"/>
            <a:ext cx="5050174" cy="32124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89E1893-63EB-466F-937B-634E775F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03" y="3919014"/>
            <a:ext cx="4205681" cy="28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7" y="1093188"/>
            <a:ext cx="54276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박스 레이아웃을 사용해 화면 중앙에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46D3DF-7EFF-4020-B7D3-3BFC519A11CA}"/>
              </a:ext>
            </a:extLst>
          </p:cNvPr>
          <p:cNvSpPr txBox="1"/>
          <p:nvPr/>
        </p:nvSpPr>
        <p:spPr>
          <a:xfrm>
            <a:off x="503337" y="1582713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플렉스 박스 레이아웃을 가장 많이 사용하는 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1835E68-BB75-4B63-8D5B-C373FC53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7" y="2352413"/>
            <a:ext cx="5304639" cy="3938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A03716A-C8B0-48B6-AF90-DE9C6019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95" y="1582713"/>
            <a:ext cx="3601110" cy="4867707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92564EC-20B0-45C4-82E0-813B6EAB020C}"/>
              </a:ext>
            </a:extLst>
          </p:cNvPr>
          <p:cNvSpPr/>
          <p:nvPr/>
        </p:nvSpPr>
        <p:spPr>
          <a:xfrm>
            <a:off x="8590327" y="2281806"/>
            <a:ext cx="738231" cy="4446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9D038F4-3981-4EC1-AFA6-1EE8F05239FA}"/>
              </a:ext>
            </a:extLst>
          </p:cNvPr>
          <p:cNvSpPr/>
          <p:nvPr/>
        </p:nvSpPr>
        <p:spPr>
          <a:xfrm>
            <a:off x="8330268" y="4739780"/>
            <a:ext cx="738231" cy="4446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8E5304-65A8-4B97-9E3B-F5A202A443C6}"/>
              </a:ext>
            </a:extLst>
          </p:cNvPr>
          <p:cNvSpPr txBox="1"/>
          <p:nvPr/>
        </p:nvSpPr>
        <p:spPr>
          <a:xfrm>
            <a:off x="10236972" y="4140709"/>
            <a:ext cx="162506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화면 크기에 상관없이 버튼은 </a:t>
            </a:r>
            <a:r>
              <a:rPr lang="ko-KR" altLang="en-US" sz="1100" b="1"/>
              <a:t>항상 화면 중앙</a:t>
            </a:r>
            <a:r>
              <a:rPr lang="ko-KR" altLang="en-US" sz="1100"/>
              <a:t>에 표시됨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xmlns="" id="{BF68926A-FEF4-4961-AE6F-C5CE1DA79D73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351858" y="2443063"/>
            <a:ext cx="1674346" cy="1720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xmlns="" id="{6FA28504-6CD2-48AE-9F9D-CF6481369221}"/>
              </a:ext>
            </a:extLst>
          </p:cNvPr>
          <p:cNvCxnSpPr>
            <a:stCxn id="16" idx="2"/>
            <a:endCxn id="23" idx="4"/>
          </p:cNvCxnSpPr>
          <p:nvPr/>
        </p:nvCxnSpPr>
        <p:spPr>
          <a:xfrm rot="5400000">
            <a:off x="9763290" y="3898183"/>
            <a:ext cx="222308" cy="2350119"/>
          </a:xfrm>
          <a:prstGeom prst="curvedConnector3">
            <a:avLst>
              <a:gd name="adj1" fmla="val 20283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0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 </a:t>
            </a:r>
            <a:r>
              <a:rPr lang="ko-KR" altLang="en-US" sz="1600" b="1">
                <a:latin typeface="+mn-ea"/>
              </a:rPr>
              <a:t>그리드 레이아웃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661950E-0A81-4DA2-AD42-206A1EE8EBB2}"/>
              </a:ext>
            </a:extLst>
          </p:cNvPr>
          <p:cNvSpPr/>
          <p:nvPr/>
        </p:nvSpPr>
        <p:spPr>
          <a:xfrm>
            <a:off x="503336" y="1702023"/>
            <a:ext cx="6862197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플렉스 박스 레이아웃은 주축</a:t>
            </a:r>
            <a:r>
              <a:rPr lang="en-US" altLang="ko-KR" sz="1200">
                <a:latin typeface="TDc_SSiMyungJo_120_OTF"/>
              </a:rPr>
              <a:t>/</a:t>
            </a:r>
            <a:r>
              <a:rPr lang="ko-KR" altLang="en-US" sz="1200">
                <a:latin typeface="TDc_SSiMyungJo_120_OTF"/>
              </a:rPr>
              <a:t>교차축 개념이 있지만 </a:t>
            </a: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레이아웃은 양쪽 방향 모두 사용</a:t>
            </a:r>
            <a:r>
              <a:rPr lang="en-US" altLang="ko-KR" sz="1200">
                <a:latin typeface="TDc_SSiMyungJo_120_OTF"/>
              </a:rPr>
              <a:t/>
            </a:r>
            <a:br>
              <a:rPr lang="en-US" altLang="ko-KR" sz="1200">
                <a:latin typeface="TDc_SSiMyungJo_120_OTF"/>
              </a:rPr>
            </a:br>
            <a:r>
              <a:rPr lang="en-US" altLang="ko-KR" sz="1200">
                <a:latin typeface="TDc_SSiMyungJo_120_OTF"/>
              </a:rPr>
              <a:t>(</a:t>
            </a:r>
            <a:r>
              <a:rPr lang="ko-KR" altLang="en-US" sz="1200">
                <a:latin typeface="TDc_SSiMyungJo_120_OTF"/>
              </a:rPr>
              <a:t>플렉스 그리드 레이아웃은 </a:t>
            </a:r>
            <a:r>
              <a:rPr lang="en-US" altLang="ko-KR" sz="1200">
                <a:latin typeface="TDc_SSiMyungJo_120_OTF"/>
              </a:rPr>
              <a:t>1</a:t>
            </a:r>
            <a:r>
              <a:rPr lang="ko-KR" altLang="en-US" sz="1200">
                <a:latin typeface="TDc_SSiMyungJo_120_OTF"/>
              </a:rPr>
              <a:t>차원</a:t>
            </a:r>
            <a:r>
              <a:rPr lang="en-US" altLang="ko-KR" sz="1200">
                <a:latin typeface="TDc_SSiMyungJo_120_OTF"/>
              </a:rPr>
              <a:t>, CSS  </a:t>
            </a:r>
            <a:r>
              <a:rPr lang="ko-KR" altLang="en-US" sz="1200">
                <a:latin typeface="TDc_SSiMyungJo_120_OTF"/>
              </a:rPr>
              <a:t>그리드 레이아웃은 </a:t>
            </a:r>
            <a:r>
              <a:rPr lang="en-US" altLang="ko-KR" sz="1200">
                <a:latin typeface="TDc_SSiMyungJo_120_OTF"/>
              </a:rPr>
              <a:t>2</a:t>
            </a:r>
            <a:r>
              <a:rPr lang="ko-KR" altLang="en-US" sz="1200">
                <a:latin typeface="TDc_SSiMyungJo_120_OTF"/>
              </a:rPr>
              <a:t>차원이라고도 함</a:t>
            </a:r>
            <a:r>
              <a:rPr lang="en-US" altLang="ko-KR" sz="1200"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줄</a:t>
            </a:r>
            <a:r>
              <a:rPr lang="en-US" altLang="ko-KR" sz="1200">
                <a:latin typeface="TDc_SSiMyungJo_120_OTF"/>
              </a:rPr>
              <a:t>(row)</a:t>
            </a:r>
            <a:r>
              <a:rPr lang="ko-KR" altLang="en-US" sz="1200">
                <a:latin typeface="TDc_SSiMyungJo_120_OTF"/>
              </a:rPr>
              <a:t>과 칼럼</a:t>
            </a:r>
            <a:r>
              <a:rPr lang="en-US" altLang="ko-KR" sz="1200">
                <a:latin typeface="TDc_SSiMyungJo_120_OTF"/>
              </a:rPr>
              <a:t>(column)</a:t>
            </a:r>
            <a:r>
              <a:rPr lang="ko-KR" altLang="en-US" sz="1200">
                <a:latin typeface="TDc_SSiMyungJo_120_OTF"/>
              </a:rPr>
              <a:t>으로 화면을 구성하고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줄 사이의 여백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칼럼 사이의 여백을 조절</a:t>
            </a:r>
            <a:r>
              <a:rPr lang="en-US" altLang="ko-KR" sz="1200">
                <a:latin typeface="TDc_SSiMyungJo_120_OTF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3C08CBF-394D-482E-B254-7C796C7F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57" y="2935888"/>
            <a:ext cx="4351397" cy="25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</a:t>
            </a:r>
            <a:r>
              <a:rPr lang="ko-KR" altLang="en-US" sz="1600" b="1">
                <a:latin typeface="+mn-ea"/>
              </a:rPr>
              <a:t> 그리드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항목을 배치하는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배치 요소들을 감싸는 부모 요소를 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컨테이너로 지정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display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C22C3A-B7B9-483E-902B-27E5CC535412}"/>
              </a:ext>
            </a:extLst>
          </p:cNvPr>
          <p:cNvSpPr/>
          <p:nvPr/>
        </p:nvSpPr>
        <p:spPr>
          <a:xfrm>
            <a:off x="472439" y="4097970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칼럼</a:t>
            </a:r>
            <a:r>
              <a:rPr lang="en-US" altLang="ko-KR" sz="1200">
                <a:latin typeface="TDc_SSiMyungJo_120_OTF"/>
              </a:rPr>
              <a:t>/</a:t>
            </a:r>
            <a:r>
              <a:rPr lang="ko-KR" altLang="en-US" sz="1200">
                <a:latin typeface="TDc_SSiMyungJo_120_OTF"/>
              </a:rPr>
              <a:t>줄의 크기와 개수 지정</a:t>
            </a:r>
            <a:r>
              <a:rPr lang="en-US" altLang="ko-KR" sz="1200">
                <a:latin typeface="TDc_SSiMyungJo_120_OTF"/>
              </a:rPr>
              <a:t> 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7A44AC2-4E4F-4637-A4F7-09F8EEC392E6}"/>
              </a:ext>
            </a:extLst>
          </p:cNvPr>
          <p:cNvSpPr/>
          <p:nvPr/>
        </p:nvSpPr>
        <p:spPr>
          <a:xfrm>
            <a:off x="472439" y="375527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grid-template-columns, grid-template-rows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F954F4-F933-4C7B-A539-235BE140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91977"/>
            <a:ext cx="4027634" cy="8967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89644BE-FE0F-4113-992A-A95EEBFC2DA1}"/>
              </a:ext>
            </a:extLst>
          </p:cNvPr>
          <p:cNvSpPr/>
          <p:nvPr/>
        </p:nvSpPr>
        <p:spPr>
          <a:xfrm>
            <a:off x="503338" y="4555908"/>
            <a:ext cx="517600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grid-template-columns : </a:t>
            </a:r>
            <a:r>
              <a:rPr lang="ko-KR" altLang="en-US" sz="1200">
                <a:latin typeface="TDc_SSiMyungJo_120_OTF"/>
              </a:rPr>
              <a:t>그리드 컨테이너 안의 칼럼 개수와 너빗값</a:t>
            </a:r>
            <a:endParaRPr lang="en-US" altLang="ko-KR" sz="1200">
              <a:latin typeface="TDc_SSiMyungJo_120_OTF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grid-template-rows: </a:t>
            </a:r>
            <a:r>
              <a:rPr lang="ko-KR" altLang="en-US" sz="1200">
                <a:latin typeface="TDc_SSiMyungJo_120_OTF"/>
              </a:rPr>
              <a:t>그리드 컨테이너 안의 줄 개수와 너빗값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AD9FEBB-D2B5-4BB5-A937-C9A9C339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6955"/>
            <a:ext cx="5445431" cy="5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D6B3E83-9718-4833-BC18-44F881095FB7}"/>
              </a:ext>
            </a:extLst>
          </p:cNvPr>
          <p:cNvSpPr/>
          <p:nvPr/>
        </p:nvSpPr>
        <p:spPr>
          <a:xfrm>
            <a:off x="472439" y="1009635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상대적인 크기를 지정하는 </a:t>
            </a:r>
            <a:r>
              <a:rPr lang="en-US" altLang="ko-KR" sz="1200" b="1">
                <a:latin typeface="+mn-ea"/>
              </a:rPr>
              <a:t>fr </a:t>
            </a:r>
            <a:r>
              <a:rPr lang="ko-KR" altLang="en-US" sz="1200" b="1">
                <a:latin typeface="+mn-ea"/>
              </a:rPr>
              <a:t>단위</a:t>
            </a:r>
            <a:endParaRPr lang="en-US" altLang="ko-KR" sz="12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42743F7-5176-49C9-9252-CB408A65FCF9}"/>
              </a:ext>
            </a:extLst>
          </p:cNvPr>
          <p:cNvSpPr/>
          <p:nvPr/>
        </p:nvSpPr>
        <p:spPr>
          <a:xfrm>
            <a:off x="472439" y="1406656"/>
            <a:ext cx="505017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칼럼</a:t>
            </a:r>
            <a:r>
              <a:rPr lang="en-US" altLang="ko-KR" sz="1200"/>
              <a:t>/</a:t>
            </a:r>
            <a:r>
              <a:rPr lang="ko-KR" altLang="en-US" sz="1200"/>
              <a:t>줄의 크기를 지정할 때 </a:t>
            </a:r>
            <a:r>
              <a:rPr lang="en-US" altLang="ko-KR" sz="1200"/>
              <a:t>px </a:t>
            </a:r>
            <a:r>
              <a:rPr lang="ko-KR" altLang="en-US" sz="1200"/>
              <a:t>단위는 반응형 웹 디자인에 적합하지 않음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상대적인 크기를 지정하는 </a:t>
            </a:r>
            <a:r>
              <a:rPr lang="en-US" altLang="ko-KR" sz="1200" b="1">
                <a:sym typeface="Wingdings" panose="05000000000000000000" pitchFamily="2" charset="2"/>
              </a:rPr>
              <a:t>fr</a:t>
            </a:r>
            <a:r>
              <a:rPr lang="en-US" altLang="ko-KR" sz="1200">
                <a:sym typeface="Wingdings" panose="05000000000000000000" pitchFamily="2" charset="2"/>
              </a:rPr>
              <a:t>(fraction)</a:t>
            </a:r>
            <a:r>
              <a:rPr lang="ko-KR" altLang="en-US" sz="1200">
                <a:sym typeface="Wingdings" panose="05000000000000000000" pitchFamily="2" charset="2"/>
              </a:rPr>
              <a:t> 단위 사용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C911AC7-4846-4D7D-B9BB-C20391A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479383"/>
            <a:ext cx="2765710" cy="334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651F06E-134A-48FF-8A4C-2FBD36F408E7}"/>
              </a:ext>
            </a:extLst>
          </p:cNvPr>
          <p:cNvSpPr txBox="1"/>
          <p:nvPr/>
        </p:nvSpPr>
        <p:spPr>
          <a:xfrm>
            <a:off x="406820" y="2138722"/>
            <a:ext cx="363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너비의 비율이 </a:t>
            </a:r>
            <a:r>
              <a:rPr lang="en-US" altLang="ko-KR" sz="1200">
                <a:solidFill>
                  <a:srgbClr val="0070C0"/>
                </a:solidFill>
              </a:rPr>
              <a:t>2:1:2</a:t>
            </a:r>
            <a:r>
              <a:rPr lang="ko-KR" altLang="en-US" sz="1200">
                <a:solidFill>
                  <a:srgbClr val="0070C0"/>
                </a:solidFill>
              </a:rPr>
              <a:t>인 칼럼 </a:t>
            </a:r>
            <a:r>
              <a:rPr lang="en-US" altLang="ko-KR" sz="1200">
                <a:solidFill>
                  <a:srgbClr val="0070C0"/>
                </a:solidFill>
              </a:rPr>
              <a:t>3</a:t>
            </a:r>
            <a:r>
              <a:rPr lang="ko-KR" altLang="en-US" sz="1200">
                <a:solidFill>
                  <a:srgbClr val="0070C0"/>
                </a:solidFill>
              </a:rPr>
              <a:t>개를 배치한다면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F509215-D59E-4338-B6FB-0905EE84BD09}"/>
              </a:ext>
            </a:extLst>
          </p:cNvPr>
          <p:cNvSpPr/>
          <p:nvPr/>
        </p:nvSpPr>
        <p:spPr>
          <a:xfrm>
            <a:off x="472439" y="3122890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값이 반복된다면 </a:t>
            </a:r>
            <a:r>
              <a:rPr lang="en-US" altLang="ko-KR" sz="1200" b="1">
                <a:latin typeface="+mn-ea"/>
              </a:rPr>
              <a:t>repeat( ) </a:t>
            </a:r>
            <a:r>
              <a:rPr lang="ko-KR" altLang="en-US" sz="1200" b="1">
                <a:latin typeface="+mn-ea"/>
              </a:rPr>
              <a:t>함수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5616C96-71F5-4337-B9ED-3AEE1E26E9EB}"/>
              </a:ext>
            </a:extLst>
          </p:cNvPr>
          <p:cNvSpPr/>
          <p:nvPr/>
        </p:nvSpPr>
        <p:spPr>
          <a:xfrm>
            <a:off x="472439" y="3519911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똑같은 값을 여러 번 반복한다면 내장 함수 </a:t>
            </a:r>
            <a:r>
              <a:rPr lang="en-US" altLang="ko-KR" sz="1200"/>
              <a:t>repeat( ) </a:t>
            </a:r>
            <a:r>
              <a:rPr lang="ko-KR" altLang="en-US" sz="1200"/>
              <a:t>함수 사용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D251474-8EB7-4527-A29A-397DBA19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8" y="4034717"/>
            <a:ext cx="2540702" cy="12240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7D5D41-FB3A-4FED-B4E9-06A7E2CDA5A9}"/>
              </a:ext>
            </a:extLst>
          </p:cNvPr>
          <p:cNvSpPr/>
          <p:nvPr/>
        </p:nvSpPr>
        <p:spPr>
          <a:xfrm>
            <a:off x="6579625" y="1009635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자동으로 칼럼 개수를 조절하는 </a:t>
            </a:r>
            <a:r>
              <a:rPr lang="en-US" altLang="ko-KR" sz="1200" b="1">
                <a:latin typeface="+mn-ea"/>
              </a:rPr>
              <a:t>auto-fill, auto-fit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DEA95B3-7512-4136-ACED-7B9BC1936C30}"/>
              </a:ext>
            </a:extLst>
          </p:cNvPr>
          <p:cNvSpPr/>
          <p:nvPr/>
        </p:nvSpPr>
        <p:spPr>
          <a:xfrm>
            <a:off x="6520901" y="1406656"/>
            <a:ext cx="505017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칼럼 너비와 함께 </a:t>
            </a:r>
            <a:r>
              <a:rPr lang="en-US" altLang="ko-KR" sz="1200"/>
              <a:t>auto-fit</a:t>
            </a:r>
            <a:r>
              <a:rPr lang="ko-KR" altLang="en-US" sz="1200"/>
              <a:t>이나 </a:t>
            </a:r>
            <a:r>
              <a:rPr lang="en-US" altLang="ko-KR" sz="1200"/>
              <a:t>auto-fill</a:t>
            </a:r>
            <a:r>
              <a:rPr lang="ko-KR" altLang="en-US" sz="1200"/>
              <a:t>을 지정하면 화면 너비에 따라 칼럼 개수를 조절할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auto-fit : </a:t>
            </a:r>
            <a:r>
              <a:rPr lang="ko-KR" altLang="en-US" sz="1200"/>
              <a:t>남는 공간 없이 꽉 채우기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auto-fill : </a:t>
            </a:r>
            <a:r>
              <a:rPr lang="ko-KR" altLang="en-US" sz="1200"/>
              <a:t>칼럼의 최소 너비까지만 표시하고 남는 공간은 그대로 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8E77B98-69DF-4E78-90C0-F0E675984BAA}"/>
              </a:ext>
            </a:extLst>
          </p:cNvPr>
          <p:cNvSpPr txBox="1"/>
          <p:nvPr/>
        </p:nvSpPr>
        <p:spPr>
          <a:xfrm>
            <a:off x="6453789" y="2837248"/>
            <a:ext cx="3800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너비 </a:t>
            </a:r>
            <a:r>
              <a:rPr lang="en-US" altLang="ko-KR" sz="1200">
                <a:solidFill>
                  <a:srgbClr val="0070C0"/>
                </a:solidFill>
              </a:rPr>
              <a:t>200px</a:t>
            </a:r>
            <a:r>
              <a:rPr lang="ko-KR" altLang="en-US" sz="1200">
                <a:solidFill>
                  <a:srgbClr val="0070C0"/>
                </a:solidFill>
              </a:rPr>
              <a:t>인 칼럼을 화면에 가득찰 때까지 배치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871394E-FCD7-47D2-962F-47D0FDD2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01" y="3171618"/>
            <a:ext cx="3315793" cy="2947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19FA04E-F67F-4082-89BD-46B932D8E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92" y="4275002"/>
            <a:ext cx="4329681" cy="1939821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D2C8EEDB-DADC-4437-88D5-73FFF32C35A9}"/>
              </a:ext>
            </a:extLst>
          </p:cNvPr>
          <p:cNvGrpSpPr/>
          <p:nvPr/>
        </p:nvGrpSpPr>
        <p:grpSpPr>
          <a:xfrm>
            <a:off x="5939406" y="3708879"/>
            <a:ext cx="6066795" cy="1318907"/>
            <a:chOff x="5939406" y="3708879"/>
            <a:chExt cx="6066795" cy="13189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1C65B917-3473-4608-8C8F-1FE1D5C1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0996" y="3708879"/>
              <a:ext cx="4725205" cy="91823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F2685DFB-FC6F-4E8C-B329-946F3BC14285}"/>
                </a:ext>
              </a:extLst>
            </p:cNvPr>
            <p:cNvSpPr/>
            <p:nvPr/>
          </p:nvSpPr>
          <p:spPr>
            <a:xfrm>
              <a:off x="5939406" y="4869634"/>
              <a:ext cx="3897288" cy="15815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xmlns="" id="{BF511AD4-4C0D-437D-B220-38A1100FDB5E}"/>
                </a:ext>
              </a:extLst>
            </p:cNvPr>
            <p:cNvCxnSpPr>
              <a:stCxn id="37" idx="0"/>
              <a:endCxn id="31" idx="2"/>
            </p:cNvCxnSpPr>
            <p:nvPr/>
          </p:nvCxnSpPr>
          <p:spPr>
            <a:xfrm rot="5400000" flipH="1" flipV="1">
              <a:off x="8644562" y="3870598"/>
              <a:ext cx="242524" cy="17555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0C30318-F0C8-45EC-B880-52F1372DEA61}"/>
              </a:ext>
            </a:extLst>
          </p:cNvPr>
          <p:cNvGrpSpPr/>
          <p:nvPr/>
        </p:nvGrpSpPr>
        <p:grpSpPr>
          <a:xfrm>
            <a:off x="472439" y="5848365"/>
            <a:ext cx="9364255" cy="954847"/>
            <a:chOff x="472439" y="5848365"/>
            <a:chExt cx="9364255" cy="95484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BC71C198-AFCA-4A9A-A9C8-96F3332EA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439" y="5920979"/>
              <a:ext cx="5199391" cy="882233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6FE107E-E60E-4060-B7F3-20577AAB67F7}"/>
                </a:ext>
              </a:extLst>
            </p:cNvPr>
            <p:cNvSpPr/>
            <p:nvPr/>
          </p:nvSpPr>
          <p:spPr>
            <a:xfrm>
              <a:off x="5939406" y="5848365"/>
              <a:ext cx="3897288" cy="15815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xmlns="" id="{3A68570B-5F14-45DA-97EF-402429C53603}"/>
                </a:ext>
              </a:extLst>
            </p:cNvPr>
            <p:cNvCxnSpPr>
              <a:stCxn id="36" idx="2"/>
              <a:endCxn id="35" idx="3"/>
            </p:cNvCxnSpPr>
            <p:nvPr/>
          </p:nvCxnSpPr>
          <p:spPr>
            <a:xfrm rot="5400000">
              <a:off x="6602151" y="5076196"/>
              <a:ext cx="355579" cy="22162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71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반응형 웹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반응형 웹 디자인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11207692" cy="88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2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F6506B-B47A-463D-AC46-0295AE5DEBE6}"/>
              </a:ext>
            </a:extLst>
          </p:cNvPr>
          <p:cNvSpPr txBox="1"/>
          <p:nvPr/>
        </p:nvSpPr>
        <p:spPr>
          <a:xfrm>
            <a:off x="472439" y="3190561"/>
            <a:ext cx="49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모바일 기기를 위한 뷰포트</a:t>
            </a:r>
            <a:r>
              <a:rPr lang="en-US" altLang="ko-KR" sz="1600" b="1"/>
              <a:t>(viewport)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5C1BDFA-018A-4EA7-9A0A-2496749849B0}"/>
              </a:ext>
            </a:extLst>
          </p:cNvPr>
          <p:cNvSpPr/>
          <p:nvPr/>
        </p:nvSpPr>
        <p:spPr>
          <a:xfrm>
            <a:off x="482668" y="3742999"/>
            <a:ext cx="6027189" cy="116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뷰포트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실제 내용이 표시되는 영역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PC </a:t>
            </a:r>
            <a:r>
              <a:rPr lang="ko-KR" altLang="en-US" sz="1200">
                <a:latin typeface="+mn-ea"/>
              </a:rPr>
              <a:t>화면과 모바일 화면의 픽셀 표시 방법이 다르기 때문에 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모바일 화면에서 의도한대로 표시되지 않음 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20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7B3F0FE-75EF-4005-85B0-99C6FA1D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2" t="19070" r="11182" b="30398"/>
          <a:stretch/>
        </p:blipFill>
        <p:spPr>
          <a:xfrm>
            <a:off x="6573897" y="3359838"/>
            <a:ext cx="4055071" cy="2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그리드 라인을 사용해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661950E-0A81-4DA2-AD42-206A1EE8EBB2}"/>
              </a:ext>
            </a:extLst>
          </p:cNvPr>
          <p:cNvSpPr/>
          <p:nvPr/>
        </p:nvSpPr>
        <p:spPr>
          <a:xfrm>
            <a:off x="503336" y="1702023"/>
            <a:ext cx="6862197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그리드 레이아웃에는 눈에 보이지 않는 그리드 라인이 포함되어 있음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그리드 라인을 사용해 그리드 항목을 배치할 수 있음</a:t>
            </a:r>
            <a:endParaRPr lang="en-US" altLang="ko-KR" sz="1200">
              <a:latin typeface="TDc_SSiMyungJo_120_OT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45A671-975D-4E3D-8266-3646FD10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2" y="2319756"/>
            <a:ext cx="4300451" cy="17862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2C068E4-15DB-4F49-B1DC-980A3887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6" y="4263694"/>
            <a:ext cx="4832062" cy="1921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6CDFEC0-1EFB-4B4C-90E8-D300CBC0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74" y="635970"/>
            <a:ext cx="4322229" cy="213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D28CEBE-7B1A-4C64-8CBD-D21EAB4F7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92" y="3273224"/>
            <a:ext cx="2852693" cy="1492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9CAA7F4-46E1-4ACA-9151-2DB803F38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527" y="2996342"/>
            <a:ext cx="2001891" cy="375354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7DF43619-78EE-4492-9428-64B34125814A}"/>
              </a:ext>
            </a:extLst>
          </p:cNvPr>
          <p:cNvCxnSpPr/>
          <p:nvPr/>
        </p:nvCxnSpPr>
        <p:spPr>
          <a:xfrm>
            <a:off x="5847127" y="822121"/>
            <a:ext cx="0" cy="6035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381662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템플릿 영역을 만들어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661950E-0A81-4DA2-AD42-206A1EE8EBB2}"/>
              </a:ext>
            </a:extLst>
          </p:cNvPr>
          <p:cNvSpPr/>
          <p:nvPr/>
        </p:nvSpPr>
        <p:spPr>
          <a:xfrm>
            <a:off x="472439" y="1682191"/>
            <a:ext cx="3847528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grid-area</a:t>
            </a:r>
            <a:r>
              <a:rPr lang="ko-KR" altLang="en-US" sz="1200">
                <a:latin typeface="TDc_SSiMyungJo_120_OTF"/>
              </a:rPr>
              <a:t> 속성을 사용해 템플릿 영역을 만든 후 배치</a:t>
            </a:r>
            <a:endParaRPr lang="en-US" altLang="ko-KR" sz="1200">
              <a:latin typeface="TDc_SSiMyungJo_120_OTF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7DF43619-78EE-4492-9428-64B34125814A}"/>
              </a:ext>
            </a:extLst>
          </p:cNvPr>
          <p:cNvCxnSpPr/>
          <p:nvPr/>
        </p:nvCxnSpPr>
        <p:spPr>
          <a:xfrm>
            <a:off x="4706224" y="822121"/>
            <a:ext cx="0" cy="6035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270276-851A-4E7D-B6D1-C71BB0C3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" y="2719584"/>
            <a:ext cx="3646369" cy="1759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ACE8F9-5A57-4B5B-A102-CF9D4D431DED}"/>
              </a:ext>
            </a:extLst>
          </p:cNvPr>
          <p:cNvSpPr txBox="1"/>
          <p:nvPr/>
        </p:nvSpPr>
        <p:spPr>
          <a:xfrm>
            <a:off x="465846" y="2457974"/>
            <a:ext cx="3847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예</a:t>
            </a:r>
            <a:r>
              <a:rPr lang="en-US" altLang="ko-KR" sz="1100">
                <a:solidFill>
                  <a:srgbClr val="0070C0"/>
                </a:solidFill>
              </a:rPr>
              <a:t>) box1 ~ box4</a:t>
            </a:r>
            <a:r>
              <a:rPr lang="ko-KR" altLang="en-US" sz="1100">
                <a:solidFill>
                  <a:srgbClr val="0070C0"/>
                </a:solidFill>
              </a:rPr>
              <a:t>까지 네 개의 템플릿 영역을 만든 후 배치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F0477B6-5588-4EFF-B44D-964278A1A7D6}"/>
              </a:ext>
            </a:extLst>
          </p:cNvPr>
          <p:cNvSpPr/>
          <p:nvPr/>
        </p:nvSpPr>
        <p:spPr>
          <a:xfrm>
            <a:off x="5018034" y="1093188"/>
            <a:ext cx="21293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1) </a:t>
            </a:r>
            <a:r>
              <a:rPr lang="ko-KR" altLang="en-US" sz="1400" b="1">
                <a:latin typeface="+mn-ea"/>
              </a:rPr>
              <a:t>템플릿 영역 만들기</a:t>
            </a:r>
            <a:endParaRPr lang="en-US" altLang="ko-KR" sz="1400" b="1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2418AEE-B86F-404E-B26F-6359F4272034}"/>
              </a:ext>
            </a:extLst>
          </p:cNvPr>
          <p:cNvSpPr/>
          <p:nvPr/>
        </p:nvSpPr>
        <p:spPr>
          <a:xfrm>
            <a:off x="7887068" y="1093187"/>
            <a:ext cx="27585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2) </a:t>
            </a:r>
            <a:r>
              <a:rPr lang="ko-KR" altLang="en-US" sz="1400" b="1">
                <a:latin typeface="+mn-ea"/>
              </a:rPr>
              <a:t>템플릿 영역 배치하기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91829F9-CFCF-4D7A-B208-2893A23A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43" y="1772217"/>
            <a:ext cx="2188346" cy="34499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6BC53E9-043C-46BE-B471-84957228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882" y="1772217"/>
            <a:ext cx="4449118" cy="20762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5726892-9A81-498B-97F3-391927427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370" y="4584147"/>
            <a:ext cx="3578515" cy="16572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2E195CF-B730-4DCB-9946-64B6F7FECB3C}"/>
              </a:ext>
            </a:extLst>
          </p:cNvPr>
          <p:cNvSpPr/>
          <p:nvPr/>
        </p:nvSpPr>
        <p:spPr>
          <a:xfrm>
            <a:off x="7887068" y="4153617"/>
            <a:ext cx="27585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3) </a:t>
            </a:r>
            <a:r>
              <a:rPr lang="ko-KR" altLang="en-US" sz="1400" b="1">
                <a:latin typeface="+mn-ea"/>
              </a:rPr>
              <a:t>결과 화면</a:t>
            </a:r>
            <a:endParaRPr lang="en-US" altLang="ko-KR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4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반응형 웹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뷰포트 지정하기</a:t>
            </a:r>
            <a:endParaRPr lang="en-US" altLang="ko-KR" sz="16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3841DDA-53AF-4404-BE87-ECBEA7E4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" y="1804901"/>
            <a:ext cx="4555921" cy="267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F67C7BE-BA1F-4A3B-A8B5-194BF45E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2144020"/>
            <a:ext cx="4670012" cy="1482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6E1A8E-3527-4FD0-B79C-2CEE78BCD30C}"/>
              </a:ext>
            </a:extLst>
          </p:cNvPr>
          <p:cNvSpPr txBox="1"/>
          <p:nvPr/>
        </p:nvSpPr>
        <p:spPr>
          <a:xfrm>
            <a:off x="6258365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뷰포트 단위</a:t>
            </a:r>
            <a:endParaRPr lang="en-US" altLang="ko-KR" sz="16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357CD36-9657-4881-820A-C424EB9DB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01" y="1804901"/>
            <a:ext cx="5689178" cy="1236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941D3BF-884D-446A-A8E8-73C677A01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365" y="3303558"/>
            <a:ext cx="5255135" cy="3251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E80228-BD5D-4CD4-8552-342CB70A54C8}"/>
              </a:ext>
            </a:extLst>
          </p:cNvPr>
          <p:cNvSpPr txBox="1"/>
          <p:nvPr/>
        </p:nvSpPr>
        <p:spPr>
          <a:xfrm>
            <a:off x="472439" y="4019659"/>
            <a:ext cx="609460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일반적인 사용법 </a:t>
            </a: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뷰포트의 너비를 스마트폰 화면 너비에 맞추고 초기 화면 배율을 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로 지정</a:t>
            </a:r>
            <a:endParaRPr lang="en-US" altLang="ko-KR" sz="120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17CAC0A-BBBF-4201-A60A-A64637C69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" y="4792414"/>
            <a:ext cx="4670012" cy="33414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A4ED1B7-DA68-4812-BC3F-BEE35509DEFE}"/>
              </a:ext>
            </a:extLst>
          </p:cNvPr>
          <p:cNvCxnSpPr/>
          <p:nvPr/>
        </p:nvCxnSpPr>
        <p:spPr>
          <a:xfrm>
            <a:off x="5813571" y="847288"/>
            <a:ext cx="0" cy="5914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0C221B9-006E-4B5F-AD09-727878287AEF}"/>
              </a:ext>
            </a:extLst>
          </p:cNvPr>
          <p:cNvSpPr/>
          <p:nvPr/>
        </p:nvSpPr>
        <p:spPr>
          <a:xfrm>
            <a:off x="472439" y="1162357"/>
            <a:ext cx="828832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미디어 쿼리</a:t>
            </a:r>
            <a:r>
              <a:rPr lang="en-US" altLang="ko-KR" sz="1400" b="1">
                <a:latin typeface="+mn-ea"/>
              </a:rPr>
              <a:t>(media queries) : </a:t>
            </a: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사용하는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방법</a:t>
            </a:r>
            <a:endParaRPr lang="en-US" altLang="ko-KR" sz="14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D91F349-5F91-4D5F-A633-2866FFB69C90}"/>
              </a:ext>
            </a:extLst>
          </p:cNvPr>
          <p:cNvSpPr txBox="1"/>
          <p:nvPr/>
        </p:nvSpPr>
        <p:spPr>
          <a:xfrm>
            <a:off x="9339744" y="979968"/>
            <a:ext cx="2365695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미디어 쿼리를 이용해 제작된 사이트들을 모아놓은 </a:t>
            </a:r>
            <a:r>
              <a:rPr lang="en-US" altLang="ko-KR" sz="1100">
                <a:latin typeface="+mn-ea"/>
                <a:hlinkClick r:id="rId2"/>
              </a:rPr>
              <a:t>http://mediaqueri.es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참고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423A51-2D51-46B7-9431-6246159A8328}"/>
              </a:ext>
            </a:extLst>
          </p:cNvPr>
          <p:cNvSpPr txBox="1"/>
          <p:nvPr/>
        </p:nvSpPr>
        <p:spPr>
          <a:xfrm>
            <a:off x="497747" y="185313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구문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041CFA-4C08-4933-960D-A6594E40ADD8}"/>
              </a:ext>
            </a:extLst>
          </p:cNvPr>
          <p:cNvSpPr/>
          <p:nvPr/>
        </p:nvSpPr>
        <p:spPr>
          <a:xfrm>
            <a:off x="497747" y="2325658"/>
            <a:ext cx="602888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@media </a:t>
            </a:r>
            <a:r>
              <a:rPr lang="ko-KR" altLang="en-US" sz="1200">
                <a:latin typeface="+mn-ea"/>
              </a:rPr>
              <a:t>속성을 사용해 특정 미디어에서 어떤 </a:t>
            </a:r>
            <a:r>
              <a:rPr lang="en-US" altLang="ko-KR" sz="1200">
                <a:latin typeface="+mn-ea"/>
              </a:rPr>
              <a:t>CSS</a:t>
            </a:r>
            <a:r>
              <a:rPr lang="ko-KR" altLang="en-US" sz="1200">
                <a:latin typeface="+mn-ea"/>
              </a:rPr>
              <a:t>를 적용할 것인지 지정함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&lt;style&gt; </a:t>
            </a:r>
            <a:r>
              <a:rPr lang="ko-KR" altLang="en-US" sz="1200">
                <a:latin typeface="+mn-ea"/>
              </a:rPr>
              <a:t>태그와 </a:t>
            </a:r>
            <a:r>
              <a:rPr lang="en-US" altLang="ko-KR" sz="1200">
                <a:latin typeface="+mn-ea"/>
              </a:rPr>
              <a:t>&lt;/style&gt; </a:t>
            </a:r>
            <a:r>
              <a:rPr lang="ko-KR" altLang="en-US" sz="1200">
                <a:latin typeface="+mn-ea"/>
              </a:rPr>
              <a:t>태그 사이에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42DCC40-4A00-4EB4-B4F1-4507F6F5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9" y="2995788"/>
            <a:ext cx="5483691" cy="7526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B0E3E9B-E220-49E7-B7A0-1564E5AB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9" y="3812894"/>
            <a:ext cx="5745323" cy="12521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AD9F63-4F79-409A-B589-85CCEC13D02D}"/>
              </a:ext>
            </a:extLst>
          </p:cNvPr>
          <p:cNvSpPr txBox="1"/>
          <p:nvPr/>
        </p:nvSpPr>
        <p:spPr>
          <a:xfrm>
            <a:off x="497747" y="5191592"/>
            <a:ext cx="524871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</a:rPr>
              <a:t>예</a:t>
            </a:r>
            <a:r>
              <a:rPr lang="en-US" altLang="ko-KR" sz="1100">
                <a:solidFill>
                  <a:srgbClr val="0070C0"/>
                </a:solidFill>
              </a:rPr>
              <a:t>) </a:t>
            </a:r>
            <a:r>
              <a:rPr lang="ko-KR" altLang="en-US" sz="1100">
                <a:solidFill>
                  <a:srgbClr val="0070C0"/>
                </a:solidFill>
              </a:rPr>
              <a:t>미디어 유형이 </a:t>
            </a:r>
            <a:r>
              <a:rPr lang="en-US" altLang="ko-KR" sz="1100">
                <a:solidFill>
                  <a:srgbClr val="0070C0"/>
                </a:solidFill>
              </a:rPr>
              <a:t>screen</a:t>
            </a:r>
            <a:r>
              <a:rPr lang="ko-KR" altLang="en-US" sz="1100">
                <a:solidFill>
                  <a:srgbClr val="0070C0"/>
                </a:solidFill>
              </a:rPr>
              <a:t>이면서 최소 너비가 </a:t>
            </a:r>
            <a:r>
              <a:rPr lang="en-US" altLang="ko-KR" sz="1100">
                <a:solidFill>
                  <a:srgbClr val="0070C0"/>
                </a:solidFill>
              </a:rPr>
              <a:t>768px</a:t>
            </a:r>
            <a:r>
              <a:rPr lang="ko-KR" altLang="en-US" sz="1100">
                <a:solidFill>
                  <a:srgbClr val="0070C0"/>
                </a:solidFill>
              </a:rPr>
              <a:t>이고 </a:t>
            </a:r>
            <a:r>
              <a:rPr lang="en-US" altLang="ko-KR" sz="1100">
                <a:solidFill>
                  <a:srgbClr val="0070C0"/>
                </a:solidFill>
              </a:rPr>
              <a:t/>
            </a:r>
            <a:br>
              <a:rPr lang="en-US" altLang="ko-KR" sz="1100">
                <a:solidFill>
                  <a:srgbClr val="0070C0"/>
                </a:solidFill>
              </a:rPr>
            </a:br>
            <a:r>
              <a:rPr lang="en-US" altLang="ko-KR" sz="1100">
                <a:solidFill>
                  <a:srgbClr val="0070C0"/>
                </a:solidFill>
              </a:rPr>
              <a:t>     </a:t>
            </a:r>
            <a:r>
              <a:rPr lang="ko-KR" altLang="en-US" sz="1100">
                <a:solidFill>
                  <a:srgbClr val="0070C0"/>
                </a:solidFill>
              </a:rPr>
              <a:t>최대 너비는 </a:t>
            </a:r>
            <a:r>
              <a:rPr lang="en-US" altLang="ko-KR" sz="1100">
                <a:solidFill>
                  <a:srgbClr val="0070C0"/>
                </a:solidFill>
              </a:rPr>
              <a:t>1439px</a:t>
            </a:r>
            <a:r>
              <a:rPr lang="ko-KR" altLang="en-US" sz="1100">
                <a:solidFill>
                  <a:srgbClr val="0070C0"/>
                </a:solidFill>
              </a:rPr>
              <a:t>일 경우에 적용할 </a:t>
            </a:r>
            <a:r>
              <a:rPr lang="en-US" altLang="ko-KR" sz="1100">
                <a:solidFill>
                  <a:srgbClr val="0070C0"/>
                </a:solidFill>
              </a:rPr>
              <a:t>CSS</a:t>
            </a:r>
            <a:endParaRPr lang="ko-KR" altLang="en-US" sz="1100">
              <a:solidFill>
                <a:srgbClr val="0070C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37D5BE1-33DD-4113-B979-AF3CD8C5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70" y="5873231"/>
            <a:ext cx="4998265" cy="75807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388F75E-081B-411F-BECB-7CBB5302E23B}"/>
              </a:ext>
            </a:extLst>
          </p:cNvPr>
          <p:cNvSpPr/>
          <p:nvPr/>
        </p:nvSpPr>
        <p:spPr>
          <a:xfrm>
            <a:off x="7046751" y="1878431"/>
            <a:ext cx="265931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미디어 유형의 종류</a:t>
            </a:r>
            <a:endParaRPr lang="en-US" altLang="ko-KR" sz="1600" b="1"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6172941-934E-4D13-A7D1-AEACA9B38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751" y="2400863"/>
            <a:ext cx="4903769" cy="2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쿼리의 다양한 조건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2C320CB-EC71-471E-B439-1423E5D6D633}"/>
              </a:ext>
            </a:extLst>
          </p:cNvPr>
          <p:cNvSpPr/>
          <p:nvPr/>
        </p:nvSpPr>
        <p:spPr>
          <a:xfrm>
            <a:off x="564859" y="1611085"/>
            <a:ext cx="321018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웹 문서의 가로 너비와 세로 높이</a:t>
            </a:r>
            <a:r>
              <a:rPr lang="en-US" altLang="ko-KR" sz="1200" b="1">
                <a:latin typeface="+mn-ea"/>
              </a:rPr>
              <a:t>(</a:t>
            </a:r>
            <a:r>
              <a:rPr lang="ko-KR" altLang="en-US" sz="1200" b="1">
                <a:latin typeface="+mn-ea"/>
              </a:rPr>
              <a:t>뷰포트</a:t>
            </a:r>
            <a:r>
              <a:rPr lang="en-US" altLang="ko-KR" sz="1200" b="1">
                <a:latin typeface="+mn-ea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01FA0FC-8042-44C4-B5B9-01934247F95C}"/>
              </a:ext>
            </a:extLst>
          </p:cNvPr>
          <p:cNvCxnSpPr>
            <a:cxnSpLocks/>
          </p:cNvCxnSpPr>
          <p:nvPr/>
        </p:nvCxnSpPr>
        <p:spPr>
          <a:xfrm>
            <a:off x="4160939" y="1072961"/>
            <a:ext cx="0" cy="31886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4842BFF-4CA7-465C-93B4-B3311597E831}"/>
              </a:ext>
            </a:extLst>
          </p:cNvPr>
          <p:cNvCxnSpPr>
            <a:cxnSpLocks/>
          </p:cNvCxnSpPr>
          <p:nvPr/>
        </p:nvCxnSpPr>
        <p:spPr>
          <a:xfrm>
            <a:off x="8531604" y="1005849"/>
            <a:ext cx="0" cy="31215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03B399-5DF4-4344-91A4-C417D7B010CF}"/>
              </a:ext>
            </a:extLst>
          </p:cNvPr>
          <p:cNvSpPr/>
          <p:nvPr/>
        </p:nvSpPr>
        <p:spPr>
          <a:xfrm>
            <a:off x="4482517" y="1611085"/>
            <a:ext cx="321018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단말기의 가로 너비와 세로 높이</a:t>
            </a:r>
            <a:endParaRPr lang="en-US" altLang="ko-KR" sz="1200" b="1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E035791-2043-4469-AA9F-1C10F0D84E84}"/>
              </a:ext>
            </a:extLst>
          </p:cNvPr>
          <p:cNvSpPr/>
          <p:nvPr/>
        </p:nvSpPr>
        <p:spPr>
          <a:xfrm>
            <a:off x="8822422" y="1553811"/>
            <a:ext cx="20662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화면 회전</a:t>
            </a:r>
            <a:endParaRPr lang="en-US" altLang="ko-KR" sz="1200" b="1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C41B852-380D-4729-B298-E987A5AF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0" y="2674471"/>
            <a:ext cx="3345638" cy="1192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8E2236-5C88-4BA2-B609-9726286848B2}"/>
              </a:ext>
            </a:extLst>
          </p:cNvPr>
          <p:cNvSpPr txBox="1"/>
          <p:nvPr/>
        </p:nvSpPr>
        <p:spPr>
          <a:xfrm>
            <a:off x="4546833" y="1944702"/>
            <a:ext cx="2972289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대부분의 단말기 해상도와 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/>
              <a:t>실제 브라우저의 너비가 다르다는 점에 주의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B170959-3A48-4EE8-B581-35FCE14F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82" y="2734657"/>
            <a:ext cx="3919719" cy="113266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3B913ED-E63A-434B-912C-D5B0D41A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68" y="2734657"/>
            <a:ext cx="2800172" cy="923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77C0AF3-5981-49C1-8FDC-B5B50847416C}"/>
              </a:ext>
            </a:extLst>
          </p:cNvPr>
          <p:cNvSpPr txBox="1"/>
          <p:nvPr/>
        </p:nvSpPr>
        <p:spPr>
          <a:xfrm>
            <a:off x="663034" y="1944702"/>
            <a:ext cx="2598788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실제 웹 문서 내용이 나타나는 영역의 </a:t>
            </a:r>
            <a:endParaRPr lang="en-US" altLang="ko-KR" sz="1100"/>
          </a:p>
          <a:p>
            <a:pPr>
              <a:lnSpc>
                <a:spcPct val="150000"/>
              </a:lnSpc>
            </a:pPr>
            <a:r>
              <a:rPr lang="ko-KR" altLang="en-US" sz="1100"/>
              <a:t>너비와 높이를 조건으로 사용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F509433-90CB-4064-A75E-763C7868F5AF}"/>
              </a:ext>
            </a:extLst>
          </p:cNvPr>
          <p:cNvSpPr txBox="1"/>
          <p:nvPr/>
        </p:nvSpPr>
        <p:spPr>
          <a:xfrm>
            <a:off x="8822422" y="1944702"/>
            <a:ext cx="2781531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스마트폰이나 태블릿에서 기기를 가로나 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/>
              <a:t>세로로 돌려보는지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7D3DB3-8C03-49DE-A881-028335487B5F}"/>
              </a:ext>
            </a:extLst>
          </p:cNvPr>
          <p:cNvSpPr txBox="1"/>
          <p:nvPr/>
        </p:nvSpPr>
        <p:spPr>
          <a:xfrm>
            <a:off x="6669101" y="4475717"/>
            <a:ext cx="30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iPhoneX </a:t>
            </a:r>
            <a:r>
              <a:rPr lang="ko-KR" altLang="en-US" sz="1200">
                <a:solidFill>
                  <a:srgbClr val="0070C0"/>
                </a:solidFill>
              </a:rPr>
              <a:t>를 가로로 돌릴 경우</a:t>
            </a:r>
            <a:endParaRPr lang="en-US" altLang="ko-KR" sz="1200">
              <a:solidFill>
                <a:srgbClr val="0070C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8DE7156-897A-4166-83F6-4F7AA7DF4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101" y="4819308"/>
            <a:ext cx="4992979" cy="6708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C61FED5-40CA-41F2-861B-E873F8EF48ED}"/>
              </a:ext>
            </a:extLst>
          </p:cNvPr>
          <p:cNvSpPr txBox="1"/>
          <p:nvPr/>
        </p:nvSpPr>
        <p:spPr>
          <a:xfrm>
            <a:off x="413716" y="4423913"/>
            <a:ext cx="30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화면 너비가 </a:t>
            </a:r>
            <a:r>
              <a:rPr lang="en-US" altLang="ko-KR" sz="1200">
                <a:solidFill>
                  <a:srgbClr val="0070C0"/>
                </a:solidFill>
              </a:rPr>
              <a:t>1440px </a:t>
            </a:r>
            <a:r>
              <a:rPr lang="ko-KR" altLang="en-US" sz="1200">
                <a:solidFill>
                  <a:srgbClr val="0070C0"/>
                </a:solidFill>
              </a:rPr>
              <a:t>이상일 때 </a:t>
            </a:r>
            <a:endParaRPr lang="en-US" altLang="ko-KR" sz="1200">
              <a:solidFill>
                <a:srgbClr val="0070C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4E6549A-FB18-4E6F-ADE4-755F536E3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16" y="4725594"/>
            <a:ext cx="5460116" cy="7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중단점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C4A250-2B38-4202-9EAA-803449D91BFD}"/>
              </a:ext>
            </a:extLst>
          </p:cNvPr>
          <p:cNvSpPr/>
          <p:nvPr/>
        </p:nvSpPr>
        <p:spPr>
          <a:xfrm>
            <a:off x="503337" y="1702023"/>
            <a:ext cx="7256480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TDc_SSiMyungJo_120_OTF"/>
              </a:rPr>
              <a:t>중단점</a:t>
            </a:r>
            <a:r>
              <a:rPr lang="en-US" altLang="ko-KR" sz="1200" b="1">
                <a:latin typeface="TDc_SSiMyungJo_120_OTF"/>
              </a:rPr>
              <a:t>(breakpoint) </a:t>
            </a:r>
            <a:r>
              <a:rPr lang="en-US" altLang="ko-KR" sz="1200">
                <a:latin typeface="TDc_SSiMyungJo_120_OTF"/>
              </a:rPr>
              <a:t>: </a:t>
            </a:r>
            <a:r>
              <a:rPr lang="ko-KR" altLang="en-US" sz="1200">
                <a:latin typeface="TDc_SSiMyungJo_120_OTF"/>
              </a:rPr>
              <a:t>서로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다른 </a:t>
            </a:r>
            <a:r>
              <a:rPr lang="en-US" altLang="ko-KR" sz="1200">
                <a:latin typeface="TDc_SSiMyungJo_120_OTF"/>
              </a:rPr>
              <a:t>CSS</a:t>
            </a:r>
            <a:r>
              <a:rPr lang="ko-KR" altLang="en-US" sz="1200">
                <a:latin typeface="TDc_SSiMyungJo_120_OTF"/>
              </a:rPr>
              <a:t>를 적용할 화면 크기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대부분 기기의 화면 크기 기준</a:t>
            </a:r>
            <a:r>
              <a:rPr lang="en-US" altLang="ko-KR" sz="12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데스크톱 정도로 구분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모바일 퍼스트</a:t>
            </a:r>
            <a:r>
              <a:rPr lang="en-US" altLang="ko-KR" sz="1200">
                <a:latin typeface="TDc_SSiMyungJo_120_OTF"/>
              </a:rPr>
              <a:t>(mobile first) : </a:t>
            </a:r>
            <a:r>
              <a:rPr lang="ko-KR" altLang="en-US" sz="1200">
                <a:latin typeface="TDc_SSiMyungJo_120_OTF"/>
              </a:rPr>
              <a:t>모바일 기기 레이아웃을 기본으로 작성 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8E29E6-E516-456E-96BA-6236F72FA7F0}"/>
              </a:ext>
            </a:extLst>
          </p:cNvPr>
          <p:cNvSpPr txBox="1"/>
          <p:nvPr/>
        </p:nvSpPr>
        <p:spPr>
          <a:xfrm>
            <a:off x="699082" y="3424782"/>
            <a:ext cx="9787156" cy="1995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일반적인 사용 예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/>
              <a:t>(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스마트폰</a:t>
            </a:r>
            <a:r>
              <a:rPr lang="en-US" altLang="ko-KR" sz="1200"/>
              <a:t>: </a:t>
            </a:r>
            <a:r>
              <a:rPr lang="ko-KR" altLang="en-US" sz="1200"/>
              <a:t>모바일 페이지는 미디어 쿼리를 사용하지 않고 기본 </a:t>
            </a:r>
            <a:r>
              <a:rPr lang="en-US" altLang="ko-KR" sz="1200"/>
              <a:t>CSS</a:t>
            </a:r>
            <a:r>
              <a:rPr lang="ko-KR" altLang="en-US" sz="1200"/>
              <a:t>로 작성</a:t>
            </a:r>
            <a:r>
              <a:rPr lang="en-US" altLang="ko-KR" sz="1200"/>
              <a:t>. </a:t>
            </a:r>
            <a:r>
              <a:rPr lang="ko-KR" altLang="en-US" sz="1200"/>
              <a:t>만일 스마트폰의 방향까지 고려해서 제작한다면 </a:t>
            </a:r>
            <a:r>
              <a:rPr lang="en-US" altLang="ko-KR" sz="1200"/>
              <a:t>min-width</a:t>
            </a:r>
            <a:r>
              <a:rPr lang="ko-KR" altLang="en-US" sz="1200"/>
              <a:t>의 세로와 가로를 각각 </a:t>
            </a:r>
            <a:r>
              <a:rPr lang="en-US" altLang="ko-KR" sz="1200"/>
              <a:t>portrait 320px, landscape 480px</a:t>
            </a:r>
            <a:r>
              <a:rPr lang="ko-KR" altLang="en-US" sz="1200"/>
              <a:t>로 지정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태블릿</a:t>
            </a:r>
            <a:r>
              <a:rPr lang="en-US" altLang="ko-KR" sz="1200"/>
              <a:t>: </a:t>
            </a:r>
            <a:r>
              <a:rPr lang="ko-KR" altLang="en-US" sz="1200"/>
              <a:t>세로 크기가 </a:t>
            </a:r>
            <a:r>
              <a:rPr lang="en-US" altLang="ko-KR" sz="1200"/>
              <a:t>768px </a:t>
            </a:r>
            <a:r>
              <a:rPr lang="ko-KR" altLang="en-US" sz="1200"/>
              <a:t>이상이면 태블릿으로 지정</a:t>
            </a:r>
            <a:r>
              <a:rPr lang="en-US" altLang="ko-KR" sz="1200"/>
              <a:t>.  </a:t>
            </a:r>
            <a:r>
              <a:rPr lang="ko-KR" altLang="en-US" sz="1200"/>
              <a:t>가로 크기는 데스크톱과 똑같이 </a:t>
            </a:r>
            <a:r>
              <a:rPr lang="en-US" altLang="ko-KR" sz="1200"/>
              <a:t>1024px </a:t>
            </a:r>
            <a:r>
              <a:rPr lang="ko-KR" altLang="en-US" sz="1200"/>
              <a:t>이상으로 지정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데스크톱</a:t>
            </a:r>
            <a:r>
              <a:rPr lang="en-US" altLang="ko-KR" sz="1200"/>
              <a:t>: </a:t>
            </a:r>
            <a:r>
              <a:rPr lang="ko-KR" altLang="en-US" sz="1200"/>
              <a:t>화면 크기가 </a:t>
            </a:r>
            <a:r>
              <a:rPr lang="en-US" altLang="ko-KR" sz="1200"/>
              <a:t>1024px </a:t>
            </a:r>
            <a:r>
              <a:rPr lang="ko-KR" altLang="en-US" sz="1200"/>
              <a:t>이상이면 데스크톱으로 설정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147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적용하기</a:t>
            </a:r>
            <a:endParaRPr lang="en-US" altLang="ko-KR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1DDBFF5-AE70-4E46-8F9F-1EEAD3B30D6E}"/>
              </a:ext>
            </a:extLst>
          </p:cNvPr>
          <p:cNvSpPr/>
          <p:nvPr/>
        </p:nvSpPr>
        <p:spPr>
          <a:xfrm>
            <a:off x="556469" y="1590951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1. </a:t>
            </a:r>
            <a:r>
              <a:rPr lang="ko-KR" altLang="en-US" sz="1400" b="1">
                <a:latin typeface="+mn-ea"/>
              </a:rPr>
              <a:t>외부 </a:t>
            </a:r>
            <a:r>
              <a:rPr lang="en-US" altLang="ko-KR" sz="1400" b="1">
                <a:latin typeface="+mn-ea"/>
              </a:rPr>
              <a:t>CSS </a:t>
            </a:r>
            <a:r>
              <a:rPr lang="ko-KR" altLang="en-US" sz="1400" b="1">
                <a:latin typeface="+mn-ea"/>
              </a:rPr>
              <a:t>파일 연결</a:t>
            </a:r>
            <a:endParaRPr lang="en-US" altLang="ko-KR" sz="14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2A26F7A-48D5-4F1C-9CD3-9698CCDEAB00}"/>
              </a:ext>
            </a:extLst>
          </p:cNvPr>
          <p:cNvSpPr/>
          <p:nvPr/>
        </p:nvSpPr>
        <p:spPr>
          <a:xfrm>
            <a:off x="556470" y="2656251"/>
            <a:ext cx="27571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&lt;head&gt;</a:t>
            </a:r>
            <a:r>
              <a:rPr lang="ko-KR" altLang="en-US" sz="1200"/>
              <a:t>와 </a:t>
            </a:r>
            <a:r>
              <a:rPr lang="en-US" altLang="ko-KR" sz="1200"/>
              <a:t>&lt;/head&gt; </a:t>
            </a:r>
            <a:r>
              <a:rPr lang="ko-KR" altLang="en-US" sz="1200"/>
              <a:t>사이에 삽입</a:t>
            </a:r>
            <a:endParaRPr lang="en-US" altLang="ko-KR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12225A0-1199-4230-AF48-46EA63E682CF}"/>
              </a:ext>
            </a:extLst>
          </p:cNvPr>
          <p:cNvSpPr/>
          <p:nvPr/>
        </p:nvSpPr>
        <p:spPr>
          <a:xfrm>
            <a:off x="503338" y="2219270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1) &lt;link&gt; </a:t>
            </a:r>
            <a:r>
              <a:rPr lang="ko-KR" altLang="en-US" sz="1200" b="1">
                <a:latin typeface="+mn-ea"/>
              </a:rPr>
              <a:t>태그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E03430-E13D-47BE-BA82-10807AA49BEE}"/>
              </a:ext>
            </a:extLst>
          </p:cNvPr>
          <p:cNvSpPr/>
          <p:nvPr/>
        </p:nvSpPr>
        <p:spPr>
          <a:xfrm>
            <a:off x="419308" y="4330772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2) @import </a:t>
            </a:r>
            <a:r>
              <a:rPr lang="ko-KR" altLang="en-US" sz="1200" b="1">
                <a:latin typeface="+mn-ea"/>
              </a:rPr>
              <a:t>구문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2368304-D2B4-47F9-BA08-3593053E8B5B}"/>
              </a:ext>
            </a:extLst>
          </p:cNvPr>
          <p:cNvSpPr/>
          <p:nvPr/>
        </p:nvSpPr>
        <p:spPr>
          <a:xfrm>
            <a:off x="565744" y="4664389"/>
            <a:ext cx="33770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&lt;style&gt;</a:t>
            </a:r>
            <a:r>
              <a:rPr lang="ko-KR" altLang="en-US" sz="1200"/>
              <a:t>와 </a:t>
            </a:r>
            <a:r>
              <a:rPr lang="en-US" altLang="ko-KR" sz="1200"/>
              <a:t>&lt;/style&gt; </a:t>
            </a:r>
            <a:r>
              <a:rPr lang="ko-KR" altLang="en-US" sz="1200"/>
              <a:t>사이에 삽입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CE66E05-FE67-4702-BB59-BB9CA74D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5" y="3093232"/>
            <a:ext cx="4644704" cy="3069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4964506-13F3-40A8-8434-0AE7E34E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5118970"/>
            <a:ext cx="3431098" cy="29615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7739E56-ED5A-427D-B44F-5A44C7B63A04}"/>
              </a:ext>
            </a:extLst>
          </p:cNvPr>
          <p:cNvGrpSpPr/>
          <p:nvPr/>
        </p:nvGrpSpPr>
        <p:grpSpPr>
          <a:xfrm>
            <a:off x="618875" y="3610715"/>
            <a:ext cx="4399158" cy="298717"/>
            <a:chOff x="618875" y="3610715"/>
            <a:chExt cx="4399158" cy="2987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5342DF5-4050-4F6B-B930-C683CBBE43D8}"/>
                </a:ext>
              </a:extLst>
            </p:cNvPr>
            <p:cNvSpPr txBox="1"/>
            <p:nvPr/>
          </p:nvSpPr>
          <p:spPr>
            <a:xfrm>
              <a:off x="618875" y="3632433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1686FD05-62DD-46A2-AD1F-F2F45C571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566" y="3610715"/>
              <a:ext cx="4082467" cy="298717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693FE3C-4267-4718-9F3E-F2D458E98254}"/>
              </a:ext>
            </a:extLst>
          </p:cNvPr>
          <p:cNvGrpSpPr/>
          <p:nvPr/>
        </p:nvGrpSpPr>
        <p:grpSpPr>
          <a:xfrm>
            <a:off x="565744" y="5687317"/>
            <a:ext cx="5584803" cy="482816"/>
            <a:chOff x="565744" y="5687317"/>
            <a:chExt cx="5584803" cy="4828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B7E116B-C6CC-48C4-B99D-3727971DFFFA}"/>
                </a:ext>
              </a:extLst>
            </p:cNvPr>
            <p:cNvSpPr txBox="1"/>
            <p:nvPr/>
          </p:nvSpPr>
          <p:spPr>
            <a:xfrm>
              <a:off x="565744" y="5687317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7FA97304-82F3-409C-83D5-1ED64FDC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566" y="5705054"/>
              <a:ext cx="5214981" cy="465079"/>
            </a:xfrm>
            <a:prstGeom prst="rect">
              <a:avLst/>
            </a:prstGeom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2B7CB128-826B-4590-97E6-79C9736C3346}"/>
              </a:ext>
            </a:extLst>
          </p:cNvPr>
          <p:cNvCxnSpPr/>
          <p:nvPr/>
        </p:nvCxnSpPr>
        <p:spPr>
          <a:xfrm>
            <a:off x="6241409" y="99997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603A75F-BFF0-4F7C-8549-86F42A8F8138}"/>
              </a:ext>
            </a:extLst>
          </p:cNvPr>
          <p:cNvSpPr/>
          <p:nvPr/>
        </p:nvSpPr>
        <p:spPr>
          <a:xfrm>
            <a:off x="6492586" y="1590951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2. </a:t>
            </a:r>
            <a:r>
              <a:rPr lang="ko-KR" altLang="en-US" sz="1400" b="1">
                <a:latin typeface="+mn-ea"/>
              </a:rPr>
              <a:t>웹 문서에서 직접 정의하기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6F242E7-83EB-4E34-A385-0404382EF02D}"/>
              </a:ext>
            </a:extLst>
          </p:cNvPr>
          <p:cNvSpPr/>
          <p:nvPr/>
        </p:nvSpPr>
        <p:spPr>
          <a:xfrm>
            <a:off x="6492585" y="2219270"/>
            <a:ext cx="365745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1) &lt;style&gt; </a:t>
            </a:r>
            <a:r>
              <a:rPr lang="ko-KR" altLang="en-US" sz="1200" b="1">
                <a:latin typeface="+mn-ea"/>
              </a:rPr>
              <a:t>태그 안에서 </a:t>
            </a:r>
            <a:r>
              <a:rPr lang="en-US" altLang="ko-KR" sz="1200" b="1">
                <a:latin typeface="+mn-ea"/>
              </a:rPr>
              <a:t>media </a:t>
            </a:r>
            <a:r>
              <a:rPr lang="ko-KR" altLang="en-US" sz="1200" b="1">
                <a:latin typeface="+mn-ea"/>
              </a:rPr>
              <a:t>속성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A4AE23A-7E1C-4D85-9B19-3D469F399152}"/>
              </a:ext>
            </a:extLst>
          </p:cNvPr>
          <p:cNvSpPr/>
          <p:nvPr/>
        </p:nvSpPr>
        <p:spPr>
          <a:xfrm>
            <a:off x="6492586" y="4330772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2) @media</a:t>
            </a:r>
            <a:r>
              <a:rPr lang="ko-KR" altLang="en-US" sz="1200" b="1">
                <a:latin typeface="+mn-ea"/>
              </a:rPr>
              <a:t>문 사용하기</a:t>
            </a:r>
            <a:endParaRPr lang="en-US" altLang="ko-KR" sz="1200" b="1"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F4A7D69-2702-4A68-909C-61AE19DB0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585" y="2692141"/>
            <a:ext cx="2376628" cy="9185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D56BA8F-F152-4D20-8228-1DCB6DFF5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571" y="4790562"/>
            <a:ext cx="1877261" cy="103525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CEEB1E2-0151-42E6-BFB6-EE9571F084FE}"/>
              </a:ext>
            </a:extLst>
          </p:cNvPr>
          <p:cNvGrpSpPr/>
          <p:nvPr/>
        </p:nvGrpSpPr>
        <p:grpSpPr>
          <a:xfrm>
            <a:off x="8952476" y="2790319"/>
            <a:ext cx="3239524" cy="1396772"/>
            <a:chOff x="8952476" y="2790319"/>
            <a:chExt cx="3239524" cy="1396772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39EBEB55-3634-42C5-AF2D-1A00F273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2476" y="3077775"/>
              <a:ext cx="3239524" cy="110931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524A6F0-88B9-452D-80B3-6810A7F2FF9C}"/>
                </a:ext>
              </a:extLst>
            </p:cNvPr>
            <p:cNvSpPr txBox="1"/>
            <p:nvPr/>
          </p:nvSpPr>
          <p:spPr>
            <a:xfrm>
              <a:off x="8976646" y="2790319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C0FF8D37-BD2C-41ED-9B43-DFFEC2BEE22A}"/>
              </a:ext>
            </a:extLst>
          </p:cNvPr>
          <p:cNvGrpSpPr/>
          <p:nvPr/>
        </p:nvGrpSpPr>
        <p:grpSpPr>
          <a:xfrm>
            <a:off x="8856015" y="4990050"/>
            <a:ext cx="2532024" cy="1706092"/>
            <a:chOff x="8856015" y="4990050"/>
            <a:chExt cx="2532024" cy="170609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54FEE084-CE93-4FE0-8B09-3275D017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56015" y="5320360"/>
              <a:ext cx="2532024" cy="13757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D9501DD-6D49-46D2-BACD-A78A846DE885}"/>
                </a:ext>
              </a:extLst>
            </p:cNvPr>
            <p:cNvSpPr txBox="1"/>
            <p:nvPr/>
          </p:nvSpPr>
          <p:spPr>
            <a:xfrm>
              <a:off x="8976646" y="4990050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DF8A5A-B628-432A-A747-BEBDFA7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레이아웃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C81C3-2233-4122-B7A1-DA221CE002C7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그리드 레이아웃이란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DAE4E9E-3A7F-4B1C-9998-28E5843AE301}"/>
              </a:ext>
            </a:extLst>
          </p:cNvPr>
          <p:cNvSpPr/>
          <p:nvPr/>
        </p:nvSpPr>
        <p:spPr>
          <a:xfrm>
            <a:off x="564859" y="1492298"/>
            <a:ext cx="7256480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반응형 웹 디자인에서 웹 문서 요소를 배치하는 기준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웹 사이트 화면을 여러 개의 칼럼</a:t>
            </a:r>
            <a:r>
              <a:rPr lang="en-US" altLang="ko-KR" sz="1200">
                <a:latin typeface="TDc_SSiMyungJo_120_OTF"/>
              </a:rPr>
              <a:t>(column)</a:t>
            </a:r>
            <a:r>
              <a:rPr lang="ko-KR" altLang="en-US" sz="1200">
                <a:latin typeface="TDc_SSiMyungJo_120_OTF"/>
              </a:rPr>
              <a:t>으로 나눈 후 웹 요소를 배치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화면을 규칙적으로 배열하므로 레이아웃을 일관성 있게 유지할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A01258-7FB9-4546-9147-7BE9043A2CCD}"/>
              </a:ext>
            </a:extLst>
          </p:cNvPr>
          <p:cNvSpPr txBox="1"/>
          <p:nvPr/>
        </p:nvSpPr>
        <p:spPr>
          <a:xfrm>
            <a:off x="564859" y="283265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그리드 레이아웃의 특징</a:t>
            </a:r>
            <a:endParaRPr lang="en-US" altLang="ko-KR" sz="1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B8992A-B7B8-4A16-96F2-3060F9039727}"/>
              </a:ext>
            </a:extLst>
          </p:cNvPr>
          <p:cNvSpPr/>
          <p:nvPr/>
        </p:nvSpPr>
        <p:spPr>
          <a:xfrm>
            <a:off x="564859" y="3346265"/>
            <a:ext cx="296690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시각적으로 안정된 디자인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업데이트가 편한 웹 디자인 구성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요소를 자유롭게 배치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8F8E64A-A504-48A0-A793-FB6D844F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16" y="964734"/>
            <a:ext cx="3818083" cy="54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DF8A5A-B628-432A-A747-BEBDFA7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레이아웃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C81C3-2233-4122-B7A1-DA221CE002C7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그리드 레이아웃을 만드는 방법</a:t>
            </a:r>
            <a:endParaRPr lang="en-US" altLang="ko-KR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337F0E-D974-4823-8133-9CE4B9C309BC}"/>
              </a:ext>
            </a:extLst>
          </p:cNvPr>
          <p:cNvSpPr txBox="1"/>
          <p:nvPr/>
        </p:nvSpPr>
        <p:spPr>
          <a:xfrm>
            <a:off x="564859" y="1691750"/>
            <a:ext cx="500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</a:t>
            </a:r>
            <a:r>
              <a:rPr lang="ko-KR" altLang="en-US" sz="1400" b="1"/>
              <a:t>플렉스 박스 레이아웃</a:t>
            </a:r>
            <a:r>
              <a:rPr lang="en-US" altLang="ko-KR" sz="1400" b="1"/>
              <a:t>(</a:t>
            </a:r>
            <a:r>
              <a:rPr lang="ko-KR" altLang="en-US" sz="1400" b="1"/>
              <a:t>플렉서블 박스 레이아웃</a:t>
            </a:r>
            <a:r>
              <a:rPr lang="en-US" altLang="ko-KR" sz="1400" b="1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AB16B1B-A706-4AA5-9AB6-3B0DE0E1E02C}"/>
              </a:ext>
            </a:extLst>
          </p:cNvPr>
          <p:cNvSpPr/>
          <p:nvPr/>
        </p:nvSpPr>
        <p:spPr>
          <a:xfrm>
            <a:off x="564859" y="1999527"/>
            <a:ext cx="5531141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수평 방향이나 수직 방향 중 하나를 주축으로 정하고 박스를 배치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여유 공간이 생길 경우 너비나 높이를 적절하게 늘리거나 줄일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262BEF6-A462-4A78-81A9-B03B276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" y="2803478"/>
            <a:ext cx="3747301" cy="543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C1F207-3AA9-4174-9BC6-1E1BDDC22B82}"/>
              </a:ext>
            </a:extLst>
          </p:cNvPr>
          <p:cNvSpPr txBox="1"/>
          <p:nvPr/>
        </p:nvSpPr>
        <p:spPr>
          <a:xfrm>
            <a:off x="6823046" y="1630725"/>
            <a:ext cx="500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CSS </a:t>
            </a:r>
            <a:r>
              <a:rPr lang="ko-KR" altLang="en-US" sz="1400" b="1"/>
              <a:t>그리드 레이아웃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1FB2C5-0209-47B6-AB3F-6376B1FB9809}"/>
              </a:ext>
            </a:extLst>
          </p:cNvPr>
          <p:cNvSpPr/>
          <p:nvPr/>
        </p:nvSpPr>
        <p:spPr>
          <a:xfrm>
            <a:off x="6823046" y="1938502"/>
            <a:ext cx="5531141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최근에 등장한 </a:t>
            </a: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표준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수평 방향이나 수직 방향 어디로든 배치 가능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마치 레고 블록을 끼워 맞추듯 요소를 배치할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F682690-3D28-44E3-B5C3-8918DAA2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89" y="2838672"/>
            <a:ext cx="3747301" cy="5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44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4671</TotalTime>
  <Words>1018</Words>
  <Application>Microsoft Office PowerPoint</Application>
  <PresentationFormat>사용자 지정</PresentationFormat>
  <Paragraphs>158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1_Office 테마</vt:lpstr>
      <vt:lpstr>12. 반응형 웹과 미디어 쿼리</vt:lpstr>
      <vt:lpstr>반응형 웹 알아보기</vt:lpstr>
      <vt:lpstr>반응형 웹 알아보기</vt:lpstr>
      <vt:lpstr>미디어 쿼리 알아보기</vt:lpstr>
      <vt:lpstr>미디어 쿼리 알아보기</vt:lpstr>
      <vt:lpstr>미디어 쿼리 알아보기</vt:lpstr>
      <vt:lpstr>미디어 쿼리 알아보기</vt:lpstr>
      <vt:lpstr>그리드 레이아웃 알아보기</vt:lpstr>
      <vt:lpstr>그리드 레이아웃 알아보기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CSS 그리드 레이아웃</vt:lpstr>
      <vt:lpstr>CSS 그리드 레이아웃</vt:lpstr>
      <vt:lpstr>CSS 그리드 레이아웃</vt:lpstr>
      <vt:lpstr>CSS 그리드 레이아웃</vt:lpstr>
      <vt:lpstr>CSS 그리드 레이아웃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반응형 웹과 미디어 쿼리</dc:title>
  <dc:creator>Ko Kyunghee</dc:creator>
  <cp:lastModifiedBy>이청우</cp:lastModifiedBy>
  <cp:revision>46</cp:revision>
  <dcterms:created xsi:type="dcterms:W3CDTF">2021-01-10T14:12:17Z</dcterms:created>
  <dcterms:modified xsi:type="dcterms:W3CDTF">2021-09-23T11:58:20Z</dcterms:modified>
</cp:coreProperties>
</file>