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9" r:id="rId10"/>
    <p:sldId id="268" r:id="rId11"/>
    <p:sldId id="281" r:id="rId12"/>
    <p:sldId id="270" r:id="rId13"/>
    <p:sldId id="271" r:id="rId14"/>
    <p:sldId id="282" r:id="rId15"/>
    <p:sldId id="283" r:id="rId16"/>
    <p:sldId id="272" r:id="rId17"/>
    <p:sldId id="275" r:id="rId18"/>
    <p:sldId id="28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05. </a:t>
            </a:r>
            <a:r>
              <a:rPr lang="ko-KR" altLang="en-US"/>
              <a:t>입력 양식 작성하기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05-1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폼 삽입하기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DFA0E4-FAF5-4032-B33B-9D07A6C2C054}"/>
              </a:ext>
            </a:extLst>
          </p:cNvPr>
          <p:cNvGrpSpPr/>
          <p:nvPr/>
        </p:nvGrpSpPr>
        <p:grpSpPr>
          <a:xfrm>
            <a:off x="2308161" y="2935187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4424BE-90CC-47E3-9691-D33352290190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05-2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83E7D7-A684-45E4-B9D4-A2D287E8DDC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사용자 입력을 위한 </a:t>
              </a:r>
              <a:r>
                <a:rPr lang="en-US" altLang="ko-KR" b="1"/>
                <a:t>input </a:t>
              </a:r>
              <a:r>
                <a:rPr lang="ko-KR" altLang="en-US" b="1"/>
                <a:t>태그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148011B-EED6-487F-89AB-A970E8FEBC3B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B54A482-2B17-46A0-8A6A-6AC19C503E4B}"/>
              </a:ext>
            </a:extLst>
          </p:cNvPr>
          <p:cNvGrpSpPr/>
          <p:nvPr/>
        </p:nvGrpSpPr>
        <p:grpSpPr>
          <a:xfrm>
            <a:off x="2308161" y="3720954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D96AE6-0F67-45EA-AD1A-CB35BD98E087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05-3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4A04FA-AA34-4555-B082-C01E9BF351D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input </a:t>
              </a:r>
              <a:r>
                <a:rPr lang="ko-KR" altLang="en-US" b="1"/>
                <a:t>태그의 주요 속성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E3062F4-D515-4E04-A4A9-CC42B6E30148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63FD03-7053-4222-8F57-586135947149}"/>
              </a:ext>
            </a:extLst>
          </p:cNvPr>
          <p:cNvGrpSpPr/>
          <p:nvPr/>
        </p:nvGrpSpPr>
        <p:grpSpPr>
          <a:xfrm>
            <a:off x="2308161" y="4506722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ED1F60E-34A3-4A1D-B2EA-5340E99E898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05-4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ADA70D-914C-4B4B-8670-5A480FE038A0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폼에서 사용하는 여러 가지 태그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404302B-68F1-4BC0-B8B3-546ED8FF16B8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“number”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98413" y="1528955"/>
            <a:ext cx="539412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숫자</a:t>
            </a:r>
            <a:r>
              <a:rPr lang="en-US" altLang="ko-KR" sz="1200"/>
              <a:t> </a:t>
            </a:r>
            <a:r>
              <a:rPr lang="ko-KR" altLang="en-US" sz="1200"/>
              <a:t>입력 필드</a:t>
            </a:r>
            <a:r>
              <a:rPr lang="en-US" altLang="ko-KR" sz="1200"/>
              <a:t>. </a:t>
            </a:r>
            <a:r>
              <a:rPr lang="ko-KR" altLang="en-US" sz="1200"/>
              <a:t>브라우저에 따라 스핀 박스로 표시됨</a:t>
            </a:r>
            <a:endParaRPr lang="en-US" altLang="ko-KR" sz="1200"/>
          </a:p>
        </p:txBody>
      </p:sp>
      <p:sp>
        <p:nvSpPr>
          <p:cNvPr id="16" name="TextBox 15"/>
          <p:cNvSpPr txBox="1"/>
          <p:nvPr/>
        </p:nvSpPr>
        <p:spPr>
          <a:xfrm>
            <a:off x="585404" y="2319740"/>
            <a:ext cx="446294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숫자 입력 필드</a:t>
            </a:r>
            <a:r>
              <a:rPr lang="en-US" altLang="ko-KR" sz="1200"/>
              <a:t>. </a:t>
            </a:r>
            <a:r>
              <a:rPr lang="ko-KR" altLang="en-US" sz="1200"/>
              <a:t>슬라이드 막대를 이용해 숫자 입력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536895" y="2017835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“range”</a:t>
            </a:r>
            <a:endParaRPr lang="ko-KR" altLang="en-US" sz="1600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063A04-94FD-4A3B-AF4D-EBB4A40B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13" y="2897285"/>
            <a:ext cx="2201631" cy="5317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A0B383-77C1-4411-B9E3-9548BAEF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04" y="4350827"/>
            <a:ext cx="4654711" cy="12552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57AAE0-0EB0-4D51-95F0-BEC198D98D64}"/>
              </a:ext>
            </a:extLst>
          </p:cNvPr>
          <p:cNvSpPr txBox="1"/>
          <p:nvPr/>
        </p:nvSpPr>
        <p:spPr>
          <a:xfrm>
            <a:off x="536895" y="3915359"/>
            <a:ext cx="31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숫자 입력 필드에서 사용하는 속성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C717A4E-75CC-4011-AC0B-D9F8D44C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035" y="892194"/>
            <a:ext cx="4329848" cy="227094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2B8904D-51DB-4398-A9A4-B856C8AD6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868" y="1458674"/>
            <a:ext cx="2262450" cy="55916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E6573CF-F851-459B-AF21-652A638BF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035" y="3529466"/>
            <a:ext cx="4329848" cy="231728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61F914D-F34F-4B2C-AB4D-CFDE15C64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0106" y="4472860"/>
            <a:ext cx="2648212" cy="5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4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“date”, type=“month”, type=“week”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277125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달력</a:t>
            </a:r>
            <a:r>
              <a:rPr lang="en-US" altLang="ko-KR" sz="1200"/>
              <a:t> </a:t>
            </a:r>
            <a:r>
              <a:rPr lang="ko-KR" altLang="en-US" sz="1200"/>
              <a:t>이용해 날짜 입력</a:t>
            </a:r>
            <a:endParaRPr lang="en-US" altLang="ko-KR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65D2CF-4575-4E67-9CFC-7FAE46B2C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464"/>
          <a:stretch/>
        </p:blipFill>
        <p:spPr>
          <a:xfrm>
            <a:off x="536895" y="2221085"/>
            <a:ext cx="3562662" cy="7281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655E7A-733B-4C48-A2A8-DF240019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08" y="1850053"/>
            <a:ext cx="6707876" cy="19812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7D0D63-EDDC-407B-8D3D-D331EFE3B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89" y="4625888"/>
            <a:ext cx="5431971" cy="16661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203A31-0038-4E3B-AB2B-C29D74288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042" y="4246257"/>
            <a:ext cx="4987574" cy="21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5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5770" y="1392573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“time”, type=“datetime-local”</a:t>
            </a:r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724882" y="1729705"/>
            <a:ext cx="156479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시간 입력</a:t>
            </a:r>
            <a:endParaRPr lang="en-US" altLang="ko-KR" sz="12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80ABF8-0DAB-4B02-BC3A-7CDA6914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55" y="2254179"/>
            <a:ext cx="4169986" cy="53733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54CCC01-289B-4681-BF1C-332336D3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30" y="1730871"/>
            <a:ext cx="6155007" cy="158394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42D7186-7F4B-4AE0-A63D-1839A7B44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70" y="4066492"/>
            <a:ext cx="5303636" cy="155336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B33B72E-3C43-42D6-93D2-61044FE32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753" y="4066492"/>
            <a:ext cx="4118560" cy="22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6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“submit”, type=“reset”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471905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폼</a:t>
            </a:r>
            <a:r>
              <a:rPr lang="en-US" altLang="ko-KR" sz="1200"/>
              <a:t> </a:t>
            </a:r>
            <a:r>
              <a:rPr lang="ko-KR" altLang="en-US" sz="1200"/>
              <a:t>전송</a:t>
            </a:r>
            <a:r>
              <a:rPr lang="en-US" altLang="ko-KR" sz="1200"/>
              <a:t>/</a:t>
            </a:r>
            <a:r>
              <a:rPr lang="ko-KR" altLang="en-US" sz="1200"/>
              <a:t>리셋 버튼 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전송</a:t>
            </a:r>
            <a:r>
              <a:rPr lang="en-US" altLang="ko-KR" sz="1200"/>
              <a:t>(submit)</a:t>
            </a:r>
            <a:r>
              <a:rPr lang="ko-KR" altLang="en-US" sz="1200"/>
              <a:t> 버튼 </a:t>
            </a:r>
            <a:r>
              <a:rPr lang="en-US" altLang="ko-KR" sz="1200"/>
              <a:t>: </a:t>
            </a:r>
            <a:r>
              <a:rPr lang="ko-KR" altLang="en-US" sz="1200"/>
              <a:t>사용자 입력 내용을 서버로 전송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리셋</a:t>
            </a:r>
            <a:r>
              <a:rPr lang="en-US" altLang="ko-KR" sz="1200"/>
              <a:t>(reset) </a:t>
            </a:r>
            <a:r>
              <a:rPr lang="ko-KR" altLang="en-US" sz="1200"/>
              <a:t>버튼 </a:t>
            </a:r>
            <a:r>
              <a:rPr lang="en-US" altLang="ko-KR" sz="1200"/>
              <a:t>: </a:t>
            </a:r>
            <a:r>
              <a:rPr lang="ko-KR" altLang="en-US" sz="1200"/>
              <a:t>사용자 입력 내용 전부 삭제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value </a:t>
            </a:r>
            <a:r>
              <a:rPr lang="ko-KR" altLang="en-US" sz="1200"/>
              <a:t>속성을 이용해 버튼 표시 내용 지정</a:t>
            </a:r>
            <a:endParaRPr lang="en-US" altLang="ko-KR" sz="12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7946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“image”</a:t>
            </a:r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6077058" y="1503202"/>
            <a:ext cx="384711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submit </a:t>
            </a:r>
            <a:r>
              <a:rPr lang="ko-KR" altLang="en-US" sz="1200"/>
              <a:t>버튼 대신 이미지 삽입</a:t>
            </a:r>
            <a:endParaRPr lang="en-US" altLang="ko-KR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70457E-2D56-4508-B111-4F116A06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" y="2913820"/>
            <a:ext cx="4586415" cy="3150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AB44FF-2958-4770-9222-A2B41405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06" y="3420582"/>
            <a:ext cx="5062294" cy="33008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AEBEC5-86F0-4794-86DE-73433E370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05368"/>
            <a:ext cx="4375990" cy="3371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B3126F-59A0-4037-86F0-7282FABCE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058" y="2947000"/>
            <a:ext cx="4719040" cy="15684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B30EEA2-BE0F-432A-8304-2378F49FA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669024"/>
            <a:ext cx="3208504" cy="3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4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“button”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471905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기능 없이 버튼 형태만 삽입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주로 버튼 클릭해서 자바스크립트 실행할 때 사용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value </a:t>
            </a:r>
            <a:r>
              <a:rPr lang="ko-KR" altLang="en-US" sz="1200"/>
              <a:t>속성을 이용해 버튼 표시 내용 지정</a:t>
            </a:r>
            <a:endParaRPr lang="en-US" altLang="ko-KR" sz="12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7946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“file”</a:t>
            </a:r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6077058" y="1503202"/>
            <a:ext cx="384711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파일 첨부 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‘</a:t>
            </a:r>
            <a:r>
              <a:rPr lang="ko-KR" altLang="en-US" sz="1200"/>
              <a:t>파일 선택</a:t>
            </a:r>
            <a:r>
              <a:rPr lang="en-US" altLang="ko-KR" sz="1200"/>
              <a:t>＇</a:t>
            </a:r>
            <a:r>
              <a:rPr lang="ko-KR" altLang="en-US" sz="1200"/>
              <a:t>이나 </a:t>
            </a:r>
            <a:r>
              <a:rPr lang="en-US" altLang="ko-KR" sz="1200"/>
              <a:t>‘</a:t>
            </a:r>
            <a:r>
              <a:rPr lang="ko-KR" altLang="en-US" sz="1200"/>
              <a:t>찾아보기</a:t>
            </a:r>
            <a:r>
              <a:rPr lang="en-US" altLang="ko-KR" sz="1200"/>
              <a:t>’ </a:t>
            </a:r>
            <a:r>
              <a:rPr lang="ko-KR" altLang="en-US" sz="1200"/>
              <a:t>버튼으로 표시됨</a:t>
            </a:r>
            <a:endParaRPr lang="en-US" altLang="ko-KR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B7DA8A-9D3E-452D-9B93-175A8B82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50" y="2534314"/>
            <a:ext cx="3989824" cy="310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4EAE6A-FE94-4456-955A-A1FFEC13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7" y="2988706"/>
            <a:ext cx="4821375" cy="35439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CE1572-F447-45FF-B517-8D2095CB8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999" y="2361650"/>
            <a:ext cx="2328027" cy="3281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E2E6A7-CDA8-41CB-8B0E-EFC99C7F7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72326"/>
            <a:ext cx="4811228" cy="23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2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“hidden”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471905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화면 상의 폼에는 보이지 않는다</a:t>
            </a:r>
            <a:r>
              <a:rPr lang="en-US" altLang="ko-KR" sz="12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폼을 서버로 전송할 때 서버로 함께 전송되는 요소</a:t>
            </a:r>
            <a:endParaRPr lang="en-US" altLang="ko-KR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12FBC4-8759-4045-9152-C10CEE53B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84" y="2309329"/>
            <a:ext cx="4811228" cy="3447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63F6AD-2B2F-4A68-A59B-0313AB895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77" y="2972326"/>
            <a:ext cx="4994152" cy="210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1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28103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autofocus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7005" y="1399269"/>
            <a:ext cx="501661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페이지를 </a:t>
            </a:r>
            <a:r>
              <a:rPr lang="ko-KR" altLang="en-US" sz="1200" dirty="0" err="1"/>
              <a:t>불러오자마자</a:t>
            </a:r>
            <a:r>
              <a:rPr lang="ko-KR" altLang="en-US" sz="1200" dirty="0"/>
              <a:t> 원하는 폼 요소에 마우스 커서 </a:t>
            </a:r>
            <a:r>
              <a:rPr lang="ko-KR" altLang="en-US" sz="1200" dirty="0" smtClean="0"/>
              <a:t>표시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Ex)</a:t>
            </a:r>
            <a:r>
              <a:rPr lang="ko-KR" altLang="en-US" sz="1200" dirty="0" smtClean="0"/>
              <a:t>네이버를 </a:t>
            </a:r>
            <a:r>
              <a:rPr lang="ko-KR" altLang="en-US" sz="1200" dirty="0" err="1" smtClean="0"/>
              <a:t>열때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검색창이</a:t>
            </a:r>
            <a:r>
              <a:rPr lang="ko-KR" altLang="en-US" sz="1200" dirty="0" smtClean="0"/>
              <a:t> 깜빡이는 효과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337" y="1933225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placeholder</a:t>
            </a:r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437005" y="2202233"/>
            <a:ext cx="476250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입력란에 표시하는</a:t>
            </a:r>
            <a:r>
              <a:rPr lang="en-US" altLang="ko-KR" sz="1200" dirty="0"/>
              <a:t> </a:t>
            </a:r>
            <a:r>
              <a:rPr lang="ko-KR" altLang="en-US" sz="1200" dirty="0"/>
              <a:t>힌트로</a:t>
            </a:r>
            <a:r>
              <a:rPr lang="en-US" altLang="ko-KR" sz="1200" dirty="0"/>
              <a:t>, </a:t>
            </a:r>
            <a:r>
              <a:rPr lang="ko-KR" altLang="en-US" sz="1200" dirty="0"/>
              <a:t>필드를 클릭하면 사라짐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08188" y="1163848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readonly</a:t>
            </a:r>
            <a:endParaRPr lang="ko-KR" altLang="en-US" sz="1600" b="1"/>
          </a:p>
        </p:txBody>
      </p:sp>
      <p:sp>
        <p:nvSpPr>
          <p:cNvPr id="20" name="TextBox 19"/>
          <p:cNvSpPr txBox="1"/>
          <p:nvPr/>
        </p:nvSpPr>
        <p:spPr>
          <a:xfrm>
            <a:off x="6107245" y="1551005"/>
            <a:ext cx="501661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내용을</a:t>
            </a:r>
            <a:r>
              <a:rPr lang="en-US" altLang="ko-KR" sz="1200" dirty="0"/>
              <a:t> </a:t>
            </a:r>
            <a:r>
              <a:rPr lang="ko-KR" altLang="en-US" sz="1200" dirty="0"/>
              <a:t>보기만 하고 입력하지 못하게 함</a:t>
            </a:r>
            <a:r>
              <a:rPr lang="en-US" altLang="ko-KR" sz="1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5F0188-C65D-4C74-A05F-DD2F787A6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8" y="2702602"/>
            <a:ext cx="5096213" cy="35521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C3800D-3F1F-483D-B4C9-E79040660F10}"/>
              </a:ext>
            </a:extLst>
          </p:cNvPr>
          <p:cNvSpPr txBox="1"/>
          <p:nvPr/>
        </p:nvSpPr>
        <p:spPr>
          <a:xfrm>
            <a:off x="5996943" y="2076707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required</a:t>
            </a:r>
            <a:endParaRPr lang="ko-KR" altLang="en-US" sz="16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A776CE-077C-4722-860A-A0880D1D86D6}"/>
              </a:ext>
            </a:extLst>
          </p:cNvPr>
          <p:cNvSpPr txBox="1"/>
          <p:nvPr/>
        </p:nvSpPr>
        <p:spPr>
          <a:xfrm>
            <a:off x="6096000" y="2463864"/>
            <a:ext cx="501661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C000"/>
                </a:solidFill>
              </a:rPr>
              <a:t>필수</a:t>
            </a:r>
            <a:r>
              <a:rPr lang="en-US" altLang="ko-KR" sz="1200" dirty="0">
                <a:solidFill>
                  <a:srgbClr val="FFC000"/>
                </a:solidFill>
              </a:rPr>
              <a:t> </a:t>
            </a:r>
            <a:r>
              <a:rPr lang="ko-KR" altLang="en-US" sz="1200" dirty="0">
                <a:solidFill>
                  <a:srgbClr val="FFC000"/>
                </a:solidFill>
              </a:rPr>
              <a:t>필드 체크</a:t>
            </a:r>
            <a:endParaRPr lang="en-US" altLang="ko-KR" sz="1200" dirty="0">
              <a:solidFill>
                <a:srgbClr val="FFC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필수 필드는 브라우저에서 직접 체크하는 것이므로 오류 메시지 내용은 브라우저들마다 다르게 나타남 </a:t>
            </a:r>
            <a:endParaRPr lang="en-US" altLang="ko-KR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57BBD-B405-4254-B139-33B2AFD0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57" y="3634647"/>
            <a:ext cx="3892099" cy="26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7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폼에서</a:t>
            </a:r>
            <a:r>
              <a:rPr lang="en-US" altLang="ko-KR"/>
              <a:t> </a:t>
            </a:r>
            <a:r>
              <a:rPr lang="ko-KR" altLang="en-US"/>
              <a:t>사용하는 여러 가지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텍스트 영역 </a:t>
            </a:r>
            <a:r>
              <a:rPr lang="en-US" altLang="ko-KR" b="1"/>
              <a:t>&lt;textarea&gt;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줄의 텍스트 입력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게시판 글 입력 양식</a:t>
            </a:r>
            <a:r>
              <a:rPr lang="en-US" altLang="ko-KR" sz="1400"/>
              <a:t>, </a:t>
            </a:r>
            <a:r>
              <a:rPr lang="ko-KR" altLang="en-US" sz="1400"/>
              <a:t>사용자 약관 등</a:t>
            </a:r>
            <a:endParaRPr lang="en-US" altLang="ko-KR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79D975-F0DD-4B85-8EA9-53967895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7" y="2376706"/>
            <a:ext cx="2694220" cy="3079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7AB77B-7002-4D83-B592-D35F555F72B3}"/>
              </a:ext>
            </a:extLst>
          </p:cNvPr>
          <p:cNvSpPr txBox="1"/>
          <p:nvPr/>
        </p:nvSpPr>
        <p:spPr>
          <a:xfrm>
            <a:off x="352337" y="3135261"/>
            <a:ext cx="524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&lt;textarea&gt; </a:t>
            </a:r>
            <a:r>
              <a:rPr lang="ko-KR" altLang="en-US" sz="1400" b="1"/>
              <a:t>태그의 속성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84757A-0D2F-4114-99DE-20E3917A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37" y="3571823"/>
            <a:ext cx="4896593" cy="9127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FBFC885-817B-4A9C-B7CE-046D34F5D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009" y="1211875"/>
            <a:ext cx="5401548" cy="35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4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폼에서</a:t>
            </a:r>
            <a:r>
              <a:rPr lang="en-US" altLang="ko-KR"/>
              <a:t> </a:t>
            </a:r>
            <a:r>
              <a:rPr lang="ko-KR" altLang="en-US"/>
              <a:t>사용하는 여러 가지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&lt;select&gt;, &lt;optgroup&gt;, &lt;option&gt;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여러 옵션 중에서 선택 </a:t>
            </a:r>
            <a:r>
              <a:rPr lang="en-US" altLang="ko-KR" sz="1200"/>
              <a:t>– </a:t>
            </a:r>
            <a:r>
              <a:rPr lang="ko-KR" altLang="en-US" sz="1200"/>
              <a:t>드롭다운 목록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공간을 최소한으로 사용하면서 여러 옵션 표시 가능</a:t>
            </a:r>
            <a:endParaRPr lang="en-US" altLang="ko-KR" sz="12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866" y="3667006"/>
            <a:ext cx="501661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&lt;select&gt; </a:t>
            </a:r>
            <a:r>
              <a:rPr lang="ko-KR" altLang="en-US" sz="1200" b="1"/>
              <a:t>태그의 속성</a:t>
            </a:r>
            <a:endParaRPr lang="en-US" altLang="ko-KR" sz="1200" b="1"/>
          </a:p>
        </p:txBody>
      </p:sp>
      <p:sp>
        <p:nvSpPr>
          <p:cNvPr id="17" name="TextBox 16"/>
          <p:cNvSpPr txBox="1"/>
          <p:nvPr/>
        </p:nvSpPr>
        <p:spPr>
          <a:xfrm>
            <a:off x="411866" y="5112382"/>
            <a:ext cx="501661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&lt;option&gt; </a:t>
            </a:r>
            <a:r>
              <a:rPr lang="ko-KR" altLang="en-US" sz="1200" b="1"/>
              <a:t>태그의 속성</a:t>
            </a:r>
            <a:endParaRPr lang="en-US" altLang="ko-KR" sz="12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52FFCA-F556-4A61-B918-71098EA9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1" y="2336572"/>
            <a:ext cx="3143827" cy="10631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2EB3AA-FCA4-4BB7-A61C-427FC0DD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1" y="4130425"/>
            <a:ext cx="3971044" cy="8521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E91814-0087-48FF-A860-4DD806B2D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72" y="5534640"/>
            <a:ext cx="4054940" cy="7570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C45ED5-E9ED-4923-96CD-49F30477F4B9}"/>
              </a:ext>
            </a:extLst>
          </p:cNvPr>
          <p:cNvSpPr txBox="1"/>
          <p:nvPr/>
        </p:nvSpPr>
        <p:spPr>
          <a:xfrm>
            <a:off x="6140742" y="1163848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&lt;datalist&gt;, &lt;option&gt;</a:t>
            </a:r>
            <a:endParaRPr lang="ko-KR" altLang="en-US" sz="16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A20C91-0BAF-4525-9CF9-72636BA13531}"/>
              </a:ext>
            </a:extLst>
          </p:cNvPr>
          <p:cNvSpPr txBox="1"/>
          <p:nvPr/>
        </p:nvSpPr>
        <p:spPr>
          <a:xfrm>
            <a:off x="6080722" y="1551005"/>
            <a:ext cx="5016617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데이터 목록에 제시한 값 중에서 선택하면 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/>
              <a:t>그 값이 자동으로 텍스트</a:t>
            </a:r>
            <a:r>
              <a:rPr lang="en-US" altLang="ko-KR" sz="1200"/>
              <a:t> </a:t>
            </a:r>
            <a:r>
              <a:rPr lang="ko-KR" altLang="en-US" sz="1200"/>
              <a:t>필드에 입력됨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데이터 목록에 </a:t>
            </a:r>
            <a:r>
              <a:rPr lang="en-US" altLang="ko-KR" sz="1200"/>
              <a:t>id</a:t>
            </a:r>
            <a:r>
              <a:rPr lang="ko-KR" altLang="en-US" sz="1200"/>
              <a:t>를 이용해 이름을 붙이고</a:t>
            </a:r>
            <a:r>
              <a:rPr lang="en-US" altLang="ko-KR" sz="120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&lt;input&gt; </a:t>
            </a:r>
            <a:r>
              <a:rPr lang="ko-KR" altLang="en-US" sz="1200"/>
              <a:t>태그의 </a:t>
            </a:r>
            <a:r>
              <a:rPr lang="en-US" altLang="ko-KR" sz="1200"/>
              <a:t>list </a:t>
            </a:r>
            <a:r>
              <a:rPr lang="ko-KR" altLang="en-US" sz="1200"/>
              <a:t>속성에 데이터 목록 </a:t>
            </a:r>
            <a:r>
              <a:rPr lang="en-US" altLang="ko-KR" sz="1200"/>
              <a:t>id</a:t>
            </a:r>
            <a:r>
              <a:rPr lang="ko-KR" altLang="en-US" sz="1200"/>
              <a:t>를 지정함</a:t>
            </a:r>
            <a:r>
              <a:rPr lang="en-US" altLang="ko-KR" sz="1200"/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87F5576-82C7-4A06-BD4C-AADF1767F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217" y="2896489"/>
            <a:ext cx="3756688" cy="9965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A61F7D-C577-4681-A535-46FEA7EEE603}"/>
              </a:ext>
            </a:extLst>
          </p:cNvPr>
          <p:cNvSpPr txBox="1"/>
          <p:nvPr/>
        </p:nvSpPr>
        <p:spPr>
          <a:xfrm>
            <a:off x="6322503" y="4419380"/>
            <a:ext cx="501661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다양한</a:t>
            </a:r>
            <a:r>
              <a:rPr lang="en-US" altLang="ko-KR" sz="1200"/>
              <a:t> </a:t>
            </a:r>
            <a:r>
              <a:rPr lang="ko-KR" altLang="en-US" sz="1200"/>
              <a:t>형태의 버튼 삽입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화면 낭독기에서 버튼임을 정확히 전달할 수 있음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CSS</a:t>
            </a:r>
            <a:r>
              <a:rPr lang="ko-KR" altLang="en-US" sz="1200"/>
              <a:t>를 이용해 원하는 형태로 꾸밀 수 있음</a:t>
            </a:r>
            <a:endParaRPr lang="en-US" altLang="ko-KR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F82032-8AAF-4312-A88B-56A325A2942E}"/>
              </a:ext>
            </a:extLst>
          </p:cNvPr>
          <p:cNvSpPr txBox="1"/>
          <p:nvPr/>
        </p:nvSpPr>
        <p:spPr>
          <a:xfrm>
            <a:off x="6096000" y="4032223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&lt;button&gt;</a:t>
            </a:r>
            <a:endParaRPr lang="ko-KR" altLang="en-US" sz="1600" b="1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DE8F024-D6CA-4C55-8193-928417075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152" y="5527387"/>
            <a:ext cx="3017522" cy="6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05-1 </a:t>
            </a:r>
            <a:r>
              <a:rPr lang="ko-KR" altLang="en-US"/>
              <a:t>폼 삽입하기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FDBAB6-9498-4B88-9130-6AEC3034E90F}"/>
              </a:ext>
            </a:extLst>
          </p:cNvPr>
          <p:cNvGrpSpPr/>
          <p:nvPr/>
        </p:nvGrpSpPr>
        <p:grpSpPr>
          <a:xfrm>
            <a:off x="671118" y="1031548"/>
            <a:ext cx="8422547" cy="2181436"/>
            <a:chOff x="671119" y="1216106"/>
            <a:chExt cx="5178736" cy="21814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433CFAD-4B17-4115-AC93-6B3EB529E53F}"/>
                </a:ext>
              </a:extLst>
            </p:cNvPr>
            <p:cNvSpPr/>
            <p:nvPr/>
          </p:nvSpPr>
          <p:spPr>
            <a:xfrm>
              <a:off x="671119" y="1409460"/>
              <a:ext cx="5178736" cy="198808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C798A-FC96-43CD-B3DC-295AE9728149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사용자가 웹 사이트로 정보를 보낼 수 있는 요소들은 모두 폼</a:t>
              </a:r>
              <a:r>
                <a:rPr lang="en-US" altLang="ko-KR" sz="1400"/>
                <a:t>(form)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폼과 관련된 대부분의 작업들은 정보를 저장하거나 검색하거나 수정하는 일들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이런 작업은 모두 데이터베이스를 기반으로 한다</a:t>
              </a:r>
              <a:r>
                <a:rPr lang="en-US" altLang="ko-KR" sz="140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아이디를 입력하는 텍스트 필드나 버튼 같은 폼의 형태를 만드는 것은 </a:t>
              </a:r>
              <a:r>
                <a:rPr lang="en-US" altLang="ko-KR" sz="1400"/>
                <a:t>HTML </a:t>
              </a:r>
              <a:r>
                <a:rPr lang="ko-KR" altLang="en-US" sz="1400"/>
                <a:t>태그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폼에 입력한 사용자 정보를 처리하는 것은 </a:t>
              </a:r>
              <a:r>
                <a:rPr lang="en-US" altLang="ko-KR" sz="1400"/>
                <a:t>ASP</a:t>
              </a:r>
              <a:r>
                <a:rPr lang="ko-KR" altLang="en-US" sz="1400"/>
                <a:t>나 </a:t>
              </a:r>
              <a:r>
                <a:rPr lang="en-US" altLang="ko-KR" sz="1400"/>
                <a:t>PHP </a:t>
              </a:r>
              <a:r>
                <a:rPr lang="ko-KR" altLang="en-US" sz="1400"/>
                <a:t>같은 서버 프로그래밍 이용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196B67-0C03-4EFC-B5C0-4E0FF62DB3A0}"/>
                </a:ext>
              </a:extLst>
            </p:cNvPr>
            <p:cNvSpPr txBox="1"/>
            <p:nvPr/>
          </p:nvSpPr>
          <p:spPr>
            <a:xfrm>
              <a:off x="819254" y="1216106"/>
              <a:ext cx="17244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웹에서 만나는 폼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5A30059-AB26-4653-85E1-07FAD22C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15" y="3909270"/>
            <a:ext cx="4575985" cy="21224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9843CE-F763-40D3-AF38-8BD1DF39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2" y="3443979"/>
            <a:ext cx="5226343" cy="32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05-1 </a:t>
            </a:r>
            <a:r>
              <a:rPr lang="ko-KR" altLang="en-US"/>
              <a:t>폼 삽입하기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FDBAB6-9498-4B88-9130-6AEC3034E90F}"/>
              </a:ext>
            </a:extLst>
          </p:cNvPr>
          <p:cNvGrpSpPr/>
          <p:nvPr/>
        </p:nvGrpSpPr>
        <p:grpSpPr>
          <a:xfrm>
            <a:off x="671118" y="1031548"/>
            <a:ext cx="7038365" cy="1518705"/>
            <a:chOff x="671119" y="1216106"/>
            <a:chExt cx="5178736" cy="15187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433CFAD-4B17-4115-AC93-6B3EB529E53F}"/>
                </a:ext>
              </a:extLst>
            </p:cNvPr>
            <p:cNvSpPr/>
            <p:nvPr/>
          </p:nvSpPr>
          <p:spPr>
            <a:xfrm>
              <a:off x="671119" y="1409460"/>
              <a:ext cx="5178736" cy="132535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C798A-FC96-43CD-B3DC-295AE9728149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102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폼을 만드는 기본 태그</a:t>
              </a:r>
              <a:r>
                <a:rPr lang="en-US" altLang="ko-KR" sz="1400"/>
                <a:t>.  &lt;form&gt;</a:t>
              </a:r>
              <a:r>
                <a:rPr lang="ko-KR" altLang="en-US" sz="1400"/>
                <a:t>과 </a:t>
              </a:r>
              <a:r>
                <a:rPr lang="en-US" altLang="ko-KR" sz="1400"/>
                <a:t>&lt;/form&gt; </a:t>
              </a:r>
              <a:r>
                <a:rPr lang="ko-KR" altLang="en-US" sz="1400"/>
                <a:t>사이에 여러 폼 요소 삽입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기본형</a:t>
              </a:r>
              <a:r>
                <a:rPr lang="en-US" altLang="ko-KR" sz="1400"/>
                <a:t/>
              </a:r>
              <a:br>
                <a:rPr lang="en-US" altLang="ko-KR" sz="1400"/>
              </a:br>
              <a:r>
                <a:rPr lang="en-US" altLang="ko-KR" sz="1400">
                  <a:highlight>
                    <a:srgbClr val="FFFF00"/>
                  </a:highlight>
                </a:rPr>
                <a:t>&lt;form [</a:t>
              </a:r>
              <a:r>
                <a:rPr lang="ko-KR" altLang="en-US" sz="1400">
                  <a:highlight>
                    <a:srgbClr val="FFFF00"/>
                  </a:highlight>
                </a:rPr>
                <a:t>속성</a:t>
              </a:r>
              <a:r>
                <a:rPr lang="en-US" altLang="ko-KR" sz="1400">
                  <a:highlight>
                    <a:srgbClr val="FFFF00"/>
                  </a:highlight>
                </a:rPr>
                <a:t>="</a:t>
              </a:r>
              <a:r>
                <a:rPr lang="ko-KR" altLang="en-US" sz="1400">
                  <a:highlight>
                    <a:srgbClr val="FFFF00"/>
                  </a:highlight>
                </a:rPr>
                <a:t>속성값</a:t>
              </a:r>
              <a:r>
                <a:rPr lang="en-US" altLang="ko-KR" sz="1400">
                  <a:highlight>
                    <a:srgbClr val="FFFF00"/>
                  </a:highlight>
                </a:rPr>
                <a:t>"]&gt; </a:t>
              </a:r>
              <a:r>
                <a:rPr lang="ko-KR" altLang="en-US" sz="1400">
                  <a:highlight>
                    <a:srgbClr val="FFFF00"/>
                  </a:highlight>
                </a:rPr>
                <a:t>여러 폼 요소 </a:t>
              </a:r>
              <a:r>
                <a:rPr lang="en-US" altLang="ko-KR" sz="1400">
                  <a:highlight>
                    <a:srgbClr val="FFFF00"/>
                  </a:highlight>
                </a:rPr>
                <a:t>&lt;/form&gt;</a:t>
              </a:r>
              <a:endParaRPr lang="ko-KR" altLang="en-US" sz="1400">
                <a:highlight>
                  <a:srgbClr val="FFFF0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196B67-0C03-4EFC-B5C0-4E0FF62DB3A0}"/>
                </a:ext>
              </a:extLst>
            </p:cNvPr>
            <p:cNvSpPr txBox="1"/>
            <p:nvPr/>
          </p:nvSpPr>
          <p:spPr>
            <a:xfrm>
              <a:off x="819254" y="1216106"/>
              <a:ext cx="143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&lt;form&gt; </a:t>
              </a:r>
              <a:r>
                <a:rPr lang="ko-KR" altLang="en-US" b="1"/>
                <a:t>태그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658486-D51E-45F6-BC46-1DBC9E6CDA29}"/>
              </a:ext>
            </a:extLst>
          </p:cNvPr>
          <p:cNvSpPr txBox="1"/>
          <p:nvPr/>
        </p:nvSpPr>
        <p:spPr>
          <a:xfrm>
            <a:off x="872445" y="2776458"/>
            <a:ext cx="2567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&lt;form&gt; </a:t>
            </a:r>
            <a:r>
              <a:rPr lang="ko-KR" altLang="en-US" b="1"/>
              <a:t>태그의 속성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712A1B-DDE9-46D9-8DEE-FBCFEF35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12" y="3254702"/>
            <a:ext cx="5313988" cy="20915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6CEFB-4C18-4ECB-9B17-448112337F99}"/>
              </a:ext>
            </a:extLst>
          </p:cNvPr>
          <p:cNvSpPr txBox="1"/>
          <p:nvPr/>
        </p:nvSpPr>
        <p:spPr>
          <a:xfrm>
            <a:off x="6755235" y="3938416"/>
            <a:ext cx="36555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&lt;form action="register.php"&gt;</a:t>
            </a:r>
          </a:p>
          <a:p>
            <a:r>
              <a:rPr lang="ko-KR" altLang="en-US" sz="1400"/>
              <a:t>   /* 여러 가지 폼 요소 */</a:t>
            </a:r>
          </a:p>
          <a:p>
            <a:r>
              <a:rPr lang="ko-KR" altLang="en-US" sz="1400"/>
              <a:t>&lt;/form&gt;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FCD7B-FE87-43F5-B807-335F2D846BB9}"/>
              </a:ext>
            </a:extLst>
          </p:cNvPr>
          <p:cNvSpPr txBox="1"/>
          <p:nvPr/>
        </p:nvSpPr>
        <p:spPr>
          <a:xfrm>
            <a:off x="7367632" y="3038443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폼에 내용을 입력하고 서버로 전송했을 때 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/>
              <a:t>서버에 있는 </a:t>
            </a:r>
            <a:r>
              <a:rPr lang="en-US" altLang="ko-KR" sz="1200"/>
              <a:t>register.php</a:t>
            </a:r>
            <a:r>
              <a:rPr lang="ko-KR" altLang="en-US" sz="1200"/>
              <a:t>를 실행한다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E14F3B0-4DE1-4B0A-8089-F63B6702A8A0}"/>
              </a:ext>
            </a:extLst>
          </p:cNvPr>
          <p:cNvSpPr/>
          <p:nvPr/>
        </p:nvSpPr>
        <p:spPr>
          <a:xfrm>
            <a:off x="7367632" y="4001549"/>
            <a:ext cx="1742812" cy="20972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B07E871-9C37-4865-A026-A55749E433A2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5400000" flipH="1" flipV="1">
            <a:off x="8334560" y="3404587"/>
            <a:ext cx="501441" cy="692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73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05-1 </a:t>
            </a:r>
            <a:r>
              <a:rPr lang="ko-KR" altLang="en-US"/>
              <a:t>폼 삽입하기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FDBAB6-9498-4B88-9130-6AEC3034E90F}"/>
              </a:ext>
            </a:extLst>
          </p:cNvPr>
          <p:cNvGrpSpPr/>
          <p:nvPr/>
        </p:nvGrpSpPr>
        <p:grpSpPr>
          <a:xfrm>
            <a:off x="671119" y="1031548"/>
            <a:ext cx="4454554" cy="1518705"/>
            <a:chOff x="671120" y="1216106"/>
            <a:chExt cx="5048410" cy="15187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433CFAD-4B17-4115-AC93-6B3EB529E53F}"/>
                </a:ext>
              </a:extLst>
            </p:cNvPr>
            <p:cNvSpPr/>
            <p:nvPr/>
          </p:nvSpPr>
          <p:spPr>
            <a:xfrm>
              <a:off x="671120" y="1409460"/>
              <a:ext cx="5048410" cy="132535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C798A-FC96-43CD-B3DC-295AE9728149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102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폼 요소를 그룹으로 묶는 태그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기본형</a:t>
              </a:r>
              <a:r>
                <a:rPr lang="en-US" altLang="ko-KR" sz="1400"/>
                <a:t/>
              </a:r>
              <a:br>
                <a:rPr lang="en-US" altLang="ko-KR" sz="1400"/>
              </a:br>
              <a:r>
                <a:rPr lang="en-US" altLang="ko-KR" sz="1400"/>
                <a:t>  </a:t>
              </a:r>
              <a:r>
                <a:rPr lang="en-US" altLang="ko-KR" sz="1400">
                  <a:highlight>
                    <a:srgbClr val="FFFF00"/>
                  </a:highlight>
                </a:rPr>
                <a:t>&lt;fieldset [</a:t>
              </a:r>
              <a:r>
                <a:rPr lang="ko-KR" altLang="en-US" sz="1400">
                  <a:highlight>
                    <a:srgbClr val="FFFF00"/>
                  </a:highlight>
                </a:rPr>
                <a:t>속성</a:t>
              </a:r>
              <a:r>
                <a:rPr lang="en-US" altLang="ko-KR" sz="1400">
                  <a:highlight>
                    <a:srgbClr val="FFFF00"/>
                  </a:highlight>
                </a:rPr>
                <a:t>="</a:t>
              </a:r>
              <a:r>
                <a:rPr lang="ko-KR" altLang="en-US" sz="1400">
                  <a:highlight>
                    <a:srgbClr val="FFFF00"/>
                  </a:highlight>
                </a:rPr>
                <a:t>속성값</a:t>
              </a:r>
              <a:r>
                <a:rPr lang="en-US" altLang="ko-KR" sz="1400">
                  <a:highlight>
                    <a:srgbClr val="FFFF00"/>
                  </a:highlight>
                </a:rPr>
                <a:t>"]&gt; ~ &lt;/fieldset&gt;</a:t>
              </a:r>
              <a:endParaRPr lang="ko-KR" altLang="en-US" sz="1400">
                <a:highlight>
                  <a:srgbClr val="FFFF0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196B67-0C03-4EFC-B5C0-4E0FF62DB3A0}"/>
                </a:ext>
              </a:extLst>
            </p:cNvPr>
            <p:cNvSpPr txBox="1"/>
            <p:nvPr/>
          </p:nvSpPr>
          <p:spPr>
            <a:xfrm>
              <a:off x="819252" y="1216106"/>
              <a:ext cx="21716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&lt;fieldset&gt; </a:t>
              </a:r>
              <a:r>
                <a:rPr lang="ko-KR" altLang="en-US" b="1"/>
                <a:t>태그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3185C19-45C1-40C7-8E51-4DFE2FEF412E}"/>
              </a:ext>
            </a:extLst>
          </p:cNvPr>
          <p:cNvGrpSpPr/>
          <p:nvPr/>
        </p:nvGrpSpPr>
        <p:grpSpPr>
          <a:xfrm>
            <a:off x="671118" y="3429000"/>
            <a:ext cx="4454555" cy="2050583"/>
            <a:chOff x="671119" y="1216106"/>
            <a:chExt cx="5048411" cy="205058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33012C-F66A-490B-8830-9EE1B74465E5}"/>
                </a:ext>
              </a:extLst>
            </p:cNvPr>
            <p:cNvSpPr/>
            <p:nvPr/>
          </p:nvSpPr>
          <p:spPr>
            <a:xfrm>
              <a:off x="671119" y="1409460"/>
              <a:ext cx="5048411" cy="185722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C75695-1DF8-4812-BE20-F70810666B1E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그룹으로 묶는 구역에</a:t>
              </a:r>
              <a:r>
                <a:rPr lang="en-US" altLang="ko-KR" sz="1400"/>
                <a:t> </a:t>
              </a:r>
              <a:r>
                <a:rPr lang="ko-KR" altLang="en-US" sz="1400"/>
                <a:t>제목을 붙이는 태그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기본형</a:t>
              </a:r>
              <a:r>
                <a:rPr lang="en-US" altLang="ko-KR" sz="1400"/>
                <a:t/>
              </a:r>
              <a:br>
                <a:rPr lang="en-US" altLang="ko-KR" sz="1400"/>
              </a:br>
              <a:r>
                <a:rPr lang="en-US" altLang="ko-KR" sz="1400"/>
                <a:t>  </a:t>
              </a:r>
              <a:r>
                <a:rPr lang="en-US" altLang="ko-KR" sz="1400">
                  <a:highlight>
                    <a:srgbClr val="FFFF00"/>
                  </a:highlight>
                </a:rPr>
                <a:t>&lt;fieldset&gt;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/>
                <a:t>        </a:t>
              </a:r>
              <a:r>
                <a:rPr lang="en-US" altLang="ko-KR" sz="1400">
                  <a:highlight>
                    <a:srgbClr val="FFFF00"/>
                  </a:highlight>
                </a:rPr>
                <a:t>&lt;legend&gt;</a:t>
              </a:r>
              <a:r>
                <a:rPr lang="ko-KR" altLang="en-US" sz="1400">
                  <a:highlight>
                    <a:srgbClr val="FFFF00"/>
                  </a:highlight>
                </a:rPr>
                <a:t>그룹 이름</a:t>
              </a:r>
              <a:r>
                <a:rPr lang="en-US" altLang="ko-KR" sz="1400">
                  <a:highlight>
                    <a:srgbClr val="FFFF00"/>
                  </a:highlight>
                </a:rPr>
                <a:t>&lt;/legend&gt;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/>
                <a:t>      </a:t>
              </a:r>
              <a:r>
                <a:rPr lang="en-US" altLang="ko-KR" sz="1400">
                  <a:highlight>
                    <a:srgbClr val="FFFF00"/>
                  </a:highlight>
                </a:rPr>
                <a:t>&lt;/fieldset&gt;</a:t>
              </a:r>
              <a:endParaRPr lang="ko-KR" altLang="en-US" sz="1400">
                <a:highlight>
                  <a:srgbClr val="FFFF0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0854D1-FB86-48F9-BF6C-4ECCFCEA554D}"/>
                </a:ext>
              </a:extLst>
            </p:cNvPr>
            <p:cNvSpPr txBox="1"/>
            <p:nvPr/>
          </p:nvSpPr>
          <p:spPr>
            <a:xfrm>
              <a:off x="819253" y="1216106"/>
              <a:ext cx="21716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&lt;legend&gt; </a:t>
              </a:r>
              <a:r>
                <a:rPr lang="ko-KR" altLang="en-US" b="1"/>
                <a:t>태그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CD155E-FD62-45F4-B485-F34903A94A62}"/>
              </a:ext>
            </a:extLst>
          </p:cNvPr>
          <p:cNvSpPr txBox="1"/>
          <p:nvPr/>
        </p:nvSpPr>
        <p:spPr>
          <a:xfrm>
            <a:off x="6352563" y="1216214"/>
            <a:ext cx="34793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&lt;fieldset&gt;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&lt;legend&gt;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상품 선택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&lt;/legend&gt;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&lt;/fieldset&gt;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&lt;fieldset&gt;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&lt;legend&gt;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배송 정보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&lt;/legend&gt;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&lt;/fieldset&gt;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&lt;/form&gt;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02990A-15B1-4229-9E4B-E750A357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75869"/>
            <a:ext cx="5941460" cy="18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4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05-1 </a:t>
            </a:r>
            <a:r>
              <a:rPr lang="ko-KR" altLang="en-US"/>
              <a:t>폼 삽입하기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FDBAB6-9498-4B88-9130-6AEC3034E90F}"/>
              </a:ext>
            </a:extLst>
          </p:cNvPr>
          <p:cNvGrpSpPr/>
          <p:nvPr/>
        </p:nvGrpSpPr>
        <p:grpSpPr>
          <a:xfrm>
            <a:off x="671118" y="1031549"/>
            <a:ext cx="5259899" cy="1132812"/>
            <a:chOff x="671120" y="1216106"/>
            <a:chExt cx="5048410" cy="15187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433CFAD-4B17-4115-AC93-6B3EB529E53F}"/>
                </a:ext>
              </a:extLst>
            </p:cNvPr>
            <p:cNvSpPr/>
            <p:nvPr/>
          </p:nvSpPr>
          <p:spPr>
            <a:xfrm>
              <a:off x="671120" y="1409460"/>
              <a:ext cx="5048410" cy="132535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C798A-FC96-43CD-B3DC-295AE9728149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373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&lt;input&gt; </a:t>
              </a:r>
              <a:r>
                <a:rPr lang="ko-KR" altLang="en-US" sz="1400"/>
                <a:t>태그와 같은 폼 요소에 레이블을 붙일 때 사용</a:t>
              </a:r>
              <a:endParaRPr lang="ko-KR" altLang="en-US" sz="1400">
                <a:highlight>
                  <a:srgbClr val="FFFF0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196B67-0C03-4EFC-B5C0-4E0FF62DB3A0}"/>
                </a:ext>
              </a:extLst>
            </p:cNvPr>
            <p:cNvSpPr txBox="1"/>
            <p:nvPr/>
          </p:nvSpPr>
          <p:spPr>
            <a:xfrm>
              <a:off x="819252" y="1216106"/>
              <a:ext cx="21716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&lt;label&gt; </a:t>
              </a:r>
              <a:r>
                <a:rPr lang="ko-KR" altLang="en-US" b="1"/>
                <a:t>태그 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6E464CE-68A5-4AF0-B91C-8AC9D9B6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" y="2462102"/>
            <a:ext cx="2785146" cy="288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4893C8-7572-4FE3-AD8F-3EEF75359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948" y="2427734"/>
            <a:ext cx="3564732" cy="2939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1E553C-1B38-46A9-9D81-793A24812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18" y="2783511"/>
            <a:ext cx="3657600" cy="10001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5095C4-33A8-4162-8ED9-144202F75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948" y="2783511"/>
            <a:ext cx="4977743" cy="1173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BD80D6-53B8-42CB-AB61-C3050BC13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195" y="4693640"/>
            <a:ext cx="3495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</a:t>
            </a:r>
            <a:r>
              <a:rPr lang="en-US" altLang="ko-KR"/>
              <a:t>type </a:t>
            </a:r>
            <a:r>
              <a:rPr lang="ko-KR" altLang="en-US"/>
              <a:t>속성 한 눈에 살펴보기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4FCB85-88FD-41DF-BAB6-291E398E8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69"/>
          <a:stretch/>
        </p:blipFill>
        <p:spPr>
          <a:xfrm>
            <a:off x="610955" y="1173934"/>
            <a:ext cx="4942557" cy="453896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1840F4E-18F2-4E70-9587-DD0AD736446B}"/>
              </a:ext>
            </a:extLst>
          </p:cNvPr>
          <p:cNvGrpSpPr/>
          <p:nvPr/>
        </p:nvGrpSpPr>
        <p:grpSpPr>
          <a:xfrm>
            <a:off x="5954086" y="1704494"/>
            <a:ext cx="5626959" cy="2275814"/>
            <a:chOff x="5937308" y="1570271"/>
            <a:chExt cx="5626959" cy="227581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0FBC1DC-CDD7-4166-802F-2BE28575F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7308" y="1570271"/>
              <a:ext cx="5530442" cy="141938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F1305-610F-4C11-8719-540A6A0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4623" y="2971186"/>
              <a:ext cx="5609644" cy="87489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126480" y="4281055"/>
            <a:ext cx="428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/>
              <a:t>https://itracoon.tistory.com/</a:t>
            </a:r>
            <a:r>
              <a:rPr lang="en-US" altLang="ko-KR" sz="1200" u="sng" dirty="0">
                <a:solidFill>
                  <a:srgbClr val="FFC000"/>
                </a:solidFill>
              </a:rPr>
              <a:t>227</a:t>
            </a:r>
          </a:p>
          <a:p>
            <a:r>
              <a:rPr lang="en-US" altLang="ko-KR" sz="1200" u="sng" dirty="0" err="1" smtClean="0"/>
              <a:t>Url</a:t>
            </a:r>
            <a:r>
              <a:rPr lang="ko-KR" altLang="en-US" sz="1200" u="sng" dirty="0" smtClean="0"/>
              <a:t>은 주소 전체를 말하고</a:t>
            </a:r>
            <a:endParaRPr lang="en-US" altLang="ko-KR" sz="1200" u="sng" dirty="0" smtClean="0"/>
          </a:p>
          <a:p>
            <a:r>
              <a:rPr lang="en-US" altLang="ko-KR" sz="1200" dirty="0" smtClean="0">
                <a:solidFill>
                  <a:srgbClr val="FFC000"/>
                </a:solidFill>
              </a:rPr>
              <a:t>Uri</a:t>
            </a:r>
            <a:r>
              <a:rPr lang="ko-KR" altLang="en-US" sz="1200" dirty="0" smtClean="0">
                <a:solidFill>
                  <a:srgbClr val="FFC000"/>
                </a:solidFill>
              </a:rPr>
              <a:t>는 </a:t>
            </a:r>
            <a:r>
              <a:rPr lang="en-US" altLang="ko-KR" sz="1200" dirty="0" smtClean="0">
                <a:solidFill>
                  <a:srgbClr val="FFC000"/>
                </a:solidFill>
              </a:rPr>
              <a:t>/</a:t>
            </a:r>
            <a:r>
              <a:rPr lang="ko-KR" altLang="en-US" sz="1200" dirty="0" smtClean="0">
                <a:solidFill>
                  <a:srgbClr val="FFC000"/>
                </a:solidFill>
              </a:rPr>
              <a:t>뒤로 오는 </a:t>
            </a:r>
            <a:r>
              <a:rPr lang="ko-KR" altLang="en-US" sz="1200" dirty="0" err="1" smtClean="0">
                <a:solidFill>
                  <a:srgbClr val="FFC000"/>
                </a:solidFill>
              </a:rPr>
              <a:t>숫자또는</a:t>
            </a:r>
            <a:r>
              <a:rPr lang="ko-KR" altLang="en-US" sz="1200" dirty="0" smtClean="0">
                <a:solidFill>
                  <a:srgbClr val="FFC000"/>
                </a:solidFill>
              </a:rPr>
              <a:t> 문자를 칭함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1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735" y="1118056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“text”</a:t>
            </a:r>
            <a:endParaRPr lang="ko-KR" altLang="en-US" sz="1600" b="1"/>
          </a:p>
        </p:txBody>
      </p:sp>
      <p:sp>
        <p:nvSpPr>
          <p:cNvPr id="13" name="TextBox 12"/>
          <p:cNvSpPr txBox="1"/>
          <p:nvPr/>
        </p:nvSpPr>
        <p:spPr>
          <a:xfrm>
            <a:off x="598403" y="1513264"/>
            <a:ext cx="446294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한</a:t>
            </a:r>
            <a:r>
              <a:rPr lang="en-US" altLang="ko-KR" sz="1200"/>
              <a:t> </a:t>
            </a:r>
            <a:r>
              <a:rPr lang="ko-KR" altLang="en-US" sz="1200"/>
              <a:t>줄짜리 텍스트 입력 필드</a:t>
            </a:r>
            <a:r>
              <a:rPr lang="en-US" altLang="ko-KR" sz="12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주로 아이디나 이름</a:t>
            </a:r>
            <a:r>
              <a:rPr lang="en-US" altLang="ko-KR" sz="1200"/>
              <a:t>, </a:t>
            </a:r>
            <a:r>
              <a:rPr lang="ko-KR" altLang="en-US" sz="1200"/>
              <a:t>주소 등 텍스트 입력</a:t>
            </a:r>
            <a:endParaRPr lang="en-US" altLang="ko-KR" sz="1200"/>
          </a:p>
        </p:txBody>
      </p:sp>
      <p:sp>
        <p:nvSpPr>
          <p:cNvPr id="15" name="TextBox 14"/>
          <p:cNvSpPr txBox="1"/>
          <p:nvPr/>
        </p:nvSpPr>
        <p:spPr>
          <a:xfrm>
            <a:off x="497517" y="2232400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“password”</a:t>
            </a:r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598403" y="2673044"/>
            <a:ext cx="446294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비밀번호 입력란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사용자가 입력하는 내용이 ‘ * ’나 ‘</a:t>
            </a:r>
            <a:r>
              <a:rPr lang="en-US" altLang="ko-KR" sz="1200"/>
              <a:t>•’</a:t>
            </a:r>
            <a:r>
              <a:rPr lang="ko-KR" altLang="en-US" sz="1200"/>
              <a:t>로 표시된다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472437" y="3736719"/>
            <a:ext cx="3887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텍스트 필드와 비밀번호 필드의 속성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37" y="5902408"/>
            <a:ext cx="4798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C00000"/>
                </a:solidFill>
              </a:rPr>
              <a:t>(</a:t>
            </a:r>
            <a:r>
              <a:rPr lang="ko-KR" altLang="en-US" sz="1100">
                <a:solidFill>
                  <a:srgbClr val="C00000"/>
                </a:solidFill>
              </a:rPr>
              <a:t>단</a:t>
            </a:r>
            <a:r>
              <a:rPr lang="en-US" altLang="ko-KR" sz="1100">
                <a:solidFill>
                  <a:srgbClr val="C00000"/>
                </a:solidFill>
              </a:rPr>
              <a:t>, </a:t>
            </a:r>
            <a:r>
              <a:rPr lang="ko-KR" altLang="en-US" sz="1100">
                <a:solidFill>
                  <a:srgbClr val="C00000"/>
                </a:solidFill>
              </a:rPr>
              <a:t>비밀번호 필드에는 </a:t>
            </a:r>
            <a:r>
              <a:rPr lang="en-US" altLang="ko-KR" sz="1100">
                <a:solidFill>
                  <a:srgbClr val="C00000"/>
                </a:solidFill>
              </a:rPr>
              <a:t>value </a:t>
            </a:r>
            <a:r>
              <a:rPr lang="ko-KR" altLang="en-US" sz="1100">
                <a:solidFill>
                  <a:srgbClr val="C00000"/>
                </a:solidFill>
              </a:rPr>
              <a:t>속성이 없음</a:t>
            </a:r>
            <a:r>
              <a:rPr lang="en-US" altLang="ko-KR" sz="1100">
                <a:solidFill>
                  <a:srgbClr val="C00000"/>
                </a:solidFill>
              </a:rPr>
              <a:t>)</a:t>
            </a:r>
            <a:endParaRPr lang="ko-KR" altLang="en-US" sz="1100">
              <a:solidFill>
                <a:srgbClr val="C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C77896-ED50-4006-90F6-B8AE07E9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509" y="1287333"/>
            <a:ext cx="2800350" cy="600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59F1F24-D798-4B49-AB0E-91AE9538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7" y="4183793"/>
            <a:ext cx="5377055" cy="162138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A452691-6C1F-40A5-8DAE-B11A53564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509" y="2235157"/>
            <a:ext cx="4582356" cy="23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2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“search”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04007" y="1503522"/>
            <a:ext cx="481528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검색</a:t>
            </a:r>
            <a:r>
              <a:rPr lang="en-US" altLang="ko-KR" sz="1200"/>
              <a:t> </a:t>
            </a:r>
            <a:r>
              <a:rPr lang="ko-KR" altLang="en-US" sz="1200"/>
              <a:t>필드 </a:t>
            </a:r>
            <a:r>
              <a:rPr lang="en-US" altLang="ko-KR" sz="12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검색 창에 </a:t>
            </a:r>
            <a:r>
              <a:rPr lang="en-US" altLang="ko-KR" sz="1200"/>
              <a:t>x </a:t>
            </a:r>
            <a:r>
              <a:rPr lang="ko-KR" altLang="en-US" sz="1200"/>
              <a:t>표시가 되어 검색어 삭제 쉬움</a:t>
            </a:r>
            <a:endParaRPr lang="en-US" altLang="ko-KR" sz="1200"/>
          </a:p>
        </p:txBody>
      </p:sp>
      <p:sp>
        <p:nvSpPr>
          <p:cNvPr id="10" name="TextBox 9"/>
          <p:cNvSpPr txBox="1"/>
          <p:nvPr/>
        </p:nvSpPr>
        <p:spPr>
          <a:xfrm>
            <a:off x="536895" y="2208755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“url”</a:t>
            </a:r>
            <a:endParaRPr lang="ko-KR" altLang="en-US" sz="1600" b="1"/>
          </a:p>
        </p:txBody>
      </p:sp>
      <p:sp>
        <p:nvSpPr>
          <p:cNvPr id="13" name="TextBox 12"/>
          <p:cNvSpPr txBox="1"/>
          <p:nvPr/>
        </p:nvSpPr>
        <p:spPr>
          <a:xfrm>
            <a:off x="713061" y="2534413"/>
            <a:ext cx="446294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 주소 필드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http://’</a:t>
            </a:r>
            <a:r>
              <a:rPr lang="ko-KR" altLang="en-US" sz="1200"/>
              <a:t>로 시작하는 사이트 주소 입력</a:t>
            </a:r>
            <a:endParaRPr lang="en-US" altLang="ko-KR" sz="1200"/>
          </a:p>
        </p:txBody>
      </p:sp>
      <p:sp>
        <p:nvSpPr>
          <p:cNvPr id="15" name="TextBox 14"/>
          <p:cNvSpPr txBox="1"/>
          <p:nvPr/>
        </p:nvSpPr>
        <p:spPr>
          <a:xfrm>
            <a:off x="536894" y="3259691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“email”</a:t>
            </a:r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713061" y="3605698"/>
            <a:ext cx="446294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메일 주소 입력 필드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메일 주소 형식 자동 체크</a:t>
            </a:r>
            <a:endParaRPr lang="en-US" altLang="ko-KR" sz="1200"/>
          </a:p>
        </p:txBody>
      </p:sp>
      <p:sp>
        <p:nvSpPr>
          <p:cNvPr id="17" name="TextBox 16"/>
          <p:cNvSpPr txBox="1"/>
          <p:nvPr/>
        </p:nvSpPr>
        <p:spPr>
          <a:xfrm>
            <a:off x="536895" y="4302376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“tel”</a:t>
            </a:r>
            <a:endParaRPr lang="ko-KR" altLang="en-US" sz="1600" b="1"/>
          </a:p>
        </p:txBody>
      </p:sp>
      <p:sp>
        <p:nvSpPr>
          <p:cNvPr id="21" name="TextBox 20"/>
          <p:cNvSpPr txBox="1"/>
          <p:nvPr/>
        </p:nvSpPr>
        <p:spPr>
          <a:xfrm>
            <a:off x="713061" y="4615137"/>
            <a:ext cx="446294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전화번호 입력 필드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사용자 입력을 체크하지는 않음</a:t>
            </a:r>
            <a:r>
              <a:rPr lang="en-US" altLang="ko-KR" sz="120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34DEC2-D306-4582-B831-16128177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69" y="823166"/>
            <a:ext cx="5561907" cy="55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3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995377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“radio”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49905" y="1385223"/>
            <a:ext cx="265535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여러 항목 중 하나만 선택할 때</a:t>
            </a:r>
            <a:endParaRPr lang="en-US" altLang="ko-KR" sz="1200"/>
          </a:p>
        </p:txBody>
      </p:sp>
      <p:sp>
        <p:nvSpPr>
          <p:cNvPr id="16" name="TextBox 15"/>
          <p:cNvSpPr txBox="1"/>
          <p:nvPr/>
        </p:nvSpPr>
        <p:spPr>
          <a:xfrm>
            <a:off x="630238" y="2314259"/>
            <a:ext cx="446294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여러 항목 중 둘 이상을 선택할 때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578355" y="1872806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“checkbox”</a:t>
            </a:r>
            <a:endParaRPr lang="ko-KR" altLang="en-US" sz="16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6" y="4248296"/>
            <a:ext cx="4697835" cy="16215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AFD481-3446-48D8-AD0E-26E40774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5" y="2921316"/>
            <a:ext cx="2787191" cy="4620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98275A-9971-4755-B3A1-3E7493BEA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555" y="1466676"/>
            <a:ext cx="4660626" cy="2752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A84382-85AE-4138-B33C-88EB3A22B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644" y="4321898"/>
            <a:ext cx="2787191" cy="10694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624CD6-A866-4A69-89A3-DA69E9879C65}"/>
              </a:ext>
            </a:extLst>
          </p:cNvPr>
          <p:cNvSpPr txBox="1"/>
          <p:nvPr/>
        </p:nvSpPr>
        <p:spPr>
          <a:xfrm>
            <a:off x="395346" y="3850237"/>
            <a:ext cx="4034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라디오 버튼</a:t>
            </a:r>
            <a:r>
              <a:rPr lang="en-US" altLang="ko-KR" sz="1400" b="1"/>
              <a:t>, </a:t>
            </a:r>
            <a:r>
              <a:rPr lang="ko-KR" altLang="en-US" sz="1400" b="1"/>
              <a:t>체크 박스에서 사용하는 속성</a:t>
            </a:r>
          </a:p>
        </p:txBody>
      </p:sp>
    </p:spTree>
    <p:extLst>
      <p:ext uri="{BB962C8B-B14F-4D97-AF65-F5344CB8AC3E}">
        <p14:creationId xmlns:p14="http://schemas.microsoft.com/office/powerpoint/2010/main" val="36200141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2635</TotalTime>
  <Words>704</Words>
  <Application>Microsoft Office PowerPoint</Application>
  <PresentationFormat>와이드스크린</PresentationFormat>
  <Paragraphs>141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D2Coding</vt:lpstr>
      <vt:lpstr>맑은 고딕</vt:lpstr>
      <vt:lpstr>Arial</vt:lpstr>
      <vt:lpstr>1_Office 테마</vt:lpstr>
      <vt:lpstr>05. 입력 양식 작성하기</vt:lpstr>
      <vt:lpstr>05-1 폼 삽입하기</vt:lpstr>
      <vt:lpstr>05-1 폼 삽입하기</vt:lpstr>
      <vt:lpstr>05-1 폼 삽입하기</vt:lpstr>
      <vt:lpstr>05-1 폼 삽입하기</vt:lpstr>
      <vt:lpstr>&lt;input&gt; 태그의 type 속성 한 눈에 살펴보기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태그의 다양한 속성</vt:lpstr>
      <vt:lpstr>폼에서 사용하는 여러 가지 태그</vt:lpstr>
      <vt:lpstr>폼에서 사용하는 여러 가지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ITPS</cp:lastModifiedBy>
  <cp:revision>31</cp:revision>
  <dcterms:created xsi:type="dcterms:W3CDTF">2020-12-08T05:19:49Z</dcterms:created>
  <dcterms:modified xsi:type="dcterms:W3CDTF">2021-09-16T07:01:10Z</dcterms:modified>
</cp:coreProperties>
</file>