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73" r:id="rId4"/>
    <p:sldId id="272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17. </a:t>
            </a:r>
            <a:r>
              <a:rPr lang="ko-KR" altLang="en-US"/>
              <a:t>문서 객체 모델</a:t>
            </a:r>
            <a:r>
              <a:rPr lang="en-US" altLang="ko-KR"/>
              <a:t>(DOM)</a:t>
            </a: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문서 객체 모델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2A3D327-1C49-4C6A-9E3C-4703010FB93F}"/>
              </a:ext>
            </a:extLst>
          </p:cNvPr>
          <p:cNvGrpSpPr/>
          <p:nvPr/>
        </p:nvGrpSpPr>
        <p:grpSpPr>
          <a:xfrm>
            <a:off x="2308161" y="2921905"/>
            <a:ext cx="4906371" cy="485775"/>
            <a:chOff x="2282994" y="2753427"/>
            <a:chExt cx="4906371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49160DB8-7B1C-4706-917B-6D71C568943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A780FDA-98EF-48CC-884F-3793D59C489C}"/>
                </a:ext>
              </a:extLst>
            </p:cNvPr>
            <p:cNvSpPr txBox="1"/>
            <p:nvPr/>
          </p:nvSpPr>
          <p:spPr>
            <a:xfrm>
              <a:off x="2993233" y="2791371"/>
              <a:ext cx="419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 </a:t>
              </a:r>
              <a:r>
                <a:rPr lang="ko-KR" altLang="en-US" b="1"/>
                <a:t>요소에 접근하고 속성 가져오기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070401-2604-4114-90CC-491EAA4418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3F7624B-EDD2-4633-BE15-2BF667FF95C8}"/>
              </a:ext>
            </a:extLst>
          </p:cNvPr>
          <p:cNvGrpSpPr/>
          <p:nvPr/>
        </p:nvGrpSpPr>
        <p:grpSpPr>
          <a:xfrm>
            <a:off x="2308161" y="3694390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978C20D1-3A50-4B42-9450-DEAB453C541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93482B9-BF0C-4A29-9A2C-F53673D18F38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</a:t>
              </a:r>
              <a:r>
                <a:rPr lang="ko-KR" altLang="en-US" b="1"/>
                <a:t>에서 이벤트 처리하기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B79D1F0B-10F5-4137-8FB9-05675540EE7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AE2135F-B6C5-4E3E-B050-56A474321D21}"/>
              </a:ext>
            </a:extLst>
          </p:cNvPr>
          <p:cNvGrpSpPr/>
          <p:nvPr/>
        </p:nvGrpSpPr>
        <p:grpSpPr>
          <a:xfrm>
            <a:off x="2308161" y="4466874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8BA7BA70-727B-4088-B9F4-72527DD675F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1B5F833-81B4-433C-9F29-B5BBFB0AE13C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</a:t>
              </a:r>
              <a:r>
                <a:rPr lang="ko-KR" altLang="en-US" b="1"/>
                <a:t>에서 노드 추가</a:t>
              </a:r>
              <a:r>
                <a:rPr lang="en-US" altLang="ko-KR" b="1"/>
                <a:t>, </a:t>
              </a:r>
              <a:r>
                <a:rPr lang="ko-KR" altLang="en-US" b="1"/>
                <a:t>삭제하기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6534E6CB-0BDB-47E7-860A-32A889CD5F8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34713A-D5F1-4F14-B366-477004892E80}"/>
              </a:ext>
            </a:extLst>
          </p:cNvPr>
          <p:cNvSpPr/>
          <p:nvPr/>
        </p:nvSpPr>
        <p:spPr>
          <a:xfrm>
            <a:off x="503339" y="944008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this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5DE690-C02E-43D1-B292-A6542CE778B6}"/>
              </a:ext>
            </a:extLst>
          </p:cNvPr>
          <p:cNvSpPr/>
          <p:nvPr/>
        </p:nvSpPr>
        <p:spPr>
          <a:xfrm>
            <a:off x="503339" y="1542123"/>
            <a:ext cx="389138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이벤트가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발생한 대상에 접근할 때 사용하는 예약어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CFAF8CC-0527-428D-AA8E-D99D5FCA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096278"/>
            <a:ext cx="3860209" cy="2391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D017DE8-38A3-46D2-9C62-E8BA29DF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33" y="2009483"/>
            <a:ext cx="4905231" cy="25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1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34713A-D5F1-4F14-B366-477004892E80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addEventListener( ) </a:t>
            </a:r>
            <a:r>
              <a:rPr lang="ko-KR" altLang="en-US" sz="1600" b="1">
                <a:latin typeface="+mn-ea"/>
              </a:rPr>
              <a:t>메서드 사용하기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5DE690-C02E-43D1-B292-A6542CE778B6}"/>
              </a:ext>
            </a:extLst>
          </p:cNvPr>
          <p:cNvSpPr/>
          <p:nvPr/>
        </p:nvSpPr>
        <p:spPr>
          <a:xfrm>
            <a:off x="503339" y="1542123"/>
            <a:ext cx="389138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이벤트 객체를 사용해 이벤트 처리기 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CDE714B-7352-4C34-AC7E-EC98FEB3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202081"/>
            <a:ext cx="5810174" cy="27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34713A-D5F1-4F14-B366-477004892E80}"/>
              </a:ext>
            </a:extLst>
          </p:cNvPr>
          <p:cNvSpPr/>
          <p:nvPr/>
        </p:nvSpPr>
        <p:spPr>
          <a:xfrm>
            <a:off x="472439" y="903565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addEventListener( ) </a:t>
            </a:r>
            <a:r>
              <a:rPr lang="ko-KR" altLang="en-US" sz="1600" b="1">
                <a:latin typeface="+mn-ea"/>
              </a:rPr>
              <a:t>메서드 사용하기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210CBC2-CD73-41D1-AA4E-E347DA34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2" y="1514572"/>
            <a:ext cx="5940676" cy="39466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41F8DD0-B896-46CF-9AB8-C4D32FB1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719" y="2454785"/>
            <a:ext cx="4031272" cy="30651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7C0331-0FEA-4F00-8BB3-3C2F6A082BC0}"/>
              </a:ext>
            </a:extLst>
          </p:cNvPr>
          <p:cNvSpPr txBox="1"/>
          <p:nvPr/>
        </p:nvSpPr>
        <p:spPr>
          <a:xfrm>
            <a:off x="7660716" y="167482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메서드 안에서 함수 표현식으로 사용 가능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8052B1A8-D1BA-4BCD-88FA-98B9000560F4}"/>
              </a:ext>
            </a:extLst>
          </p:cNvPr>
          <p:cNvCxnSpPr>
            <a:endCxn id="13" idx="1"/>
          </p:cNvCxnSpPr>
          <p:nvPr/>
        </p:nvCxnSpPr>
        <p:spPr>
          <a:xfrm>
            <a:off x="6409189" y="1813327"/>
            <a:ext cx="125152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B9BA90F6-42AB-4277-9368-1DFB0217E519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9197355" y="1951827"/>
            <a:ext cx="0" cy="502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9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34713A-D5F1-4F14-B366-477004892E80}"/>
              </a:ext>
            </a:extLst>
          </p:cNvPr>
          <p:cNvSpPr/>
          <p:nvPr/>
        </p:nvSpPr>
        <p:spPr>
          <a:xfrm>
            <a:off x="472439" y="903565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addEventListener( ) </a:t>
            </a:r>
            <a:r>
              <a:rPr lang="ko-KR" altLang="en-US" sz="1600" b="1">
                <a:latin typeface="+mn-ea"/>
              </a:rPr>
              <a:t>메서드 사용하기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210CBC2-CD73-41D1-AA4E-E347DA34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2" y="1514572"/>
            <a:ext cx="5940676" cy="3946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62DA907-8FFC-4F12-A442-C29759FD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37" y="1581684"/>
            <a:ext cx="5561311" cy="31395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302DC24-1D34-44F2-B861-DDA7D3D31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08" y="4721261"/>
            <a:ext cx="5657588" cy="20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34713A-D5F1-4F14-B366-477004892E80}"/>
              </a:ext>
            </a:extLst>
          </p:cNvPr>
          <p:cNvSpPr/>
          <p:nvPr/>
        </p:nvSpPr>
        <p:spPr>
          <a:xfrm>
            <a:off x="472439" y="903565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CSS </a:t>
            </a:r>
            <a:r>
              <a:rPr lang="ko-KR" altLang="en-US" sz="1600" b="1">
                <a:latin typeface="+mn-ea"/>
              </a:rPr>
              <a:t>속성에 접근하기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B1A3F9E-EDE4-4146-AA74-06EF287D7D1C}"/>
              </a:ext>
            </a:extLst>
          </p:cNvPr>
          <p:cNvSpPr/>
          <p:nvPr/>
        </p:nvSpPr>
        <p:spPr>
          <a:xfrm>
            <a:off x="503339" y="1542123"/>
            <a:ext cx="515923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자바스크립트를 사용해 각 요소의 스타일을 자유롭게 수정할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9AA67E1-383B-4ABD-A2DC-89C3372B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051314"/>
            <a:ext cx="2474753" cy="312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977732D-A3A7-4054-8F77-9C74746C6959}"/>
              </a:ext>
            </a:extLst>
          </p:cNvPr>
          <p:cNvSpPr/>
          <p:nvPr/>
        </p:nvSpPr>
        <p:spPr>
          <a:xfrm>
            <a:off x="503339" y="2711281"/>
            <a:ext cx="515923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id</a:t>
            </a:r>
            <a:r>
              <a:rPr lang="ko-KR" altLang="en-US" sz="1200">
                <a:latin typeface="+mn-ea"/>
              </a:rPr>
              <a:t>가 </a:t>
            </a:r>
            <a:r>
              <a:rPr lang="en-US" altLang="ko-KR" sz="1200">
                <a:latin typeface="+mn-ea"/>
              </a:rPr>
              <a:t>desc</a:t>
            </a:r>
            <a:r>
              <a:rPr lang="ko-KR" altLang="en-US" sz="1200">
                <a:latin typeface="+mn-ea"/>
              </a:rPr>
              <a:t>인 요소의 글자를 파란색으로 변경하려면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7D4840B-D16F-4CD3-9859-644A4AD8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3086121"/>
            <a:ext cx="4067786" cy="68575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66B9C3C-0AA9-438D-8BB2-4A193EC869D1}"/>
              </a:ext>
            </a:extLst>
          </p:cNvPr>
          <p:cNvSpPr/>
          <p:nvPr/>
        </p:nvSpPr>
        <p:spPr>
          <a:xfrm>
            <a:off x="503339" y="4058821"/>
            <a:ext cx="5159230" cy="11646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color</a:t>
            </a:r>
            <a:r>
              <a:rPr lang="ko-KR" altLang="en-US" sz="1200">
                <a:latin typeface="+mn-ea"/>
              </a:rPr>
              <a:t>처럼 한 단어인 속성명은 그대로 사용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background-color, borderradius</a:t>
            </a:r>
            <a:r>
              <a:rPr lang="ko-KR" altLang="en-US" sz="1200">
                <a:latin typeface="+mn-ea"/>
              </a:rPr>
              <a:t>처럼 중간에 하이픈</a:t>
            </a:r>
            <a:r>
              <a:rPr lang="en-US" altLang="ko-KR" sz="1200">
                <a:latin typeface="+mn-ea"/>
              </a:rPr>
              <a:t>(-)</a:t>
            </a:r>
            <a:r>
              <a:rPr lang="ko-KR" altLang="en-US" sz="1200">
                <a:latin typeface="+mn-ea"/>
              </a:rPr>
              <a:t>이 있는 속성은 </a:t>
            </a:r>
            <a:r>
              <a:rPr lang="en-US" altLang="ko-KR" sz="1200">
                <a:latin typeface="+mn-ea"/>
              </a:rPr>
              <a:t>backgroundColor</a:t>
            </a:r>
            <a:r>
              <a:rPr lang="ko-KR" altLang="en-US" sz="1200">
                <a:latin typeface="+mn-ea"/>
              </a:rPr>
              <a:t>나 </a:t>
            </a:r>
            <a:r>
              <a:rPr lang="en-US" altLang="ko-KR" sz="1200">
                <a:latin typeface="+mn-ea"/>
              </a:rPr>
              <a:t>borderRadius</a:t>
            </a:r>
            <a:r>
              <a:rPr lang="ko-KR" altLang="en-US" sz="1200">
                <a:latin typeface="+mn-ea"/>
              </a:rPr>
              <a:t>처럼 두 단어를 합쳐서 사용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이때 두 번째 단어의 첫 글자는 </a:t>
            </a:r>
            <a:r>
              <a:rPr lang="en-US" altLang="ko-KR" sz="1200">
                <a:latin typeface="+mn-ea"/>
              </a:rPr>
              <a:t>Color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Radius</a:t>
            </a:r>
            <a:r>
              <a:rPr lang="ko-KR" altLang="en-US" sz="1200">
                <a:latin typeface="+mn-ea"/>
              </a:rPr>
              <a:t>처럼 대문자로 표시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ADA5647-48A8-4909-A830-9485478F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85" y="966000"/>
            <a:ext cx="5357376" cy="3217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A968FEC7-E880-4C9D-A2B5-7124F1E70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185" y="4275998"/>
            <a:ext cx="5002468" cy="18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노드 리스트란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A3E6E0E-AE3F-48B5-A278-A4165CF5C341}"/>
              </a:ext>
            </a:extLst>
          </p:cNvPr>
          <p:cNvSpPr/>
          <p:nvPr/>
        </p:nvSpPr>
        <p:spPr>
          <a:xfrm>
            <a:off x="503339" y="1542123"/>
            <a:ext cx="5310232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querySelectorAll( ) </a:t>
            </a:r>
            <a:r>
              <a:rPr lang="ko-KR" altLang="en-US" sz="1200">
                <a:latin typeface="+mn-ea"/>
              </a:rPr>
              <a:t>메서드를 사용해 가져온 여러 개의 노드를 저장한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5196263-A3A4-4452-841D-E01004B1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0" y="2010124"/>
            <a:ext cx="2384702" cy="16119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15F3949-814D-4483-87F8-EA801B54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33" y="1945683"/>
            <a:ext cx="4078701" cy="33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7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텍스트 노드를 사용하는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A3E6E0E-AE3F-48B5-A278-A4165CF5C341}"/>
              </a:ext>
            </a:extLst>
          </p:cNvPr>
          <p:cNvSpPr/>
          <p:nvPr/>
        </p:nvSpPr>
        <p:spPr>
          <a:xfrm>
            <a:off x="472439" y="1777742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>
                <a:latin typeface="+mn-ea"/>
              </a:rPr>
              <a:t>요소 노드 만들기 </a:t>
            </a:r>
            <a:r>
              <a:rPr lang="en-US" altLang="ko-KR" sz="1200" b="1">
                <a:latin typeface="+mn-ea"/>
              </a:rPr>
              <a:t>– createElement(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DB0B12D-16A3-4FD8-8FF7-F110C96F7C96}"/>
              </a:ext>
            </a:extLst>
          </p:cNvPr>
          <p:cNvSpPr/>
          <p:nvPr/>
        </p:nvSpPr>
        <p:spPr>
          <a:xfrm>
            <a:off x="6202120" y="1777741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2. </a:t>
            </a:r>
            <a:r>
              <a:rPr lang="ko-KR" altLang="en-US" sz="1200" b="1">
                <a:latin typeface="+mn-ea"/>
              </a:rPr>
              <a:t>텍스트 노드 만들기 </a:t>
            </a:r>
            <a:r>
              <a:rPr lang="en-US" altLang="ko-KR" sz="1200" b="1">
                <a:latin typeface="+mn-ea"/>
              </a:rPr>
              <a:t>– createTextNode(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CB59AAC-3A0E-406E-9BA2-4A5F6DFE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4" y="2255808"/>
            <a:ext cx="3096980" cy="294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EBA352C-7F58-438B-AC19-F3DC3EBE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44" y="2986379"/>
            <a:ext cx="3211324" cy="606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97C189D-AE91-4850-94AE-DFD297B71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7" y="4029304"/>
            <a:ext cx="4511966" cy="24270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16B5C69-0D04-405E-92A5-A42BA459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88" y="2255808"/>
            <a:ext cx="3162261" cy="3200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5C049C3-4246-4B5B-9D94-5118B9AF9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788" y="2851819"/>
            <a:ext cx="5710850" cy="7169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D706FFD-CB6B-412F-B85F-7896FC1FD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100" y="3764146"/>
            <a:ext cx="4416889" cy="29573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1BFF30C-6ED2-41A8-A5DC-1A0D0CDDA887}"/>
              </a:ext>
            </a:extLst>
          </p:cNvPr>
          <p:cNvSpPr txBox="1"/>
          <p:nvPr/>
        </p:nvSpPr>
        <p:spPr>
          <a:xfrm>
            <a:off x="1837048" y="1384658"/>
            <a:ext cx="422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‘</a:t>
            </a:r>
            <a:r>
              <a:rPr lang="ko-KR" altLang="en-US" sz="1200">
                <a:solidFill>
                  <a:srgbClr val="0070C0"/>
                </a:solidFill>
              </a:rPr>
              <a:t>더 보기</a:t>
            </a:r>
            <a:r>
              <a:rPr lang="en-US" altLang="ko-KR" sz="1200">
                <a:solidFill>
                  <a:srgbClr val="0070C0"/>
                </a:solidFill>
              </a:rPr>
              <a:t>‘ </a:t>
            </a:r>
            <a:r>
              <a:rPr lang="ko-KR" altLang="en-US" sz="1200">
                <a:solidFill>
                  <a:srgbClr val="0070C0"/>
                </a:solidFill>
              </a:rPr>
              <a:t>링크를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클릭하면 텍스트 표시하기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E91B49BB-B3E4-4916-A434-B212522B1C65}"/>
              </a:ext>
            </a:extLst>
          </p:cNvPr>
          <p:cNvCxnSpPr>
            <a:cxnSpLocks/>
          </p:cNvCxnSpPr>
          <p:nvPr/>
        </p:nvCxnSpPr>
        <p:spPr>
          <a:xfrm>
            <a:off x="822121" y="1302026"/>
            <a:ext cx="908807" cy="203126"/>
          </a:xfrm>
          <a:prstGeom prst="bentConnector3">
            <a:avLst>
              <a:gd name="adj1" fmla="val 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5A088E24-9E07-4EE6-9438-CC27DBE1938D}"/>
              </a:ext>
            </a:extLst>
          </p:cNvPr>
          <p:cNvCxnSpPr/>
          <p:nvPr/>
        </p:nvCxnSpPr>
        <p:spPr>
          <a:xfrm>
            <a:off x="5444455" y="1783770"/>
            <a:ext cx="0" cy="4739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텍스트 노드를 사용하는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A3E6E0E-AE3F-48B5-A278-A4165CF5C341}"/>
              </a:ext>
            </a:extLst>
          </p:cNvPr>
          <p:cNvSpPr/>
          <p:nvPr/>
        </p:nvSpPr>
        <p:spPr>
          <a:xfrm>
            <a:off x="503339" y="1542123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3. </a:t>
            </a:r>
            <a:r>
              <a:rPr lang="ko-KR" altLang="en-US" sz="1200" b="1">
                <a:latin typeface="+mn-ea"/>
              </a:rPr>
              <a:t>자식 노드 연결하기 </a:t>
            </a:r>
            <a:r>
              <a:rPr lang="en-US" altLang="ko-KR" sz="1200" b="1">
                <a:latin typeface="+mn-ea"/>
              </a:rPr>
              <a:t>– appendChild(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ACD6D15-1FE4-465C-BB7F-3276A31C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4" y="1946973"/>
            <a:ext cx="3075480" cy="3200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93B56B2-0010-413D-B819-0B1BDC2A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4" y="2441273"/>
            <a:ext cx="4179159" cy="8881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384D0F5-269A-48C0-B5D9-771592D6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3" y="3503706"/>
            <a:ext cx="4416890" cy="24885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77D2FFF-93B6-46E2-9FA5-B982F43B8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183" y="1690702"/>
            <a:ext cx="5954611" cy="4033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96DFE2F-8E44-4DEC-9818-DB04C5BB7805}"/>
              </a:ext>
            </a:extLst>
          </p:cNvPr>
          <p:cNvSpPr txBox="1"/>
          <p:nvPr/>
        </p:nvSpPr>
        <p:spPr>
          <a:xfrm>
            <a:off x="6068999" y="141370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전체</a:t>
            </a:r>
            <a:r>
              <a:rPr lang="en-US" altLang="ko-KR" sz="1200" b="1"/>
              <a:t> </a:t>
            </a:r>
            <a:r>
              <a:rPr lang="ko-KR" altLang="en-US" sz="1200" b="1"/>
              <a:t>소스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84085226-2858-4F27-B1D9-FA254DEB249D}"/>
              </a:ext>
            </a:extLst>
          </p:cNvPr>
          <p:cNvCxnSpPr/>
          <p:nvPr/>
        </p:nvCxnSpPr>
        <p:spPr>
          <a:xfrm>
            <a:off x="5452844" y="1542123"/>
            <a:ext cx="0" cy="4739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5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속성 값이 있는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A3E6E0E-AE3F-48B5-A278-A4165CF5C341}"/>
              </a:ext>
            </a:extLst>
          </p:cNvPr>
          <p:cNvSpPr/>
          <p:nvPr/>
        </p:nvSpPr>
        <p:spPr>
          <a:xfrm>
            <a:off x="503338" y="1870146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1. </a:t>
            </a:r>
            <a:r>
              <a:rPr lang="ko-KR" altLang="en-US" sz="1200" b="1">
                <a:latin typeface="+mn-ea"/>
              </a:rPr>
              <a:t>요소 노드 만들기 </a:t>
            </a:r>
            <a:r>
              <a:rPr lang="en-US" altLang="ko-KR" sz="1200" b="1">
                <a:latin typeface="+mn-ea"/>
              </a:rPr>
              <a:t>– createElement(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475EC24-FCB3-483F-8403-9A0756977913}"/>
              </a:ext>
            </a:extLst>
          </p:cNvPr>
          <p:cNvSpPr/>
          <p:nvPr/>
        </p:nvSpPr>
        <p:spPr>
          <a:xfrm>
            <a:off x="503338" y="3426694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2. </a:t>
            </a:r>
            <a:r>
              <a:rPr lang="ko-KR" altLang="en-US" sz="1200" b="1">
                <a:latin typeface="+mn-ea"/>
              </a:rPr>
              <a:t>속성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노드 만들기 </a:t>
            </a:r>
            <a:r>
              <a:rPr lang="en-US" altLang="ko-KR" sz="1200" b="1">
                <a:latin typeface="+mn-ea"/>
              </a:rPr>
              <a:t>– createAttribute(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55552D-7997-402A-8D1A-23B58535BED1}"/>
              </a:ext>
            </a:extLst>
          </p:cNvPr>
          <p:cNvSpPr txBox="1"/>
          <p:nvPr/>
        </p:nvSpPr>
        <p:spPr>
          <a:xfrm>
            <a:off x="1837048" y="1384658"/>
            <a:ext cx="499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‘</a:t>
            </a:r>
            <a:r>
              <a:rPr lang="ko-KR" altLang="en-US" sz="1200">
                <a:solidFill>
                  <a:srgbClr val="0070C0"/>
                </a:solidFill>
              </a:rPr>
              <a:t>더 보기</a:t>
            </a:r>
            <a:r>
              <a:rPr lang="en-US" altLang="ko-KR" sz="1200">
                <a:solidFill>
                  <a:srgbClr val="0070C0"/>
                </a:solidFill>
              </a:rPr>
              <a:t>‘ </a:t>
            </a:r>
            <a:r>
              <a:rPr lang="ko-KR" altLang="en-US" sz="1200">
                <a:solidFill>
                  <a:srgbClr val="0070C0"/>
                </a:solidFill>
              </a:rPr>
              <a:t>링크를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클릭하면 텍스트와 함께 이미지 표시하기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B07F1519-ABC8-4F64-897B-16DF04D7D3E4}"/>
              </a:ext>
            </a:extLst>
          </p:cNvPr>
          <p:cNvCxnSpPr>
            <a:cxnSpLocks/>
          </p:cNvCxnSpPr>
          <p:nvPr/>
        </p:nvCxnSpPr>
        <p:spPr>
          <a:xfrm>
            <a:off x="822121" y="1302026"/>
            <a:ext cx="908807" cy="203126"/>
          </a:xfrm>
          <a:prstGeom prst="bentConnector3">
            <a:avLst>
              <a:gd name="adj1" fmla="val 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7C9F03A-521A-4058-B768-86A0D8B7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2257650"/>
            <a:ext cx="3214906" cy="7100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B6360C56-5D19-4CA8-A441-45C4CE52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4" y="4190669"/>
            <a:ext cx="3936229" cy="136530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A942D0D-A9D4-430E-A721-8D44E7107B1C}"/>
              </a:ext>
            </a:extLst>
          </p:cNvPr>
          <p:cNvSpPr/>
          <p:nvPr/>
        </p:nvSpPr>
        <p:spPr>
          <a:xfrm>
            <a:off x="679508" y="3820044"/>
            <a:ext cx="3189739" cy="333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tx1"/>
                </a:solidFill>
              </a:rPr>
              <a:t>[</a:t>
            </a:r>
            <a:r>
              <a:rPr lang="ko-KR" altLang="en-US" sz="1200" b="1">
                <a:solidFill>
                  <a:schemeClr val="tx1"/>
                </a:solidFill>
              </a:rPr>
              <a:t>기본형</a:t>
            </a:r>
            <a:r>
              <a:rPr lang="en-US" altLang="ko-KR" sz="1200" b="1">
                <a:solidFill>
                  <a:schemeClr val="tx1"/>
                </a:solidFill>
              </a:rPr>
              <a:t>] </a:t>
            </a:r>
            <a:r>
              <a:rPr lang="en-US" altLang="ko-KR" sz="1200">
                <a:solidFill>
                  <a:schemeClr val="tx1"/>
                </a:solidFill>
              </a:rPr>
              <a:t>document.createAttribute(</a:t>
            </a:r>
            <a:r>
              <a:rPr lang="ko-KR" altLang="en-US" sz="1200">
                <a:solidFill>
                  <a:schemeClr val="tx1"/>
                </a:solidFill>
              </a:rPr>
              <a:t>속성명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722ED0E-3B08-4059-BD16-C66FC39FF56A}"/>
              </a:ext>
            </a:extLst>
          </p:cNvPr>
          <p:cNvSpPr/>
          <p:nvPr/>
        </p:nvSpPr>
        <p:spPr>
          <a:xfrm>
            <a:off x="6096000" y="1870146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3. </a:t>
            </a:r>
            <a:r>
              <a:rPr lang="ko-KR" altLang="en-US" sz="1200" b="1">
                <a:latin typeface="+mn-ea"/>
              </a:rPr>
              <a:t>속성 노드 연결하기 </a:t>
            </a:r>
            <a:r>
              <a:rPr lang="en-US" altLang="ko-KR" sz="1200" b="1">
                <a:latin typeface="+mn-ea"/>
              </a:rPr>
              <a:t>– setAttributeNode(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4519495-E8E9-4F68-989C-FD5BB406E0C4}"/>
              </a:ext>
            </a:extLst>
          </p:cNvPr>
          <p:cNvSpPr/>
          <p:nvPr/>
        </p:nvSpPr>
        <p:spPr>
          <a:xfrm>
            <a:off x="6342255" y="2278879"/>
            <a:ext cx="3189739" cy="333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tx1"/>
                </a:solidFill>
              </a:rPr>
              <a:t>[</a:t>
            </a:r>
            <a:r>
              <a:rPr lang="ko-KR" altLang="en-US" sz="1200" b="1">
                <a:solidFill>
                  <a:schemeClr val="tx1"/>
                </a:solidFill>
              </a:rPr>
              <a:t>기본형</a:t>
            </a:r>
            <a:r>
              <a:rPr lang="en-US" altLang="ko-KR" sz="1200" b="1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요소명</a:t>
            </a:r>
            <a:r>
              <a:rPr lang="en-US" altLang="ko-KR" sz="1200">
                <a:solidFill>
                  <a:schemeClr val="tx1"/>
                </a:solidFill>
              </a:rPr>
              <a:t>.setAttributeNode(</a:t>
            </a:r>
            <a:r>
              <a:rPr lang="ko-KR" altLang="en-US" sz="1200">
                <a:solidFill>
                  <a:schemeClr val="tx1"/>
                </a:solidFill>
              </a:rPr>
              <a:t>속성노드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56A8633-E5EE-432E-967C-DAF12B335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255" y="2713032"/>
            <a:ext cx="2752550" cy="65429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76FFEDB-EDC6-412A-A321-0F9012BBE756}"/>
              </a:ext>
            </a:extLst>
          </p:cNvPr>
          <p:cNvSpPr/>
          <p:nvPr/>
        </p:nvSpPr>
        <p:spPr>
          <a:xfrm>
            <a:off x="6096000" y="3820043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4. </a:t>
            </a:r>
            <a:r>
              <a:rPr lang="ko-KR" altLang="en-US" sz="1200" b="1">
                <a:latin typeface="+mn-ea"/>
              </a:rPr>
              <a:t>자식 노드 연결하기 </a:t>
            </a:r>
            <a:r>
              <a:rPr lang="en-US" altLang="ko-KR" sz="1200" b="1">
                <a:latin typeface="+mn-ea"/>
              </a:rPr>
              <a:t>– appendChild(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465B96D4-696F-4AC1-BE7A-37DBE05D3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255" y="4387236"/>
            <a:ext cx="3936229" cy="375276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BAEA43F4-874C-44E6-A684-6DFB99694E65}"/>
              </a:ext>
            </a:extLst>
          </p:cNvPr>
          <p:cNvCxnSpPr/>
          <p:nvPr/>
        </p:nvCxnSpPr>
        <p:spPr>
          <a:xfrm>
            <a:off x="5444455" y="1783770"/>
            <a:ext cx="0" cy="4739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텍스트 노드를 사용하는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96DFE2F-8E44-4DEC-9818-DB04C5BB7805}"/>
              </a:ext>
            </a:extLst>
          </p:cNvPr>
          <p:cNvSpPr txBox="1"/>
          <p:nvPr/>
        </p:nvSpPr>
        <p:spPr>
          <a:xfrm>
            <a:off x="565821" y="155502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전체</a:t>
            </a:r>
            <a:r>
              <a:rPr lang="en-US" altLang="ko-KR" sz="1200" b="1"/>
              <a:t> </a:t>
            </a:r>
            <a:r>
              <a:rPr lang="ko-KR" altLang="en-US" sz="1200" b="1"/>
              <a:t>소스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3AFD5EA-19BB-4540-AD8E-140FE3AC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42" y="1352520"/>
            <a:ext cx="5559098" cy="54401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C6A2A4F-839E-4A96-AE79-35048824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458" y="1429536"/>
            <a:ext cx="3429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객체 모델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8C7B028-7499-4F07-8D86-558C5DAFC46E}"/>
              </a:ext>
            </a:extLst>
          </p:cNvPr>
          <p:cNvSpPr/>
          <p:nvPr/>
        </p:nvSpPr>
        <p:spPr>
          <a:xfrm>
            <a:off x="503337" y="89101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문서 객체 모델이란</a:t>
            </a:r>
            <a:endParaRPr lang="en-US" altLang="ko-KR" sz="1600" b="1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6E98831-CF35-4B37-BCD8-339E2B262ECA}"/>
              </a:ext>
            </a:extLst>
          </p:cNvPr>
          <p:cNvSpPr/>
          <p:nvPr/>
        </p:nvSpPr>
        <p:spPr>
          <a:xfrm>
            <a:off x="503337" y="1538764"/>
            <a:ext cx="8456105" cy="3391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자바스크립트를 이용하여 웹 문서에 접근하고 제어할 수 있도록 객체를 사용해 웹 문서를 체계적으로 정리하는 방법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6658924-D519-49D9-BC43-D612C40FC1B6}"/>
              </a:ext>
            </a:extLst>
          </p:cNvPr>
          <p:cNvSpPr/>
          <p:nvPr/>
        </p:nvSpPr>
        <p:spPr>
          <a:xfrm>
            <a:off x="500470" y="2035294"/>
            <a:ext cx="5050174" cy="6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문서와 그 안의 모든 요소를 ‘객체’로 인식하고 처리함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웹 문서 전체는 </a:t>
            </a:r>
            <a:r>
              <a:rPr lang="en-US" altLang="ko-KR" sz="1200">
                <a:latin typeface="+mn-ea"/>
              </a:rPr>
              <a:t>document </a:t>
            </a:r>
            <a:r>
              <a:rPr lang="ko-KR" altLang="en-US" sz="1200">
                <a:latin typeface="+mn-ea"/>
              </a:rPr>
              <a:t>객체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삽입한 이미지는 </a:t>
            </a:r>
            <a:r>
              <a:rPr lang="en-US" altLang="ko-KR" sz="1200">
                <a:latin typeface="+mn-ea"/>
              </a:rPr>
              <a:t>image </a:t>
            </a:r>
            <a:r>
              <a:rPr lang="ko-KR" altLang="en-US" sz="1200">
                <a:latin typeface="+mn-ea"/>
              </a:rPr>
              <a:t>객체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0B39C70-8908-4103-B501-BAB1EA33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7" y="2932955"/>
            <a:ext cx="4429125" cy="33242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6D9C681A-F0F2-4881-8107-BDB604ED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61" y="3945709"/>
            <a:ext cx="3667125" cy="18859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B663EA5-D555-4E5B-A6FE-4BE34BB2BEDE}"/>
              </a:ext>
            </a:extLst>
          </p:cNvPr>
          <p:cNvSpPr txBox="1"/>
          <p:nvPr/>
        </p:nvSpPr>
        <p:spPr>
          <a:xfrm>
            <a:off x="6492569" y="309553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요소의 계층 관계</a:t>
            </a:r>
          </a:p>
        </p:txBody>
      </p:sp>
    </p:spTree>
    <p:extLst>
      <p:ext uri="{BB962C8B-B14F-4D97-AF65-F5344CB8AC3E}">
        <p14:creationId xmlns:p14="http://schemas.microsoft.com/office/powerpoint/2010/main" val="275596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노드 삭제하기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7A997D2-755F-4955-A1B4-5C33AAA10527}"/>
              </a:ext>
            </a:extLst>
          </p:cNvPr>
          <p:cNvSpPr/>
          <p:nvPr/>
        </p:nvSpPr>
        <p:spPr>
          <a:xfrm>
            <a:off x="472439" y="1542122"/>
            <a:ext cx="5159230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노드를 삭제할 때는 부모 노드에서 자식 노드를 삭제해야 한다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노드를 삭제하려면 부모 노드부터 찾아야 함</a:t>
            </a:r>
            <a:endParaRPr lang="ko-KR" altLang="en-US" sz="120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416AE14-2F1B-45FB-81A7-FB8023906EED}"/>
              </a:ext>
            </a:extLst>
          </p:cNvPr>
          <p:cNvSpPr/>
          <p:nvPr/>
        </p:nvSpPr>
        <p:spPr>
          <a:xfrm>
            <a:off x="472439" y="2504410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parentNode </a:t>
            </a:r>
            <a:r>
              <a:rPr lang="ko-KR" altLang="en-US" sz="1400" b="1">
                <a:latin typeface="+mn-ea"/>
              </a:rPr>
              <a:t>프로퍼티</a:t>
            </a:r>
            <a:endParaRPr lang="en-US" altLang="ko-KR" sz="1400" b="1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5E6AD1-A942-449E-A669-376E1FB581AE}"/>
              </a:ext>
            </a:extLst>
          </p:cNvPr>
          <p:cNvSpPr txBox="1"/>
          <p:nvPr/>
        </p:nvSpPr>
        <p:spPr>
          <a:xfrm>
            <a:off x="472439" y="2974021"/>
            <a:ext cx="484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현재 노드의 부모 노드에 접근해서 부모 노드의 요소 노드를 반환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97907C6-94A9-4C41-9A57-8DD35A10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5" y="3374032"/>
            <a:ext cx="2119663" cy="32554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5EF12CB-2E26-42B6-85CC-9FA91B3FD740}"/>
              </a:ext>
            </a:extLst>
          </p:cNvPr>
          <p:cNvSpPr/>
          <p:nvPr/>
        </p:nvSpPr>
        <p:spPr>
          <a:xfrm>
            <a:off x="472439" y="4072303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removeChild(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4C52C2-D621-4E4F-B417-68835475A92A}"/>
              </a:ext>
            </a:extLst>
          </p:cNvPr>
          <p:cNvSpPr txBox="1"/>
          <p:nvPr/>
        </p:nvSpPr>
        <p:spPr>
          <a:xfrm>
            <a:off x="472439" y="4541914"/>
            <a:ext cx="484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자식 노드 삭제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0AA5175-18D7-41AE-A624-2CE3CB5C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5" y="4990472"/>
            <a:ext cx="2740447" cy="3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0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객체 모델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8C7B028-7499-4F07-8D86-558C5DAFC46E}"/>
              </a:ext>
            </a:extLst>
          </p:cNvPr>
          <p:cNvSpPr/>
          <p:nvPr/>
        </p:nvSpPr>
        <p:spPr>
          <a:xfrm>
            <a:off x="503337" y="89101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 </a:t>
            </a:r>
            <a:r>
              <a:rPr lang="ko-KR" altLang="en-US" sz="1600" b="1">
                <a:latin typeface="+mn-ea"/>
              </a:rPr>
              <a:t>트리</a:t>
            </a:r>
            <a:endParaRPr lang="en-US" altLang="ko-KR" sz="1600" b="1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9CCB962-4B5D-4E26-B476-569A4B119904}"/>
              </a:ext>
            </a:extLst>
          </p:cNvPr>
          <p:cNvSpPr/>
          <p:nvPr/>
        </p:nvSpPr>
        <p:spPr>
          <a:xfrm>
            <a:off x="437553" y="1483493"/>
            <a:ext cx="5181742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문서에 있는 요소들 간의 부모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자식 관계를 계층 구조로 표시한 것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나무 형태가 되기 때문에 </a:t>
            </a:r>
            <a:r>
              <a:rPr lang="en-US" altLang="ko-KR" sz="1200">
                <a:latin typeface="+mn-ea"/>
              </a:rPr>
              <a:t>“DOM </a:t>
            </a:r>
            <a:r>
              <a:rPr lang="ko-KR" altLang="en-US" sz="1200">
                <a:latin typeface="+mn-ea"/>
              </a:rPr>
              <a:t>트리</a:t>
            </a:r>
            <a:r>
              <a:rPr lang="en-US" altLang="ko-KR" sz="1200">
                <a:latin typeface="+mn-ea"/>
              </a:rPr>
              <a:t>“</a:t>
            </a:r>
            <a:r>
              <a:rPr lang="ko-KR" altLang="en-US" sz="1200">
                <a:latin typeface="+mn-ea"/>
              </a:rPr>
              <a:t>라고 함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노드</a:t>
            </a:r>
            <a:r>
              <a:rPr lang="en-US" altLang="ko-KR" sz="1200">
                <a:latin typeface="+mn-ea"/>
              </a:rPr>
              <a:t>(node) : DOM</a:t>
            </a:r>
            <a:r>
              <a:rPr lang="ko-KR" altLang="en-US" sz="1200">
                <a:latin typeface="+mn-ea"/>
              </a:rPr>
              <a:t> 트리에서 가지가 갈라져 나간 항목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루트 노트</a:t>
            </a:r>
            <a:r>
              <a:rPr lang="en-US" altLang="ko-KR" sz="1200">
                <a:latin typeface="+mn-ea"/>
              </a:rPr>
              <a:t>(root node) : DOM </a:t>
            </a:r>
            <a:r>
              <a:rPr lang="ko-KR" altLang="en-US" sz="1200">
                <a:latin typeface="+mn-ea"/>
              </a:rPr>
              <a:t>트리의 시작 부분</a:t>
            </a:r>
            <a:r>
              <a:rPr lang="en-US" altLang="ko-KR" sz="1200">
                <a:latin typeface="+mn-ea"/>
              </a:rPr>
              <a:t>(html)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A832137-1206-42F7-926B-1290BCC8F721}"/>
              </a:ext>
            </a:extLst>
          </p:cNvPr>
          <p:cNvSpPr/>
          <p:nvPr/>
        </p:nvSpPr>
        <p:spPr>
          <a:xfrm>
            <a:off x="6572707" y="995996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DOM </a:t>
            </a:r>
            <a:r>
              <a:rPr lang="ko-KR" altLang="en-US" sz="1400" b="1">
                <a:latin typeface="+mn-ea"/>
              </a:rPr>
              <a:t>을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구성하는 원칙</a:t>
            </a:r>
            <a:endParaRPr lang="en-US" altLang="ko-KR" sz="1400" b="1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B1E8AE9-4766-4964-821E-3DCE8CA9521F}"/>
              </a:ext>
            </a:extLst>
          </p:cNvPr>
          <p:cNvSpPr/>
          <p:nvPr/>
        </p:nvSpPr>
        <p:spPr>
          <a:xfrm>
            <a:off x="6572707" y="1477915"/>
            <a:ext cx="5050174" cy="117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모든 </a:t>
            </a:r>
            <a:r>
              <a:rPr lang="en-US" altLang="ko-KR" sz="1200">
                <a:latin typeface="+mn-ea"/>
              </a:rPr>
              <a:t>HTML </a:t>
            </a:r>
            <a:r>
              <a:rPr lang="ko-KR" altLang="en-US" sz="1200">
                <a:latin typeface="+mn-ea"/>
              </a:rPr>
              <a:t>태그는 요소</a:t>
            </a:r>
            <a:r>
              <a:rPr lang="en-US" altLang="ko-KR" sz="1200">
                <a:latin typeface="+mn-ea"/>
              </a:rPr>
              <a:t>(element)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문서의 텍스트 내용은 요소 노드의 자식 노드인 텍스트</a:t>
            </a:r>
            <a:r>
              <a:rPr lang="en-US" altLang="ko-KR" sz="1200">
                <a:latin typeface="+mn-ea"/>
              </a:rPr>
              <a:t>(text)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태그의 속성은 요소 노드의 자식 노드인 속성</a:t>
            </a:r>
            <a:r>
              <a:rPr lang="en-US" altLang="ko-KR" sz="1200">
                <a:latin typeface="+mn-ea"/>
              </a:rPr>
              <a:t>(attribute)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주석은 주석</a:t>
            </a:r>
            <a:r>
              <a:rPr lang="en-US" altLang="ko-KR" sz="1200">
                <a:latin typeface="+mn-ea"/>
              </a:rPr>
              <a:t>(comment)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B42402E-0CEC-4457-8015-23DED770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68" y="3347732"/>
            <a:ext cx="5105400" cy="2628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FB73244-4160-4D52-9EB4-88B021CD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61" y="2924566"/>
            <a:ext cx="4429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객체 모델 알아보기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742907B-BB56-43B9-8664-5AAF2C9E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08" y="1657829"/>
            <a:ext cx="4429125" cy="3324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4147DBA-CB6F-45E3-9C8C-E56059DB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33" y="1596792"/>
            <a:ext cx="6429056" cy="32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9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요소에 접근하고 속성 가져오기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34713A-D5F1-4F14-B366-477004892E80}"/>
              </a:ext>
            </a:extLst>
          </p:cNvPr>
          <p:cNvSpPr/>
          <p:nvPr/>
        </p:nvSpPr>
        <p:spPr>
          <a:xfrm>
            <a:off x="503337" y="949085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 </a:t>
            </a:r>
            <a:r>
              <a:rPr lang="ko-KR" altLang="en-US" sz="1600" b="1">
                <a:latin typeface="+mn-ea"/>
              </a:rPr>
              <a:t>요소에 접근하기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E1164B-BEA5-4D57-9A08-7AA95966EA0F}"/>
              </a:ext>
            </a:extLst>
          </p:cNvPr>
          <p:cNvSpPr/>
          <p:nvPr/>
        </p:nvSpPr>
        <p:spPr>
          <a:xfrm>
            <a:off x="581496" y="2213257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getElementById(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983062" cy="3391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웹 문서에서 원하는 요소를 찾아가는 것을 </a:t>
            </a:r>
            <a:r>
              <a:rPr lang="en-US" altLang="ko-KR" sz="1200">
                <a:latin typeface="TDc_SSiMyungJo_120_OTF"/>
              </a:rPr>
              <a:t>“</a:t>
            </a:r>
            <a:r>
              <a:rPr lang="ko-KR" altLang="en-US" sz="1200">
                <a:latin typeface="TDc_SSiMyungJo_120_OTF"/>
              </a:rPr>
              <a:t>접근한다</a:t>
            </a:r>
            <a:r>
              <a:rPr lang="en-US" altLang="ko-KR" sz="1200">
                <a:latin typeface="TDc_SSiMyungJo_120_OTF"/>
              </a:rPr>
              <a:t>(access)”</a:t>
            </a:r>
            <a:r>
              <a:rPr lang="ko-KR" altLang="en-US" sz="1200">
                <a:latin typeface="TDc_SSiMyungJo_120_OTF"/>
              </a:rPr>
              <a:t>고 함</a:t>
            </a:r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D587A1A-585D-44B9-BB18-A8A2DE44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7" y="2776671"/>
            <a:ext cx="3108078" cy="3116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92F3FF5-5048-410F-A021-BA4A9307E1E8}"/>
              </a:ext>
            </a:extLst>
          </p:cNvPr>
          <p:cNvSpPr/>
          <p:nvPr/>
        </p:nvSpPr>
        <p:spPr>
          <a:xfrm>
            <a:off x="455892" y="3584253"/>
            <a:ext cx="329069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getElementsByClassName(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77E8D21-101D-4577-A0B6-BC659FED2CBE}"/>
              </a:ext>
            </a:extLst>
          </p:cNvPr>
          <p:cNvSpPr/>
          <p:nvPr/>
        </p:nvSpPr>
        <p:spPr>
          <a:xfrm>
            <a:off x="378809" y="4960593"/>
            <a:ext cx="30299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getElementsByTagName(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0874EFB-8FA4-4EB6-9D76-FF3946E7181F}"/>
              </a:ext>
            </a:extLst>
          </p:cNvPr>
          <p:cNvCxnSpPr/>
          <p:nvPr/>
        </p:nvCxnSpPr>
        <p:spPr>
          <a:xfrm>
            <a:off x="6920917" y="2250146"/>
            <a:ext cx="0" cy="4212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B115EC5-6D5E-4A51-A9D7-12AB579B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9" y="4109894"/>
            <a:ext cx="3791402" cy="3424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0B45F226-F493-4147-91BB-BD073ADDD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39" y="5486234"/>
            <a:ext cx="3659572" cy="32385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919A5A6-AAFB-4F00-8070-DD70B0132649}"/>
              </a:ext>
            </a:extLst>
          </p:cNvPr>
          <p:cNvSpPr/>
          <p:nvPr/>
        </p:nvSpPr>
        <p:spPr>
          <a:xfrm>
            <a:off x="4232820" y="3954476"/>
            <a:ext cx="2556710" cy="6106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반환 값이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 이상일 수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있음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HTMLCollection </a:t>
            </a:r>
            <a:r>
              <a:rPr lang="ko-KR" altLang="en-US" sz="1200">
                <a:latin typeface="+mn-ea"/>
              </a:rPr>
              <a:t>객체에 저장됨</a:t>
            </a:r>
            <a:endParaRPr lang="en-US" altLang="ko-KR" sz="1200">
              <a:latin typeface="+mn-ea"/>
            </a:endParaRPr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xmlns="" id="{508A99B8-8A19-45D6-AAB8-D3D735128468}"/>
              </a:ext>
            </a:extLst>
          </p:cNvPr>
          <p:cNvSpPr/>
          <p:nvPr/>
        </p:nvSpPr>
        <p:spPr>
          <a:xfrm>
            <a:off x="3851083" y="3734431"/>
            <a:ext cx="277242" cy="226887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00A497EC-E0DC-4C74-8131-DFE34D6ED2DC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4528534" y="4164893"/>
            <a:ext cx="582443" cy="1382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A80AC79-EE84-42F1-B38B-95BBD0AB3AC4}"/>
              </a:ext>
            </a:extLst>
          </p:cNvPr>
          <p:cNvSpPr/>
          <p:nvPr/>
        </p:nvSpPr>
        <p:spPr>
          <a:xfrm>
            <a:off x="7348655" y="2386015"/>
            <a:ext cx="45292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querySelector( ) </a:t>
            </a:r>
            <a:r>
              <a:rPr lang="ko-KR" altLang="en-US" sz="1400" b="1">
                <a:latin typeface="+mn-ea"/>
              </a:rPr>
              <a:t>메서드</a:t>
            </a:r>
            <a:r>
              <a:rPr lang="en-US" altLang="ko-KR" sz="1400" b="1">
                <a:latin typeface="+mn-ea"/>
              </a:rPr>
              <a:t>, querySelectorAll(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84AC140E-52E1-4C1E-8C97-5ADBE2A85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252" y="2943114"/>
            <a:ext cx="4050167" cy="67072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7DFCBBD-01BF-4E6A-9804-9E3778FBDFBA}"/>
              </a:ext>
            </a:extLst>
          </p:cNvPr>
          <p:cNvSpPr/>
          <p:nvPr/>
        </p:nvSpPr>
        <p:spPr>
          <a:xfrm>
            <a:off x="7245252" y="4856313"/>
            <a:ext cx="4388981" cy="61619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id </a:t>
            </a:r>
            <a:r>
              <a:rPr lang="ko-KR" altLang="en-US" sz="1200">
                <a:latin typeface="+mn-ea"/>
              </a:rPr>
              <a:t>이름 앞에는 해시 기호</a:t>
            </a:r>
            <a:r>
              <a:rPr lang="en-US" altLang="ko-KR" sz="1200">
                <a:latin typeface="+mn-ea"/>
              </a:rPr>
              <a:t>(#), class </a:t>
            </a:r>
            <a:r>
              <a:rPr lang="ko-KR" altLang="en-US" sz="1200">
                <a:latin typeface="+mn-ea"/>
              </a:rPr>
              <a:t>이름 앞에는 마침표</a:t>
            </a:r>
            <a:r>
              <a:rPr lang="en-US" altLang="ko-KR" sz="1200">
                <a:latin typeface="+mn-ea"/>
              </a:rPr>
              <a:t>(.), </a:t>
            </a:r>
            <a:r>
              <a:rPr lang="ko-KR" altLang="en-US" sz="1200">
                <a:latin typeface="+mn-ea"/>
              </a:rPr>
              <a:t>태그는 기호 없이 태그명 사용</a:t>
            </a:r>
            <a:endParaRPr lang="en-US" altLang="ko-KR" sz="120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CEADADC-4CCE-4C8E-82AF-D21C3626E4A9}"/>
              </a:ext>
            </a:extLst>
          </p:cNvPr>
          <p:cNvSpPr/>
          <p:nvPr/>
        </p:nvSpPr>
        <p:spPr>
          <a:xfrm>
            <a:off x="7302653" y="3804586"/>
            <a:ext cx="4306161" cy="88761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querySelecotor( ) </a:t>
            </a:r>
            <a:r>
              <a:rPr lang="ko-KR" altLang="en-US" sz="1200">
                <a:latin typeface="+mn-ea"/>
              </a:rPr>
              <a:t>메서드는 한 개의 값만 반환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querySelecotorAll( ) </a:t>
            </a:r>
            <a:r>
              <a:rPr lang="ko-KR" altLang="en-US" sz="1200">
                <a:latin typeface="+mn-ea"/>
              </a:rPr>
              <a:t>메서드는 반환 값이 여러 개일 때 모두 반환 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노드 리스트로 저장됨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29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요소에 접근하고 속성 가져오기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34713A-D5F1-4F14-B366-477004892E80}"/>
              </a:ext>
            </a:extLst>
          </p:cNvPr>
          <p:cNvSpPr/>
          <p:nvPr/>
        </p:nvSpPr>
        <p:spPr>
          <a:xfrm>
            <a:off x="503338" y="971247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innerText, innerHTML </a:t>
            </a:r>
            <a:r>
              <a:rPr lang="ko-KR" altLang="en-US" sz="1600" b="1">
                <a:latin typeface="+mn-ea"/>
              </a:rPr>
              <a:t>프로퍼티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983062" cy="8876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요소의 내용을 수정하는 프로퍼티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innerText : </a:t>
            </a:r>
            <a:r>
              <a:rPr lang="ko-KR" altLang="en-US" sz="1200">
                <a:latin typeface="+mn-ea"/>
              </a:rPr>
              <a:t>텍스트 내용 지정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innerHTML : HTML</a:t>
            </a:r>
            <a:r>
              <a:rPr lang="ko-KR" altLang="en-US" sz="1200">
                <a:latin typeface="+mn-ea"/>
              </a:rPr>
              <a:t> 태그까지 포함해서 텍스트 내용 지정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C8E9600-BE74-4847-B025-4FB87F4A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752726"/>
            <a:ext cx="2920997" cy="5891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BE696ED-AAAE-447E-B50D-BC0DF5F3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773" y="1243328"/>
            <a:ext cx="5955209" cy="34343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2062555-4F31-4C06-90AE-7879665BD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13" y="4893533"/>
            <a:ext cx="6295928" cy="14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요소에 접근하고 속성 가져오기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34713A-D5F1-4F14-B366-477004892E80}"/>
              </a:ext>
            </a:extLst>
          </p:cNvPr>
          <p:cNvSpPr/>
          <p:nvPr/>
        </p:nvSpPr>
        <p:spPr>
          <a:xfrm>
            <a:off x="503338" y="974436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getAttribute( ) </a:t>
            </a:r>
            <a:r>
              <a:rPr lang="ko-KR" altLang="en-US" sz="1600" b="1">
                <a:latin typeface="+mn-ea"/>
              </a:rPr>
              <a:t>메서드</a:t>
            </a:r>
            <a:r>
              <a:rPr lang="en-US" altLang="ko-KR" sz="1600" b="1">
                <a:latin typeface="+mn-ea"/>
              </a:rPr>
              <a:t>, setAttribute( ) </a:t>
            </a:r>
            <a:r>
              <a:rPr lang="ko-KR" altLang="en-US" sz="1600" b="1">
                <a:latin typeface="+mn-ea"/>
              </a:rPr>
              <a:t>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059331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getAttribute( ) </a:t>
            </a:r>
            <a:r>
              <a:rPr lang="ko-KR" altLang="en-US" sz="1200">
                <a:latin typeface="+mn-ea"/>
              </a:rPr>
              <a:t>메서드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속성 노드의 값을 가져옴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setAttribute( ) </a:t>
            </a:r>
            <a:r>
              <a:rPr lang="ko-KR" altLang="en-US" sz="1200">
                <a:latin typeface="+mn-ea"/>
              </a:rPr>
              <a:t>메서드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속성 노드의 값을 바꿈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924A128-5E5E-4D7B-A701-F6DC090C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9" y="2548035"/>
            <a:ext cx="3006790" cy="349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8E74DF0-504B-4FC8-A22C-B1FC436E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8" y="3130712"/>
            <a:ext cx="2894823" cy="3679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267AC5C-89CE-4E7B-A0C6-3F7F447B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37" y="1086272"/>
            <a:ext cx="6524625" cy="2971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43B1FDC-18B8-4813-8B3D-A40106E48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037" y="4158407"/>
            <a:ext cx="4842597" cy="2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34713A-D5F1-4F14-B366-477004892E80}"/>
              </a:ext>
            </a:extLst>
          </p:cNvPr>
          <p:cNvSpPr/>
          <p:nvPr/>
        </p:nvSpPr>
        <p:spPr>
          <a:xfrm>
            <a:off x="503338" y="971247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 </a:t>
            </a:r>
            <a:r>
              <a:rPr lang="ko-KR" altLang="en-US" sz="1600" b="1">
                <a:latin typeface="+mn-ea"/>
              </a:rPr>
              <a:t>요소에 함수 직접 연결하기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059331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DOM</a:t>
            </a:r>
            <a:r>
              <a:rPr lang="ko-KR" altLang="en-US" sz="1200">
                <a:latin typeface="+mn-ea"/>
              </a:rPr>
              <a:t> 요소에 이벤트 처리기 함수를 직접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BA945D4-191F-4E6C-AE6E-D58CC0A97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6"/>
          <a:stretch/>
        </p:blipFill>
        <p:spPr>
          <a:xfrm>
            <a:off x="397794" y="2126277"/>
            <a:ext cx="3571738" cy="2035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B934807-384B-48B3-A982-ACF59752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4304844"/>
            <a:ext cx="4443121" cy="18694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CBDEEE5-F5AB-4082-B111-63A7ED11E4C7}"/>
              </a:ext>
            </a:extLst>
          </p:cNvPr>
          <p:cNvSpPr/>
          <p:nvPr/>
        </p:nvSpPr>
        <p:spPr>
          <a:xfrm>
            <a:off x="5831117" y="1093188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함수 이름을 사용해 연결하기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7CB3A18-31EB-4CA3-B61C-01C80E0C582D}"/>
              </a:ext>
            </a:extLst>
          </p:cNvPr>
          <p:cNvSpPr/>
          <p:nvPr/>
        </p:nvSpPr>
        <p:spPr>
          <a:xfrm>
            <a:off x="5831117" y="1649936"/>
            <a:ext cx="5123022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함수를 따로 정의해 놓았다면 </a:t>
            </a:r>
            <a:r>
              <a:rPr lang="en-US" altLang="ko-KR" sz="1200">
                <a:latin typeface="+mn-ea"/>
              </a:rPr>
              <a:t>DOM </a:t>
            </a:r>
            <a:r>
              <a:rPr lang="ko-KR" altLang="en-US" sz="1200">
                <a:latin typeface="+mn-ea"/>
              </a:rPr>
              <a:t>요소에 함수 이름을 사용해 연결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이 때 함수 이름 다음에 괄호를 추가하지 않음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6D92055-FADD-4C23-9429-7222A9AF9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309" y="2403276"/>
            <a:ext cx="5763014" cy="23138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22593F6-45F1-4534-A395-A470F2AAF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869" y="4510925"/>
            <a:ext cx="5123023" cy="20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34713A-D5F1-4F14-B366-477004892E80}"/>
              </a:ext>
            </a:extLst>
          </p:cNvPr>
          <p:cNvSpPr/>
          <p:nvPr/>
        </p:nvSpPr>
        <p:spPr>
          <a:xfrm>
            <a:off x="503339" y="928493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</a:t>
            </a:r>
            <a:r>
              <a:rPr lang="ko-KR" altLang="en-US" sz="1600" b="1">
                <a:latin typeface="+mn-ea"/>
              </a:rPr>
              <a:t>의 </a:t>
            </a:r>
            <a:r>
              <a:rPr lang="en-US" altLang="ko-KR" sz="1600" b="1">
                <a:latin typeface="+mn-ea"/>
              </a:rPr>
              <a:t>event </a:t>
            </a:r>
            <a:r>
              <a:rPr lang="ko-KR" altLang="en-US" sz="1600" b="1">
                <a:latin typeface="+mn-ea"/>
              </a:rPr>
              <a:t>객체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85DE690-C02E-43D1-B292-A6542CE778B6}"/>
              </a:ext>
            </a:extLst>
          </p:cNvPr>
          <p:cNvSpPr/>
          <p:nvPr/>
        </p:nvSpPr>
        <p:spPr>
          <a:xfrm>
            <a:off x="503339" y="1542123"/>
            <a:ext cx="3891380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문서에서 이벤트 발생한 요소가 무엇인지</a:t>
            </a:r>
            <a:r>
              <a:rPr lang="en-US" altLang="ko-KR" sz="1200">
                <a:latin typeface="+mn-ea"/>
              </a:rPr>
              <a:t>,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어떤 이벤트가 발생했는지 등의 정보가 담긴 객체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67FC10-B535-4809-A9A3-307790B5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759" y="882967"/>
            <a:ext cx="5908344" cy="5174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80992DD-D375-4D6D-BD0B-17E9EAFA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9" y="2235566"/>
            <a:ext cx="5649631" cy="24696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1E68BC1-F766-4E63-9420-7123BA496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849" y="4435689"/>
            <a:ext cx="4670627" cy="21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568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813</TotalTime>
  <Words>707</Words>
  <Application>Microsoft Office PowerPoint</Application>
  <PresentationFormat>사용자 지정</PresentationFormat>
  <Paragraphs>106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1_Office 테마</vt:lpstr>
      <vt:lpstr>17. 문서 객체 모델(DOM)</vt:lpstr>
      <vt:lpstr>문서 객체 모델 알아보기</vt:lpstr>
      <vt:lpstr>문서 객체 모델 알아보기</vt:lpstr>
      <vt:lpstr>문서 객체 모델 알아보기</vt:lpstr>
      <vt:lpstr>DOM 요소에 접근하고 속성 가져오기</vt:lpstr>
      <vt:lpstr>DOM 요소에 접근하고 속성 가져오기</vt:lpstr>
      <vt:lpstr>DOM 요소에 접근하고 속성 가져오기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노드 추가, 삭제하기</vt:lpstr>
      <vt:lpstr>DOM에서 노드 추가, 삭제하기</vt:lpstr>
      <vt:lpstr>DOM에서 노드 추가, 삭제하기</vt:lpstr>
      <vt:lpstr>DOM에서 노드 추가, 삭제하기</vt:lpstr>
      <vt:lpstr>DOM에서 노드 추가, 삭제하기</vt:lpstr>
      <vt:lpstr>DOM에서 노드 추가, 삭제하기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 문서 객체 모델(DOM)</dc:title>
  <dc:creator>Ko Kyunghee</dc:creator>
  <cp:lastModifiedBy>이청우</cp:lastModifiedBy>
  <cp:revision>43</cp:revision>
  <dcterms:created xsi:type="dcterms:W3CDTF">2021-02-05T01:36:34Z</dcterms:created>
  <dcterms:modified xsi:type="dcterms:W3CDTF">2021-09-24T09:01:02Z</dcterms:modified>
</cp:coreProperties>
</file>