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66" r:id="rId3"/>
    <p:sldId id="258" r:id="rId4"/>
    <p:sldId id="259" r:id="rId5"/>
    <p:sldId id="260" r:id="rId6"/>
    <p:sldId id="261" r:id="rId7"/>
    <p:sldId id="262"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06T05:28:12.575"/>
    </inkml:context>
    <inkml:brush xml:id="br0">
      <inkml:brushProperty name="width" value="0.35" units="cm"/>
      <inkml:brushProperty name="height" value="0.35" units="cm"/>
      <inkml:brushProperty name="color" value="#FFFFFF"/>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973070-45B3-4959-B30D-C50BF1FE8F6B}" type="datetimeFigureOut">
              <a:rPr lang="en-IN" smtClean="0"/>
              <a:t>06-03-2025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09DA2-0317-42A6-B692-111DB1B70B6A}" type="slidenum">
              <a:rPr lang="en-IN" smtClean="0"/>
              <a:t>‹#›</a:t>
            </a:fld>
            <a:endParaRPr lang="en-IN"/>
          </a:p>
        </p:txBody>
      </p:sp>
    </p:spTree>
    <p:extLst>
      <p:ext uri="{BB962C8B-B14F-4D97-AF65-F5344CB8AC3E}">
        <p14:creationId xmlns:p14="http://schemas.microsoft.com/office/powerpoint/2010/main" val="106068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205BD-0B54-6198-EB0E-51C7C80D5D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2BF61B-6163-DF58-69AB-23C1B7ACEA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47961C4-BB8C-2EF3-3DD8-4356FB19376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B9366E58-286F-6458-C28D-4615A33623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440651-55C9-CBDC-99CE-C60265BD2EA0}"/>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421571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E168D-27FE-B399-CF71-37ABC8D084A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9F326A-416E-DC95-AC53-38B63EEC3B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09969-8E0F-B968-F0D4-08454F1AD6DB}"/>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EFBE8D17-FED0-5A44-9A07-B7A209050C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AC7C37-C313-B5BA-1B98-3E3DD0EF5F4B}"/>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78518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2692-38B1-D77D-D703-E78B8BC5C4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87B286-E923-C61C-D1A3-127801AC3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4AB4B-7179-9E73-B8CF-76CE055D4365}"/>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F10B25AC-C50B-0C52-50B4-39478E3F9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841DCE-D05F-2800-80F8-5CDFF71A517D}"/>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663548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4964-ECCB-3697-0F04-1FB77C5A7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9445AA-9FB2-1EE2-D2E8-509A1537E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7CDBF1-CC38-2855-D495-8652DC60181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7D30BE27-D92D-ACB2-5B3E-31DE56C74B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FD9773-AC01-9F55-46EA-64C50CDC05B3}"/>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780060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D16A3-C74B-A03B-B6D2-A50DD2A29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F8DC6D-B467-6097-A6F4-2439ECC57B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E1D3D8-A947-2378-6C85-E098E707062D}"/>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F1F38937-1B94-612D-6B61-64CE6B3850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05B360-78A3-8D9F-B97B-C21A379DF61C}"/>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463222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B4A67-341B-C27A-7149-A5FB6058AB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5DE73E-1C25-3D42-1A9F-0AF08EEA83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78B699A-A99D-6895-1224-86058535D0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36AA53-B462-6EDF-34DA-9A16BAE7F837}"/>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607A18F5-8145-EB6B-A1D2-D10E9BD9E1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2410E7-2EE0-8ACB-E2F5-C2723B9AAD5A}"/>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896424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165A-0E17-FDD1-14B1-39ADAD7CC72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D8397A-50C2-6ACC-48BB-C653E3D5F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E6770F-8D35-EB74-D1F8-F9F8B78FA4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A21E0F7-0A5A-A2CE-0F78-8574A33F9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1DB5E-EE33-06AD-5894-B2445DBEE4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3A4F6C0-19FD-9CAB-0C37-6B9DE618D0AB}"/>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8" name="Footer Placeholder 7">
            <a:extLst>
              <a:ext uri="{FF2B5EF4-FFF2-40B4-BE49-F238E27FC236}">
                <a16:creationId xmlns:a16="http://schemas.microsoft.com/office/drawing/2014/main" id="{21D5DBF6-087A-9EE3-2633-7A8F07C1EF4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1CF2A2-490A-822F-D595-5EEC0185E943}"/>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960409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DA95-8C27-8B8D-CE4C-9189A919E7A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1720971-C1C1-CC16-C35F-0E6936BC7FEC}"/>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4" name="Footer Placeholder 3">
            <a:extLst>
              <a:ext uri="{FF2B5EF4-FFF2-40B4-BE49-F238E27FC236}">
                <a16:creationId xmlns:a16="http://schemas.microsoft.com/office/drawing/2014/main" id="{18F5DA4C-80C9-3B0A-B536-31977164F7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D925BE8-FA32-9AF3-B322-31B0AE3B018A}"/>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118076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D3B5B8-D65D-547B-6951-E52BB842B69F}"/>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3" name="Footer Placeholder 2">
            <a:extLst>
              <a:ext uri="{FF2B5EF4-FFF2-40B4-BE49-F238E27FC236}">
                <a16:creationId xmlns:a16="http://schemas.microsoft.com/office/drawing/2014/main" id="{76DAC633-A8EE-0D53-76A4-FB7C147B320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1834D9-ADC6-B240-6CE3-987E683F0165}"/>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348259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F76E-E9EC-09D3-41C2-1F8916F9C4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B07F2E-41DD-0A18-CC9C-63398AD37A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AFDD84-FF6F-57FB-6246-1BE9F62B6F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CCB2C-8474-00F8-0434-A8FA622866BF}"/>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4DBEFB75-10E2-91C3-BF0E-36F794B4ED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582F6F-3505-AF44-9832-F183B1F4A19F}"/>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66381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CE1F3-3054-1527-7B43-F42120F98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78C9C80-D621-C487-54AD-C30BF5F7F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01D153-9CAA-36D6-A5EA-680EFA82E3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03D9C-006B-58C0-A860-91FA04B962A1}"/>
              </a:ext>
            </a:extLst>
          </p:cNvPr>
          <p:cNvSpPr>
            <a:spLocks noGrp="1"/>
          </p:cNvSpPr>
          <p:nvPr>
            <p:ph type="dt" sz="half" idx="10"/>
          </p:nvPr>
        </p:nvSpPr>
        <p:spPr/>
        <p:txBody>
          <a:bodyPr/>
          <a:lstStyle/>
          <a:p>
            <a:fld id="{688D0845-13C4-41E7-A33D-891AC7AD8622}" type="datetimeFigureOut">
              <a:rPr lang="en-IN" smtClean="0"/>
              <a:t>06-03-2025</a:t>
            </a:fld>
            <a:endParaRPr lang="en-IN"/>
          </a:p>
        </p:txBody>
      </p:sp>
      <p:sp>
        <p:nvSpPr>
          <p:cNvPr id="6" name="Footer Placeholder 5">
            <a:extLst>
              <a:ext uri="{FF2B5EF4-FFF2-40B4-BE49-F238E27FC236}">
                <a16:creationId xmlns:a16="http://schemas.microsoft.com/office/drawing/2014/main" id="{A73C9BE7-3549-8D1D-3342-EF2E1324D0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EAA3220-2816-F4F7-0299-E01B0AA0D39F}"/>
              </a:ext>
            </a:extLst>
          </p:cNvPr>
          <p:cNvSpPr>
            <a:spLocks noGrp="1"/>
          </p:cNvSpPr>
          <p:nvPr>
            <p:ph type="sldNum" sz="quarter" idx="12"/>
          </p:nvPr>
        </p:nvSpPr>
        <p:spPr/>
        <p:txBody>
          <a:bodyPr/>
          <a:lstStyle/>
          <a:p>
            <a:fld id="{364289F3-DA71-4B39-867B-1F6218705B5C}" type="slidenum">
              <a:rPr lang="en-IN" smtClean="0"/>
              <a:t>‹#›</a:t>
            </a:fld>
            <a:endParaRPr lang="en-IN"/>
          </a:p>
        </p:txBody>
      </p:sp>
    </p:spTree>
    <p:extLst>
      <p:ext uri="{BB962C8B-B14F-4D97-AF65-F5344CB8AC3E}">
        <p14:creationId xmlns:p14="http://schemas.microsoft.com/office/powerpoint/2010/main" val="2972104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57870-4CE1-CBCB-2291-4A6B6EE2F5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F3301D-88CE-C986-A92E-82C46AEF11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7CEA4A-EDC3-685C-140B-F8EE9377DC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8D0845-13C4-41E7-A33D-891AC7AD8622}" type="datetimeFigureOut">
              <a:rPr lang="en-IN" smtClean="0"/>
              <a:t>06-03-2025</a:t>
            </a:fld>
            <a:endParaRPr lang="en-IN"/>
          </a:p>
        </p:txBody>
      </p:sp>
      <p:sp>
        <p:nvSpPr>
          <p:cNvPr id="5" name="Footer Placeholder 4">
            <a:extLst>
              <a:ext uri="{FF2B5EF4-FFF2-40B4-BE49-F238E27FC236}">
                <a16:creationId xmlns:a16="http://schemas.microsoft.com/office/drawing/2014/main" id="{24648DE1-146E-323F-9176-7B5E4322F2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54F42-A449-DDDE-C959-24C5EFC394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289F3-DA71-4B39-867B-1F6218705B5C}" type="slidenum">
              <a:rPr lang="en-IN" smtClean="0"/>
              <a:t>‹#›</a:t>
            </a:fld>
            <a:endParaRPr lang="en-IN"/>
          </a:p>
        </p:txBody>
      </p:sp>
    </p:spTree>
    <p:extLst>
      <p:ext uri="{BB962C8B-B14F-4D97-AF65-F5344CB8AC3E}">
        <p14:creationId xmlns:p14="http://schemas.microsoft.com/office/powerpoint/2010/main" val="338271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2.pn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74EE3-CE7E-67C9-DDE0-8E2046E02477}"/>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7A69DCFA-E7AE-9798-2DD2-3F8505D230B6}"/>
                  </a:ext>
                </a:extLst>
              </p14:cNvPr>
              <p14:cNvContentPartPr/>
              <p14:nvPr/>
            </p14:nvContentPartPr>
            <p14:xfrm>
              <a:off x="7679137" y="3627948"/>
              <a:ext cx="360" cy="360"/>
            </p14:xfrm>
          </p:contentPart>
        </mc:Choice>
        <mc:Fallback>
          <p:pic>
            <p:nvPicPr>
              <p:cNvPr id="6" name="Ink 5">
                <a:extLst>
                  <a:ext uri="{FF2B5EF4-FFF2-40B4-BE49-F238E27FC236}">
                    <a16:creationId xmlns:a16="http://schemas.microsoft.com/office/drawing/2014/main" id="{7A69DCFA-E7AE-9798-2DD2-3F8505D230B6}"/>
                  </a:ext>
                </a:extLst>
              </p:cNvPr>
              <p:cNvPicPr/>
              <p:nvPr/>
            </p:nvPicPr>
            <p:blipFill>
              <a:blip r:embed="rId3"/>
              <a:stretch>
                <a:fillRect/>
              </a:stretch>
            </p:blipFill>
            <p:spPr>
              <a:xfrm>
                <a:off x="7616137" y="3565308"/>
                <a:ext cx="126000" cy="126000"/>
              </a:xfrm>
              <a:prstGeom prst="rect">
                <a:avLst/>
              </a:prstGeom>
            </p:spPr>
          </p:pic>
        </mc:Fallback>
      </mc:AlternateContent>
      <p:pic>
        <p:nvPicPr>
          <p:cNvPr id="8" name="Picture 7">
            <a:extLst>
              <a:ext uri="{FF2B5EF4-FFF2-40B4-BE49-F238E27FC236}">
                <a16:creationId xmlns:a16="http://schemas.microsoft.com/office/drawing/2014/main" id="{5D6B4F63-AAF6-F217-DB6C-A3D4E4A9B323}"/>
              </a:ext>
            </a:extLst>
          </p:cNvPr>
          <p:cNvPicPr>
            <a:picLocks noChangeAspect="1"/>
          </p:cNvPicPr>
          <p:nvPr/>
        </p:nvPicPr>
        <p:blipFill>
          <a:blip r:embed="rId4"/>
          <a:stretch>
            <a:fillRect/>
          </a:stretch>
        </p:blipFill>
        <p:spPr>
          <a:xfrm>
            <a:off x="0" y="-1"/>
            <a:ext cx="12260826" cy="6961239"/>
          </a:xfrm>
          <a:prstGeom prst="rect">
            <a:avLst/>
          </a:prstGeom>
        </p:spPr>
      </p:pic>
      <p:sp>
        <p:nvSpPr>
          <p:cNvPr id="10" name="Content Placeholder 9">
            <a:extLst>
              <a:ext uri="{FF2B5EF4-FFF2-40B4-BE49-F238E27FC236}">
                <a16:creationId xmlns:a16="http://schemas.microsoft.com/office/drawing/2014/main" id="{484B2AC7-955A-9F60-7389-67E567E540B4}"/>
              </a:ext>
            </a:extLst>
          </p:cNvPr>
          <p:cNvSpPr>
            <a:spLocks noGrp="1"/>
          </p:cNvSpPr>
          <p:nvPr>
            <p:ph idx="1"/>
          </p:nvPr>
        </p:nvSpPr>
        <p:spPr>
          <a:xfrm>
            <a:off x="838200" y="5968541"/>
            <a:ext cx="10515600" cy="208422"/>
          </a:xfrm>
        </p:spPr>
        <p:txBody>
          <a:bodyPr>
            <a:normAutofit fontScale="32500" lnSpcReduction="20000"/>
          </a:bodyPr>
          <a:lstStyle/>
          <a:p>
            <a:endParaRPr lang="en-IN" dirty="0"/>
          </a:p>
        </p:txBody>
      </p:sp>
    </p:spTree>
    <p:extLst>
      <p:ext uri="{BB962C8B-B14F-4D97-AF65-F5344CB8AC3E}">
        <p14:creationId xmlns:p14="http://schemas.microsoft.com/office/powerpoint/2010/main" val="1913308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F9B7D-8DC9-F7A3-F432-F3EFC1C7751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22C2953-B4E3-581C-AD74-BC1D035708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990735"/>
          </a:xfrm>
        </p:spPr>
      </p:pic>
      <p:sp>
        <p:nvSpPr>
          <p:cNvPr id="6" name="TextBox 5">
            <a:extLst>
              <a:ext uri="{FF2B5EF4-FFF2-40B4-BE49-F238E27FC236}">
                <a16:creationId xmlns:a16="http://schemas.microsoft.com/office/drawing/2014/main" id="{A5D0E6EB-635F-66CA-BBDC-3361D100EF88}"/>
              </a:ext>
            </a:extLst>
          </p:cNvPr>
          <p:cNvSpPr txBox="1"/>
          <p:nvPr/>
        </p:nvSpPr>
        <p:spPr>
          <a:xfrm>
            <a:off x="1189703" y="1140542"/>
            <a:ext cx="2008883" cy="584775"/>
          </a:xfrm>
          <a:prstGeom prst="rect">
            <a:avLst/>
          </a:prstGeom>
          <a:noFill/>
        </p:spPr>
        <p:txBody>
          <a:bodyPr wrap="none" rtlCol="0">
            <a:spAutoFit/>
          </a:bodyPr>
          <a:lstStyle/>
          <a:p>
            <a:r>
              <a:rPr lang="en-US" sz="3200" dirty="0"/>
              <a:t>Conclusion</a:t>
            </a:r>
            <a:endParaRPr lang="en-IN" sz="3200" dirty="0"/>
          </a:p>
        </p:txBody>
      </p:sp>
      <p:sp>
        <p:nvSpPr>
          <p:cNvPr id="8" name="Rectangle 1">
            <a:extLst>
              <a:ext uri="{FF2B5EF4-FFF2-40B4-BE49-F238E27FC236}">
                <a16:creationId xmlns:a16="http://schemas.microsoft.com/office/drawing/2014/main" id="{459123FF-9522-B4A9-9E92-256750C019FC}"/>
              </a:ext>
            </a:extLst>
          </p:cNvPr>
          <p:cNvSpPr>
            <a:spLocks noChangeArrowheads="1"/>
          </p:cNvSpPr>
          <p:nvPr/>
        </p:nvSpPr>
        <p:spPr bwMode="auto">
          <a:xfrm>
            <a:off x="838201" y="1595539"/>
            <a:ext cx="9082548"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AI-powered Resume Screening and Ranking System</a:t>
            </a:r>
            <a:r>
              <a:rPr kumimoji="0" lang="en-US" altLang="en-US" sz="1800" b="0" i="0" u="none" strike="noStrike" cap="none" normalizeH="0" baseline="0" dirty="0">
                <a:ln>
                  <a:noFill/>
                </a:ln>
                <a:solidFill>
                  <a:schemeClr val="tx1"/>
                </a:solidFill>
                <a:effectLst/>
                <a:latin typeface="Arial" panose="020B0604020202020204" pitchFamily="34" charset="0"/>
              </a:rPr>
              <a:t> streamlines the hiring process by leveraging </a:t>
            </a:r>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 (NLP) and Machine Learning</a:t>
            </a:r>
            <a:r>
              <a:rPr kumimoji="0" lang="en-US" altLang="en-US" sz="1800" b="0" i="0" u="none" strike="noStrike" cap="none" normalizeH="0" baseline="0" dirty="0">
                <a:ln>
                  <a:noFill/>
                </a:ln>
                <a:solidFill>
                  <a:schemeClr val="tx1"/>
                </a:solidFill>
                <a:effectLst/>
                <a:latin typeface="Arial" panose="020B0604020202020204" pitchFamily="34" charset="0"/>
              </a:rPr>
              <a:t> to efficiently analyze and rank resumes based on job requirements. By automating resume screening, this system </a:t>
            </a:r>
            <a:r>
              <a:rPr kumimoji="0" lang="en-US" altLang="en-US" sz="1800" b="1" i="0" u="none" strike="noStrike" cap="none" normalizeH="0" baseline="0" dirty="0">
                <a:ln>
                  <a:noFill/>
                </a:ln>
                <a:solidFill>
                  <a:schemeClr val="tx1"/>
                </a:solidFill>
                <a:effectLst/>
                <a:latin typeface="Arial" panose="020B0604020202020204" pitchFamily="34" charset="0"/>
              </a:rPr>
              <a:t>reduces manual effort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minimizes bias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improves hiring accuracy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a:t>
            </a:r>
            <a:r>
              <a:rPr kumimoji="0" lang="en-US" altLang="en-US" sz="1800" b="1" i="0" u="none" strike="noStrike" cap="none" normalizeH="0" baseline="0" dirty="0">
                <a:ln>
                  <a:noFill/>
                </a:ln>
                <a:solidFill>
                  <a:schemeClr val="tx1"/>
                </a:solidFill>
                <a:effectLst/>
                <a:latin typeface="Arial" panose="020B0604020202020204" pitchFamily="34" charset="0"/>
              </a:rPr>
              <a:t>real-time processing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customizable ranking criteria</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integration with HR systems</a:t>
            </a:r>
            <a:r>
              <a:rPr kumimoji="0" lang="en-US" altLang="en-US" sz="1800" b="0" i="0" u="none" strike="noStrike" cap="none" normalizeH="0" baseline="0" dirty="0">
                <a:ln>
                  <a:noFill/>
                </a:ln>
                <a:solidFill>
                  <a:schemeClr val="tx1"/>
                </a:solidFill>
                <a:effectLst/>
                <a:latin typeface="Arial" panose="020B0604020202020204" pitchFamily="34" charset="0"/>
              </a:rPr>
              <a:t>, this tool enhances recruiter productivity and ensures that the most relevant candidates are shortlisted. The future scope includes </a:t>
            </a:r>
            <a:r>
              <a:rPr kumimoji="0" lang="en-US" altLang="en-US" sz="1800" b="1" i="0" u="none" strike="noStrike" cap="none" normalizeH="0" baseline="0" dirty="0">
                <a:ln>
                  <a:noFill/>
                </a:ln>
                <a:solidFill>
                  <a:schemeClr val="tx1"/>
                </a:solidFill>
                <a:effectLst/>
                <a:latin typeface="Arial" panose="020B0604020202020204" pitchFamily="34" charset="0"/>
              </a:rPr>
              <a:t>multi-language support, AI-driven chatbots, video resume analysis, and advanced data security</a:t>
            </a:r>
            <a:r>
              <a:rPr kumimoji="0" lang="en-US" altLang="en-US" sz="1800" b="0" i="0" u="none" strike="noStrike" cap="none" normalizeH="0" baseline="0" dirty="0">
                <a:ln>
                  <a:noFill/>
                </a:ln>
                <a:solidFill>
                  <a:schemeClr val="tx1"/>
                </a:solidFill>
                <a:effectLst/>
                <a:latin typeface="Arial" panose="020B0604020202020204" pitchFamily="34" charset="0"/>
              </a:rPr>
              <a:t> to further optimize recruitment workflows.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demonstrates how AI can revolutionize talent acquisition, making hiring </a:t>
            </a:r>
            <a:r>
              <a:rPr kumimoji="0" lang="en-US" altLang="en-US" sz="1800" b="1" i="0" u="none" strike="noStrike" cap="none" normalizeH="0" baseline="0" dirty="0">
                <a:ln>
                  <a:noFill/>
                </a:ln>
                <a:solidFill>
                  <a:schemeClr val="tx1"/>
                </a:solidFill>
                <a:effectLst/>
                <a:latin typeface="Arial" panose="020B0604020202020204" pitchFamily="34" charset="0"/>
              </a:rPr>
              <a:t>faster, fairer, and more efficient</a:t>
            </a:r>
            <a:r>
              <a:rPr kumimoji="0" lang="en-US" altLang="en-US" sz="1800" b="0" i="0" u="none" strike="noStrike" cap="none" normalizeH="0" baseline="0" dirty="0">
                <a:ln>
                  <a:noFill/>
                </a:ln>
                <a:solidFill>
                  <a:schemeClr val="tx1"/>
                </a:solidFill>
                <a:effectLst/>
                <a:latin typeface="Arial" panose="020B0604020202020204" pitchFamily="34" charset="0"/>
              </a:rPr>
              <a:t> for organizations worldwide. 🚀</a:t>
            </a:r>
          </a:p>
        </p:txBody>
      </p:sp>
    </p:spTree>
    <p:extLst>
      <p:ext uri="{BB962C8B-B14F-4D97-AF65-F5344CB8AC3E}">
        <p14:creationId xmlns:p14="http://schemas.microsoft.com/office/powerpoint/2010/main" val="2478800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207FD-D311-7050-21D2-82EB513FF9B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D0DD727-6283-957E-2BBC-EA66FCF823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79" y="-100012"/>
            <a:ext cx="13155256" cy="6858000"/>
          </a:xfrm>
        </p:spPr>
      </p:pic>
      <p:pic>
        <p:nvPicPr>
          <p:cNvPr id="5122" name="Picture 2" descr="1,700+ Thank You Presentation Stock Photos, Pictures &amp; Royalty-Free Images  - iStock | Thank you for listening, Thank you sign, Thank you note">
            <a:extLst>
              <a:ext uri="{FF2B5EF4-FFF2-40B4-BE49-F238E27FC236}">
                <a16:creationId xmlns:a16="http://schemas.microsoft.com/office/drawing/2014/main" id="{A6956258-0230-3663-11A8-5A6567036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8503" y="1690688"/>
            <a:ext cx="6239538"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71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C9681-8C8D-3CE4-27B4-962A2A23608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93EAF61-B910-5CB1-F938-AAEDF66B69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7484"/>
            <a:ext cx="11975690" cy="6174658"/>
          </a:xfrm>
        </p:spPr>
      </p:pic>
      <p:sp>
        <p:nvSpPr>
          <p:cNvPr id="7" name="TextBox 6">
            <a:extLst>
              <a:ext uri="{FF2B5EF4-FFF2-40B4-BE49-F238E27FC236}">
                <a16:creationId xmlns:a16="http://schemas.microsoft.com/office/drawing/2014/main" id="{EE21124F-A561-BE42-E3D3-55A61458213C}"/>
              </a:ext>
            </a:extLst>
          </p:cNvPr>
          <p:cNvSpPr txBox="1"/>
          <p:nvPr/>
        </p:nvSpPr>
        <p:spPr>
          <a:xfrm>
            <a:off x="412955" y="1248697"/>
            <a:ext cx="3254477" cy="369332"/>
          </a:xfrm>
          <a:prstGeom prst="rect">
            <a:avLst/>
          </a:prstGeom>
          <a:noFill/>
        </p:spPr>
        <p:txBody>
          <a:bodyPr wrap="square" rtlCol="0">
            <a:spAutoFit/>
          </a:bodyPr>
          <a:lstStyle/>
          <a:p>
            <a:r>
              <a:rPr lang="en-US" dirty="0"/>
              <a:t>Course Outline</a:t>
            </a:r>
          </a:p>
        </p:txBody>
      </p:sp>
      <p:pic>
        <p:nvPicPr>
          <p:cNvPr id="9" name="Picture 8">
            <a:extLst>
              <a:ext uri="{FF2B5EF4-FFF2-40B4-BE49-F238E27FC236}">
                <a16:creationId xmlns:a16="http://schemas.microsoft.com/office/drawing/2014/main" id="{E147E138-CA68-F8A6-6A9E-8F0541EBA2A5}"/>
              </a:ext>
            </a:extLst>
          </p:cNvPr>
          <p:cNvPicPr>
            <a:picLocks noChangeAspect="1"/>
          </p:cNvPicPr>
          <p:nvPr/>
        </p:nvPicPr>
        <p:blipFill>
          <a:blip r:embed="rId3"/>
          <a:stretch>
            <a:fillRect/>
          </a:stretch>
        </p:blipFill>
        <p:spPr>
          <a:xfrm>
            <a:off x="571790" y="1676987"/>
            <a:ext cx="5258739" cy="3317800"/>
          </a:xfrm>
          <a:prstGeom prst="rect">
            <a:avLst/>
          </a:prstGeom>
        </p:spPr>
      </p:pic>
    </p:spTree>
    <p:extLst>
      <p:ext uri="{BB962C8B-B14F-4D97-AF65-F5344CB8AC3E}">
        <p14:creationId xmlns:p14="http://schemas.microsoft.com/office/powerpoint/2010/main" val="19761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0FBE5-6B86-37C7-6D68-2608B84F4C2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DF448B-7B00-7D5F-FBA8-19352B72D7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13341" cy="6858000"/>
          </a:xfrm>
        </p:spPr>
      </p:pic>
      <p:sp>
        <p:nvSpPr>
          <p:cNvPr id="7" name="TextBox 6">
            <a:extLst>
              <a:ext uri="{FF2B5EF4-FFF2-40B4-BE49-F238E27FC236}">
                <a16:creationId xmlns:a16="http://schemas.microsoft.com/office/drawing/2014/main" id="{36619F7C-9C9A-723F-9FDA-DFBE5F24A36E}"/>
              </a:ext>
            </a:extLst>
          </p:cNvPr>
          <p:cNvSpPr txBox="1"/>
          <p:nvPr/>
        </p:nvSpPr>
        <p:spPr>
          <a:xfrm>
            <a:off x="167148" y="776748"/>
            <a:ext cx="1190686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1CCA0A-33E7-81B0-53E7-6D25AB109328}"/>
              </a:ext>
            </a:extLst>
          </p:cNvPr>
          <p:cNvSpPr txBox="1"/>
          <p:nvPr/>
        </p:nvSpPr>
        <p:spPr>
          <a:xfrm>
            <a:off x="167148" y="1897625"/>
            <a:ext cx="6912078" cy="3139321"/>
          </a:xfrm>
          <a:prstGeom prst="rect">
            <a:avLst/>
          </a:prstGeom>
          <a:noFill/>
        </p:spPr>
        <p:txBody>
          <a:bodyPr wrap="square" rtlCol="0">
            <a:spAutoFit/>
          </a:bodyPr>
          <a:lstStyle/>
          <a:p>
            <a:r>
              <a:rPr lang="en-US" dirty="0"/>
              <a:t>Recruiters often face challenges in manually screening a large volume of resumes, leading to time-consuming and inefficient hiring processes. To address this, an AI-powered resume screening and ranking system can be developed to automate candidate evaluation based on job requirements. The system will extract key information from resumes, compare them against job descriptions, and assign relevance scores to rank candidates effectively. By leveraging AI, the solution aims to reduce hiring time, improve matching accuracy, and minimize human bias in recruitment. Ultimately, this will result in a more efficient and data-driven hiring process, enabling recruiters to make faster and better hiring decisions.</a:t>
            </a:r>
            <a:endParaRPr lang="en-IN" dirty="0"/>
          </a:p>
        </p:txBody>
      </p:sp>
      <p:pic>
        <p:nvPicPr>
          <p:cNvPr id="10" name="Picture 9">
            <a:extLst>
              <a:ext uri="{FF2B5EF4-FFF2-40B4-BE49-F238E27FC236}">
                <a16:creationId xmlns:a16="http://schemas.microsoft.com/office/drawing/2014/main" id="{A2E27E85-CB71-9F23-823E-966048043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5303" y="1897625"/>
            <a:ext cx="3313471" cy="3411794"/>
          </a:xfrm>
          <a:prstGeom prst="rect">
            <a:avLst/>
          </a:prstGeom>
        </p:spPr>
      </p:pic>
    </p:spTree>
    <p:extLst>
      <p:ext uri="{BB962C8B-B14F-4D97-AF65-F5344CB8AC3E}">
        <p14:creationId xmlns:p14="http://schemas.microsoft.com/office/powerpoint/2010/main" val="314074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68E9C-7C52-4CFE-D85F-4757D34B732E}"/>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6A231E19-1FC2-B6AF-5F77-D1E4A2F90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7999"/>
          </a:xfrm>
        </p:spPr>
      </p:pic>
      <p:sp>
        <p:nvSpPr>
          <p:cNvPr id="6" name="TextBox 5">
            <a:extLst>
              <a:ext uri="{FF2B5EF4-FFF2-40B4-BE49-F238E27FC236}">
                <a16:creationId xmlns:a16="http://schemas.microsoft.com/office/drawing/2014/main" id="{CD8621B3-7C92-E13B-FFF8-0C1AB8FF638E}"/>
              </a:ext>
            </a:extLst>
          </p:cNvPr>
          <p:cNvSpPr txBox="1"/>
          <p:nvPr/>
        </p:nvSpPr>
        <p:spPr>
          <a:xfrm>
            <a:off x="226142" y="884903"/>
            <a:ext cx="8003458" cy="4431983"/>
          </a:xfrm>
          <a:prstGeom prst="rect">
            <a:avLst/>
          </a:prstGeom>
          <a:noFill/>
        </p:spPr>
        <p:txBody>
          <a:bodyPr wrap="square" rtlCol="0">
            <a:spAutoFit/>
          </a:bodyPr>
          <a:lstStyle/>
          <a:p>
            <a:r>
              <a:rPr lang="en-US" sz="2400" b="1" dirty="0"/>
              <a:t>Proposed Solution</a:t>
            </a:r>
          </a:p>
          <a:p>
            <a:pPr>
              <a:buFont typeface="Arial" panose="020B0604020202020204" pitchFamily="34" charset="0"/>
              <a:buChar char="•"/>
            </a:pPr>
            <a:r>
              <a:rPr lang="en-US" sz="2400" dirty="0"/>
              <a:t>To address the challenges of automating the resume screening process, we propose a solution that leverages deep learning and natural language processing (NLP) techniques.</a:t>
            </a:r>
          </a:p>
          <a:p>
            <a:pPr>
              <a:buFont typeface="Arial" panose="020B0604020202020204" pitchFamily="34" charset="0"/>
              <a:buChar char="•"/>
            </a:pPr>
            <a:r>
              <a:rPr lang="en-US" sz="2400" dirty="0"/>
              <a:t>The solution will involve developing a comprehensive pipeline that handles:</a:t>
            </a:r>
          </a:p>
          <a:p>
            <a:pPr marL="742950" lvl="1" indent="-285750">
              <a:buFont typeface="Arial" panose="020B0604020202020204" pitchFamily="34" charset="0"/>
              <a:buChar char="•"/>
            </a:pPr>
            <a:r>
              <a:rPr lang="en-US" sz="2400" b="1" dirty="0"/>
              <a:t>Job description matching</a:t>
            </a:r>
            <a:endParaRPr lang="en-US" sz="2400" dirty="0"/>
          </a:p>
          <a:p>
            <a:pPr marL="742950" lvl="1" indent="-285750">
              <a:buFont typeface="Arial" panose="020B0604020202020204" pitchFamily="34" charset="0"/>
              <a:buChar char="•"/>
            </a:pPr>
            <a:r>
              <a:rPr lang="en-US" sz="2400" b="1" dirty="0"/>
              <a:t>Candidate ranking</a:t>
            </a:r>
            <a:endParaRPr lang="en-US" sz="2400" dirty="0"/>
          </a:p>
          <a:p>
            <a:pPr>
              <a:buFont typeface="Arial" panose="020B0604020202020204" pitchFamily="34" charset="0"/>
              <a:buChar char="•"/>
            </a:pPr>
            <a:r>
              <a:rPr lang="en-US" sz="2400" dirty="0"/>
              <a:t>The final product will be a web-based application that recruiters can use to streamline the initial stages of the recruitment process.</a:t>
            </a:r>
          </a:p>
          <a:p>
            <a:endParaRPr lang="en-IN" dirty="0"/>
          </a:p>
        </p:txBody>
      </p:sp>
      <p:pic>
        <p:nvPicPr>
          <p:cNvPr id="8" name="Picture 7">
            <a:extLst>
              <a:ext uri="{FF2B5EF4-FFF2-40B4-BE49-F238E27FC236}">
                <a16:creationId xmlns:a16="http://schemas.microsoft.com/office/drawing/2014/main" id="{D4C88C47-2DB5-E3E0-99C2-3E961ABF187A}"/>
              </a:ext>
            </a:extLst>
          </p:cNvPr>
          <p:cNvPicPr>
            <a:picLocks noChangeAspect="1"/>
          </p:cNvPicPr>
          <p:nvPr/>
        </p:nvPicPr>
        <p:blipFill>
          <a:blip r:embed="rId3"/>
          <a:stretch>
            <a:fillRect/>
          </a:stretch>
        </p:blipFill>
        <p:spPr>
          <a:xfrm>
            <a:off x="8141110" y="1027905"/>
            <a:ext cx="3609235" cy="3799733"/>
          </a:xfrm>
          <a:prstGeom prst="rect">
            <a:avLst/>
          </a:prstGeom>
        </p:spPr>
      </p:pic>
    </p:spTree>
    <p:extLst>
      <p:ext uri="{BB962C8B-B14F-4D97-AF65-F5344CB8AC3E}">
        <p14:creationId xmlns:p14="http://schemas.microsoft.com/office/powerpoint/2010/main" val="338371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E7A3F-DB97-DCC9-26C0-FD9E1F0536B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A843D59-CB48-6CA0-F7DA-E40E67F3A86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93677" cy="6857999"/>
          </a:xfrm>
        </p:spPr>
      </p:pic>
      <p:sp>
        <p:nvSpPr>
          <p:cNvPr id="6" name="TextBox 5">
            <a:extLst>
              <a:ext uri="{FF2B5EF4-FFF2-40B4-BE49-F238E27FC236}">
                <a16:creationId xmlns:a16="http://schemas.microsoft.com/office/drawing/2014/main" id="{DBE096E9-8905-156C-5A68-B14F81DD52C9}"/>
              </a:ext>
            </a:extLst>
          </p:cNvPr>
          <p:cNvSpPr txBox="1"/>
          <p:nvPr/>
        </p:nvSpPr>
        <p:spPr>
          <a:xfrm>
            <a:off x="157316" y="599768"/>
            <a:ext cx="11867536" cy="707886"/>
          </a:xfrm>
          <a:prstGeom prst="rect">
            <a:avLst/>
          </a:prstGeom>
          <a:noFill/>
        </p:spPr>
        <p:txBody>
          <a:bodyPr wrap="square" rtlCol="0">
            <a:spAutoFit/>
          </a:bodyPr>
          <a:lstStyle/>
          <a:p>
            <a:r>
              <a:rPr lang="en-US" sz="4000" dirty="0"/>
              <a:t>Software </a:t>
            </a:r>
            <a:r>
              <a:rPr lang="en-US" sz="4000" dirty="0" err="1"/>
              <a:t>Requriement</a:t>
            </a:r>
            <a:endParaRPr lang="en-IN" sz="4000" dirty="0"/>
          </a:p>
        </p:txBody>
      </p:sp>
      <p:sp>
        <p:nvSpPr>
          <p:cNvPr id="7" name="TextBox 6">
            <a:extLst>
              <a:ext uri="{FF2B5EF4-FFF2-40B4-BE49-F238E27FC236}">
                <a16:creationId xmlns:a16="http://schemas.microsoft.com/office/drawing/2014/main" id="{E009CA22-DFAA-78E2-446F-E87358606B8D}"/>
              </a:ext>
            </a:extLst>
          </p:cNvPr>
          <p:cNvSpPr txBox="1"/>
          <p:nvPr/>
        </p:nvSpPr>
        <p:spPr>
          <a:xfrm>
            <a:off x="648929" y="2094270"/>
            <a:ext cx="9960077" cy="3139321"/>
          </a:xfrm>
          <a:prstGeom prst="rect">
            <a:avLst/>
          </a:prstGeom>
          <a:noFill/>
        </p:spPr>
        <p:txBody>
          <a:bodyPr wrap="square" rtlCol="0">
            <a:spAutoFit/>
          </a:bodyPr>
          <a:lstStyle/>
          <a:p>
            <a:r>
              <a:rPr lang="en-US" b="1" dirty="0"/>
              <a:t>Frontend (</a:t>
            </a:r>
            <a:r>
              <a:rPr lang="en-US" b="1" dirty="0" err="1"/>
              <a:t>Streamlit</a:t>
            </a:r>
            <a:r>
              <a:rPr lang="en-US" b="1" dirty="0"/>
              <a:t> UI)</a:t>
            </a:r>
            <a:endParaRPr lang="en-US" dirty="0"/>
          </a:p>
          <a:p>
            <a:pPr>
              <a:buFont typeface="Arial" panose="020B0604020202020204" pitchFamily="34" charset="0"/>
              <a:buChar char="•"/>
            </a:pPr>
            <a:r>
              <a:rPr lang="en-US" dirty="0"/>
              <a:t>Upload resumes via a file uploader.</a:t>
            </a:r>
          </a:p>
          <a:p>
            <a:pPr>
              <a:buFont typeface="Arial" panose="020B0604020202020204" pitchFamily="34" charset="0"/>
              <a:buChar char="•"/>
            </a:pPr>
            <a:r>
              <a:rPr lang="en-US" dirty="0"/>
              <a:t>Display extracted information and ranking results dynamically.</a:t>
            </a:r>
          </a:p>
          <a:p>
            <a:endParaRPr lang="en-US" dirty="0"/>
          </a:p>
          <a:p>
            <a:r>
              <a:rPr lang="en-US" b="1" dirty="0"/>
              <a:t>Backend (Python Processing &amp; AI Model)</a:t>
            </a:r>
            <a:endParaRPr lang="en-US" dirty="0"/>
          </a:p>
          <a:p>
            <a:pPr>
              <a:buFont typeface="Arial" panose="020B0604020202020204" pitchFamily="34" charset="0"/>
              <a:buChar char="•"/>
            </a:pPr>
            <a:r>
              <a:rPr lang="en-US" dirty="0"/>
              <a:t>Preprocess and store parsed resume data.</a:t>
            </a:r>
          </a:p>
          <a:p>
            <a:pPr>
              <a:buFont typeface="Arial" panose="020B0604020202020204" pitchFamily="34" charset="0"/>
              <a:buChar char="•"/>
            </a:pPr>
            <a:r>
              <a:rPr lang="en-US" dirty="0"/>
              <a:t>Rank resumes based on experience, skills, and job match percentage</a:t>
            </a:r>
          </a:p>
          <a:p>
            <a:pPr>
              <a:buFont typeface="Arial" panose="020B0604020202020204" pitchFamily="34" charset="0"/>
              <a:buChar char="•"/>
            </a:pPr>
            <a:r>
              <a:rPr lang="en-US" dirty="0"/>
              <a:t>For Pdf extract text we use spacy and PyPDF2 </a:t>
            </a:r>
          </a:p>
          <a:p>
            <a:pPr>
              <a:buFont typeface="Arial" panose="020B0604020202020204" pitchFamily="34" charset="0"/>
              <a:buChar char="•"/>
            </a:pPr>
            <a:r>
              <a:rPr lang="en-US" dirty="0"/>
              <a:t>For Key word Matching we use TF-IDF</a:t>
            </a:r>
          </a:p>
          <a:p>
            <a:pPr>
              <a:buFont typeface="Arial" panose="020B0604020202020204" pitchFamily="34" charset="0"/>
              <a:buChar char="•"/>
            </a:pPr>
            <a:endParaRPr lang="en-US" dirty="0"/>
          </a:p>
          <a:p>
            <a:endParaRPr lang="en-IN" dirty="0"/>
          </a:p>
        </p:txBody>
      </p:sp>
      <p:pic>
        <p:nvPicPr>
          <p:cNvPr id="13" name="Picture 12">
            <a:extLst>
              <a:ext uri="{FF2B5EF4-FFF2-40B4-BE49-F238E27FC236}">
                <a16:creationId xmlns:a16="http://schemas.microsoft.com/office/drawing/2014/main" id="{A0811FC4-DBD1-3FB1-5E6A-17547E385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2547" y="1624409"/>
            <a:ext cx="2800350" cy="1638300"/>
          </a:xfrm>
          <a:prstGeom prst="rect">
            <a:avLst/>
          </a:prstGeom>
        </p:spPr>
      </p:pic>
      <p:pic>
        <p:nvPicPr>
          <p:cNvPr id="15" name="Picture 14">
            <a:extLst>
              <a:ext uri="{FF2B5EF4-FFF2-40B4-BE49-F238E27FC236}">
                <a16:creationId xmlns:a16="http://schemas.microsoft.com/office/drawing/2014/main" id="{8D5C0506-A179-EEBE-3953-D4A3E89BAC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1596" y="3246398"/>
            <a:ext cx="4181475" cy="2390775"/>
          </a:xfrm>
          <a:prstGeom prst="rect">
            <a:avLst/>
          </a:prstGeom>
        </p:spPr>
      </p:pic>
    </p:spTree>
    <p:extLst>
      <p:ext uri="{BB962C8B-B14F-4D97-AF65-F5344CB8AC3E}">
        <p14:creationId xmlns:p14="http://schemas.microsoft.com/office/powerpoint/2010/main" val="421884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7F1B-8760-8F80-EF19-B0B4B41498CE}"/>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02ED8D0A-3FE9-BFEB-A79D-7A36A621836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10" name="TextBox 9">
            <a:extLst>
              <a:ext uri="{FF2B5EF4-FFF2-40B4-BE49-F238E27FC236}">
                <a16:creationId xmlns:a16="http://schemas.microsoft.com/office/drawing/2014/main" id="{3778F49A-1467-0C29-0C5E-7A1CA3B49970}"/>
              </a:ext>
            </a:extLst>
          </p:cNvPr>
          <p:cNvSpPr txBox="1"/>
          <p:nvPr/>
        </p:nvSpPr>
        <p:spPr>
          <a:xfrm>
            <a:off x="294968" y="658574"/>
            <a:ext cx="9114503" cy="523220"/>
          </a:xfrm>
          <a:prstGeom prst="rect">
            <a:avLst/>
          </a:prstGeom>
          <a:noFill/>
        </p:spPr>
        <p:txBody>
          <a:bodyPr wrap="square" rtlCol="0">
            <a:spAutoFit/>
          </a:bodyPr>
          <a:lstStyle/>
          <a:p>
            <a:r>
              <a:rPr lang="en-US" sz="2800" dirty="0">
                <a:highlight>
                  <a:srgbClr val="FFFF00"/>
                </a:highlight>
              </a:rPr>
              <a:t>System Architecture</a:t>
            </a:r>
            <a:endParaRPr lang="en-IN" sz="2800" dirty="0">
              <a:highlight>
                <a:srgbClr val="FFFF00"/>
              </a:highlight>
            </a:endParaRPr>
          </a:p>
        </p:txBody>
      </p:sp>
      <p:pic>
        <p:nvPicPr>
          <p:cNvPr id="12" name="Picture 11">
            <a:extLst>
              <a:ext uri="{FF2B5EF4-FFF2-40B4-BE49-F238E27FC236}">
                <a16:creationId xmlns:a16="http://schemas.microsoft.com/office/drawing/2014/main" id="{48D7F183-7F4B-12CF-DC97-D99CEA35E488}"/>
              </a:ext>
            </a:extLst>
          </p:cNvPr>
          <p:cNvPicPr>
            <a:picLocks noChangeAspect="1"/>
          </p:cNvPicPr>
          <p:nvPr/>
        </p:nvPicPr>
        <p:blipFill>
          <a:blip r:embed="rId3"/>
          <a:stretch>
            <a:fillRect/>
          </a:stretch>
        </p:blipFill>
        <p:spPr>
          <a:xfrm>
            <a:off x="1040275" y="1362359"/>
            <a:ext cx="9834202" cy="4837067"/>
          </a:xfrm>
          <a:prstGeom prst="rect">
            <a:avLst/>
          </a:prstGeom>
        </p:spPr>
      </p:pic>
    </p:spTree>
    <p:extLst>
      <p:ext uri="{BB962C8B-B14F-4D97-AF65-F5344CB8AC3E}">
        <p14:creationId xmlns:p14="http://schemas.microsoft.com/office/powerpoint/2010/main" val="173733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9E3A-8EDA-6C82-FED2-52A2687C1CF6}"/>
              </a:ext>
            </a:extLst>
          </p:cNvPr>
          <p:cNvSpPr>
            <a:spLocks noGrp="1"/>
          </p:cNvSpPr>
          <p:nvPr>
            <p:ph type="title"/>
          </p:nvPr>
        </p:nvSpPr>
        <p:spPr/>
        <p:txBody>
          <a:bodyPr/>
          <a:lstStyle/>
          <a:p>
            <a:endParaRPr lang="en-IN"/>
          </a:p>
        </p:txBody>
      </p:sp>
      <p:pic>
        <p:nvPicPr>
          <p:cNvPr id="11" name="Content Placeholder 10">
            <a:extLst>
              <a:ext uri="{FF2B5EF4-FFF2-40B4-BE49-F238E27FC236}">
                <a16:creationId xmlns:a16="http://schemas.microsoft.com/office/drawing/2014/main" id="{DA315DF0-AAC0-9B0C-BBC7-EADA95B967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pic>
        <p:nvPicPr>
          <p:cNvPr id="14" name="Picture 13">
            <a:extLst>
              <a:ext uri="{FF2B5EF4-FFF2-40B4-BE49-F238E27FC236}">
                <a16:creationId xmlns:a16="http://schemas.microsoft.com/office/drawing/2014/main" id="{F0A33922-E545-07DA-95E3-59B38C23EE90}"/>
              </a:ext>
            </a:extLst>
          </p:cNvPr>
          <p:cNvPicPr>
            <a:picLocks noChangeAspect="1"/>
          </p:cNvPicPr>
          <p:nvPr/>
        </p:nvPicPr>
        <p:blipFill>
          <a:blip r:embed="rId3"/>
          <a:srcRect t="-365" b="-3005"/>
          <a:stretch/>
        </p:blipFill>
        <p:spPr>
          <a:xfrm>
            <a:off x="226141" y="629265"/>
            <a:ext cx="11739717" cy="5579806"/>
          </a:xfrm>
          <a:prstGeom prst="rect">
            <a:avLst/>
          </a:prstGeom>
        </p:spPr>
      </p:pic>
    </p:spTree>
    <p:extLst>
      <p:ext uri="{BB962C8B-B14F-4D97-AF65-F5344CB8AC3E}">
        <p14:creationId xmlns:p14="http://schemas.microsoft.com/office/powerpoint/2010/main" val="2442562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341FA-6A6E-CAE7-F163-A450DF58FB37}"/>
              </a:ext>
            </a:extLst>
          </p:cNvPr>
          <p:cNvSpPr>
            <a:spLocks noGrp="1"/>
          </p:cNvSpPr>
          <p:nvPr>
            <p:ph type="title"/>
          </p:nvPr>
        </p:nvSpPr>
        <p:spPr/>
        <p:txBody>
          <a:bodyPr/>
          <a:lstStyle/>
          <a:p>
            <a:endParaRPr lang="en-IN" dirty="0"/>
          </a:p>
        </p:txBody>
      </p:sp>
      <p:pic>
        <p:nvPicPr>
          <p:cNvPr id="8" name="Content Placeholder 7">
            <a:extLst>
              <a:ext uri="{FF2B5EF4-FFF2-40B4-BE49-F238E27FC236}">
                <a16:creationId xmlns:a16="http://schemas.microsoft.com/office/drawing/2014/main" id="{B960175D-39CE-C562-98B1-EDCDF731C370}"/>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0" y="0"/>
            <a:ext cx="12113342" cy="6858000"/>
          </a:xfrm>
        </p:spPr>
      </p:pic>
      <p:pic>
        <p:nvPicPr>
          <p:cNvPr id="9" name="Project Output Video (1)">
            <a:hlinkClick r:id="" action="ppaction://media"/>
            <a:extLst>
              <a:ext uri="{FF2B5EF4-FFF2-40B4-BE49-F238E27FC236}">
                <a16:creationId xmlns:a16="http://schemas.microsoft.com/office/drawing/2014/main" id="{81E4A237-F695-1D27-FA07-FC0ABD226928}"/>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0" y="1543666"/>
            <a:ext cx="11739716" cy="4827638"/>
          </a:xfrm>
          <a:prstGeom prst="rect">
            <a:avLst/>
          </a:prstGeom>
        </p:spPr>
      </p:pic>
      <p:sp>
        <p:nvSpPr>
          <p:cNvPr id="10" name="TextBox 9">
            <a:extLst>
              <a:ext uri="{FF2B5EF4-FFF2-40B4-BE49-F238E27FC236}">
                <a16:creationId xmlns:a16="http://schemas.microsoft.com/office/drawing/2014/main" id="{2D8731E9-B85A-FF5A-31F4-8A8B551EC054}"/>
              </a:ext>
            </a:extLst>
          </p:cNvPr>
          <p:cNvSpPr txBox="1"/>
          <p:nvPr/>
        </p:nvSpPr>
        <p:spPr>
          <a:xfrm>
            <a:off x="707923" y="934065"/>
            <a:ext cx="3372464" cy="369332"/>
          </a:xfrm>
          <a:prstGeom prst="rect">
            <a:avLst/>
          </a:prstGeom>
          <a:noFill/>
        </p:spPr>
        <p:txBody>
          <a:bodyPr wrap="square" rtlCol="0">
            <a:spAutoFit/>
          </a:bodyPr>
          <a:lstStyle/>
          <a:p>
            <a:r>
              <a:rPr lang="en-US" dirty="0"/>
              <a:t>Video of Project</a:t>
            </a:r>
            <a:endParaRPr lang="en-IN" dirty="0"/>
          </a:p>
        </p:txBody>
      </p:sp>
    </p:spTree>
    <p:extLst>
      <p:ext uri="{BB962C8B-B14F-4D97-AF65-F5344CB8AC3E}">
        <p14:creationId xmlns:p14="http://schemas.microsoft.com/office/powerpoint/2010/main" val="2486973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0118"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53480-3896-32DF-810B-90A438E380A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122564B-3ACA-B297-CB13-DD15793896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98323"/>
            <a:ext cx="12123174" cy="6961238"/>
          </a:xfrm>
        </p:spPr>
      </p:pic>
      <p:sp>
        <p:nvSpPr>
          <p:cNvPr id="6" name="TextBox 5">
            <a:extLst>
              <a:ext uri="{FF2B5EF4-FFF2-40B4-BE49-F238E27FC236}">
                <a16:creationId xmlns:a16="http://schemas.microsoft.com/office/drawing/2014/main" id="{AAD56929-BDA2-121F-656B-480D035445D0}"/>
              </a:ext>
            </a:extLst>
          </p:cNvPr>
          <p:cNvSpPr txBox="1"/>
          <p:nvPr/>
        </p:nvSpPr>
        <p:spPr>
          <a:xfrm>
            <a:off x="255639" y="904568"/>
            <a:ext cx="8367251" cy="584775"/>
          </a:xfrm>
          <a:prstGeom prst="rect">
            <a:avLst/>
          </a:prstGeom>
          <a:noFill/>
        </p:spPr>
        <p:txBody>
          <a:bodyPr wrap="square" rtlCol="0">
            <a:spAutoFit/>
          </a:bodyPr>
          <a:lstStyle/>
          <a:p>
            <a:r>
              <a:rPr lang="en-US" sz="3200" dirty="0"/>
              <a:t>Future Scope</a:t>
            </a:r>
            <a:endParaRPr lang="en-IN" sz="3200" dirty="0"/>
          </a:p>
        </p:txBody>
      </p:sp>
      <p:sp>
        <p:nvSpPr>
          <p:cNvPr id="8" name="Rectangle 1">
            <a:extLst>
              <a:ext uri="{FF2B5EF4-FFF2-40B4-BE49-F238E27FC236}">
                <a16:creationId xmlns:a16="http://schemas.microsoft.com/office/drawing/2014/main" id="{1CD2DABE-9AB7-3CDE-4B4A-6A4566EFD2C7}"/>
              </a:ext>
            </a:extLst>
          </p:cNvPr>
          <p:cNvSpPr>
            <a:spLocks noChangeArrowheads="1"/>
          </p:cNvSpPr>
          <p:nvPr/>
        </p:nvSpPr>
        <p:spPr bwMode="auto">
          <a:xfrm>
            <a:off x="255640" y="1616754"/>
            <a:ext cx="112776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Here’s the </a:t>
            </a:r>
            <a:r>
              <a:rPr kumimoji="0" lang="en-US" altLang="en-US" sz="1800" b="1" i="0" u="none" strike="noStrike" cap="none" normalizeH="0" baseline="0" dirty="0">
                <a:ln>
                  <a:noFill/>
                </a:ln>
                <a:solidFill>
                  <a:schemeClr val="tx1"/>
                </a:solidFill>
                <a:effectLst/>
                <a:latin typeface="Arial" panose="020B0604020202020204" pitchFamily="34" charset="0"/>
              </a:rPr>
              <a:t>future scope</a:t>
            </a:r>
            <a:r>
              <a:rPr kumimoji="0" lang="en-US" altLang="en-US" sz="1800" b="0" i="0" u="none" strike="noStrike" cap="none" normalizeH="0" baseline="0" dirty="0">
                <a:ln>
                  <a:noFill/>
                </a:ln>
                <a:solidFill>
                  <a:schemeClr val="tx1"/>
                </a:solidFill>
                <a:effectLst/>
                <a:latin typeface="Arial" panose="020B0604020202020204" pitchFamily="34" charset="0"/>
              </a:rPr>
              <a:t> of your AI-powered Resume Screening and Ranking System in: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Improved Accuracy</a:t>
            </a:r>
            <a:r>
              <a:rPr kumimoji="0" lang="en-US" altLang="en-US" sz="1800" b="0" i="0" u="none" strike="noStrike" cap="none" normalizeH="0" baseline="0" dirty="0">
                <a:ln>
                  <a:noFill/>
                </a:ln>
                <a:solidFill>
                  <a:schemeClr val="tx1"/>
                </a:solidFill>
                <a:effectLst/>
                <a:latin typeface="Arial" panose="020B0604020202020204" pitchFamily="34" charset="0"/>
              </a:rPr>
              <a:t> – Enhance AI models to better understand different resume formats and job descriptions.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Multi-Language Support</a:t>
            </a:r>
            <a:r>
              <a:rPr kumimoji="0" lang="en-US" altLang="en-US" sz="1800" b="0" i="0" u="none" strike="noStrike" cap="none" normalizeH="0" baseline="0" dirty="0">
                <a:ln>
                  <a:noFill/>
                </a:ln>
                <a:solidFill>
                  <a:schemeClr val="tx1"/>
                </a:solidFill>
                <a:effectLst/>
                <a:latin typeface="Arial" panose="020B0604020202020204" pitchFamily="34" charset="0"/>
              </a:rPr>
              <a:t> – Expand to support resumes in multiple languages for global hiring.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Bias Reduction</a:t>
            </a:r>
            <a:r>
              <a:rPr kumimoji="0" lang="en-US" altLang="en-US" sz="1800" b="0" i="0" u="none" strike="noStrike" cap="none" normalizeH="0" baseline="0" dirty="0">
                <a:ln>
                  <a:noFill/>
                </a:ln>
                <a:solidFill>
                  <a:schemeClr val="tx1"/>
                </a:solidFill>
                <a:effectLst/>
                <a:latin typeface="Arial" panose="020B0604020202020204" pitchFamily="34" charset="0"/>
              </a:rPr>
              <a:t> – Implement AI fairness techniques to reduce bias in candidate ranking.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HR Systems</a:t>
            </a:r>
            <a:r>
              <a:rPr kumimoji="0" lang="en-US" altLang="en-US" sz="1800" b="0" i="0" u="none" strike="noStrike" cap="none" normalizeH="0" baseline="0" dirty="0">
                <a:ln>
                  <a:noFill/>
                </a:ln>
                <a:solidFill>
                  <a:schemeClr val="tx1"/>
                </a:solidFill>
                <a:effectLst/>
                <a:latin typeface="Arial" panose="020B0604020202020204" pitchFamily="34" charset="0"/>
              </a:rPr>
              <a:t> – Connect with ATS (Applicant Tracking Systems) for seamless hiring.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Real-Time Analysis</a:t>
            </a:r>
            <a:r>
              <a:rPr kumimoji="0" lang="en-US" altLang="en-US" sz="1800" b="0" i="0" u="none" strike="noStrike" cap="none" normalizeH="0" baseline="0" dirty="0">
                <a:ln>
                  <a:noFill/>
                </a:ln>
                <a:solidFill>
                  <a:schemeClr val="tx1"/>
                </a:solidFill>
                <a:effectLst/>
                <a:latin typeface="Arial" panose="020B0604020202020204" pitchFamily="34" charset="0"/>
              </a:rPr>
              <a:t> – Enable instant screening and ranking for large-scale recruitment.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Voice &amp; Video Analysis</a:t>
            </a:r>
            <a:r>
              <a:rPr kumimoji="0" lang="en-US" altLang="en-US" sz="1800" b="0" i="0" u="none" strike="noStrike" cap="none" normalizeH="0" baseline="0" dirty="0">
                <a:ln>
                  <a:noFill/>
                </a:ln>
                <a:solidFill>
                  <a:schemeClr val="tx1"/>
                </a:solidFill>
                <a:effectLst/>
                <a:latin typeface="Arial" panose="020B0604020202020204" pitchFamily="34" charset="0"/>
              </a:rPr>
              <a:t> – Analyze candidate responses in video resumes and voice interviews.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Customizable Ranking</a:t>
            </a:r>
            <a:r>
              <a:rPr kumimoji="0" lang="en-US" altLang="en-US" sz="1800" b="0" i="0" u="none" strike="noStrike" cap="none" normalizeH="0" baseline="0" dirty="0">
                <a:ln>
                  <a:noFill/>
                </a:ln>
                <a:solidFill>
                  <a:schemeClr val="tx1"/>
                </a:solidFill>
                <a:effectLst/>
                <a:latin typeface="Arial" panose="020B0604020202020204" pitchFamily="34" charset="0"/>
              </a:rPr>
              <a:t> – Allow recruiters to set custom ranking criteria for different roles.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AI-Powered Chatbots</a:t>
            </a:r>
            <a:r>
              <a:rPr kumimoji="0" lang="en-US" altLang="en-US" sz="1800" b="0" i="0" u="none" strike="noStrike" cap="none" normalizeH="0" baseline="0" dirty="0">
                <a:ln>
                  <a:noFill/>
                </a:ln>
                <a:solidFill>
                  <a:schemeClr val="tx1"/>
                </a:solidFill>
                <a:effectLst/>
                <a:latin typeface="Arial" panose="020B0604020202020204" pitchFamily="34" charset="0"/>
              </a:rPr>
              <a:t> – Assist candidates and recruiters with automated queries and suggestions. </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1" i="0" u="none" strike="noStrike" cap="none" normalizeH="0" baseline="0" dirty="0">
                <a:ln>
                  <a:noFill/>
                </a:ln>
                <a:solidFill>
                  <a:schemeClr val="tx1"/>
                </a:solidFill>
                <a:effectLst/>
                <a:latin typeface="Arial" panose="020B0604020202020204" pitchFamily="34" charset="0"/>
              </a:rPr>
              <a:t>Market Expansion</a:t>
            </a:r>
            <a:r>
              <a:rPr kumimoji="0" lang="en-US" altLang="en-US" sz="1800" b="0" i="0" u="none" strike="noStrike" cap="none" normalizeH="0" baseline="0" dirty="0">
                <a:ln>
                  <a:noFill/>
                </a:ln>
                <a:solidFill>
                  <a:schemeClr val="tx1"/>
                </a:solidFill>
                <a:effectLst/>
                <a:latin typeface="Arial" panose="020B0604020202020204" pitchFamily="34" charset="0"/>
              </a:rPr>
              <a:t> – Scale the system for use in educational institutions and freelancing platforms. </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sz="1800" b="1" i="0" u="none" strike="noStrike" cap="none" normalizeH="0" baseline="0" dirty="0">
                <a:ln>
                  <a:noFill/>
                </a:ln>
                <a:solidFill>
                  <a:schemeClr val="tx1"/>
                </a:solidFill>
                <a:effectLst/>
                <a:latin typeface="Arial" panose="020B0604020202020204" pitchFamily="34" charset="0"/>
              </a:rPr>
              <a:t>Data Security &amp; Compliance</a:t>
            </a:r>
            <a:r>
              <a:rPr kumimoji="0" lang="en-US" altLang="en-US" sz="1800" b="0" i="0" u="none" strike="noStrike" cap="none" normalizeH="0" baseline="0" dirty="0">
                <a:ln>
                  <a:noFill/>
                </a:ln>
                <a:solidFill>
                  <a:schemeClr val="tx1"/>
                </a:solidFill>
                <a:effectLst/>
                <a:latin typeface="Arial" panose="020B0604020202020204" pitchFamily="34" charset="0"/>
              </a:rPr>
              <a:t> – Enhance security to comply with GDPR and other hiring regulations.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Let me know if you want any changes! 🚀</a:t>
            </a:r>
          </a:p>
        </p:txBody>
      </p:sp>
    </p:spTree>
    <p:extLst>
      <p:ext uri="{BB962C8B-B14F-4D97-AF65-F5344CB8AC3E}">
        <p14:creationId xmlns:p14="http://schemas.microsoft.com/office/powerpoint/2010/main" val="17397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558</Words>
  <Application>Microsoft Office PowerPoint</Application>
  <PresentationFormat>Widescreen</PresentationFormat>
  <Paragraphs>39</Paragraphs>
  <Slides>11</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Nandyala Pavan Rakesh</dc:creator>
  <cp:lastModifiedBy>Nandyala Pavan Rakesh</cp:lastModifiedBy>
  <cp:revision>1</cp:revision>
  <dcterms:created xsi:type="dcterms:W3CDTF">2025-03-06T05:13:41Z</dcterms:created>
  <dcterms:modified xsi:type="dcterms:W3CDTF">2025-03-06T06:21:28Z</dcterms:modified>
</cp:coreProperties>
</file>