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94660"/>
  </p:normalViewPr>
  <p:slideViewPr>
    <p:cSldViewPr snapToGrid="0">
      <p:cViewPr varScale="1">
        <p:scale>
          <a:sx n="85" d="100"/>
          <a:sy n="85" d="100"/>
        </p:scale>
        <p:origin x="47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60C98-C7F5-46BF-A8B7-8272F6DC38C6}"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BB230B10-DF35-4ED7-8F41-7DAD4FF7FFDA}">
      <dgm:prSet phldrT="[Text]"/>
      <dgm:spPr/>
      <dgm:t>
        <a:bodyPr/>
        <a:lstStyle/>
        <a:p>
          <a:r>
            <a:rPr lang="en-IN" dirty="0"/>
            <a:t>Phase 1</a:t>
          </a:r>
        </a:p>
      </dgm:t>
    </dgm:pt>
    <dgm:pt modelId="{FE6C0AE8-F7C4-4D7A-9915-709E659C2161}" type="parTrans" cxnId="{499ECD86-4DFC-4F81-BD0D-39F5C98DB66B}">
      <dgm:prSet/>
      <dgm:spPr/>
      <dgm:t>
        <a:bodyPr/>
        <a:lstStyle/>
        <a:p>
          <a:endParaRPr lang="en-IN"/>
        </a:p>
      </dgm:t>
    </dgm:pt>
    <dgm:pt modelId="{2278F6EC-904D-45A0-8A99-E7BA8D66256D}" type="sibTrans" cxnId="{499ECD86-4DFC-4F81-BD0D-39F5C98DB66B}">
      <dgm:prSet/>
      <dgm:spPr/>
      <dgm:t>
        <a:bodyPr/>
        <a:lstStyle/>
        <a:p>
          <a:endParaRPr lang="en-IN"/>
        </a:p>
      </dgm:t>
    </dgm:pt>
    <dgm:pt modelId="{B15182DB-F074-4C33-A77F-B34DC822BC09}">
      <dgm:prSet phldrT="[Text]"/>
      <dgm:spPr/>
      <dgm:t>
        <a:bodyPr/>
        <a:lstStyle/>
        <a:p>
          <a:r>
            <a:rPr lang="en-IN" dirty="0" err="1"/>
            <a:t>Planing</a:t>
          </a:r>
          <a:r>
            <a:rPr lang="en-IN" dirty="0"/>
            <a:t> and design</a:t>
          </a:r>
        </a:p>
        <a:p>
          <a:r>
            <a:rPr lang="en-IN" dirty="0"/>
            <a:t>The project and freezing the requirements</a:t>
          </a:r>
        </a:p>
      </dgm:t>
    </dgm:pt>
    <dgm:pt modelId="{17D87EE9-FDD5-45FC-ADD1-E5B690D572AB}" type="parTrans" cxnId="{5626A6EB-FDA6-4D93-8E8F-931B3C6682CA}">
      <dgm:prSet/>
      <dgm:spPr/>
      <dgm:t>
        <a:bodyPr/>
        <a:lstStyle/>
        <a:p>
          <a:endParaRPr lang="en-IN"/>
        </a:p>
      </dgm:t>
    </dgm:pt>
    <dgm:pt modelId="{3BE2501E-C021-4279-B04A-3792ECA7C1FC}" type="sibTrans" cxnId="{5626A6EB-FDA6-4D93-8E8F-931B3C6682CA}">
      <dgm:prSet/>
      <dgm:spPr/>
      <dgm:t>
        <a:bodyPr/>
        <a:lstStyle/>
        <a:p>
          <a:endParaRPr lang="en-IN"/>
        </a:p>
      </dgm:t>
    </dgm:pt>
    <dgm:pt modelId="{D3E7317C-7011-4F45-8CC6-C9BD7C3D38B9}">
      <dgm:prSet phldrT="[Text]"/>
      <dgm:spPr/>
      <dgm:t>
        <a:bodyPr/>
        <a:lstStyle/>
        <a:p>
          <a:r>
            <a:rPr lang="en-IN" dirty="0"/>
            <a:t>Phase 2</a:t>
          </a:r>
        </a:p>
      </dgm:t>
    </dgm:pt>
    <dgm:pt modelId="{B12F31A3-2FFF-42C0-B6CB-2284B92FDD60}" type="parTrans" cxnId="{E55CE683-0CDE-4388-9A86-C08992108C98}">
      <dgm:prSet/>
      <dgm:spPr/>
      <dgm:t>
        <a:bodyPr/>
        <a:lstStyle/>
        <a:p>
          <a:endParaRPr lang="en-IN"/>
        </a:p>
      </dgm:t>
    </dgm:pt>
    <dgm:pt modelId="{FA1BB496-197C-42BC-B2E1-A7920B6D7AAB}" type="sibTrans" cxnId="{E55CE683-0CDE-4388-9A86-C08992108C98}">
      <dgm:prSet/>
      <dgm:spPr/>
      <dgm:t>
        <a:bodyPr/>
        <a:lstStyle/>
        <a:p>
          <a:endParaRPr lang="en-IN"/>
        </a:p>
      </dgm:t>
    </dgm:pt>
    <dgm:pt modelId="{15C3B53B-56AA-42C3-AF52-C7181F9D34EC}">
      <dgm:prSet phldrT="[Text]"/>
      <dgm:spPr/>
      <dgm:t>
        <a:bodyPr/>
        <a:lstStyle/>
        <a:p>
          <a:r>
            <a:rPr lang="en-IN" dirty="0"/>
            <a:t>Developing the prototype for testing and then </a:t>
          </a:r>
          <a:r>
            <a:rPr lang="en-IN" dirty="0" err="1"/>
            <a:t>procceding</a:t>
          </a:r>
          <a:r>
            <a:rPr lang="en-IN" dirty="0"/>
            <a:t> with functional project</a:t>
          </a:r>
        </a:p>
      </dgm:t>
    </dgm:pt>
    <dgm:pt modelId="{D1222F6F-483E-4310-9267-181A123439DA}" type="parTrans" cxnId="{9360B65D-8AAB-4D35-8546-A149B8FBA17D}">
      <dgm:prSet/>
      <dgm:spPr/>
      <dgm:t>
        <a:bodyPr/>
        <a:lstStyle/>
        <a:p>
          <a:endParaRPr lang="en-IN"/>
        </a:p>
      </dgm:t>
    </dgm:pt>
    <dgm:pt modelId="{C29EAA54-C5A2-41B8-B6FF-89A46181E4C2}" type="sibTrans" cxnId="{9360B65D-8AAB-4D35-8546-A149B8FBA17D}">
      <dgm:prSet/>
      <dgm:spPr/>
      <dgm:t>
        <a:bodyPr/>
        <a:lstStyle/>
        <a:p>
          <a:endParaRPr lang="en-IN"/>
        </a:p>
      </dgm:t>
    </dgm:pt>
    <dgm:pt modelId="{B20CA6D1-D757-4EE8-8A68-7C9D8458CAC9}">
      <dgm:prSet phldrT="[Text]"/>
      <dgm:spPr/>
      <dgm:t>
        <a:bodyPr/>
        <a:lstStyle/>
        <a:p>
          <a:r>
            <a:rPr lang="en-IN" dirty="0"/>
            <a:t>Phase 3</a:t>
          </a:r>
        </a:p>
      </dgm:t>
    </dgm:pt>
    <dgm:pt modelId="{E121A9B8-2335-42E0-B7AE-1000DE13ACB7}" type="parTrans" cxnId="{4FBF0852-DE4A-4BEC-BDA9-618E8026B06D}">
      <dgm:prSet/>
      <dgm:spPr/>
      <dgm:t>
        <a:bodyPr/>
        <a:lstStyle/>
        <a:p>
          <a:endParaRPr lang="en-IN"/>
        </a:p>
      </dgm:t>
    </dgm:pt>
    <dgm:pt modelId="{676CE9BD-638C-4B62-BC8C-34927F6A5EB4}" type="sibTrans" cxnId="{4FBF0852-DE4A-4BEC-BDA9-618E8026B06D}">
      <dgm:prSet/>
      <dgm:spPr/>
      <dgm:t>
        <a:bodyPr/>
        <a:lstStyle/>
        <a:p>
          <a:endParaRPr lang="en-IN"/>
        </a:p>
      </dgm:t>
    </dgm:pt>
    <dgm:pt modelId="{B2C646FF-5E84-42E0-9912-4EA80C240702}">
      <dgm:prSet phldrT="[Text]"/>
      <dgm:spPr/>
      <dgm:t>
        <a:bodyPr/>
        <a:lstStyle/>
        <a:p>
          <a:r>
            <a:rPr lang="en-IN" dirty="0"/>
            <a:t>Testing the project weather we are getting the required outputs</a:t>
          </a:r>
        </a:p>
      </dgm:t>
    </dgm:pt>
    <dgm:pt modelId="{AAE53128-73F4-42D9-8024-96C87FFE07F5}" type="parTrans" cxnId="{D5D9D969-869F-4225-ABF4-D56045A1FC41}">
      <dgm:prSet/>
      <dgm:spPr/>
      <dgm:t>
        <a:bodyPr/>
        <a:lstStyle/>
        <a:p>
          <a:endParaRPr lang="en-IN"/>
        </a:p>
      </dgm:t>
    </dgm:pt>
    <dgm:pt modelId="{0CB7BE8D-5560-441F-B4F4-031B829E8C66}" type="sibTrans" cxnId="{D5D9D969-869F-4225-ABF4-D56045A1FC41}">
      <dgm:prSet/>
      <dgm:spPr/>
      <dgm:t>
        <a:bodyPr/>
        <a:lstStyle/>
        <a:p>
          <a:endParaRPr lang="en-IN"/>
        </a:p>
      </dgm:t>
    </dgm:pt>
    <dgm:pt modelId="{C38F5E21-D29C-4607-ADFF-F299F655D063}" type="pres">
      <dgm:prSet presAssocID="{CF360C98-C7F5-46BF-A8B7-8272F6DC38C6}" presName="Name0" presStyleCnt="0">
        <dgm:presLayoutVars>
          <dgm:chMax val="7"/>
          <dgm:chPref val="5"/>
          <dgm:dir/>
          <dgm:animOne val="branch"/>
          <dgm:animLvl val="lvl"/>
        </dgm:presLayoutVars>
      </dgm:prSet>
      <dgm:spPr/>
    </dgm:pt>
    <dgm:pt modelId="{EA5D0FF6-1683-4EF9-94C0-B2208A5F62BE}" type="pres">
      <dgm:prSet presAssocID="{B20CA6D1-D757-4EE8-8A68-7C9D8458CAC9}" presName="ChildAccent3" presStyleCnt="0"/>
      <dgm:spPr/>
    </dgm:pt>
    <dgm:pt modelId="{B0E0907B-09CD-4046-AC40-6D152ECEADA5}" type="pres">
      <dgm:prSet presAssocID="{B20CA6D1-D757-4EE8-8A68-7C9D8458CAC9}" presName="ChildAccent" presStyleLbl="alignImgPlace1" presStyleIdx="0" presStyleCnt="3"/>
      <dgm:spPr/>
    </dgm:pt>
    <dgm:pt modelId="{E5EB22CD-446E-44FD-AF0A-E33DCD6DB049}" type="pres">
      <dgm:prSet presAssocID="{B20CA6D1-D757-4EE8-8A68-7C9D8458CAC9}" presName="Child3" presStyleLbl="revTx" presStyleIdx="0" presStyleCnt="0">
        <dgm:presLayoutVars>
          <dgm:chMax val="0"/>
          <dgm:chPref val="0"/>
          <dgm:bulletEnabled val="1"/>
        </dgm:presLayoutVars>
      </dgm:prSet>
      <dgm:spPr/>
    </dgm:pt>
    <dgm:pt modelId="{49C7F873-0949-4EF0-9AFD-3C6E21B9A7A9}" type="pres">
      <dgm:prSet presAssocID="{B20CA6D1-D757-4EE8-8A68-7C9D8458CAC9}" presName="Parent3" presStyleLbl="node1" presStyleIdx="0" presStyleCnt="3">
        <dgm:presLayoutVars>
          <dgm:chMax val="2"/>
          <dgm:chPref val="1"/>
          <dgm:bulletEnabled val="1"/>
        </dgm:presLayoutVars>
      </dgm:prSet>
      <dgm:spPr/>
    </dgm:pt>
    <dgm:pt modelId="{B4308089-B872-4849-AB7F-62EE0B16C466}" type="pres">
      <dgm:prSet presAssocID="{D3E7317C-7011-4F45-8CC6-C9BD7C3D38B9}" presName="ChildAccent2" presStyleCnt="0"/>
      <dgm:spPr/>
    </dgm:pt>
    <dgm:pt modelId="{1CF01DEC-5D9C-4001-96BE-C071202B4DC4}" type="pres">
      <dgm:prSet presAssocID="{D3E7317C-7011-4F45-8CC6-C9BD7C3D38B9}" presName="ChildAccent" presStyleLbl="alignImgPlace1" presStyleIdx="1" presStyleCnt="3"/>
      <dgm:spPr/>
    </dgm:pt>
    <dgm:pt modelId="{8E7D1A61-C5D8-4A13-A8C9-49150E08834D}" type="pres">
      <dgm:prSet presAssocID="{D3E7317C-7011-4F45-8CC6-C9BD7C3D38B9}" presName="Child2" presStyleLbl="revTx" presStyleIdx="0" presStyleCnt="0">
        <dgm:presLayoutVars>
          <dgm:chMax val="0"/>
          <dgm:chPref val="0"/>
          <dgm:bulletEnabled val="1"/>
        </dgm:presLayoutVars>
      </dgm:prSet>
      <dgm:spPr/>
    </dgm:pt>
    <dgm:pt modelId="{67E42A3B-B7A9-4563-96BC-8DF3148E6119}" type="pres">
      <dgm:prSet presAssocID="{D3E7317C-7011-4F45-8CC6-C9BD7C3D38B9}" presName="Parent2" presStyleLbl="node1" presStyleIdx="1" presStyleCnt="3">
        <dgm:presLayoutVars>
          <dgm:chMax val="2"/>
          <dgm:chPref val="1"/>
          <dgm:bulletEnabled val="1"/>
        </dgm:presLayoutVars>
      </dgm:prSet>
      <dgm:spPr/>
    </dgm:pt>
    <dgm:pt modelId="{D369EB27-B134-4BCA-8832-17E8C1FA2510}" type="pres">
      <dgm:prSet presAssocID="{BB230B10-DF35-4ED7-8F41-7DAD4FF7FFDA}" presName="ChildAccent1" presStyleCnt="0"/>
      <dgm:spPr/>
    </dgm:pt>
    <dgm:pt modelId="{93BD8399-EF45-4EB2-9DC9-5130C5CA7BFB}" type="pres">
      <dgm:prSet presAssocID="{BB230B10-DF35-4ED7-8F41-7DAD4FF7FFDA}" presName="ChildAccent" presStyleLbl="alignImgPlace1" presStyleIdx="2" presStyleCnt="3"/>
      <dgm:spPr/>
    </dgm:pt>
    <dgm:pt modelId="{FC9A4197-CFEF-4DC7-814F-C7F4A774B947}" type="pres">
      <dgm:prSet presAssocID="{BB230B10-DF35-4ED7-8F41-7DAD4FF7FFDA}" presName="Child1" presStyleLbl="revTx" presStyleIdx="0" presStyleCnt="0">
        <dgm:presLayoutVars>
          <dgm:chMax val="0"/>
          <dgm:chPref val="0"/>
          <dgm:bulletEnabled val="1"/>
        </dgm:presLayoutVars>
      </dgm:prSet>
      <dgm:spPr/>
    </dgm:pt>
    <dgm:pt modelId="{7B040AB3-4F07-4848-8E99-4E034246B323}" type="pres">
      <dgm:prSet presAssocID="{BB230B10-DF35-4ED7-8F41-7DAD4FF7FFDA}" presName="Parent1" presStyleLbl="node1" presStyleIdx="2" presStyleCnt="3">
        <dgm:presLayoutVars>
          <dgm:chMax val="2"/>
          <dgm:chPref val="1"/>
          <dgm:bulletEnabled val="1"/>
        </dgm:presLayoutVars>
      </dgm:prSet>
      <dgm:spPr/>
    </dgm:pt>
  </dgm:ptLst>
  <dgm:cxnLst>
    <dgm:cxn modelId="{33D0D113-D3B9-4171-AE7A-2805419911E8}" type="presOf" srcId="{15C3B53B-56AA-42C3-AF52-C7181F9D34EC}" destId="{8E7D1A61-C5D8-4A13-A8C9-49150E08834D}" srcOrd="1" destOrd="0" presId="urn:microsoft.com/office/officeart/2011/layout/InterconnectedBlockProcess"/>
    <dgm:cxn modelId="{64049A36-7814-4F76-9590-84ECBC4639E6}" type="presOf" srcId="{B2C646FF-5E84-42E0-9912-4EA80C240702}" destId="{E5EB22CD-446E-44FD-AF0A-E33DCD6DB049}" srcOrd="1" destOrd="0" presId="urn:microsoft.com/office/officeart/2011/layout/InterconnectedBlockProcess"/>
    <dgm:cxn modelId="{9360B65D-8AAB-4D35-8546-A149B8FBA17D}" srcId="{D3E7317C-7011-4F45-8CC6-C9BD7C3D38B9}" destId="{15C3B53B-56AA-42C3-AF52-C7181F9D34EC}" srcOrd="0" destOrd="0" parTransId="{D1222F6F-483E-4310-9267-181A123439DA}" sibTransId="{C29EAA54-C5A2-41B8-B6FF-89A46181E4C2}"/>
    <dgm:cxn modelId="{D5D9D969-869F-4225-ABF4-D56045A1FC41}" srcId="{B20CA6D1-D757-4EE8-8A68-7C9D8458CAC9}" destId="{B2C646FF-5E84-42E0-9912-4EA80C240702}" srcOrd="0" destOrd="0" parTransId="{AAE53128-73F4-42D9-8024-96C87FFE07F5}" sibTransId="{0CB7BE8D-5560-441F-B4F4-031B829E8C66}"/>
    <dgm:cxn modelId="{4FBF0852-DE4A-4BEC-BDA9-618E8026B06D}" srcId="{CF360C98-C7F5-46BF-A8B7-8272F6DC38C6}" destId="{B20CA6D1-D757-4EE8-8A68-7C9D8458CAC9}" srcOrd="2" destOrd="0" parTransId="{E121A9B8-2335-42E0-B7AE-1000DE13ACB7}" sibTransId="{676CE9BD-638C-4B62-BC8C-34927F6A5EB4}"/>
    <dgm:cxn modelId="{13159054-EC15-4FFC-A916-7389843F51CB}" type="presOf" srcId="{B15182DB-F074-4C33-A77F-B34DC822BC09}" destId="{FC9A4197-CFEF-4DC7-814F-C7F4A774B947}" srcOrd="1" destOrd="0" presId="urn:microsoft.com/office/officeart/2011/layout/InterconnectedBlockProcess"/>
    <dgm:cxn modelId="{AD4CC154-0193-49EE-8EDD-492E1D06AAA6}" type="presOf" srcId="{B15182DB-F074-4C33-A77F-B34DC822BC09}" destId="{93BD8399-EF45-4EB2-9DC9-5130C5CA7BFB}" srcOrd="0" destOrd="0" presId="urn:microsoft.com/office/officeart/2011/layout/InterconnectedBlockProcess"/>
    <dgm:cxn modelId="{56A7ED7B-38EE-4E02-BCBE-330B662F4CBE}" type="presOf" srcId="{15C3B53B-56AA-42C3-AF52-C7181F9D34EC}" destId="{1CF01DEC-5D9C-4001-96BE-C071202B4DC4}" srcOrd="0" destOrd="0" presId="urn:microsoft.com/office/officeart/2011/layout/InterconnectedBlockProcess"/>
    <dgm:cxn modelId="{6799F87F-4E2D-45FC-804E-74D86E8CB238}" type="presOf" srcId="{D3E7317C-7011-4F45-8CC6-C9BD7C3D38B9}" destId="{67E42A3B-B7A9-4563-96BC-8DF3148E6119}" srcOrd="0" destOrd="0" presId="urn:microsoft.com/office/officeart/2011/layout/InterconnectedBlockProcess"/>
    <dgm:cxn modelId="{E55CE683-0CDE-4388-9A86-C08992108C98}" srcId="{CF360C98-C7F5-46BF-A8B7-8272F6DC38C6}" destId="{D3E7317C-7011-4F45-8CC6-C9BD7C3D38B9}" srcOrd="1" destOrd="0" parTransId="{B12F31A3-2FFF-42C0-B6CB-2284B92FDD60}" sibTransId="{FA1BB496-197C-42BC-B2E1-A7920B6D7AAB}"/>
    <dgm:cxn modelId="{499ECD86-4DFC-4F81-BD0D-39F5C98DB66B}" srcId="{CF360C98-C7F5-46BF-A8B7-8272F6DC38C6}" destId="{BB230B10-DF35-4ED7-8F41-7DAD4FF7FFDA}" srcOrd="0" destOrd="0" parTransId="{FE6C0AE8-F7C4-4D7A-9915-709E659C2161}" sibTransId="{2278F6EC-904D-45A0-8A99-E7BA8D66256D}"/>
    <dgm:cxn modelId="{B4BF538D-1014-4D13-BCDA-C60EF24F6C87}" type="presOf" srcId="{BB230B10-DF35-4ED7-8F41-7DAD4FF7FFDA}" destId="{7B040AB3-4F07-4848-8E99-4E034246B323}" srcOrd="0" destOrd="0" presId="urn:microsoft.com/office/officeart/2011/layout/InterconnectedBlockProcess"/>
    <dgm:cxn modelId="{7322528F-24DD-4BF3-9271-E34DF6B4804F}" type="presOf" srcId="{B20CA6D1-D757-4EE8-8A68-7C9D8458CAC9}" destId="{49C7F873-0949-4EF0-9AFD-3C6E21B9A7A9}" srcOrd="0" destOrd="0" presId="urn:microsoft.com/office/officeart/2011/layout/InterconnectedBlockProcess"/>
    <dgm:cxn modelId="{06C7FDAE-00EF-4F53-B53A-96315CE96DD6}" type="presOf" srcId="{B2C646FF-5E84-42E0-9912-4EA80C240702}" destId="{B0E0907B-09CD-4046-AC40-6D152ECEADA5}" srcOrd="0" destOrd="0" presId="urn:microsoft.com/office/officeart/2011/layout/InterconnectedBlockProcess"/>
    <dgm:cxn modelId="{29DC0ED2-081D-4A82-BEA7-DE313464A106}" type="presOf" srcId="{CF360C98-C7F5-46BF-A8B7-8272F6DC38C6}" destId="{C38F5E21-D29C-4607-ADFF-F299F655D063}" srcOrd="0" destOrd="0" presId="urn:microsoft.com/office/officeart/2011/layout/InterconnectedBlockProcess"/>
    <dgm:cxn modelId="{5626A6EB-FDA6-4D93-8E8F-931B3C6682CA}" srcId="{BB230B10-DF35-4ED7-8F41-7DAD4FF7FFDA}" destId="{B15182DB-F074-4C33-A77F-B34DC822BC09}" srcOrd="0" destOrd="0" parTransId="{17D87EE9-FDD5-45FC-ADD1-E5B690D572AB}" sibTransId="{3BE2501E-C021-4279-B04A-3792ECA7C1FC}"/>
    <dgm:cxn modelId="{624ED88D-1263-484A-8B78-C1BFA7AE01DA}" type="presParOf" srcId="{C38F5E21-D29C-4607-ADFF-F299F655D063}" destId="{EA5D0FF6-1683-4EF9-94C0-B2208A5F62BE}" srcOrd="0" destOrd="0" presId="urn:microsoft.com/office/officeart/2011/layout/InterconnectedBlockProcess"/>
    <dgm:cxn modelId="{2817051D-05AA-4417-95C6-A33B838ADD17}" type="presParOf" srcId="{EA5D0FF6-1683-4EF9-94C0-B2208A5F62BE}" destId="{B0E0907B-09CD-4046-AC40-6D152ECEADA5}" srcOrd="0" destOrd="0" presId="urn:microsoft.com/office/officeart/2011/layout/InterconnectedBlockProcess"/>
    <dgm:cxn modelId="{4F4C7570-8F17-4471-BD95-17838252400F}" type="presParOf" srcId="{C38F5E21-D29C-4607-ADFF-F299F655D063}" destId="{E5EB22CD-446E-44FD-AF0A-E33DCD6DB049}" srcOrd="1" destOrd="0" presId="urn:microsoft.com/office/officeart/2011/layout/InterconnectedBlockProcess"/>
    <dgm:cxn modelId="{8F2B7355-03C7-4F2F-87B4-743933C35D4E}" type="presParOf" srcId="{C38F5E21-D29C-4607-ADFF-F299F655D063}" destId="{49C7F873-0949-4EF0-9AFD-3C6E21B9A7A9}" srcOrd="2" destOrd="0" presId="urn:microsoft.com/office/officeart/2011/layout/InterconnectedBlockProcess"/>
    <dgm:cxn modelId="{939E8783-1E76-41C6-8465-DAE702C93D70}" type="presParOf" srcId="{C38F5E21-D29C-4607-ADFF-F299F655D063}" destId="{B4308089-B872-4849-AB7F-62EE0B16C466}" srcOrd="3" destOrd="0" presId="urn:microsoft.com/office/officeart/2011/layout/InterconnectedBlockProcess"/>
    <dgm:cxn modelId="{3AE87CF9-C60F-44C2-B371-2813D40E08BA}" type="presParOf" srcId="{B4308089-B872-4849-AB7F-62EE0B16C466}" destId="{1CF01DEC-5D9C-4001-96BE-C071202B4DC4}" srcOrd="0" destOrd="0" presId="urn:microsoft.com/office/officeart/2011/layout/InterconnectedBlockProcess"/>
    <dgm:cxn modelId="{CDEB23F5-D4CF-40A5-A2D9-6D8C9123F835}" type="presParOf" srcId="{C38F5E21-D29C-4607-ADFF-F299F655D063}" destId="{8E7D1A61-C5D8-4A13-A8C9-49150E08834D}" srcOrd="4" destOrd="0" presId="urn:microsoft.com/office/officeart/2011/layout/InterconnectedBlockProcess"/>
    <dgm:cxn modelId="{CCC632A6-FD4A-4C59-83F1-6C73611A5472}" type="presParOf" srcId="{C38F5E21-D29C-4607-ADFF-F299F655D063}" destId="{67E42A3B-B7A9-4563-96BC-8DF3148E6119}" srcOrd="5" destOrd="0" presId="urn:microsoft.com/office/officeart/2011/layout/InterconnectedBlockProcess"/>
    <dgm:cxn modelId="{B8A03B18-9A66-4EBF-B75D-8F85B4FE17AC}" type="presParOf" srcId="{C38F5E21-D29C-4607-ADFF-F299F655D063}" destId="{D369EB27-B134-4BCA-8832-17E8C1FA2510}" srcOrd="6" destOrd="0" presId="urn:microsoft.com/office/officeart/2011/layout/InterconnectedBlockProcess"/>
    <dgm:cxn modelId="{F53E69D2-487D-483C-9F47-B7AFCABC1CAC}" type="presParOf" srcId="{D369EB27-B134-4BCA-8832-17E8C1FA2510}" destId="{93BD8399-EF45-4EB2-9DC9-5130C5CA7BFB}" srcOrd="0" destOrd="0" presId="urn:microsoft.com/office/officeart/2011/layout/InterconnectedBlockProcess"/>
    <dgm:cxn modelId="{11D09A90-8708-4F00-BA91-FA0B8472409F}" type="presParOf" srcId="{C38F5E21-D29C-4607-ADFF-F299F655D063}" destId="{FC9A4197-CFEF-4DC7-814F-C7F4A774B947}" srcOrd="7" destOrd="0" presId="urn:microsoft.com/office/officeart/2011/layout/InterconnectedBlockProcess"/>
    <dgm:cxn modelId="{9ACA8B93-BD76-4F86-986D-0C27C9CBB676}" type="presParOf" srcId="{C38F5E21-D29C-4607-ADFF-F299F655D063}" destId="{7B040AB3-4F07-4848-8E99-4E034246B323}"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0907B-09CD-4046-AC40-6D152ECEADA5}">
      <dsp:nvSpPr>
        <dsp:cNvPr id="0" name=""/>
        <dsp:cNvSpPr/>
      </dsp:nvSpPr>
      <dsp:spPr>
        <a:xfrm>
          <a:off x="6252882" y="870242"/>
          <a:ext cx="1837214" cy="4082757"/>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Testing the project weather we are getting the required outputs</a:t>
          </a:r>
        </a:p>
      </dsp:txBody>
      <dsp:txXfrm>
        <a:off x="6486048" y="870242"/>
        <a:ext cx="1604048" cy="4082757"/>
      </dsp:txXfrm>
    </dsp:sp>
    <dsp:sp modelId="{49C7F873-0949-4EF0-9AFD-3C6E21B9A7A9}">
      <dsp:nvSpPr>
        <dsp:cNvPr id="0" name=""/>
        <dsp:cNvSpPr/>
      </dsp:nvSpPr>
      <dsp:spPr>
        <a:xfrm>
          <a:off x="6252882" y="0"/>
          <a:ext cx="1837214" cy="8717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IN" sz="2900" kern="1200" dirty="0"/>
            <a:t>Phase 3</a:t>
          </a:r>
        </a:p>
      </dsp:txBody>
      <dsp:txXfrm>
        <a:off x="6252882" y="0"/>
        <a:ext cx="1837214" cy="871728"/>
      </dsp:txXfrm>
    </dsp:sp>
    <dsp:sp modelId="{1CF01DEC-5D9C-4001-96BE-C071202B4DC4}">
      <dsp:nvSpPr>
        <dsp:cNvPr id="0" name=""/>
        <dsp:cNvSpPr/>
      </dsp:nvSpPr>
      <dsp:spPr>
        <a:xfrm>
          <a:off x="4415117" y="870242"/>
          <a:ext cx="1837214" cy="3791521"/>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Developing the prototype for testing and then </a:t>
          </a:r>
          <a:r>
            <a:rPr lang="en-IN" sz="1800" kern="1200" dirty="0" err="1"/>
            <a:t>procceding</a:t>
          </a:r>
          <a:r>
            <a:rPr lang="en-IN" sz="1800" kern="1200" dirty="0"/>
            <a:t> with functional project</a:t>
          </a:r>
        </a:p>
      </dsp:txBody>
      <dsp:txXfrm>
        <a:off x="4648283" y="870242"/>
        <a:ext cx="1604048" cy="3791521"/>
      </dsp:txXfrm>
    </dsp:sp>
    <dsp:sp modelId="{67E42A3B-B7A9-4563-96BC-8DF3148E6119}">
      <dsp:nvSpPr>
        <dsp:cNvPr id="0" name=""/>
        <dsp:cNvSpPr/>
      </dsp:nvSpPr>
      <dsp:spPr>
        <a:xfrm>
          <a:off x="4415117" y="141160"/>
          <a:ext cx="1837214" cy="7290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IN" sz="2900" kern="1200" dirty="0"/>
            <a:t>Phase 2</a:t>
          </a:r>
        </a:p>
      </dsp:txBody>
      <dsp:txXfrm>
        <a:off x="4415117" y="141160"/>
        <a:ext cx="1837214" cy="729081"/>
      </dsp:txXfrm>
    </dsp:sp>
    <dsp:sp modelId="{93BD8399-EF45-4EB2-9DC9-5130C5CA7BFB}">
      <dsp:nvSpPr>
        <dsp:cNvPr id="0" name=""/>
        <dsp:cNvSpPr/>
      </dsp:nvSpPr>
      <dsp:spPr>
        <a:xfrm>
          <a:off x="2577903" y="870242"/>
          <a:ext cx="1837214" cy="3499789"/>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err="1"/>
            <a:t>Planing</a:t>
          </a:r>
          <a:r>
            <a:rPr lang="en-IN" sz="1800" kern="1200" dirty="0"/>
            <a:t> and design</a:t>
          </a:r>
        </a:p>
        <a:p>
          <a:pPr marL="0" lvl="0" indent="0" algn="r" defTabSz="800100">
            <a:lnSpc>
              <a:spcPct val="90000"/>
            </a:lnSpc>
            <a:spcBef>
              <a:spcPct val="0"/>
            </a:spcBef>
            <a:spcAft>
              <a:spcPct val="35000"/>
            </a:spcAft>
            <a:buNone/>
          </a:pPr>
          <a:r>
            <a:rPr lang="en-IN" sz="1800" kern="1200" dirty="0"/>
            <a:t>The project and freezing the requirements</a:t>
          </a:r>
        </a:p>
      </dsp:txBody>
      <dsp:txXfrm>
        <a:off x="2811068" y="870242"/>
        <a:ext cx="1604048" cy="3499789"/>
      </dsp:txXfrm>
    </dsp:sp>
    <dsp:sp modelId="{7B040AB3-4F07-4848-8E99-4E034246B323}">
      <dsp:nvSpPr>
        <dsp:cNvPr id="0" name=""/>
        <dsp:cNvSpPr/>
      </dsp:nvSpPr>
      <dsp:spPr>
        <a:xfrm>
          <a:off x="2577903" y="286778"/>
          <a:ext cx="1837214" cy="5834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IN" sz="2900" kern="1200" dirty="0"/>
            <a:t>Phase 1</a:t>
          </a:r>
        </a:p>
      </dsp:txBody>
      <dsp:txXfrm>
        <a:off x="2577903" y="286778"/>
        <a:ext cx="1837214" cy="583463"/>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s-thank-you-message-grateful-1314887/"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rgbClr val="000000"/>
                </a:solidFill>
                <a:latin typeface="Cambria" panose="02040503050406030204" pitchFamily="18" charset="0"/>
                <a:ea typeface="Cambria" panose="02040503050406030204" pitchFamily="18" charset="0"/>
              </a:rPr>
              <a:t>Medical product tracking using Blockchain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42342" y="1844096"/>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Number:CBC-G05</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US"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US" sz="2000" b="1" dirty="0" err="1">
                <a:solidFill>
                  <a:srgbClr val="17365D"/>
                </a:solidFill>
                <a:latin typeface="Cambria" panose="02040503050406030204" pitchFamily="18" charset="0"/>
                <a:ea typeface="Cambria" panose="02040503050406030204" pitchFamily="18" charset="0"/>
                <a:cs typeface="Verdana"/>
                <a:sym typeface="Verdana"/>
              </a:rPr>
              <a:t>.Arshiya</a:t>
            </a:r>
            <a:r>
              <a:rPr lang="en-US" sz="2000" b="1" dirty="0">
                <a:solidFill>
                  <a:srgbClr val="17365D"/>
                </a:solidFill>
                <a:latin typeface="Cambria" panose="02040503050406030204" pitchFamily="18" charset="0"/>
                <a:ea typeface="Cambria" panose="02040503050406030204" pitchFamily="18" charset="0"/>
                <a:cs typeface="Verdana"/>
                <a:sym typeface="Verdana"/>
              </a:rPr>
              <a:t> </a:t>
            </a:r>
            <a:r>
              <a:rPr lang="en-US" sz="2000" b="1" dirty="0" err="1">
                <a:solidFill>
                  <a:srgbClr val="17365D"/>
                </a:solidFill>
                <a:latin typeface="Cambria" panose="02040503050406030204" pitchFamily="18" charset="0"/>
                <a:ea typeface="Cambria" panose="02040503050406030204" pitchFamily="18" charset="0"/>
                <a:cs typeface="Verdana"/>
                <a:sym typeface="Verdana"/>
              </a:rPr>
              <a:t>Lubna</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PSC222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Dr.Pravintha</a:t>
            </a:r>
            <a:r>
              <a:rPr lang="en-US" sz="2000" b="1" dirty="0">
                <a:solidFill>
                  <a:schemeClr val="tx1"/>
                </a:solidFill>
                <a:latin typeface="Cambria" panose="02040503050406030204" pitchFamily="18" charset="0"/>
                <a:ea typeface="Cambria" panose="02040503050406030204" pitchFamily="18" charset="0"/>
                <a:cs typeface="Verdana"/>
                <a:sym typeface="Verdana"/>
              </a:rPr>
              <a:t> Raja</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Suma N.G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F6FD575A-D8C7-BB64-E585-0DAAF29DA591}"/>
              </a:ext>
            </a:extLst>
          </p:cNvPr>
          <p:cNvGraphicFramePr>
            <a:graphicFrameLocks noGrp="1"/>
          </p:cNvGraphicFramePr>
          <p:nvPr>
            <p:extLst>
              <p:ext uri="{D42A27DB-BD31-4B8C-83A1-F6EECF244321}">
                <p14:modId xmlns:p14="http://schemas.microsoft.com/office/powerpoint/2010/main" val="2780324653"/>
              </p:ext>
            </p:extLst>
          </p:nvPr>
        </p:nvGraphicFramePr>
        <p:xfrm>
          <a:off x="721674" y="2363403"/>
          <a:ext cx="4689312" cy="2123440"/>
        </p:xfrm>
        <a:graphic>
          <a:graphicData uri="http://schemas.openxmlformats.org/drawingml/2006/table">
            <a:tbl>
              <a:tblPr firstRow="1" bandRow="1"/>
              <a:tblGrid>
                <a:gridCol w="2344656">
                  <a:extLst>
                    <a:ext uri="{9D8B030D-6E8A-4147-A177-3AD203B41FA5}">
                      <a16:colId xmlns:a16="http://schemas.microsoft.com/office/drawing/2014/main" val="2664596697"/>
                    </a:ext>
                  </a:extLst>
                </a:gridCol>
                <a:gridCol w="2344656">
                  <a:extLst>
                    <a:ext uri="{9D8B030D-6E8A-4147-A177-3AD203B41FA5}">
                      <a16:colId xmlns:a16="http://schemas.microsoft.com/office/drawing/2014/main" val="19260611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p>
                      <a:endParaRPr lang="en-IN" dirty="0"/>
                    </a:p>
                  </a:txBody>
                  <a:tcPr/>
                </a:tc>
                <a:extLst>
                  <a:ext uri="{0D108BD9-81ED-4DB2-BD59-A6C34878D82A}">
                    <a16:rowId xmlns:a16="http://schemas.microsoft.com/office/drawing/2014/main" val="148136198"/>
                  </a:ext>
                </a:extLst>
              </a:tr>
              <a:tr h="370840">
                <a:tc>
                  <a:txBody>
                    <a:bodyPr/>
                    <a:lstStyle/>
                    <a:p>
                      <a:r>
                        <a:rPr lang="en-IN" dirty="0">
                          <a:latin typeface="Cambria" panose="02040503050406030204" pitchFamily="18" charset="0"/>
                          <a:ea typeface="Cambria" panose="02040503050406030204" pitchFamily="18" charset="0"/>
                        </a:rPr>
                        <a:t>20211CBC0007</a:t>
                      </a:r>
                    </a:p>
                  </a:txBody>
                  <a:tcPr/>
                </a:tc>
                <a:tc>
                  <a:txBody>
                    <a:bodyPr/>
                    <a:lstStyle/>
                    <a:p>
                      <a:r>
                        <a:rPr lang="en-IN" dirty="0" err="1">
                          <a:latin typeface="Cambria" panose="02040503050406030204" pitchFamily="18" charset="0"/>
                          <a:ea typeface="Cambria" panose="02040503050406030204" pitchFamily="18" charset="0"/>
                        </a:rPr>
                        <a:t>R.Nani</a:t>
                      </a:r>
                      <a:r>
                        <a:rPr lang="en-IN" dirty="0">
                          <a:latin typeface="Cambria" panose="02040503050406030204" pitchFamily="18" charset="0"/>
                          <a:ea typeface="Cambria" panose="02040503050406030204" pitchFamily="18" charset="0"/>
                        </a:rPr>
                        <a:t> Naidu</a:t>
                      </a:r>
                    </a:p>
                  </a:txBody>
                  <a:tcPr/>
                </a:tc>
                <a:extLst>
                  <a:ext uri="{0D108BD9-81ED-4DB2-BD59-A6C34878D82A}">
                    <a16:rowId xmlns:a16="http://schemas.microsoft.com/office/drawing/2014/main" val="2607666925"/>
                  </a:ext>
                </a:extLst>
              </a:tr>
              <a:tr h="370840">
                <a:tc>
                  <a:txBody>
                    <a:bodyPr/>
                    <a:lstStyle/>
                    <a:p>
                      <a:r>
                        <a:rPr lang="en-IN" dirty="0">
                          <a:latin typeface="Cambria" panose="02040503050406030204" pitchFamily="18" charset="0"/>
                          <a:ea typeface="Cambria" panose="02040503050406030204" pitchFamily="18" charset="0"/>
                        </a:rPr>
                        <a:t>20211CBC0008</a:t>
                      </a:r>
                    </a:p>
                  </a:txBody>
                  <a:tcPr/>
                </a:tc>
                <a:tc>
                  <a:txBody>
                    <a:bodyPr/>
                    <a:lstStyle/>
                    <a:p>
                      <a:r>
                        <a:rPr lang="en-IN" dirty="0" err="1">
                          <a:latin typeface="Cambria" panose="02040503050406030204" pitchFamily="18" charset="0"/>
                          <a:ea typeface="Cambria" panose="02040503050406030204" pitchFamily="18" charset="0"/>
                        </a:rPr>
                        <a:t>V.Pramod</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kumar</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35658099"/>
                  </a:ext>
                </a:extLst>
              </a:tr>
              <a:tr h="370840">
                <a:tc>
                  <a:txBody>
                    <a:bodyPr/>
                    <a:lstStyle/>
                    <a:p>
                      <a:r>
                        <a:rPr lang="en-IN" dirty="0">
                          <a:latin typeface="Cambria" panose="02040503050406030204" pitchFamily="18" charset="0"/>
                          <a:ea typeface="Cambria" panose="02040503050406030204" pitchFamily="18" charset="0"/>
                        </a:rPr>
                        <a:t>20211CBC0010</a:t>
                      </a:r>
                    </a:p>
                  </a:txBody>
                  <a:tcPr/>
                </a:tc>
                <a:tc>
                  <a:txBody>
                    <a:bodyPr/>
                    <a:lstStyle/>
                    <a:p>
                      <a:r>
                        <a:rPr lang="en-IN" dirty="0" err="1">
                          <a:latin typeface="Cambria" panose="02040503050406030204" pitchFamily="18" charset="0"/>
                          <a:ea typeface="Cambria" panose="02040503050406030204" pitchFamily="18" charset="0"/>
                        </a:rPr>
                        <a:t>S.Arshad</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ahamed</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66405496"/>
                  </a:ext>
                </a:extLst>
              </a:tr>
              <a:tr h="370840">
                <a:tc>
                  <a:txBody>
                    <a:bodyPr/>
                    <a:lstStyle/>
                    <a:p>
                      <a:r>
                        <a:rPr lang="en-IN" dirty="0">
                          <a:latin typeface="Cambria" panose="02040503050406030204" pitchFamily="18" charset="0"/>
                          <a:ea typeface="Cambria" panose="02040503050406030204" pitchFamily="18" charset="0"/>
                        </a:rPr>
                        <a:t>20211CBC0020</a:t>
                      </a:r>
                    </a:p>
                  </a:txBody>
                  <a:tcPr/>
                </a:tc>
                <a:tc>
                  <a:txBody>
                    <a:bodyPr/>
                    <a:lstStyle/>
                    <a:p>
                      <a:r>
                        <a:rPr lang="en-IN" dirty="0" err="1">
                          <a:latin typeface="Cambria" panose="02040503050406030204" pitchFamily="18" charset="0"/>
                          <a:ea typeface="Cambria" panose="02040503050406030204" pitchFamily="18" charset="0"/>
                        </a:rPr>
                        <a:t>K.Lokesh</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11585661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5" name="Content Placeholder 4">
            <a:extLst>
              <a:ext uri="{FF2B5EF4-FFF2-40B4-BE49-F238E27FC236}">
                <a16:creationId xmlns:a16="http://schemas.microsoft.com/office/drawing/2014/main" id="{8E43BBB5-3777-BCDF-F4CB-E643164EAA3B}"/>
              </a:ext>
            </a:extLst>
          </p:cNvPr>
          <p:cNvGraphicFramePr>
            <a:graphicFrameLocks noGrp="1"/>
          </p:cNvGraphicFramePr>
          <p:nvPr>
            <p:ph idx="1"/>
            <p:extLst>
              <p:ext uri="{D42A27DB-BD31-4B8C-83A1-F6EECF244321}">
                <p14:modId xmlns:p14="http://schemas.microsoft.com/office/powerpoint/2010/main" val="1815871390"/>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CF32AD5-01F3-502E-5DD1-19ED13B20733}"/>
              </a:ext>
            </a:extLst>
          </p:cNvPr>
          <p:cNvSpPr>
            <a:spLocks noGrp="1" noChangeArrowheads="1"/>
          </p:cNvSpPr>
          <p:nvPr>
            <p:ph idx="1"/>
          </p:nvPr>
        </p:nvSpPr>
        <p:spPr bwMode="auto">
          <a:xfrm>
            <a:off x="812800" y="1143001"/>
            <a:ext cx="9935882" cy="495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Decentralized Ledger</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A fully operational, distributed ledger for recording transactions, ensuring data immutability and transparency.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Smart Contract Execution</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Automated and self-executing contracts for payments, delivery confirmation, and regulatory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Data Integration</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Continuous real-time data capture from IoT sensors, securely stored on the blockchain for asset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Secure Data Encryption</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End-to-end encryption protocols ensuring secure transmission and storage of sensitive supply chain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Provenance Verification System</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A robust system to verify product authenticity, origin, and handling conditions at every stage of the supply chain.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Audit and Compliance Reporting</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Immutable, real-time audit logs for regulatory compliance and tracking of all transactions.</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t>This blockchain-based solution enhances </a:t>
            </a:r>
            <a:r>
              <a:rPr lang="en-US" b="1" dirty="0"/>
              <a:t>transparency</a:t>
            </a:r>
            <a:r>
              <a:rPr lang="en-US" dirty="0"/>
              <a:t>, </a:t>
            </a:r>
            <a:r>
              <a:rPr lang="en-US" b="1" dirty="0"/>
              <a:t>security</a:t>
            </a:r>
            <a:r>
              <a:rPr lang="en-US" dirty="0"/>
              <a:t>, and </a:t>
            </a:r>
            <a:r>
              <a:rPr lang="en-US" b="1" dirty="0"/>
              <a:t>efficiency</a:t>
            </a:r>
            <a:r>
              <a:rPr lang="en-US" dirty="0"/>
              <a:t> in the supply chain. With </a:t>
            </a:r>
            <a:r>
              <a:rPr lang="en-US" b="1" dirty="0"/>
              <a:t>real-time tracking</a:t>
            </a:r>
            <a:r>
              <a:rPr lang="en-US" dirty="0"/>
              <a:t>, </a:t>
            </a:r>
            <a:r>
              <a:rPr lang="en-US" b="1" dirty="0"/>
              <a:t>smart contract automation</a:t>
            </a:r>
            <a:r>
              <a:rPr lang="en-US" dirty="0"/>
              <a:t>, and </a:t>
            </a:r>
            <a:r>
              <a:rPr lang="en-US" b="1" dirty="0"/>
              <a:t>provenance verification</a:t>
            </a:r>
            <a:r>
              <a:rPr lang="en-US" dirty="0"/>
              <a:t>, it addresses challenges like data integrity and product authenticity.</a:t>
            </a:r>
          </a:p>
          <a:p>
            <a:pPr algn="just"/>
            <a:r>
              <a:rPr lang="en-US" dirty="0"/>
              <a:t>By integrating </a:t>
            </a:r>
            <a:r>
              <a:rPr lang="en-US" b="1" dirty="0"/>
              <a:t>IoT</a:t>
            </a:r>
            <a:r>
              <a:rPr lang="en-US" dirty="0"/>
              <a:t> and secure </a:t>
            </a:r>
            <a:r>
              <a:rPr lang="en-US" b="1" dirty="0"/>
              <a:t>encryption</a:t>
            </a:r>
            <a:r>
              <a:rPr lang="en-US" dirty="0"/>
              <a:t>, the system reduces errors, prevents fraud, and ensures compliance with an immutable audit trail. This creates a more </a:t>
            </a:r>
            <a:r>
              <a:rPr lang="en-US" b="1" dirty="0"/>
              <a:t>trustworthy</a:t>
            </a:r>
            <a:r>
              <a:rPr lang="en-US" dirty="0"/>
              <a:t> and </a:t>
            </a:r>
            <a:r>
              <a:rPr lang="en-US" b="1" dirty="0"/>
              <a:t>future-ready</a:t>
            </a:r>
            <a:r>
              <a:rPr lang="en-US" dirty="0"/>
              <a:t> supply chain for all stakeholders.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https://github.com/Nani-Naidu/Zeroth-review</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b="0" i="0" dirty="0">
                <a:solidFill>
                  <a:srgbClr val="222222"/>
                </a:solidFill>
                <a:effectLst/>
                <a:latin typeface="Arial" panose="020B0604020202020204" pitchFamily="34" charset="0"/>
              </a:rPr>
              <a:t>Ghadge, Abhijeet, et al. "Blockchain implementation in pharmaceutical supply chains: A review and conceptual framework." </a:t>
            </a:r>
            <a:r>
              <a:rPr lang="en-US" sz="2000" b="0" i="1" dirty="0">
                <a:solidFill>
                  <a:srgbClr val="222222"/>
                </a:solidFill>
                <a:effectLst/>
                <a:latin typeface="Arial" panose="020B0604020202020204" pitchFamily="34" charset="0"/>
              </a:rPr>
              <a:t>International Journal of Production Research</a:t>
            </a:r>
            <a:r>
              <a:rPr lang="en-US" sz="2000" b="0" i="0" dirty="0">
                <a:solidFill>
                  <a:srgbClr val="222222"/>
                </a:solidFill>
                <a:effectLst/>
                <a:latin typeface="Arial" panose="020B0604020202020204" pitchFamily="34" charset="0"/>
              </a:rPr>
              <a:t> 61.19 (2023): 6633-6651.</a:t>
            </a:r>
          </a:p>
          <a:p>
            <a:r>
              <a:rPr lang="en-US" sz="2000" b="0" i="0" dirty="0">
                <a:solidFill>
                  <a:srgbClr val="222222"/>
                </a:solidFill>
                <a:effectLst/>
                <a:latin typeface="Arial" panose="020B0604020202020204" pitchFamily="34" charset="0"/>
              </a:rPr>
              <a:t>Kumar, Ashwani, et al. "Managing healthcare supply chain through artificial intelligence (AI): A study of critical success factors." </a:t>
            </a:r>
            <a:r>
              <a:rPr lang="en-US" sz="2000" b="0" i="1" dirty="0">
                <a:solidFill>
                  <a:srgbClr val="222222"/>
                </a:solidFill>
                <a:effectLst/>
                <a:latin typeface="Arial" panose="020B0604020202020204" pitchFamily="34" charset="0"/>
              </a:rPr>
              <a:t>Computers &amp; Industrial Engineering</a:t>
            </a:r>
            <a:r>
              <a:rPr lang="en-US" sz="2000" b="0" i="0" dirty="0">
                <a:solidFill>
                  <a:srgbClr val="222222"/>
                </a:solidFill>
                <a:effectLst/>
                <a:latin typeface="Arial" panose="020B0604020202020204" pitchFamily="34" charset="0"/>
              </a:rPr>
              <a:t> 175 (2023): 108815.</a:t>
            </a:r>
          </a:p>
          <a:p>
            <a:r>
              <a:rPr lang="en-US" sz="2000" b="0" i="0" dirty="0">
                <a:solidFill>
                  <a:srgbClr val="222222"/>
                </a:solidFill>
                <a:effectLst/>
                <a:latin typeface="Arial" panose="020B0604020202020204" pitchFamily="34" charset="0"/>
              </a:rPr>
              <a:t>Abdallah, Salam, and </a:t>
            </a:r>
            <a:r>
              <a:rPr lang="en-US" sz="2000" b="0" i="0" dirty="0" err="1">
                <a:solidFill>
                  <a:srgbClr val="222222"/>
                </a:solidFill>
                <a:effectLst/>
                <a:latin typeface="Arial" panose="020B0604020202020204" pitchFamily="34" charset="0"/>
              </a:rPr>
              <a:t>Nishara</a:t>
            </a:r>
            <a:r>
              <a:rPr lang="en-US" sz="2000" b="0" i="0" dirty="0">
                <a:solidFill>
                  <a:srgbClr val="222222"/>
                </a:solidFill>
                <a:effectLst/>
                <a:latin typeface="Arial" panose="020B0604020202020204" pitchFamily="34" charset="0"/>
              </a:rPr>
              <a:t> Nizamuddin. "Blockchain-based solution for pharma supply chain industry." </a:t>
            </a:r>
            <a:r>
              <a:rPr lang="en-US" sz="2000" b="0" i="1" dirty="0">
                <a:solidFill>
                  <a:srgbClr val="222222"/>
                </a:solidFill>
                <a:effectLst/>
                <a:latin typeface="Arial" panose="020B0604020202020204" pitchFamily="34" charset="0"/>
              </a:rPr>
              <a:t>Computers &amp; Industrial Engineering</a:t>
            </a:r>
            <a:r>
              <a:rPr lang="en-US" sz="2000" b="0" i="0" dirty="0">
                <a:solidFill>
                  <a:srgbClr val="222222"/>
                </a:solidFill>
                <a:effectLst/>
                <a:latin typeface="Arial" panose="020B0604020202020204" pitchFamily="34" charset="0"/>
              </a:rPr>
              <a:t> 177 (2023): 108997.</a:t>
            </a:r>
          </a:p>
          <a:p>
            <a:r>
              <a:rPr lang="en-US" sz="2000" b="0" i="0" dirty="0">
                <a:solidFill>
                  <a:srgbClr val="222222"/>
                </a:solidFill>
                <a:effectLst/>
                <a:latin typeface="Arial" panose="020B0604020202020204" pitchFamily="34" charset="0"/>
              </a:rPr>
              <a:t>Abadie, Amelie, et al. "Interlinking </a:t>
            </a:r>
            <a:r>
              <a:rPr lang="en-US" sz="2000" b="0" i="0" dirty="0" err="1">
                <a:solidFill>
                  <a:srgbClr val="222222"/>
                </a:solidFill>
                <a:effectLst/>
                <a:latin typeface="Arial" panose="020B0604020202020204" pitchFamily="34" charset="0"/>
              </a:rPr>
              <a:t>organisational</a:t>
            </a:r>
            <a:r>
              <a:rPr lang="en-US" sz="2000" b="0" i="0" dirty="0">
                <a:solidFill>
                  <a:srgbClr val="222222"/>
                </a:solidFill>
                <a:effectLst/>
                <a:latin typeface="Arial" panose="020B0604020202020204" pitchFamily="34" charset="0"/>
              </a:rPr>
              <a:t> resources, AI adoption and omnichannel integration quality in Ghana’s healthcare supply chain." </a:t>
            </a:r>
            <a:r>
              <a:rPr lang="en-US" sz="2000" b="0" i="1" dirty="0">
                <a:solidFill>
                  <a:srgbClr val="222222"/>
                </a:solidFill>
                <a:effectLst/>
                <a:latin typeface="Arial" panose="020B0604020202020204" pitchFamily="34" charset="0"/>
              </a:rPr>
              <a:t>Journal of Business Research</a:t>
            </a:r>
            <a:r>
              <a:rPr lang="en-US" sz="2000" b="0" i="0" dirty="0">
                <a:solidFill>
                  <a:srgbClr val="222222"/>
                </a:solidFill>
                <a:effectLst/>
                <a:latin typeface="Arial" panose="020B0604020202020204" pitchFamily="34" charset="0"/>
              </a:rPr>
              <a:t> 162 (2023): 113866.</a:t>
            </a: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217F1-40E5-6E04-30B5-36B553860F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1344706"/>
            <a:ext cx="9144000" cy="4365812"/>
          </a:xfrm>
          <a:prstGeom prst="rect">
            <a:avLst/>
          </a:prstGeom>
        </p:spPr>
      </p:pic>
    </p:spTree>
    <p:extLst>
      <p:ext uri="{BB962C8B-B14F-4D97-AF65-F5344CB8AC3E}">
        <p14:creationId xmlns:p14="http://schemas.microsoft.com/office/powerpoint/2010/main" val="326626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r>
              <a:rPr lang="en-US" dirty="0"/>
              <a:t>Global supply chains have increased trade but added complexity, requiring collaboration across multiple parties. Ensuring visibility into the origin, authenticity, and handling of assets is a challenge for manufacturers and retailers. Traditional systems suffer from data silos, making it difficult to track goods and resolve issues. Blockchain offers a decentralized, immutable ledger, providing transparency and trust by enabling real-time tracking of assets. Smart contracts automate key processes, while secure, shared data ensures all stakeholders can access accurate information. This improves supply chain efficiency, reduces fraud, and enhances problem resolution.</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43001"/>
            <a:ext cx="10775820" cy="5043195"/>
          </a:xfrm>
        </p:spPr>
        <p:txBody>
          <a:bodyPr>
            <a:normAutofit/>
          </a:bodyPr>
          <a:lstStyle/>
          <a:p>
            <a:pPr algn="just"/>
            <a:r>
              <a:rPr lang="en-US" sz="1800" dirty="0"/>
              <a:t>Blockchain technology enhances data management in the medical supply chain by ensuring secure, transparent handling of sensitive information, utilizing public-key encryption, and automating processes via smart contracts.</a:t>
            </a:r>
          </a:p>
          <a:p>
            <a:pPr algn="just"/>
            <a:r>
              <a:rPr lang="en-US" sz="1800" dirty="0"/>
              <a:t>blockchain's growing role in pharmaceutical supply chains (PSC) to combat issues like drug counterfeiting and recalls. It reviews 65 studies (2010-2021) and proposes a framework that enhances transparency, patient privacy, and regulatory compliance, especially since the COVID-19 pandemic.</a:t>
            </a:r>
          </a:p>
          <a:p>
            <a:pPr algn="just"/>
            <a:r>
              <a:rPr lang="en-US" sz="1800" dirty="0"/>
              <a:t>AI has the potential to enhance healthcare supply chains (HSCs) by improving product delivery, inventory management, and counterfeit tracking. While AI is already used in healthcare for drug discovery and disease management, its application in HSCs remains underexplored, presenting opportunities for future development</a:t>
            </a:r>
            <a:r>
              <a:rPr lang="en-GB" sz="1800" dirty="0"/>
              <a:t> </a:t>
            </a:r>
            <a:endParaRPr lang="en-US" sz="1800" dirty="0"/>
          </a:p>
          <a:p>
            <a:pPr algn="just"/>
            <a:r>
              <a:rPr lang="en-US" sz="1800" dirty="0"/>
              <a:t>blockchain in the pharmaceutical supply chain is conceptual, lacking implementation details. The COVID-19 pandemic underscored the need for secure and organized healthcare systems, showing blockchain's potential to enhance supply chain resilience and transparency.</a:t>
            </a:r>
            <a:endParaRPr lang="en-GB" sz="18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52CC8B80-EE40-B8E0-A8FF-3F923D5D27AF}"/>
              </a:ext>
            </a:extLst>
          </p:cNvPr>
          <p:cNvSpPr>
            <a:spLocks noGrp="1" noChangeArrowheads="1"/>
          </p:cNvSpPr>
          <p:nvPr>
            <p:ph idx="1"/>
          </p:nvPr>
        </p:nvSpPr>
        <p:spPr bwMode="auto">
          <a:xfrm>
            <a:off x="1085516" y="1189081"/>
            <a:ext cx="914934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Increased complexity</a:t>
            </a:r>
            <a:r>
              <a:rPr kumimoji="0" lang="en-US" altLang="en-US" b="0" i="0" u="none" strike="noStrike" cap="none" normalizeH="0" baseline="0" dirty="0">
                <a:ln>
                  <a:noFill/>
                </a:ln>
                <a:solidFill>
                  <a:schemeClr val="tx1"/>
                </a:solidFill>
                <a:effectLst/>
                <a:latin typeface="Arial" panose="020B0604020202020204" pitchFamily="34" charset="0"/>
              </a:rPr>
              <a:t> due to the involvement of multiple stakeholders.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Lack of transparency</a:t>
            </a:r>
            <a:r>
              <a:rPr kumimoji="0" lang="en-US" altLang="en-US" b="0" i="0" u="none" strike="noStrike" cap="none" normalizeH="0" baseline="0" dirty="0">
                <a:ln>
                  <a:noFill/>
                </a:ln>
                <a:solidFill>
                  <a:schemeClr val="tx1"/>
                </a:solidFill>
                <a:effectLst/>
                <a:latin typeface="Arial" panose="020B0604020202020204" pitchFamily="34" charset="0"/>
              </a:rPr>
              <a:t> makes it hard to track assets and ensure authenticity.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Fragmented data</a:t>
            </a:r>
            <a:r>
              <a:rPr kumimoji="0" lang="en-US" altLang="en-US" b="0" i="0" u="none" strike="noStrike" cap="none" normalizeH="0" baseline="0" dirty="0">
                <a:ln>
                  <a:noFill/>
                </a:ln>
                <a:solidFill>
                  <a:schemeClr val="tx1"/>
                </a:solidFill>
                <a:effectLst/>
                <a:latin typeface="Arial" panose="020B0604020202020204" pitchFamily="34" charset="0"/>
              </a:rPr>
              <a:t> across systems creates inefficiencies and     delays.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Difficulty in tracing issues</a:t>
            </a:r>
            <a:r>
              <a:rPr kumimoji="0" lang="en-US" altLang="en-US" b="0" i="0" u="none" strike="noStrike" cap="none" normalizeH="0" baseline="0" dirty="0">
                <a:ln>
                  <a:noFill/>
                </a:ln>
                <a:solidFill>
                  <a:schemeClr val="tx1"/>
                </a:solidFill>
                <a:effectLst/>
                <a:latin typeface="Arial" panose="020B0604020202020204" pitchFamily="34" charset="0"/>
              </a:rPr>
              <a:t> like defects or delays back to their           source.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Risk of fraud</a:t>
            </a:r>
            <a:r>
              <a:rPr kumimoji="0" lang="en-US" altLang="en-US" b="0" i="0" u="none" strike="noStrike" cap="none" normalizeH="0" baseline="0" dirty="0">
                <a:ln>
                  <a:noFill/>
                </a:ln>
                <a:solidFill>
                  <a:schemeClr val="tx1"/>
                </a:solidFill>
                <a:effectLst/>
                <a:latin typeface="Arial" panose="020B0604020202020204" pitchFamily="34" charset="0"/>
              </a:rPr>
              <a:t> or counterfeit products due to poor visibility.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Customer dissatisfaction</a:t>
            </a:r>
            <a:r>
              <a:rPr kumimoji="0" lang="en-US" altLang="en-US" b="0" i="0" u="none" strike="noStrike" cap="none" normalizeH="0" baseline="0" dirty="0">
                <a:ln>
                  <a:noFill/>
                </a:ln>
                <a:solidFill>
                  <a:schemeClr val="tx1"/>
                </a:solidFill>
                <a:effectLst/>
                <a:latin typeface="Arial" panose="020B0604020202020204" pitchFamily="34" charset="0"/>
              </a:rPr>
              <a:t> and financial losses when problems go unresolved. </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0000" lnSpcReduction="20000"/>
          </a:bodyPr>
          <a:lstStyle/>
          <a:p>
            <a:pPr algn="just"/>
            <a:r>
              <a:rPr lang="en-US" b="1" dirty="0"/>
              <a:t>Decentralized Ledger</a:t>
            </a:r>
          </a:p>
          <a:p>
            <a:pPr marL="0" indent="0" algn="just">
              <a:buNone/>
            </a:pPr>
            <a:r>
              <a:rPr lang="en-US" dirty="0"/>
              <a:t>    Make use of a shared blockchain among all the parties for indestructible records</a:t>
            </a:r>
          </a:p>
          <a:p>
            <a:pPr algn="just"/>
            <a:endParaRPr lang="en-US" dirty="0"/>
          </a:p>
          <a:p>
            <a:pPr algn="just"/>
            <a:r>
              <a:rPr lang="en-US" b="1" dirty="0"/>
              <a:t>Provenance Tracing</a:t>
            </a:r>
          </a:p>
          <a:p>
            <a:pPr marL="0" indent="0" algn="just">
              <a:buNone/>
            </a:pPr>
            <a:r>
              <a:rPr lang="en-US" dirty="0"/>
              <a:t>     Incorporate guaranteed origin and authenticity through tamper-proof blockchain records.</a:t>
            </a:r>
          </a:p>
          <a:p>
            <a:pPr algn="just"/>
            <a:endParaRPr lang="en-US" dirty="0"/>
          </a:p>
          <a:p>
            <a:pPr algn="just"/>
            <a:r>
              <a:rPr lang="en-US" b="1" dirty="0"/>
              <a:t>Real-time Asset Monitoring</a:t>
            </a:r>
          </a:p>
          <a:p>
            <a:pPr marL="0" indent="0" algn="just">
              <a:buNone/>
            </a:pPr>
            <a:r>
              <a:rPr lang="en-US" dirty="0"/>
              <a:t>     Using IoT to track the asset's condition, as well as movement</a:t>
            </a:r>
          </a:p>
          <a:p>
            <a:pPr algn="just"/>
            <a:endParaRPr lang="en-US" dirty="0"/>
          </a:p>
          <a:p>
            <a:pPr algn="just"/>
            <a:r>
              <a:rPr lang="en-US" b="1" dirty="0"/>
              <a:t>Smart Contract</a:t>
            </a:r>
          </a:p>
          <a:p>
            <a:pPr marL="0" indent="0" algn="just">
              <a:buNone/>
            </a:pPr>
            <a:r>
              <a:rPr lang="en-US" dirty="0"/>
              <a:t>     Streamline processes such as payment and compliance through self-executing contracts</a:t>
            </a:r>
          </a:p>
          <a:p>
            <a:pPr algn="just"/>
            <a:endParaRPr lang="en-US" dirty="0"/>
          </a:p>
          <a:p>
            <a:pPr algn="just"/>
            <a:r>
              <a:rPr lang="en-US" b="1" dirty="0"/>
              <a:t>Safed Data Transfer</a:t>
            </a:r>
          </a:p>
          <a:p>
            <a:pPr marL="0" indent="0" algn="just">
              <a:buNone/>
            </a:pPr>
            <a:r>
              <a:rPr lang="en-US" dirty="0"/>
              <a:t>    Send and receive safe, encrypted data to the right stakeholders</a:t>
            </a:r>
          </a:p>
          <a:p>
            <a:pPr algn="just"/>
            <a:endParaRPr lang="en-US" dirty="0"/>
          </a:p>
          <a:p>
            <a:pPr algn="just"/>
            <a:r>
              <a:rPr lang="en-US" b="1" dirty="0"/>
              <a:t>Audit Trail</a:t>
            </a:r>
          </a:p>
          <a:p>
            <a:pPr marL="0" indent="0" algn="just">
              <a:buNone/>
            </a:pPr>
            <a:r>
              <a:rPr lang="en-US" dirty="0"/>
              <a:t>      Store permanent transparent records to streamline compliance and issue resolution.</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6" name="Rectangle 2">
            <a:extLst>
              <a:ext uri="{FF2B5EF4-FFF2-40B4-BE49-F238E27FC236}">
                <a16:creationId xmlns:a16="http://schemas.microsoft.com/office/drawing/2014/main" id="{87574A8F-6F39-1024-4D63-62974D1341A5}"/>
              </a:ext>
            </a:extLst>
          </p:cNvPr>
          <p:cNvSpPr>
            <a:spLocks noGrp="1" noChangeArrowheads="1"/>
          </p:cNvSpPr>
          <p:nvPr>
            <p:ph idx="1"/>
          </p:nvPr>
        </p:nvSpPr>
        <p:spPr bwMode="auto">
          <a:xfrm>
            <a:off x="812800" y="1495841"/>
            <a:ext cx="936214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Enhance Transparency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Provide real-time visibility of asset movement and product origin across the supply    chain.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Increase Security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Ensure data integrity and protect against fraud using blockchain’s immutable ledger.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Automate Processes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Implement smart contracts to automate key processes like payments and compliance       checks.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Improve Traceability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Enable accurate tracking of product provenance and handling conditions from origin to destination.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Ensure Regulatory Compliance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Maintain an immutable audit trail for easier compliance with industry regulations.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Reduce Operational Inefficiencies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Minimize manual errors and streamline communication between all stakeholders.</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E16B7B74-F0C8-4D23-F901-F3DD4CB5C023}"/>
              </a:ext>
            </a:extLst>
          </p:cNvPr>
          <p:cNvSpPr>
            <a:spLocks noGrp="1" noChangeArrowheads="1"/>
          </p:cNvSpPr>
          <p:nvPr>
            <p:ph idx="1"/>
          </p:nvPr>
        </p:nvSpPr>
        <p:spPr bwMode="auto">
          <a:xfrm>
            <a:off x="812799" y="1772839"/>
            <a:ext cx="76678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Blockchain Network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Manages the decentralized ledger for transactions.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Provenance &amp; Tracking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Tracks origin and movement of goods in real-time.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Smart Contracts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Automates processes like payments and compliance.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Security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Ensures encrypted, secure data sharing.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Audit &amp; Compliance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Provides an immutable audit trail for regulations.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User Interface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Displays real-time tracking and contract info to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2050" name="Picture 2">
            <a:extLst>
              <a:ext uri="{FF2B5EF4-FFF2-40B4-BE49-F238E27FC236}">
                <a16:creationId xmlns:a16="http://schemas.microsoft.com/office/drawing/2014/main" id="{BBA2366B-B412-513A-4FF3-721562334B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8493" y="1493850"/>
            <a:ext cx="8552330" cy="45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t>Remix ide</a:t>
            </a:r>
          </a:p>
          <a:p>
            <a:r>
              <a:rPr lang="en-IN" dirty="0"/>
              <a:t>Visual studio</a:t>
            </a:r>
          </a:p>
          <a:p>
            <a:r>
              <a:rPr lang="en-IN" dirty="0" err="1"/>
              <a:t>Metamask</a:t>
            </a:r>
            <a:endParaRPr lang="en-IN" dirty="0"/>
          </a:p>
          <a:p>
            <a:r>
              <a:rPr lang="en-IN" dirty="0"/>
              <a:t>Solidity</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585</TotalTime>
  <Words>1146</Words>
  <Application>Microsoft Office PowerPoint</Application>
  <PresentationFormat>Widescreen</PresentationFormat>
  <Paragraphs>116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Cambria</vt:lpstr>
      <vt:lpstr>Verdana</vt:lpstr>
      <vt:lpstr>Bioinformatics</vt:lpstr>
      <vt:lpstr>Medical product tracking using Blockchain</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Vykuntam Pramodkumar</cp:lastModifiedBy>
  <cp:revision>22</cp:revision>
  <dcterms:created xsi:type="dcterms:W3CDTF">2023-03-16T03:26:27Z</dcterms:created>
  <dcterms:modified xsi:type="dcterms:W3CDTF">2024-10-21T13:23:02Z</dcterms:modified>
</cp:coreProperties>
</file>