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4.svg" ContentType="image/svg+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67" r:id="rId6"/>
    <p:sldId id="259" r:id="rId7"/>
    <p:sldId id="260" r:id="rId8"/>
    <p:sldId id="261" r:id="rId9"/>
    <p:sldId id="262" r:id="rId10"/>
    <p:sldId id="263" r:id="rId11"/>
    <p:sldId id="264" r:id="rId12"/>
    <p:sldId id="265" r:id="rId13"/>
    <p:sldId id="269" r:id="rId14"/>
    <p:sldId id="277"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howGuides="1">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5.png"/></Relationships>
</file>

<file path=ppt/slides/_rels/slide11.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image" Target="../media/image18.png"/><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hyperlink" Target="https://github.com/Nani01232/veerendra-project.git" TargetMode="External"/></Relationships>
</file>

<file path=ppt/slides/_rels/slide2.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image" Target="../media/image4.svg"/><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6.jpeg"/><Relationship Id="rId2" Type="http://schemas.openxmlformats.org/officeDocument/2006/relationships/image" Target="../media/image2.png"/><Relationship Id="rId1" Type="http://schemas.openxmlformats.org/officeDocument/2006/relationships/image" Target="../media/image5.png"/></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4.svg"/><Relationship Id="rId2" Type="http://schemas.openxmlformats.org/officeDocument/2006/relationships/image" Target="../media/image3.jpeg"/><Relationship Id="rId1"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0.pn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image" Target="../media/image11.jpe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14.png"/><Relationship Id="rId1" Type="http://schemas.openxmlformats.org/officeDocument/2006/relationships/image" Target="../media/image1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p:txBody>
      </p:sp>
      <p:sp>
        <p:nvSpPr>
          <p:cNvPr id="7" name="object 7"/>
          <p:cNvSpPr txBox="1">
            <a:spLocks noGrp="1"/>
          </p:cNvSpPr>
          <p:nvPr>
            <p:ph type="ctrTitle"/>
          </p:nvPr>
        </p:nvSpPr>
        <p:spPr>
          <a:xfrm>
            <a:off x="3195574" y="2067305"/>
            <a:ext cx="5800851" cy="508635"/>
          </a:xfrm>
          <a:prstGeom prst="rect">
            <a:avLst/>
          </a:prstGeom>
        </p:spPr>
        <p:txBody>
          <a:bodyPr vert="horz" wrap="square" lIns="0" tIns="16510" rIns="0" bIns="0" rtlCol="0">
            <a:spAutoFit/>
          </a:bodyPr>
          <a:lstStyle/>
          <a:p>
            <a:pPr marL="3213735">
              <a:lnSpc>
                <a:spcPct val="100000"/>
              </a:lnSpc>
              <a:spcBef>
                <a:spcPts val="130"/>
              </a:spcBef>
            </a:pPr>
            <a:r>
              <a:rPr lang="en-US" spc="15" dirty="0"/>
              <a:t>M.VEERENDRA</a:t>
            </a:r>
            <a:endParaRPr lang="en-US" spc="15" dirty="0"/>
          </a:p>
        </p:txBody>
      </p:sp>
      <p:sp>
        <p:nvSpPr>
          <p:cNvPr id="8" name="object 8"/>
          <p:cNvSpPr txBox="1"/>
          <p:nvPr/>
        </p:nvSpPr>
        <p:spPr>
          <a:xfrm>
            <a:off x="6484620" y="3317875"/>
            <a:ext cx="3599180" cy="1005840"/>
          </a:xfrm>
          <a:prstGeom prst="rect">
            <a:avLst/>
          </a:prstGeom>
        </p:spPr>
        <p:txBody>
          <a:bodyPr vert="horz" wrap="square" lIns="0" tIns="12700" rIns="0" bIns="0" rtlCol="0">
            <a:noAutofit/>
          </a:bodyPr>
          <a:lstStyle/>
          <a:p>
            <a:pPr marL="12700">
              <a:lnSpc>
                <a:spcPct val="100000"/>
              </a:lnSpc>
              <a:spcBef>
                <a:spcPts val="100"/>
              </a:spcBef>
            </a:pPr>
            <a:r>
              <a:rPr lang="en-US" sz="2400">
                <a:latin typeface="Trebuchet MS" panose="020B0603020202020204"/>
                <a:cs typeface="Trebuchet MS" panose="020B0603020202020204"/>
              </a:rPr>
              <a:t>KEY LOGGER AND SECURITY</a:t>
            </a:r>
            <a:endParaRPr lang="en-US" sz="2400">
              <a:latin typeface="Trebuchet MS" panose="020B0603020202020204"/>
              <a:cs typeface="Trebuchet MS" panose="020B0603020202020204"/>
            </a:endParaRPr>
          </a:p>
        </p:txBody>
      </p:sp>
      <p:pic>
        <p:nvPicPr>
          <p:cNvPr id="9" name="object 9"/>
          <p:cNvPicPr/>
          <p:nvPr/>
        </p:nvPicPr>
        <p:blipFill>
          <a:blip r:embed="rId1"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a:latin typeface="Trebuchet MS" panose="020B0603020202020204"/>
              <a:cs typeface="Trebuchet MS" panose="020B0603020202020204"/>
            </a:endParaRPr>
          </a:p>
        </p:txBody>
      </p:sp>
      <p:sp>
        <p:nvSpPr>
          <p:cNvPr id="10" name="Text Box 9"/>
          <p:cNvSpPr txBox="1"/>
          <p:nvPr/>
        </p:nvSpPr>
        <p:spPr>
          <a:xfrm>
            <a:off x="624840" y="1368425"/>
            <a:ext cx="8741410" cy="5099050"/>
          </a:xfrm>
          <a:prstGeom prst="rect">
            <a:avLst/>
          </a:prstGeom>
          <a:noFill/>
        </p:spPr>
        <p:txBody>
          <a:bodyPr wrap="square" rtlCol="0">
            <a:noAutofit/>
          </a:bodyPr>
          <a:p>
            <a:pPr lvl="1">
              <a:buFont typeface="Arial" panose="020B0604020202020204" pitchFamily="34" charset="0"/>
              <a:buChar char="•"/>
            </a:pPr>
            <a:r>
              <a:rPr lang="en-US" sz="2400" b="1" dirty="0">
                <a:latin typeface="Times New Roman" panose="02020603050405020304" charset="0"/>
                <a:cs typeface="Times New Roman" panose="02020603050405020304" charset="0"/>
                <a:sym typeface="+mn-ea"/>
              </a:rPr>
              <a:t>Initialization:</a:t>
            </a:r>
            <a:endParaRPr lang="en-US" sz="2400" dirty="0">
              <a:latin typeface="Times New Roman" panose="02020603050405020304" charset="0"/>
              <a:cs typeface="Times New Roman" panose="02020603050405020304" charset="0"/>
            </a:endParaRPr>
          </a:p>
          <a:p>
            <a:pPr marL="1200150" lvl="2" indent="-285750">
              <a:buFont typeface="Arial" panose="020B0604020202020204" pitchFamily="34" charset="0"/>
              <a:buChar char="•"/>
            </a:pPr>
            <a:r>
              <a:rPr lang="en-US" sz="2400" dirty="0">
                <a:latin typeface="Times New Roman" panose="02020603050405020304" charset="0"/>
                <a:cs typeface="Times New Roman" panose="02020603050405020304" charset="0"/>
                <a:sym typeface="+mn-ea"/>
              </a:rPr>
              <a:t>Set up the main GUI window.</a:t>
            </a:r>
            <a:endParaRPr lang="en-US" sz="2400" dirty="0">
              <a:latin typeface="Times New Roman" panose="02020603050405020304" charset="0"/>
              <a:cs typeface="Times New Roman" panose="02020603050405020304" charset="0"/>
            </a:endParaRPr>
          </a:p>
          <a:p>
            <a:pPr marL="1200150" lvl="2" indent="-285750">
              <a:buFont typeface="Arial" panose="020B0604020202020204" pitchFamily="34" charset="0"/>
              <a:buChar char="•"/>
            </a:pPr>
            <a:r>
              <a:rPr lang="en-US" sz="2400" dirty="0">
                <a:latin typeface="Times New Roman" panose="02020603050405020304" charset="0"/>
                <a:cs typeface="Times New Roman" panose="02020603050405020304" charset="0"/>
                <a:sym typeface="+mn-ea"/>
              </a:rPr>
              <a:t>Initialize global variables for key logging.</a:t>
            </a:r>
            <a:endParaRPr lang="en-US" sz="2400" dirty="0">
              <a:latin typeface="Times New Roman" panose="02020603050405020304" charset="0"/>
              <a:cs typeface="Times New Roman" panose="02020603050405020304" charset="0"/>
            </a:endParaRPr>
          </a:p>
          <a:p>
            <a:pPr lvl="1">
              <a:buFont typeface="Arial" panose="020B0604020202020204" pitchFamily="34" charset="0"/>
              <a:buChar char="•"/>
            </a:pPr>
            <a:r>
              <a:rPr lang="en-US" sz="2400" b="1" dirty="0">
                <a:latin typeface="Times New Roman" panose="02020603050405020304" charset="0"/>
                <a:cs typeface="Times New Roman" panose="02020603050405020304" charset="0"/>
                <a:sym typeface="+mn-ea"/>
              </a:rPr>
              <a:t>Event Capture:</a:t>
            </a:r>
            <a:endParaRPr lang="en-US" sz="2400" dirty="0">
              <a:latin typeface="Times New Roman" panose="02020603050405020304" charset="0"/>
              <a:cs typeface="Times New Roman" panose="02020603050405020304" charset="0"/>
            </a:endParaRPr>
          </a:p>
          <a:p>
            <a:pPr marL="1200150" lvl="2" indent="-285750">
              <a:buFont typeface="Arial" panose="020B0604020202020204" pitchFamily="34" charset="0"/>
              <a:buChar char="•"/>
            </a:pPr>
            <a:r>
              <a:rPr lang="en-US" sz="2400" dirty="0">
                <a:latin typeface="Times New Roman" panose="02020603050405020304" charset="0"/>
                <a:cs typeface="Times New Roman" panose="02020603050405020304" charset="0"/>
                <a:sym typeface="+mn-ea"/>
              </a:rPr>
              <a:t>Start capturing key events when the "Start" button is pressed.</a:t>
            </a:r>
            <a:endParaRPr lang="en-US" sz="2400" dirty="0">
              <a:latin typeface="Times New Roman" panose="02020603050405020304" charset="0"/>
              <a:cs typeface="Times New Roman" panose="02020603050405020304" charset="0"/>
            </a:endParaRPr>
          </a:p>
          <a:p>
            <a:pPr marL="1200150" lvl="2" indent="-285750">
              <a:buFont typeface="Arial" panose="020B0604020202020204" pitchFamily="34" charset="0"/>
              <a:buChar char="•"/>
            </a:pPr>
            <a:r>
              <a:rPr lang="en-US" sz="2400" dirty="0">
                <a:latin typeface="Times New Roman" panose="02020603050405020304" charset="0"/>
                <a:cs typeface="Times New Roman" panose="02020603050405020304" charset="0"/>
                <a:sym typeface="+mn-ea"/>
              </a:rPr>
              <a:t>Log key press and release events.</a:t>
            </a:r>
            <a:endParaRPr lang="en-US" sz="2400" dirty="0">
              <a:latin typeface="Times New Roman" panose="02020603050405020304" charset="0"/>
              <a:cs typeface="Times New Roman" panose="02020603050405020304" charset="0"/>
            </a:endParaRPr>
          </a:p>
          <a:p>
            <a:pPr lvl="1">
              <a:buFont typeface="Arial" panose="020B0604020202020204" pitchFamily="34" charset="0"/>
              <a:buChar char="•"/>
            </a:pPr>
            <a:r>
              <a:rPr lang="en-US" sz="2400" b="1" dirty="0">
                <a:latin typeface="Times New Roman" panose="02020603050405020304" charset="0"/>
                <a:cs typeface="Times New Roman" panose="02020603050405020304" charset="0"/>
                <a:sym typeface="+mn-ea"/>
              </a:rPr>
              <a:t>Data Logging:</a:t>
            </a:r>
            <a:endParaRPr lang="en-US" sz="2400" dirty="0">
              <a:latin typeface="Times New Roman" panose="02020603050405020304" charset="0"/>
              <a:cs typeface="Times New Roman" panose="02020603050405020304" charset="0"/>
            </a:endParaRPr>
          </a:p>
          <a:p>
            <a:pPr marL="1200150" lvl="2" indent="-285750">
              <a:buFont typeface="Arial" panose="020B0604020202020204" pitchFamily="34" charset="0"/>
              <a:buChar char="•"/>
            </a:pPr>
            <a:r>
              <a:rPr lang="en-US" sz="2400" dirty="0">
                <a:latin typeface="Times New Roman" panose="02020603050405020304" charset="0"/>
                <a:cs typeface="Times New Roman" panose="02020603050405020304" charset="0"/>
                <a:sym typeface="+mn-ea"/>
              </a:rPr>
              <a:t>Continuously update text and JSON log files with captured key events.</a:t>
            </a:r>
            <a:endParaRPr lang="en-US" sz="2400" dirty="0">
              <a:latin typeface="Times New Roman" panose="02020603050405020304" charset="0"/>
              <a:cs typeface="Times New Roman" panose="02020603050405020304" charset="0"/>
            </a:endParaRPr>
          </a:p>
          <a:p>
            <a:pPr lvl="1">
              <a:buFont typeface="Arial" panose="020B0604020202020204" pitchFamily="34" charset="0"/>
              <a:buChar char="•"/>
            </a:pPr>
            <a:r>
              <a:rPr lang="en-US" sz="2400" b="1" dirty="0">
                <a:latin typeface="Times New Roman" panose="02020603050405020304" charset="0"/>
                <a:cs typeface="Times New Roman" panose="02020603050405020304" charset="0"/>
                <a:sym typeface="+mn-ea"/>
              </a:rPr>
              <a:t>Stop Logging:</a:t>
            </a:r>
            <a:endParaRPr lang="en-US" sz="2400" dirty="0">
              <a:latin typeface="Times New Roman" panose="02020603050405020304" charset="0"/>
              <a:cs typeface="Times New Roman" panose="02020603050405020304" charset="0"/>
            </a:endParaRPr>
          </a:p>
          <a:p>
            <a:pPr marL="1200150" lvl="2" indent="-285750">
              <a:buFont typeface="Arial" panose="020B0604020202020204" pitchFamily="34" charset="0"/>
              <a:buChar char="•"/>
            </a:pPr>
            <a:r>
              <a:rPr lang="en-US" sz="2400" dirty="0">
                <a:latin typeface="Times New Roman" panose="02020603050405020304" charset="0"/>
                <a:cs typeface="Times New Roman" panose="02020603050405020304" charset="0"/>
                <a:sym typeface="+mn-ea"/>
              </a:rPr>
              <a:t>Stop capturing key events when the "Stop" button is pressed.</a:t>
            </a:r>
            <a:endParaRPr lang="en-US" sz="2400" dirty="0">
              <a:latin typeface="Times New Roman" panose="02020603050405020304" charset="0"/>
              <a:cs typeface="Times New Roman" panose="02020603050405020304" charset="0"/>
            </a:endParaRPr>
          </a:p>
          <a:p>
            <a:pPr marL="1200150" lvl="2" indent="-285750">
              <a:buFont typeface="Arial" panose="020B0604020202020204" pitchFamily="34" charset="0"/>
              <a:buChar char="•"/>
            </a:pPr>
            <a:r>
              <a:rPr lang="en-US" sz="2400" dirty="0">
                <a:latin typeface="Times New Roman" panose="02020603050405020304" charset="0"/>
                <a:cs typeface="Times New Roman" panose="02020603050405020304" charset="0"/>
                <a:sym typeface="+mn-ea"/>
              </a:rPr>
              <a:t>Update the GUI status to indicate the keylogger is stopped.</a:t>
            </a:r>
            <a:endParaRPr lang="en-US" sz="2400" dirty="0">
              <a:latin typeface="Times New Roman" panose="02020603050405020304" charset="0"/>
              <a:cs typeface="Times New Roman" panose="02020603050405020304" charset="0"/>
            </a:endParaRPr>
          </a:p>
          <a:p>
            <a:endParaRPr lang="en-US" sz="2400">
              <a:latin typeface="Times New Roman" panose="02020603050405020304" charset="0"/>
              <a:cs typeface="Times New Roman" panose="0202060305040502030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152717" y="76199"/>
            <a:ext cx="10681335"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8" name="Text Box 7"/>
          <p:cNvSpPr txBox="1"/>
          <p:nvPr/>
        </p:nvSpPr>
        <p:spPr>
          <a:xfrm>
            <a:off x="401955" y="1219200"/>
            <a:ext cx="11180445" cy="5253355"/>
          </a:xfrm>
          <a:prstGeom prst="rect">
            <a:avLst/>
          </a:prstGeom>
          <a:noFill/>
        </p:spPr>
        <p:txBody>
          <a:bodyPr wrap="square" rtlCol="0">
            <a:noAutofit/>
          </a:bodyPr>
          <a:p>
            <a:endParaRPr lang="en-US"/>
          </a:p>
        </p:txBody>
      </p:sp>
      <p:pic>
        <p:nvPicPr>
          <p:cNvPr id="10" name="Content Placeholder 9"/>
          <p:cNvPicPr>
            <a:picLocks noChangeAspect="1"/>
          </p:cNvPicPr>
          <p:nvPr>
            <p:ph sz="half" idx="2"/>
          </p:nvPr>
        </p:nvPicPr>
        <p:blipFill>
          <a:blip r:embed="rId2"/>
          <a:stretch>
            <a:fillRect/>
          </a:stretch>
        </p:blipFill>
        <p:spPr>
          <a:xfrm>
            <a:off x="304800" y="843915"/>
            <a:ext cx="4923790" cy="2546985"/>
          </a:xfrm>
          <a:prstGeom prst="rect">
            <a:avLst/>
          </a:prstGeom>
        </p:spPr>
      </p:pic>
      <p:pic>
        <p:nvPicPr>
          <p:cNvPr id="12" name="Content Placeholder 11"/>
          <p:cNvPicPr>
            <a:picLocks noChangeAspect="1"/>
          </p:cNvPicPr>
          <p:nvPr>
            <p:ph sz="half" idx="3"/>
          </p:nvPr>
        </p:nvPicPr>
        <p:blipFill>
          <a:blip r:embed="rId3"/>
          <a:stretch>
            <a:fillRect/>
          </a:stretch>
        </p:blipFill>
        <p:spPr>
          <a:xfrm>
            <a:off x="6003290" y="834390"/>
            <a:ext cx="5167630" cy="2575560"/>
          </a:xfrm>
          <a:prstGeom prst="rect">
            <a:avLst/>
          </a:prstGeom>
        </p:spPr>
      </p:pic>
      <p:pic>
        <p:nvPicPr>
          <p:cNvPr id="13" name="Picture 12" descr="Screenshot 2024-06-12 174734"/>
          <p:cNvPicPr>
            <a:picLocks noChangeAspect="1"/>
          </p:cNvPicPr>
          <p:nvPr/>
        </p:nvPicPr>
        <p:blipFill>
          <a:blip r:embed="rId4"/>
          <a:stretch>
            <a:fillRect/>
          </a:stretch>
        </p:blipFill>
        <p:spPr>
          <a:xfrm>
            <a:off x="1742440" y="3448685"/>
            <a:ext cx="7625715" cy="333311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755332" y="385444"/>
            <a:ext cx="10681335" cy="738505"/>
          </a:xfrm>
        </p:spPr>
        <p:txBody>
          <a:bodyPr/>
          <a:p>
            <a:r>
              <a:rPr lang="en-US"/>
              <a:t>RESULTS</a:t>
            </a:r>
            <a:endParaRPr lang="en-US"/>
          </a:p>
        </p:txBody>
      </p:sp>
      <p:sp>
        <p:nvSpPr>
          <p:cNvPr id="3" name="Content Placeholder 2"/>
          <p:cNvSpPr>
            <a:spLocks noGrp="1"/>
          </p:cNvSpPr>
          <p:nvPr>
            <p:ph sz="half" idx="2"/>
          </p:nvPr>
        </p:nvSpPr>
        <p:spPr>
          <a:xfrm>
            <a:off x="609600" y="1577340"/>
            <a:ext cx="11277600" cy="4362450"/>
          </a:xfrm>
        </p:spPr>
        <p:txBody>
          <a:bodyPr>
            <a:noAutofit/>
          </a:bodyPr>
          <a:p>
            <a:pPr marL="285750" indent="-285750">
              <a:buFont typeface="Arial" panose="020B0604020202020204" pitchFamily="34" charset="0"/>
              <a:buChar char="•"/>
            </a:pPr>
            <a:r>
              <a:rPr lang="en-US"/>
              <a:t>Key logger record keystrokes.</a:t>
            </a:r>
            <a:endParaRPr lang="en-US"/>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Only dedicated protection can detect that a keylogger is being used for spy purposes.</a:t>
            </a:r>
            <a:endParaRPr lang="en-US"/>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Legitimate use:monitor employee activity.</a:t>
            </a:r>
            <a:endParaRPr lang="en-US"/>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Be conscious what installed in the computer.</a:t>
            </a:r>
            <a:endParaRPr lang="en-US"/>
          </a:p>
        </p:txBody>
      </p:sp>
      <p:sp>
        <p:nvSpPr>
          <p:cNvPr id="4" name="Content Placeholder 3"/>
          <p:cNvSpPr>
            <a:spLocks noGrp="1"/>
          </p:cNvSpPr>
          <p:nvPr>
            <p:ph sz="half" idx="3"/>
          </p:nvPr>
        </p:nvSpPr>
        <p:spPr>
          <a:xfrm>
            <a:off x="607695" y="1443355"/>
            <a:ext cx="10974705" cy="4660265"/>
          </a:xfrm>
        </p:spPr>
        <p:txBody>
          <a:bodyPr>
            <a:noAutofit/>
          </a:bodyPr>
          <a:p>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755332" y="385444"/>
            <a:ext cx="10681335" cy="738505"/>
          </a:xfrm>
        </p:spPr>
        <p:txBody>
          <a:bodyPr/>
          <a:p>
            <a:r>
              <a:rPr lang="en-US"/>
              <a:t>PROJECT TITLE</a:t>
            </a:r>
            <a:endParaRPr lang="en-US"/>
          </a:p>
        </p:txBody>
      </p:sp>
      <p:sp>
        <p:nvSpPr>
          <p:cNvPr id="3" name="Content Placeholder 2"/>
          <p:cNvSpPr>
            <a:spLocks noGrp="1"/>
          </p:cNvSpPr>
          <p:nvPr>
            <p:ph sz="half" idx="2"/>
          </p:nvPr>
        </p:nvSpPr>
        <p:spPr>
          <a:xfrm>
            <a:off x="609600" y="1577340"/>
            <a:ext cx="11044555" cy="4543425"/>
          </a:xfrm>
        </p:spPr>
        <p:txBody>
          <a:bodyPr>
            <a:noAutofit/>
          </a:bodyPr>
          <a:p>
            <a:r>
              <a:rPr lang="en-US"/>
              <a:t>   </a:t>
            </a:r>
            <a:endParaRPr lang="en-US"/>
          </a:p>
          <a:p>
            <a:endParaRPr lang="en-US"/>
          </a:p>
          <a:p>
            <a:endParaRPr lang="en-US"/>
          </a:p>
          <a:p>
            <a:endParaRPr lang="en-US"/>
          </a:p>
          <a:p>
            <a:endParaRPr lang="en-US"/>
          </a:p>
          <a:p>
            <a:r>
              <a:rPr lang="en-US"/>
              <a:t>                                                             </a:t>
            </a:r>
            <a:endParaRPr lang="en-US"/>
          </a:p>
        </p:txBody>
      </p:sp>
      <p:sp>
        <p:nvSpPr>
          <p:cNvPr id="4" name="Content Placeholder 3"/>
          <p:cNvSpPr>
            <a:spLocks noGrp="1"/>
          </p:cNvSpPr>
          <p:nvPr>
            <p:ph sz="half" idx="3"/>
          </p:nvPr>
        </p:nvSpPr>
        <p:spPr>
          <a:xfrm>
            <a:off x="2971165" y="2574290"/>
            <a:ext cx="6523355" cy="2326005"/>
          </a:xfrm>
        </p:spPr>
        <p:txBody>
          <a:bodyPr>
            <a:noAutofit/>
          </a:bodyPr>
          <a:p>
            <a:pPr marL="285750" indent="-285750">
              <a:buFont typeface="Arial" panose="020B0604020202020204" pitchFamily="34" charset="0"/>
              <a:buChar char="•"/>
            </a:pPr>
            <a:r>
              <a:rPr lang="en-US">
                <a:hlinkClick r:id="rId1" tooltip="" action="ppaction://hlinkfile"/>
              </a:rPr>
              <a:t>https://github.com/Nani01232/veerendra-project.git</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25" name="Content Placeholder 24"/>
          <p:cNvSpPr>
            <a:spLocks noGrp="1"/>
          </p:cNvSpPr>
          <p:nvPr>
            <p:ph sz="half" idx="3"/>
          </p:nvPr>
        </p:nvSpPr>
        <p:spPr>
          <a:xfrm>
            <a:off x="6248400" y="2570480"/>
            <a:ext cx="1809750" cy="828675"/>
          </a:xfrm>
        </p:spPr>
        <p:txBody>
          <a:bodyPr>
            <a:noAutofit/>
          </a:bodyPr>
          <a:p>
            <a:endParaRPr lang="en-US"/>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17" name="object 17"/>
          <p:cNvSpPr txBox="1">
            <a:spLocks noGrp="1"/>
          </p:cNvSpPr>
          <p:nvPr>
            <p:ph type="title"/>
          </p:nvPr>
        </p:nvSpPr>
        <p:spPr>
          <a:prstGeom prst="rect">
            <a:avLst/>
          </a:prstGeom>
        </p:spPr>
        <p:txBody>
          <a:bodyPr vert="horz" wrap="square" lIns="0" tIns="16510" rIns="0" bIns="0" rtlCol="0">
            <a:noAutofit/>
          </a:bodyPr>
          <a:lstStyle/>
          <a:p>
            <a:pPr marL="12700">
              <a:lnSpc>
                <a:spcPct val="100000"/>
              </a:lnSpc>
              <a:spcBef>
                <a:spcPts val="130"/>
              </a:spcBef>
            </a:pPr>
            <a:r>
              <a:rPr lang="en-US" sz="4250"/>
              <a:t>KEY LOGGER AND SECURITY</a:t>
            </a:r>
            <a:endParaRPr lang="en-US"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1" cstate="print"/>
            <a:stretch>
              <a:fillRect/>
            </a:stretch>
          </p:blipFill>
          <p:spPr>
            <a:xfrm>
              <a:off x="676275" y="6467475"/>
              <a:ext cx="2143125" cy="200025"/>
            </a:xfrm>
            <a:prstGeom prst="rect">
              <a:avLst/>
            </a:prstGeom>
          </p:spPr>
        </p:pic>
        <p:pic>
          <p:nvPicPr>
            <p:cNvPr id="20" name="object 20"/>
            <p:cNvPicPr/>
            <p:nvPr/>
          </p:nvPicPr>
          <p:blipFill>
            <a:blip r:embed="rId2"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 Box 22"/>
          <p:cNvSpPr txBox="1"/>
          <p:nvPr/>
        </p:nvSpPr>
        <p:spPr>
          <a:xfrm>
            <a:off x="3657600" y="2405380"/>
            <a:ext cx="4064000" cy="1185545"/>
          </a:xfrm>
          <a:prstGeom prst="rect">
            <a:avLst/>
          </a:prstGeom>
          <a:noFill/>
        </p:spPr>
        <p:txBody>
          <a:bodyPr wrap="square" rtlCol="0">
            <a:noAutofit/>
          </a:bodyPr>
          <a:p>
            <a:endParaRPr lang="en-US" b="1"/>
          </a:p>
        </p:txBody>
      </p:sp>
      <p:pic>
        <p:nvPicPr>
          <p:cNvPr id="28" name="Content Placeholder 27" descr="What-is-a-keylogger-04 (1)"/>
          <p:cNvPicPr>
            <a:picLocks noChangeAspect="1"/>
          </p:cNvPicPr>
          <p:nvPr>
            <p:ph sz="half" idx="2"/>
          </p:nvPr>
        </p:nvPicPr>
        <p:blipFill>
          <a:blip r:embed="rId3">
            <a:extLst>
              <a:ext uri="{96DAC541-7B7A-43D3-8B79-37D633B846F1}">
                <asvg:svgBlip xmlns:asvg="http://schemas.microsoft.com/office/drawing/2016/SVG/main" r:embed="rId4"/>
              </a:ext>
            </a:extLst>
          </a:blip>
          <a:stretch>
            <a:fillRect/>
          </a:stretch>
        </p:blipFill>
        <p:spPr>
          <a:xfrm>
            <a:off x="1022985" y="1362710"/>
            <a:ext cx="8489315" cy="399161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555750" y="1254760"/>
            <a:ext cx="10636250" cy="560324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p>
            <a:pPr marL="457200" indent="-457200">
              <a:buFont typeface="Arial" panose="020B0604020202020204" pitchFamily="34" charset="0"/>
              <a:buChar char="•"/>
            </a:pPr>
            <a:r>
              <a:rPr lang="en-US" sz="3200">
                <a:latin typeface="+mj-lt"/>
                <a:cs typeface="+mj-lt"/>
              </a:rPr>
              <a:t>Introduction t</a:t>
            </a:r>
            <a:r>
              <a:rPr lang="en-US" sz="3200"/>
              <a:t>o Key Logger And Security</a:t>
            </a:r>
            <a:endParaRPr lang="en-US" sz="3200"/>
          </a:p>
          <a:p>
            <a:pPr marL="457200" indent="-457200">
              <a:buFont typeface="Arial" panose="020B0604020202020204" pitchFamily="34" charset="0"/>
              <a:buChar char="•"/>
            </a:pPr>
            <a:r>
              <a:rPr lang="en-US" sz="3200"/>
              <a:t>Problem Statement</a:t>
            </a:r>
            <a:endParaRPr lang="en-US" sz="3200"/>
          </a:p>
          <a:p>
            <a:pPr marL="457200" indent="-457200">
              <a:buFont typeface="Arial" panose="020B0604020202020204" pitchFamily="34" charset="0"/>
              <a:buChar char="•"/>
            </a:pPr>
            <a:r>
              <a:rPr lang="en-US" sz="3200"/>
              <a:t>Overview Of The Project</a:t>
            </a:r>
            <a:endParaRPr lang="en-US" sz="3200"/>
          </a:p>
          <a:p>
            <a:pPr marL="457200" indent="-457200">
              <a:buFont typeface="Arial" panose="020B0604020202020204" pitchFamily="34" charset="0"/>
              <a:buChar char="•"/>
            </a:pPr>
            <a:r>
              <a:rPr lang="en-US" sz="3200"/>
              <a:t>Who are the end users?</a:t>
            </a:r>
            <a:endParaRPr lang="en-US" sz="3200"/>
          </a:p>
          <a:p>
            <a:pPr marL="457200" indent="-457200">
              <a:buFont typeface="Arial" panose="020B0604020202020204" pitchFamily="34" charset="0"/>
              <a:buChar char="•"/>
            </a:pPr>
            <a:r>
              <a:rPr sz="3200" spc="25" dirty="0">
                <a:sym typeface="+mn-ea"/>
              </a:rPr>
              <a:t>S</a:t>
            </a:r>
            <a:r>
              <a:rPr lang="en-US" sz="3200" spc="25" dirty="0">
                <a:sym typeface="+mn-ea"/>
              </a:rPr>
              <a:t>olution </a:t>
            </a:r>
            <a:r>
              <a:rPr sz="3200" spc="-35" dirty="0">
                <a:sym typeface="+mn-ea"/>
              </a:rPr>
              <a:t>A</a:t>
            </a:r>
            <a:r>
              <a:rPr lang="en-US" sz="3200" spc="-35" dirty="0">
                <a:sym typeface="+mn-ea"/>
              </a:rPr>
              <a:t>nd </a:t>
            </a:r>
            <a:r>
              <a:rPr sz="3200" spc="-30" dirty="0">
                <a:sym typeface="+mn-ea"/>
              </a:rPr>
              <a:t>I</a:t>
            </a:r>
            <a:r>
              <a:rPr lang="en-US" sz="3200" spc="-30" dirty="0">
                <a:sym typeface="+mn-ea"/>
              </a:rPr>
              <a:t>ts</a:t>
            </a:r>
            <a:r>
              <a:rPr sz="3200" spc="60" dirty="0">
                <a:sym typeface="+mn-ea"/>
              </a:rPr>
              <a:t> </a:t>
            </a:r>
            <a:r>
              <a:rPr lang="en-US" sz="3200" spc="60" dirty="0">
                <a:sym typeface="+mn-ea"/>
              </a:rPr>
              <a:t>Value Proposition</a:t>
            </a:r>
            <a:endParaRPr lang="en-US" sz="3200" spc="60" dirty="0">
              <a:sym typeface="+mn-ea"/>
            </a:endParaRPr>
          </a:p>
          <a:p>
            <a:pPr marL="457200" indent="-457200">
              <a:buFont typeface="Arial" panose="020B0604020202020204" pitchFamily="34" charset="0"/>
              <a:buChar char="•"/>
            </a:pPr>
            <a:r>
              <a:rPr lang="en-US" sz="3200" spc="60" dirty="0">
                <a:sym typeface="+mn-ea"/>
              </a:rPr>
              <a:t>The “WOW” Factor In Our Solution</a:t>
            </a:r>
            <a:endParaRPr lang="en-US" sz="3200" spc="60" dirty="0">
              <a:sym typeface="+mn-ea"/>
            </a:endParaRPr>
          </a:p>
          <a:p>
            <a:pPr marL="457200" indent="-457200">
              <a:buFont typeface="Arial" panose="020B0604020202020204" pitchFamily="34" charset="0"/>
              <a:buChar char="•"/>
            </a:pPr>
            <a:r>
              <a:rPr lang="en-US" sz="3200" spc="60" dirty="0">
                <a:sym typeface="+mn-ea"/>
              </a:rPr>
              <a:t>Modelling Approaches</a:t>
            </a:r>
            <a:endParaRPr lang="en-US" sz="3200" spc="60" dirty="0">
              <a:sym typeface="+mn-ea"/>
            </a:endParaRPr>
          </a:p>
          <a:p>
            <a:pPr marL="457200" indent="-457200">
              <a:buFont typeface="Arial" panose="020B0604020202020204" pitchFamily="34" charset="0"/>
              <a:buChar char="•"/>
            </a:pPr>
            <a:r>
              <a:rPr lang="en-US" sz="3200" spc="60" dirty="0">
                <a:sym typeface="+mn-ea"/>
              </a:rPr>
              <a:t>Results</a:t>
            </a:r>
            <a:r>
              <a:rPr lang="en-US" sz="3200" spc="-295" dirty="0">
                <a:sym typeface="+mn-ea"/>
              </a:rPr>
              <a:t> </a:t>
            </a:r>
            <a:endParaRPr lang="en-US" sz="3200" spc="-295" dirty="0">
              <a:sym typeface="+mn-ea"/>
            </a:endParaRPr>
          </a:p>
          <a:p>
            <a:pPr marL="457200" indent="-457200">
              <a:buFont typeface="Arial" panose="020B0604020202020204" pitchFamily="34" charset="0"/>
              <a:buChar char="•"/>
            </a:pPr>
            <a:endParaRPr lang="en-US" sz="3200" spc="-295" dirty="0">
              <a:sym typeface="+mn-ea"/>
            </a:endParaRPr>
          </a:p>
          <a:p>
            <a:pPr marL="457200" indent="-457200">
              <a:buFont typeface="Arial" panose="020B0604020202020204" pitchFamily="34" charset="0"/>
              <a:buChar char="•"/>
            </a:pPr>
            <a:endParaRPr lang="en-US" sz="3200"/>
          </a:p>
          <a:p>
            <a:pPr marL="457200" indent="-457200">
              <a:buFont typeface="Arial" panose="020B0604020202020204" pitchFamily="34" charset="0"/>
              <a:buChar char="•"/>
            </a:pPr>
            <a:endParaRPr lang="en-US" sz="3200"/>
          </a:p>
          <a:p>
            <a:pPr marL="457200" indent="-457200">
              <a:buFont typeface="Arial" panose="020B0604020202020204" pitchFamily="34" charset="0"/>
              <a:buChar char="•"/>
            </a:pPr>
            <a:endParaRPr lang="en-US" sz="3200"/>
          </a:p>
          <a:p>
            <a:pPr marL="457200" indent="-457200">
              <a:buFont typeface="Arial" panose="020B0604020202020204" pitchFamily="34" charset="0"/>
              <a:buChar char="•"/>
            </a:pPr>
            <a:endParaRPr lang="en-US" sz="3200"/>
          </a:p>
          <a:p>
            <a:pPr marL="457200" indent="-457200">
              <a:buFont typeface="Arial" panose="020B0604020202020204" pitchFamily="34" charset="0"/>
              <a:buChar char="•"/>
            </a:pPr>
            <a:endParaRPr lang="en-US" sz="320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p:txBody>
      </p:sp>
      <p:pic>
        <p:nvPicPr>
          <p:cNvPr id="17" name="object 17"/>
          <p:cNvPicPr/>
          <p:nvPr/>
        </p:nvPicPr>
        <p:blipFill>
          <a:blip r:embed="rId1" cstate="print"/>
          <a:stretch>
            <a:fillRect/>
          </a:stretch>
        </p:blipFill>
        <p:spPr>
          <a:xfrm>
            <a:off x="10687050" y="6134100"/>
            <a:ext cx="247650" cy="247650"/>
          </a:xfrm>
          <a:prstGeom prst="rect">
            <a:avLst/>
          </a:prstGeom>
        </p:spPr>
      </p:pic>
      <p:grpSp>
        <p:nvGrpSpPr>
          <p:cNvPr id="18" name="object 18"/>
          <p:cNvGrpSpPr/>
          <p:nvPr/>
        </p:nvGrpSpPr>
        <p:grpSpPr>
          <a:xfrm>
            <a:off x="47625" y="3819525"/>
            <a:ext cx="3496310" cy="3009900"/>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79767" cy="3009900"/>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endParaRPr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Autofit/>
          </a:bodyPr>
          <a:p>
            <a:r>
              <a:rPr lang="en-US" sz="3600">
                <a:latin typeface="Times New Roman" panose="02020603050405020304" charset="0"/>
                <a:cs typeface="Times New Roman" panose="02020603050405020304" charset="0"/>
              </a:rPr>
              <a:t>Introduction To Key Logger And </a:t>
            </a:r>
            <a:br>
              <a:rPr lang="en-US" sz="3600">
                <a:latin typeface="Times New Roman" panose="02020603050405020304" charset="0"/>
                <a:cs typeface="Times New Roman" panose="02020603050405020304" charset="0"/>
              </a:rPr>
            </a:br>
            <a:r>
              <a:rPr lang="en-US" sz="3600">
                <a:latin typeface="Times New Roman" panose="02020603050405020304" charset="0"/>
                <a:cs typeface="Times New Roman" panose="02020603050405020304" charset="0"/>
              </a:rPr>
              <a:t>Security</a:t>
            </a:r>
            <a:endParaRPr lang="en-US" sz="3600">
              <a:latin typeface="Times New Roman" panose="02020603050405020304" charset="0"/>
              <a:cs typeface="Times New Roman" panose="02020603050405020304" charset="0"/>
            </a:endParaRPr>
          </a:p>
        </p:txBody>
      </p:sp>
      <p:sp>
        <p:nvSpPr>
          <p:cNvPr id="4" name="Text Box 3"/>
          <p:cNvSpPr txBox="1"/>
          <p:nvPr/>
        </p:nvSpPr>
        <p:spPr>
          <a:xfrm>
            <a:off x="702310" y="1572260"/>
            <a:ext cx="9988550" cy="4936490"/>
          </a:xfrm>
          <a:prstGeom prst="rect">
            <a:avLst/>
          </a:prstGeom>
          <a:noFill/>
        </p:spPr>
        <p:txBody>
          <a:bodyPr wrap="square" rtlCol="0">
            <a:noAutofit/>
          </a:bodyPr>
          <a:p>
            <a:pPr marL="285750" indent="-285750">
              <a:buFont typeface="Arial" panose="020B0604020202020204" pitchFamily="34" charset="0"/>
              <a:buChar char="•"/>
            </a:pPr>
            <a:r>
              <a:rPr lang="en-US" sz="2400">
                <a:latin typeface="Times New Roman" panose="02020603050405020304" charset="0"/>
                <a:cs typeface="Times New Roman" panose="02020603050405020304" charset="0"/>
              </a:rPr>
              <a:t>A keylogger or keyboard capturing is a form of malware or hardware that keeps track of and records your keystrokes as you type. It takes the information and sends it to a hacker using a command-and-control (C&amp;C) server. The hacker then analyzes the keystrokes to locate usernames and passwords and uses them to hack into otherwise secure systems.</a:t>
            </a:r>
            <a:endParaRPr lang="en-US" sz="2400">
              <a:latin typeface="Times New Roman" panose="02020603050405020304" charset="0"/>
              <a:cs typeface="Times New Roman" panose="02020603050405020304" charset="0"/>
            </a:endParaRPr>
          </a:p>
          <a:p>
            <a:pPr indent="0">
              <a:buFont typeface="Arial" panose="020B0604020202020204" pitchFamily="34" charset="0"/>
              <a:buNone/>
            </a:pPr>
            <a:endParaRPr lang="en-US" sz="2400">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US" sz="2400" b="1">
                <a:latin typeface="Times New Roman" panose="02020603050405020304" charset="0"/>
                <a:cs typeface="Times New Roman" panose="02020603050405020304" charset="0"/>
              </a:rPr>
              <a:t>Types of Keyloggers                  </a:t>
            </a:r>
            <a:endParaRPr lang="en-US" sz="2400" b="1">
              <a:latin typeface="Times New Roman" panose="02020603050405020304" charset="0"/>
              <a:cs typeface="Times New Roman" panose="02020603050405020304" charset="0"/>
            </a:endParaRPr>
          </a:p>
          <a:p>
            <a:pPr marL="457200" indent="-457200">
              <a:buFont typeface="+mj-lt"/>
              <a:buAutoNum type="arabicPeriod"/>
            </a:pPr>
            <a:r>
              <a:rPr lang="en-US" sz="2400" b="1">
                <a:latin typeface="Times New Roman" panose="02020603050405020304" charset="0"/>
                <a:cs typeface="Times New Roman" panose="02020603050405020304" charset="0"/>
              </a:rPr>
              <a:t>Software keyloggers</a:t>
            </a:r>
            <a:endParaRPr lang="en-US" sz="2400" b="1">
              <a:latin typeface="Times New Roman" panose="02020603050405020304" charset="0"/>
              <a:cs typeface="Times New Roman" panose="02020603050405020304" charset="0"/>
            </a:endParaRPr>
          </a:p>
          <a:p>
            <a:pPr marL="457200" indent="-457200">
              <a:buFont typeface="+mj-lt"/>
              <a:buAutoNum type="arabicPeriod"/>
            </a:pPr>
            <a:r>
              <a:rPr lang="en-US" sz="2400" b="1">
                <a:latin typeface="Times New Roman" panose="02020603050405020304" charset="0"/>
                <a:cs typeface="Times New Roman" panose="02020603050405020304" charset="0"/>
              </a:rPr>
              <a:t>Hardware keyloggers</a:t>
            </a:r>
            <a:endParaRPr lang="en-US" sz="2400" b="1">
              <a:latin typeface="Times New Roman" panose="02020603050405020304" charset="0"/>
              <a:cs typeface="Times New Roman" panose="02020603050405020304" charset="0"/>
            </a:endParaRPr>
          </a:p>
        </p:txBody>
      </p:sp>
      <p:pic>
        <p:nvPicPr>
          <p:cNvPr id="9" name="Content Placeholder 8" descr="types-keyloggers"/>
          <p:cNvPicPr>
            <a:picLocks noChangeAspect="1"/>
          </p:cNvPicPr>
          <p:nvPr>
            <p:ph sz="half" idx="3"/>
          </p:nvPr>
        </p:nvPicPr>
        <p:blipFill>
          <a:blip r:embed="rId1"/>
          <a:stretch>
            <a:fillRect/>
          </a:stretch>
        </p:blipFill>
        <p:spPr>
          <a:xfrm>
            <a:off x="4109085" y="3753485"/>
            <a:ext cx="3882390" cy="2510155"/>
          </a:xfrm>
          <a:prstGeom prst="rect">
            <a:avLst/>
          </a:prstGeom>
        </p:spPr>
      </p:pic>
      <p:pic>
        <p:nvPicPr>
          <p:cNvPr id="11" name="Content Placeholder 10" descr="What-is-a-keylogger-04"/>
          <p:cNvPicPr>
            <a:picLocks noChangeAspect="1"/>
          </p:cNvPicPr>
          <p:nvPr>
            <p:ph sz="half" idx="2"/>
          </p:nvPr>
        </p:nvPicPr>
        <p:blipFill>
          <a:blip r:embed="rId2">
            <a:extLst>
              <a:ext uri="{96DAC541-7B7A-43D3-8B79-37D633B846F1}">
                <asvg:svgBlip xmlns:asvg="http://schemas.microsoft.com/office/drawing/2016/SVG/main" r:embed="rId3"/>
              </a:ext>
            </a:extLst>
          </a:blip>
          <a:stretch>
            <a:fillRect/>
          </a:stretch>
        </p:blipFill>
        <p:spPr>
          <a:xfrm>
            <a:off x="7985125" y="3793490"/>
            <a:ext cx="4091305" cy="248475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389745" y="2933700"/>
            <a:ext cx="256540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1" name="Text Box 10"/>
          <p:cNvSpPr txBox="1"/>
          <p:nvPr/>
        </p:nvSpPr>
        <p:spPr>
          <a:xfrm>
            <a:off x="442595" y="1431290"/>
            <a:ext cx="8947150" cy="4984750"/>
          </a:xfrm>
          <a:prstGeom prst="rect">
            <a:avLst/>
          </a:prstGeom>
          <a:noFill/>
        </p:spPr>
        <p:txBody>
          <a:bodyPr wrap="square" rtlCol="0">
            <a:noAutofit/>
          </a:bodyPr>
          <a:p>
            <a:pPr marL="571500" indent="-571500">
              <a:buFont typeface="Arial" panose="020B0604020202020204" pitchFamily="34" charset="0"/>
              <a:buChar char="•"/>
            </a:pPr>
            <a:r>
              <a:rPr lang="en-US" sz="3600">
                <a:latin typeface="Times New Roman" panose="02020603050405020304" charset="0"/>
                <a:cs typeface="Times New Roman" panose="02020603050405020304" charset="0"/>
              </a:rPr>
              <a:t>The problem statement is that     the keyloggers can be detected using antiviruses. Installation of hardware keyloggers is difficult without the knowledge of the owner of the system. The solution to the above existing problem is that we can build a software keyloggers instead of hardware keyloggers.</a:t>
            </a:r>
            <a:endParaRPr lang="en-US" sz="3600">
              <a:latin typeface="Times New Roman" panose="02020603050405020304" charset="0"/>
              <a:cs typeface="Times New Roman" panose="020206030504050203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1" name="Text Box 10"/>
          <p:cNvSpPr txBox="1"/>
          <p:nvPr/>
        </p:nvSpPr>
        <p:spPr>
          <a:xfrm>
            <a:off x="580390" y="1600835"/>
            <a:ext cx="8680450" cy="4779010"/>
          </a:xfrm>
          <a:prstGeom prst="rect">
            <a:avLst/>
          </a:prstGeom>
          <a:noFill/>
        </p:spPr>
        <p:txBody>
          <a:bodyPr wrap="square" rtlCol="0">
            <a:noAutofit/>
          </a:bodyPr>
          <a:p>
            <a:pPr marL="285750" indent="-285750">
              <a:buFont typeface="Arial" panose="020B0604020202020204" pitchFamily="34" charset="0"/>
              <a:buChar char="•"/>
            </a:pPr>
            <a:r>
              <a:rPr lang="en-US" sz="2800">
                <a:latin typeface="Times New Roman" panose="02020603050405020304" charset="0"/>
                <a:cs typeface="Times New Roman" panose="02020603050405020304" charset="0"/>
              </a:rPr>
              <a:t>Keylogging is the action of capturing and recording keys struck on a keyboard. A keylogger is a program which captures and monitors all keylogs. Keyloggers can be both in the form of a built software program or directly downloaded onto a hardware module.</a:t>
            </a:r>
            <a:endParaRPr lang="en-US" sz="2800">
              <a:latin typeface="Times New Roman" panose="02020603050405020304" charset="0"/>
              <a:cs typeface="Times New Roman" panose="02020603050405020304" charset="0"/>
            </a:endParaRPr>
          </a:p>
          <a:p>
            <a:pPr marL="285750" indent="-285750">
              <a:buFont typeface="Arial" panose="020B0604020202020204" pitchFamily="34" charset="0"/>
              <a:buChar char="•"/>
            </a:pPr>
            <a:endParaRPr lang="en-US" sz="2800">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US" sz="2800">
                <a:latin typeface="Times New Roman" panose="02020603050405020304" charset="0"/>
                <a:cs typeface="Times New Roman" panose="02020603050405020304" charset="0"/>
              </a:rPr>
              <a:t>Build a keylogger in python which logs keys, gathers computer information, network information, gets the clipboard content, records the user microphone, and take screenshots of a computer screen.</a:t>
            </a:r>
            <a:endParaRPr lang="en-US" sz="2800">
              <a:latin typeface="Times New Roman" panose="02020603050405020304" charset="0"/>
              <a:cs typeface="Times New Roman" panose="020206030504050203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5" name="object 5"/>
          <p:cNvSpPr txBox="1">
            <a:spLocks noGrp="1"/>
          </p:cNvSpPr>
          <p:nvPr>
            <p:ph type="title"/>
          </p:nvPr>
        </p:nvSpPr>
        <p:spPr>
          <a:xfrm>
            <a:off x="723900" y="304800"/>
            <a:ext cx="5014595" cy="1188720"/>
          </a:xfrm>
          <a:prstGeom prst="rect">
            <a:avLst/>
          </a:prstGeom>
        </p:spPr>
        <p:txBody>
          <a:bodyPr vert="horz" wrap="square" lIns="0" tIns="16510" rIns="0" bIns="0" rtlCol="0">
            <a:no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1"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9" name="Text Box 8"/>
          <p:cNvSpPr txBox="1"/>
          <p:nvPr/>
        </p:nvSpPr>
        <p:spPr>
          <a:xfrm>
            <a:off x="426720" y="902335"/>
            <a:ext cx="9804400" cy="5386705"/>
          </a:xfrm>
          <a:prstGeom prst="rect">
            <a:avLst/>
          </a:prstGeom>
          <a:noFill/>
        </p:spPr>
        <p:txBody>
          <a:bodyPr wrap="square" rtlCol="0">
            <a:noAutofit/>
          </a:bodyPr>
          <a:p>
            <a:pPr marL="285750" indent="-285750">
              <a:buFont typeface="Arial" panose="020B0604020202020204" pitchFamily="34" charset="0"/>
              <a:buChar char="•"/>
            </a:pPr>
            <a:r>
              <a:rPr lang="en-US" sz="2800" b="1">
                <a:latin typeface="Times New Roman" panose="02020603050405020304" charset="0"/>
                <a:cs typeface="Times New Roman" panose="02020603050405020304" charset="0"/>
              </a:rPr>
              <a:t>Legitimate users</a:t>
            </a:r>
            <a:endParaRPr lang="en-US" sz="2800">
              <a:latin typeface="Times New Roman" panose="02020603050405020304" charset="0"/>
              <a:cs typeface="Times New Roman" panose="02020603050405020304" charset="0"/>
            </a:endParaRPr>
          </a:p>
          <a:p>
            <a:r>
              <a:rPr lang="en-US" sz="2800">
                <a:latin typeface="Times New Roman" panose="02020603050405020304" charset="0"/>
                <a:cs typeface="Times New Roman" panose="02020603050405020304" charset="0"/>
              </a:rPr>
              <a:t>Parents may use keyloggers to monitor their children's screen time or internet usage. Companies may use keyloggers to monitor employee productivity and ensure compliance with policies like data leak prevention and cybersecurity. IT departments may also use keyloggers to troubleshoot issues with computers and networks. Microsoft also built a keylogger into Windows 10 to improve typing and writing services.</a:t>
            </a:r>
            <a:endParaRPr lang="en-US" sz="2800">
              <a:latin typeface="Times New Roman" panose="02020603050405020304" charset="0"/>
              <a:cs typeface="Times New Roman" panose="02020603050405020304" charset="0"/>
            </a:endParaRPr>
          </a:p>
          <a:p>
            <a:endParaRPr lang="en-US" sz="2800">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US" sz="2800" b="1">
                <a:latin typeface="Times New Roman" panose="02020603050405020304" charset="0"/>
                <a:cs typeface="Times New Roman" panose="02020603050405020304" charset="0"/>
              </a:rPr>
              <a:t>Malicious users</a:t>
            </a:r>
            <a:endParaRPr lang="en-US" sz="2800">
              <a:latin typeface="Times New Roman" panose="02020603050405020304" charset="0"/>
              <a:cs typeface="Times New Roman" panose="02020603050405020304" charset="0"/>
            </a:endParaRPr>
          </a:p>
          <a:p>
            <a:r>
              <a:rPr lang="en-US" sz="2800">
                <a:latin typeface="Times New Roman" panose="02020603050405020304" charset="0"/>
                <a:cs typeface="Times New Roman" panose="02020603050405020304" charset="0"/>
              </a:rPr>
              <a:t>Cybercriminals may use keyloggers to steal passwords, login credentials, and other sensitive information, such as financial data or personally identifiable information. They may also use the information to blackmail their victims. </a:t>
            </a:r>
            <a:endParaRPr lang="en-US" sz="2800">
              <a:latin typeface="Times New Roman" panose="02020603050405020304" charset="0"/>
              <a:cs typeface="Times New Roman" panose="0202060305040502030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12" name="Content Placeholder 11"/>
          <p:cNvSpPr>
            <a:spLocks noGrp="1"/>
          </p:cNvSpPr>
          <p:nvPr>
            <p:ph sz="half" idx="3"/>
          </p:nvPr>
        </p:nvSpPr>
        <p:spPr>
          <a:xfrm>
            <a:off x="6278880" y="2522855"/>
            <a:ext cx="1844040" cy="3580765"/>
          </a:xfrm>
        </p:spPr>
        <p:txBody>
          <a:bodyPr>
            <a:noAutofit/>
          </a:bodyPr>
          <a:p>
            <a:endParaRPr lang="en-US"/>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6" name="object 6"/>
          <p:cNvSpPr txBox="1">
            <a:spLocks noGrp="1"/>
          </p:cNvSpPr>
          <p:nvPr>
            <p:ph type="title"/>
          </p:nvPr>
        </p:nvSpPr>
        <p:spPr>
          <a:prstGeom prst="rect">
            <a:avLst/>
          </a:prstGeom>
        </p:spPr>
        <p:txBody>
          <a:bodyPr vert="horz" wrap="square" lIns="0" tIns="13335" rIns="0" bIns="0" rtlCol="0">
            <a:no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0" name="Text Box 9"/>
          <p:cNvSpPr txBox="1"/>
          <p:nvPr/>
        </p:nvSpPr>
        <p:spPr>
          <a:xfrm>
            <a:off x="2827020" y="1067435"/>
            <a:ext cx="7301865" cy="5329555"/>
          </a:xfrm>
          <a:prstGeom prst="rect">
            <a:avLst/>
          </a:prstGeom>
          <a:noFill/>
        </p:spPr>
        <p:txBody>
          <a:bodyPr wrap="square" rtlCol="0">
            <a:noAutofit/>
          </a:bodyPr>
          <a:p>
            <a:pPr marL="285750" indent="-285750">
              <a:buFont typeface="Wingdings" panose="05000000000000000000" charset="0"/>
              <a:buChar char="Ø"/>
            </a:pPr>
            <a:r>
              <a:rPr lang="en-US" sz="2800" b="1">
                <a:latin typeface="Times New Roman" panose="02020603050405020304" charset="0"/>
                <a:cs typeface="Times New Roman" panose="02020603050405020304" charset="0"/>
              </a:rPr>
              <a:t>The Solution For Keylogger is :</a:t>
            </a:r>
            <a:endParaRPr lang="en-US" sz="2800" b="1">
              <a:latin typeface="Times New Roman" panose="02020603050405020304" charset="0"/>
              <a:cs typeface="Times New Roman" panose="02020603050405020304" charset="0"/>
            </a:endParaRPr>
          </a:p>
        </p:txBody>
      </p:sp>
      <p:pic>
        <p:nvPicPr>
          <p:cNvPr id="11" name="Content Placeholder 10" descr="Screenshot 2024-06-12 172641"/>
          <p:cNvPicPr>
            <a:picLocks noChangeAspect="1"/>
          </p:cNvPicPr>
          <p:nvPr>
            <p:ph sz="half" idx="2"/>
          </p:nvPr>
        </p:nvPicPr>
        <p:blipFill>
          <a:blip r:embed="rId3"/>
          <a:stretch>
            <a:fillRect/>
          </a:stretch>
        </p:blipFill>
        <p:spPr>
          <a:xfrm>
            <a:off x="2825115" y="1676400"/>
            <a:ext cx="7553325" cy="484187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11" name="Content Placeholder 10"/>
          <p:cNvSpPr>
            <a:spLocks noGrp="1"/>
          </p:cNvSpPr>
          <p:nvPr>
            <p:ph sz="half" idx="3"/>
          </p:nvPr>
        </p:nvSpPr>
        <p:spPr>
          <a:xfrm>
            <a:off x="6278880" y="4290060"/>
            <a:ext cx="2148840" cy="1813560"/>
          </a:xfrm>
        </p:spPr>
        <p:txBody>
          <a:bodyPr>
            <a:noAutofit/>
          </a:bodyPr>
          <a:p>
            <a:endParaRPr lang="en-US"/>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no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9" name="Text Box 8"/>
          <p:cNvSpPr txBox="1"/>
          <p:nvPr/>
        </p:nvSpPr>
        <p:spPr>
          <a:xfrm>
            <a:off x="1877060" y="1066800"/>
            <a:ext cx="8437880" cy="5501005"/>
          </a:xfrm>
          <a:prstGeom prst="rect">
            <a:avLst/>
          </a:prstGeom>
          <a:noFill/>
        </p:spPr>
        <p:txBody>
          <a:bodyPr wrap="square" rtlCol="0">
            <a:noAutofit/>
          </a:bodyPr>
          <a:p>
            <a:pPr marL="457200" indent="-457200">
              <a:buFont typeface="Wingdings" panose="05000000000000000000" charset="0"/>
              <a:buChar char="Ø"/>
            </a:pPr>
            <a:r>
              <a:rPr lang="en-US" sz="2800" b="1">
                <a:latin typeface="Times New Roman" panose="02020603050405020304" charset="0"/>
                <a:cs typeface="Times New Roman" panose="02020603050405020304" charset="0"/>
              </a:rPr>
              <a:t>Use Security Software:</a:t>
            </a:r>
            <a:r>
              <a:rPr lang="en-US"/>
              <a:t> </a:t>
            </a:r>
            <a:endParaRPr lang="en-US"/>
          </a:p>
          <a:p>
            <a:r>
              <a:rPr lang="en-US" sz="3200">
                <a:latin typeface="Times New Roman" panose="02020603050405020304" charset="0"/>
                <a:cs typeface="Times New Roman" panose="02020603050405020304" charset="0"/>
              </a:rPr>
              <a:t>Install reputable antivirus and anti-malware software that can help detect and prevent keyloggers. Or, outsource your security via a managed detection and response provider</a:t>
            </a:r>
            <a:r>
              <a:rPr lang="en-US"/>
              <a:t>.</a:t>
            </a:r>
            <a:endParaRPr lang="en-US"/>
          </a:p>
        </p:txBody>
      </p:sp>
      <p:pic>
        <p:nvPicPr>
          <p:cNvPr id="10" name="Content Placeholder 9" descr="Screen-Shot-2023-12-11-at-8"/>
          <p:cNvPicPr>
            <a:picLocks noChangeAspect="1"/>
          </p:cNvPicPr>
          <p:nvPr>
            <p:ph sz="half" idx="2"/>
          </p:nvPr>
        </p:nvPicPr>
        <p:blipFill>
          <a:blip r:embed="rId2"/>
          <a:stretch>
            <a:fillRect/>
          </a:stretch>
        </p:blipFill>
        <p:spPr>
          <a:xfrm>
            <a:off x="3429000" y="3707765"/>
            <a:ext cx="5303520" cy="249364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3492</Words>
  <Application>WPS Presentation</Application>
  <PresentationFormat>Widescreen</PresentationFormat>
  <Paragraphs>136</Paragraphs>
  <Slides>13</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13</vt:i4>
      </vt:variant>
    </vt:vector>
  </HeadingPairs>
  <TitlesOfParts>
    <vt:vector size="23" baseType="lpstr">
      <vt:lpstr>Arial</vt:lpstr>
      <vt:lpstr>SimSun</vt:lpstr>
      <vt:lpstr>Wingdings</vt:lpstr>
      <vt:lpstr>Trebuchet MS</vt:lpstr>
      <vt:lpstr>Times New Roman</vt:lpstr>
      <vt:lpstr>Wingdings</vt:lpstr>
      <vt:lpstr>Calibri</vt:lpstr>
      <vt:lpstr>Microsoft YaHei</vt:lpstr>
      <vt:lpstr>Arial Unicode MS</vt:lpstr>
      <vt:lpstr>Office Theme</vt:lpstr>
      <vt:lpstr>M.VEERENDRA</vt:lpstr>
      <vt:lpstr>KEY LOGGER AND SECURITY</vt:lpstr>
      <vt:lpstr>AGENDA</vt:lpstr>
      <vt:lpstr>Introduction To Key Logger And  Security</vt:lpstr>
      <vt:lpstr>PROBLEM	STATEMENT</vt:lpstr>
      <vt:lpstr>PROJECT	OVERVIEW</vt:lpstr>
      <vt:lpstr>WHO ARE THE END USERS?</vt:lpstr>
      <vt:lpstr>YOUR SOLUTION AND ITS VALUE PROPOSITION</vt:lpstr>
      <vt:lpstr>THE WOW IN YOUR SOLUTION</vt:lpstr>
      <vt:lpstr>PowerPoint 演示文稿</vt:lpstr>
      <vt:lpstr>RESULTS</vt:lpstr>
      <vt:lpstr>RESULTS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NANI</cp:lastModifiedBy>
  <cp:revision>5</cp:revision>
  <dcterms:created xsi:type="dcterms:W3CDTF">2024-06-03T05:48:00Z</dcterms:created>
  <dcterms:modified xsi:type="dcterms:W3CDTF">2024-06-13T06:09:54Z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2024-03-21T11:00:00Z</vt:filetime>
  </property>
  <property fmtid="{D5CDD505-2E9C-101B-9397-08002B2CF9AE}" pid="3" name="LastSaved">
    <vt:filetime>2024-06-03T11:00:00Z</vt:filetime>
  </property>
  <property fmtid="{D5CDD505-2E9C-101B-9397-08002B2CF9AE}" pid="4" name="ICV">
    <vt:lpwstr>42E7F4201BAD48878C69AD238712ED76_13</vt:lpwstr>
  </property>
  <property fmtid="{D5CDD505-2E9C-101B-9397-08002B2CF9AE}" pid="5" name="KSOProductBuildVer">
    <vt:lpwstr>1033-12.2.0.17119</vt:lpwstr>
  </property>
</Properties>
</file>