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70" r:id="rId11"/>
    <p:sldId id="266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5</a:t>
            </a:r>
            <a:br>
              <a:rPr lang="en-US" dirty="0"/>
            </a:br>
            <a:r>
              <a:rPr lang="en-US" dirty="0" smtClean="0"/>
              <a:t>Practice 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1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0"/>
            <a:ext cx="9602788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In </a:t>
            </a:r>
            <a:r>
              <a:rPr lang="en-US" sz="3200" dirty="0"/>
              <a:t>a class B subnet, we know the IP address of one of the hosts and the </a:t>
            </a:r>
            <a:r>
              <a:rPr lang="en-US" sz="3200" dirty="0" smtClean="0"/>
              <a:t>subnet mask </a:t>
            </a:r>
            <a:r>
              <a:rPr lang="en-US" sz="3200" dirty="0"/>
              <a:t>as given below: </a:t>
            </a:r>
            <a:r>
              <a:rPr lang="en-US" sz="3200" dirty="0" smtClean="0"/>
              <a:t>255.255.224.0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What is the first address (subnet address)? What is the last address?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The </a:t>
            </a:r>
            <a:r>
              <a:rPr lang="en-US" sz="3200" b="1" dirty="0"/>
              <a:t>first address can be found by </a:t>
            </a:r>
            <a:r>
              <a:rPr lang="en-US" sz="3200" b="1" dirty="0" err="1"/>
              <a:t>ANDing</a:t>
            </a:r>
            <a:r>
              <a:rPr lang="en-US" sz="3200" b="1" dirty="0"/>
              <a:t> the mask with the IP address as </a:t>
            </a:r>
            <a:r>
              <a:rPr lang="en-US" sz="3200" b="1" dirty="0" smtClean="0"/>
              <a:t>shown below</a:t>
            </a:r>
            <a:r>
              <a:rPr lang="en-US" sz="3200" b="1" dirty="0"/>
              <a:t>: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/>
              <a:t>IP Address: </a:t>
            </a:r>
            <a:r>
              <a:rPr lang="en-US" sz="3200" b="1" dirty="0" smtClean="0"/>
              <a:t>			131 </a:t>
            </a:r>
            <a:r>
              <a:rPr lang="en-US" sz="3200" b="1" dirty="0"/>
              <a:t>. 134 . 112 . 66</a:t>
            </a:r>
          </a:p>
          <a:p>
            <a:pPr marL="0" indent="0">
              <a:buNone/>
            </a:pPr>
            <a:r>
              <a:rPr lang="en-US" sz="3200" b="1" dirty="0"/>
              <a:t>Mask: </a:t>
            </a:r>
            <a:r>
              <a:rPr lang="en-US" sz="3200" b="1" dirty="0" smtClean="0"/>
              <a:t> 				</a:t>
            </a:r>
            <a:r>
              <a:rPr lang="en-US" sz="3200" b="1" dirty="0" smtClean="0"/>
              <a:t>	255 </a:t>
            </a:r>
            <a:r>
              <a:rPr lang="en-US" sz="3200" b="1" dirty="0"/>
              <a:t>. 255 . 224 . </a:t>
            </a:r>
            <a:r>
              <a:rPr lang="en-US" sz="3200" b="1" dirty="0" smtClean="0"/>
              <a:t>  0</a:t>
            </a: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First Address </a:t>
            </a:r>
            <a:r>
              <a:rPr lang="en-US" sz="3200" b="1" dirty="0" smtClean="0"/>
              <a:t>			131 </a:t>
            </a:r>
            <a:r>
              <a:rPr lang="en-US" sz="3200" b="1" dirty="0"/>
              <a:t>. 134 . </a:t>
            </a:r>
            <a:r>
              <a:rPr lang="en-US" sz="3200" b="1" dirty="0" smtClean="0"/>
              <a:t>  96 .   0</a:t>
            </a:r>
          </a:p>
          <a:p>
            <a:pPr marL="0" indent="0">
              <a:buNone/>
            </a:pPr>
            <a:r>
              <a:rPr lang="en-US" sz="3200" dirty="0" smtClean="0"/>
              <a:t>112=01110000 b</a:t>
            </a:r>
          </a:p>
          <a:p>
            <a:pPr marL="0" indent="0">
              <a:buNone/>
            </a:pPr>
            <a:r>
              <a:rPr lang="en-US" sz="3200" dirty="0" smtClean="0"/>
              <a:t>224=11100000 b</a:t>
            </a:r>
          </a:p>
          <a:p>
            <a:pPr marL="0" indent="0">
              <a:buNone/>
            </a:pPr>
            <a:r>
              <a:rPr lang="en-US" sz="3200" dirty="0" smtClean="0"/>
              <a:t>AND 01100000 b = 96 d</a:t>
            </a:r>
          </a:p>
          <a:p>
            <a:pPr marL="0" indent="0">
              <a:buNone/>
            </a:pPr>
            <a:r>
              <a:rPr lang="en-US" sz="3200" b="1" dirty="0"/>
              <a:t>The last address can be found by </a:t>
            </a:r>
            <a:r>
              <a:rPr lang="en-US" sz="3200" b="1" dirty="0" err="1"/>
              <a:t>ORing</a:t>
            </a:r>
            <a:r>
              <a:rPr lang="en-US" sz="3200" b="1" dirty="0"/>
              <a:t> </a:t>
            </a:r>
            <a:r>
              <a:rPr lang="en-US" sz="3200" b="1" dirty="0" smtClean="0"/>
              <a:t>the complement </a:t>
            </a:r>
            <a:r>
              <a:rPr lang="en-US" sz="3200" b="1" dirty="0"/>
              <a:t>of the mask with the </a:t>
            </a:r>
            <a:r>
              <a:rPr lang="en-US" sz="3200" b="1" dirty="0" smtClean="0"/>
              <a:t>IP address </a:t>
            </a:r>
            <a:r>
              <a:rPr lang="en-US" sz="3200" b="1" dirty="0"/>
              <a:t>(see the section on classless addressing because classful addressing is </a:t>
            </a:r>
            <a:r>
              <a:rPr lang="en-US" sz="3200" b="1" dirty="0" smtClean="0"/>
              <a:t>a special </a:t>
            </a:r>
            <a:r>
              <a:rPr lang="en-US" sz="3200" b="1" dirty="0"/>
              <a:t>case of classless addressing) as s</a:t>
            </a:r>
            <a:r>
              <a:rPr lang="en-US" sz="3200" b="1" dirty="0" smtClean="0"/>
              <a:t>hown </a:t>
            </a:r>
            <a:r>
              <a:rPr lang="en-US" sz="3200" b="1" dirty="0"/>
              <a:t>below</a:t>
            </a:r>
            <a:r>
              <a:rPr lang="en-US" sz="3200" b="1" dirty="0" smtClean="0"/>
              <a:t>:</a:t>
            </a:r>
          </a:p>
          <a:p>
            <a:pPr marL="0" indent="0">
              <a:buNone/>
            </a:pPr>
            <a:r>
              <a:rPr lang="en-US" sz="3100" b="1" dirty="0"/>
              <a:t>IP Address: </a:t>
            </a:r>
            <a:r>
              <a:rPr lang="en-US" sz="3100" b="1" dirty="0" smtClean="0"/>
              <a:t>			</a:t>
            </a:r>
            <a:r>
              <a:rPr lang="en-US" sz="3100" b="1" dirty="0" smtClean="0"/>
              <a:t>	131 </a:t>
            </a:r>
            <a:r>
              <a:rPr lang="en-US" sz="3100" b="1" dirty="0"/>
              <a:t>. 134 . 112 . </a:t>
            </a:r>
            <a:r>
              <a:rPr lang="en-US" sz="3100" b="1" dirty="0" smtClean="0"/>
              <a:t>  66</a:t>
            </a:r>
            <a:endParaRPr lang="en-US" sz="3100" b="1" dirty="0"/>
          </a:p>
          <a:p>
            <a:pPr marL="0" indent="0">
              <a:buNone/>
            </a:pPr>
            <a:r>
              <a:rPr lang="en-US" sz="3100" b="1" dirty="0"/>
              <a:t>Mask Complement: </a:t>
            </a:r>
            <a:r>
              <a:rPr lang="en-US" sz="3100" b="1" dirty="0" smtClean="0"/>
              <a:t>	    0 </a:t>
            </a:r>
            <a:r>
              <a:rPr lang="en-US" sz="3100" b="1" dirty="0"/>
              <a:t>. </a:t>
            </a:r>
            <a:r>
              <a:rPr lang="en-US" sz="3100" b="1" dirty="0" smtClean="0"/>
              <a:t>    0 </a:t>
            </a:r>
            <a:r>
              <a:rPr lang="en-US" sz="3100" b="1" dirty="0"/>
              <a:t>. </a:t>
            </a:r>
            <a:r>
              <a:rPr lang="en-US" sz="3100" b="1" dirty="0" smtClean="0"/>
              <a:t>  31 </a:t>
            </a:r>
            <a:r>
              <a:rPr lang="en-US" sz="3100" b="1" dirty="0"/>
              <a:t>. 255</a:t>
            </a:r>
          </a:p>
          <a:p>
            <a:pPr marL="0" indent="0">
              <a:buNone/>
            </a:pPr>
            <a:r>
              <a:rPr lang="en-US" sz="3100" b="1" dirty="0"/>
              <a:t>Last Address </a:t>
            </a:r>
            <a:r>
              <a:rPr lang="en-US" sz="3100" b="1" dirty="0" smtClean="0"/>
              <a:t>			131 </a:t>
            </a:r>
            <a:r>
              <a:rPr lang="en-US" sz="3100" b="1" dirty="0"/>
              <a:t>. 134 . 127 . </a:t>
            </a:r>
            <a:r>
              <a:rPr lang="en-US" sz="3100" b="1" dirty="0" smtClean="0"/>
              <a:t>255</a:t>
            </a:r>
          </a:p>
          <a:p>
            <a:pPr marL="0" indent="0">
              <a:buNone/>
            </a:pPr>
            <a:r>
              <a:rPr lang="en-US" sz="2800" dirty="0"/>
              <a:t>112=01110000 b</a:t>
            </a:r>
          </a:p>
          <a:p>
            <a:pPr marL="0" indent="0">
              <a:buNone/>
            </a:pPr>
            <a:r>
              <a:rPr lang="en-US" sz="2800" dirty="0" smtClean="0"/>
              <a:t>31=  00011111 </a:t>
            </a:r>
            <a:r>
              <a:rPr lang="en-US" sz="2800" dirty="0"/>
              <a:t>b</a:t>
            </a:r>
          </a:p>
          <a:p>
            <a:pPr marL="0" indent="0">
              <a:buNone/>
            </a:pPr>
            <a:r>
              <a:rPr lang="en-US" sz="2800" dirty="0" smtClean="0"/>
              <a:t>OR   01111111 </a:t>
            </a:r>
            <a:r>
              <a:rPr lang="en-US" sz="2800" dirty="0"/>
              <a:t>b = </a:t>
            </a:r>
            <a:r>
              <a:rPr lang="en-US" sz="2800" dirty="0" smtClean="0"/>
              <a:t>127 </a:t>
            </a:r>
            <a:r>
              <a:rPr lang="en-US" sz="2800" dirty="0"/>
              <a:t>d</a:t>
            </a:r>
          </a:p>
          <a:p>
            <a:pPr marL="0" indent="0">
              <a:buNone/>
            </a:pPr>
            <a:endParaRPr lang="en-US" sz="3100" b="1" dirty="0"/>
          </a:p>
        </p:txBody>
      </p:sp>
    </p:spTree>
    <p:extLst>
      <p:ext uri="{BB962C8B-B14F-4D97-AF65-F5344CB8AC3E}">
        <p14:creationId xmlns:p14="http://schemas.microsoft.com/office/powerpoint/2010/main" val="150121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64276"/>
            <a:ext cx="8915400" cy="49469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Find </a:t>
            </a:r>
            <a:r>
              <a:rPr lang="en-US" sz="3200" dirty="0"/>
              <a:t>the subnet mask in each case</a:t>
            </a:r>
            <a:r>
              <a:rPr lang="en-US" sz="3200" dirty="0" smtClean="0"/>
              <a:t>: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32 </a:t>
            </a:r>
            <a:r>
              <a:rPr lang="en-US" sz="3200" dirty="0"/>
              <a:t>subnets in class </a:t>
            </a:r>
            <a:r>
              <a:rPr lang="en-US" sz="3200" dirty="0" smtClean="0"/>
              <a:t>C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 smtClean="0"/>
              <a:t>In </a:t>
            </a:r>
            <a:r>
              <a:rPr lang="en-US" sz="3200" b="1" dirty="0"/>
              <a:t>this case, </a:t>
            </a:r>
            <a:r>
              <a:rPr lang="en-US" sz="3200" b="1" i="1" dirty="0"/>
              <a:t>n </a:t>
            </a:r>
            <a:r>
              <a:rPr lang="en-US" sz="3200" b="1" dirty="0"/>
              <a:t>= 24. We can calculate </a:t>
            </a:r>
            <a:r>
              <a:rPr lang="en-US" sz="3200" b="1" i="1" dirty="0" err="1"/>
              <a:t>n</a:t>
            </a:r>
            <a:r>
              <a:rPr lang="en-US" sz="3200" b="1" baseline="-25000" dirty="0" err="1"/>
              <a:t>sub</a:t>
            </a:r>
            <a:r>
              <a:rPr lang="en-US" sz="3200" b="1" dirty="0"/>
              <a:t> </a:t>
            </a:r>
            <a:r>
              <a:rPr lang="en-US" sz="3200" b="1" dirty="0" smtClean="0"/>
              <a:t>= </a:t>
            </a:r>
            <a:r>
              <a:rPr lang="en-US" sz="3200" b="1" dirty="0"/>
              <a:t>24 </a:t>
            </a:r>
            <a:r>
              <a:rPr lang="en-US" sz="3200" b="1" dirty="0" smtClean="0"/>
              <a:t>+ </a:t>
            </a:r>
            <a:r>
              <a:rPr lang="en-US" sz="3200" b="1" dirty="0"/>
              <a:t>log</a:t>
            </a:r>
            <a:r>
              <a:rPr lang="en-US" sz="3200" b="1" baseline="-25000" dirty="0"/>
              <a:t>2</a:t>
            </a:r>
            <a:r>
              <a:rPr lang="en-US" sz="3200" b="1" dirty="0"/>
              <a:t>32 = </a:t>
            </a:r>
            <a:r>
              <a:rPr lang="en-US" sz="3200" b="1" dirty="0" smtClean="0"/>
              <a:t>24+5 = 29</a:t>
            </a:r>
            <a:r>
              <a:rPr lang="en-US" sz="3200" b="1" dirty="0"/>
              <a:t>. Therefore, the</a:t>
            </a:r>
          </a:p>
          <a:p>
            <a:pPr marL="0" indent="0">
              <a:buNone/>
            </a:pPr>
            <a:r>
              <a:rPr lang="en-US" sz="3200" b="1" dirty="0"/>
              <a:t>mask has twenty-nine 1’s and three 0’s. The following shows the mask both in</a:t>
            </a:r>
          </a:p>
          <a:p>
            <a:pPr marL="0" indent="0">
              <a:buNone/>
            </a:pPr>
            <a:r>
              <a:rPr lang="en-US" sz="3200" b="1" dirty="0"/>
              <a:t>binary and dotted decimal notation</a:t>
            </a:r>
            <a:r>
              <a:rPr lang="en-US" sz="3200" b="1" dirty="0" smtClean="0"/>
              <a:t>:</a:t>
            </a:r>
          </a:p>
          <a:p>
            <a:pPr marL="0" indent="0">
              <a:buNone/>
            </a:pPr>
            <a:r>
              <a:rPr lang="en-US" sz="3200" b="1" dirty="0"/>
              <a:t>Binary 11111111 11111111 11111111 11111000</a:t>
            </a:r>
          </a:p>
          <a:p>
            <a:pPr marL="0" indent="0">
              <a:buNone/>
            </a:pPr>
            <a:r>
              <a:rPr lang="en-US" sz="3200" b="1" dirty="0"/>
              <a:t>Decimal 255 . 255 . 255 . 248</a:t>
            </a:r>
            <a:endParaRPr lang="en-US" sz="3200" b="1" dirty="0" smtClean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4835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65760"/>
            <a:ext cx="8915400" cy="63509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In </a:t>
            </a:r>
            <a:r>
              <a:rPr lang="en-US" sz="3200" dirty="0"/>
              <a:t>a block of addresses, we know the IP address of one host is </a:t>
            </a:r>
            <a:r>
              <a:rPr lang="en-US" sz="3200" dirty="0" smtClean="0"/>
              <a:t>182.44.82.16/26. What </a:t>
            </a:r>
            <a:r>
              <a:rPr lang="en-US" sz="3200" dirty="0"/>
              <a:t>is the first address (network address) and the last address (limited </a:t>
            </a:r>
            <a:r>
              <a:rPr lang="en-US" sz="3200" dirty="0" smtClean="0"/>
              <a:t>broadcast address</a:t>
            </a:r>
            <a:r>
              <a:rPr lang="en-US" sz="3200" dirty="0"/>
              <a:t>) in this block?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/26 means the first 26 digit of binary is 1’s</a:t>
            </a:r>
          </a:p>
          <a:p>
            <a:pPr marL="0" indent="0">
              <a:buNone/>
            </a:pPr>
            <a:r>
              <a:rPr lang="en-US" sz="3200" dirty="0" smtClean="0"/>
              <a:t>11111111 11111111 11111111 </a:t>
            </a:r>
            <a:r>
              <a:rPr lang="en-US" sz="3200" b="1" dirty="0" smtClean="0"/>
              <a:t>11000000</a:t>
            </a:r>
            <a:r>
              <a:rPr lang="en-US" sz="3200" dirty="0" smtClean="0"/>
              <a:t> b= 255.255.255.</a:t>
            </a:r>
            <a:r>
              <a:rPr lang="en-US" sz="3200" b="1" dirty="0" smtClean="0"/>
              <a:t>192</a:t>
            </a:r>
            <a:r>
              <a:rPr lang="en-US" sz="3200" dirty="0" smtClean="0"/>
              <a:t> d </a:t>
            </a:r>
            <a:endParaRPr lang="en-US" sz="3200" dirty="0"/>
          </a:p>
          <a:p>
            <a:pPr marL="0" indent="0">
              <a:buNone/>
            </a:pPr>
            <a:r>
              <a:rPr lang="en-US" sz="3400" b="1" dirty="0" smtClean="0"/>
              <a:t>With </a:t>
            </a:r>
            <a:r>
              <a:rPr lang="en-US" sz="3400" b="1" dirty="0"/>
              <a:t>the information given, the first address is found by </a:t>
            </a:r>
            <a:r>
              <a:rPr lang="en-US" sz="3400" b="1" dirty="0" err="1"/>
              <a:t>ANDing</a:t>
            </a:r>
            <a:r>
              <a:rPr lang="en-US" sz="3400" b="1" dirty="0"/>
              <a:t> the host </a:t>
            </a:r>
            <a:r>
              <a:rPr lang="en-US" sz="3400" b="1" dirty="0" smtClean="0"/>
              <a:t>address with </a:t>
            </a:r>
            <a:r>
              <a:rPr lang="en-US" sz="3400" b="1" dirty="0"/>
              <a:t>the mask 255.255.255.192 (/26</a:t>
            </a:r>
            <a:r>
              <a:rPr lang="en-US" sz="3400" b="1" dirty="0" smtClean="0"/>
              <a:t>).</a:t>
            </a:r>
          </a:p>
          <a:p>
            <a:pPr marL="0" indent="0">
              <a:buNone/>
            </a:pPr>
            <a:r>
              <a:rPr lang="en-US" sz="3400" b="1" dirty="0"/>
              <a:t>Host Address: </a:t>
            </a:r>
            <a:r>
              <a:rPr lang="en-US" sz="3400" b="1" dirty="0" smtClean="0"/>
              <a:t>				182 </a:t>
            </a:r>
            <a:r>
              <a:rPr lang="en-US" sz="3400" b="1" dirty="0"/>
              <a:t>. </a:t>
            </a:r>
            <a:r>
              <a:rPr lang="en-US" sz="3400" b="1" dirty="0" smtClean="0"/>
              <a:t>  44 </a:t>
            </a:r>
            <a:r>
              <a:rPr lang="en-US" sz="3400" b="1" dirty="0"/>
              <a:t>. </a:t>
            </a:r>
            <a:r>
              <a:rPr lang="en-US" sz="3400" b="1" dirty="0" smtClean="0"/>
              <a:t>  82 </a:t>
            </a:r>
            <a:r>
              <a:rPr lang="en-US" sz="3400" b="1" dirty="0"/>
              <a:t>. </a:t>
            </a:r>
            <a:r>
              <a:rPr lang="en-US" sz="3400" b="1" dirty="0" smtClean="0"/>
              <a:t>  16</a:t>
            </a:r>
            <a:endParaRPr lang="en-US" sz="3400" b="1" dirty="0"/>
          </a:p>
          <a:p>
            <a:pPr marL="0" indent="0">
              <a:buNone/>
            </a:pPr>
            <a:r>
              <a:rPr lang="en-US" sz="3400" b="1" dirty="0"/>
              <a:t>Mask: </a:t>
            </a:r>
            <a:r>
              <a:rPr lang="en-US" sz="3400" b="1" dirty="0" smtClean="0"/>
              <a:t>						255 </a:t>
            </a:r>
            <a:r>
              <a:rPr lang="en-US" sz="3400" b="1" dirty="0"/>
              <a:t>. 255 . 255 . 192</a:t>
            </a:r>
          </a:p>
          <a:p>
            <a:pPr marL="0" indent="0">
              <a:buNone/>
            </a:pPr>
            <a:r>
              <a:rPr lang="en-US" sz="3400" b="1" dirty="0"/>
              <a:t>Network Address (First): </a:t>
            </a:r>
            <a:r>
              <a:rPr lang="en-US" sz="3400" b="1" dirty="0" smtClean="0"/>
              <a:t>	182 </a:t>
            </a:r>
            <a:r>
              <a:rPr lang="en-US" sz="3400" b="1" dirty="0"/>
              <a:t>. </a:t>
            </a:r>
            <a:r>
              <a:rPr lang="en-US" sz="3400" b="1" dirty="0" smtClean="0"/>
              <a:t>  44 </a:t>
            </a:r>
            <a:r>
              <a:rPr lang="en-US" sz="3400" b="1" dirty="0"/>
              <a:t>. </a:t>
            </a:r>
            <a:r>
              <a:rPr lang="en-US" sz="3400" b="1" dirty="0" smtClean="0"/>
              <a:t>  82 </a:t>
            </a:r>
            <a:r>
              <a:rPr lang="en-US" sz="3400" b="1" dirty="0"/>
              <a:t>. </a:t>
            </a:r>
            <a:r>
              <a:rPr lang="en-US" sz="3400" b="1" dirty="0" smtClean="0"/>
              <a:t>    0</a:t>
            </a:r>
            <a:endParaRPr lang="en-US" sz="3400" b="1" dirty="0"/>
          </a:p>
          <a:p>
            <a:pPr marL="0" indent="0">
              <a:buNone/>
            </a:pPr>
            <a:endParaRPr lang="en-US" sz="3400" b="1" dirty="0" smtClean="0"/>
          </a:p>
          <a:p>
            <a:pPr marL="0" indent="0">
              <a:buNone/>
            </a:pPr>
            <a:r>
              <a:rPr lang="en-US" sz="3400" b="1" dirty="0" smtClean="0"/>
              <a:t>The </a:t>
            </a:r>
            <a:r>
              <a:rPr lang="en-US" sz="3400" b="1" dirty="0"/>
              <a:t>last address can be found by </a:t>
            </a:r>
            <a:r>
              <a:rPr lang="en-US" sz="3400" b="1" dirty="0" err="1"/>
              <a:t>ORing</a:t>
            </a:r>
            <a:r>
              <a:rPr lang="en-US" sz="3400" b="1" dirty="0"/>
              <a:t> the host address with the mask </a:t>
            </a:r>
            <a:r>
              <a:rPr lang="en-US" sz="3400" b="1" dirty="0" smtClean="0"/>
              <a:t>complement 0.0.0.63</a:t>
            </a:r>
            <a:r>
              <a:rPr lang="en-US" sz="3400" b="1" dirty="0"/>
              <a:t>.</a:t>
            </a:r>
            <a:endParaRPr lang="en-US" sz="3400" b="1" dirty="0" smtClean="0"/>
          </a:p>
          <a:p>
            <a:pPr marL="0" indent="0">
              <a:buNone/>
            </a:pPr>
            <a:r>
              <a:rPr lang="en-US" sz="3400" b="1" dirty="0"/>
              <a:t>Host Address: </a:t>
            </a:r>
            <a:r>
              <a:rPr lang="en-US" sz="3400" b="1" dirty="0" smtClean="0"/>
              <a:t>			182 </a:t>
            </a:r>
            <a:r>
              <a:rPr lang="en-US" sz="3400" b="1" dirty="0"/>
              <a:t>. 44 . 82 . 16</a:t>
            </a:r>
          </a:p>
          <a:p>
            <a:pPr marL="0" indent="0">
              <a:buNone/>
            </a:pPr>
            <a:r>
              <a:rPr lang="en-US" sz="3400" b="1" dirty="0"/>
              <a:t>Mask Complement: </a:t>
            </a:r>
            <a:r>
              <a:rPr lang="en-US" sz="3400" b="1" dirty="0" smtClean="0"/>
              <a:t>	    0 </a:t>
            </a:r>
            <a:r>
              <a:rPr lang="en-US" sz="3400" b="1" dirty="0"/>
              <a:t>. </a:t>
            </a:r>
            <a:r>
              <a:rPr lang="en-US" sz="3400" b="1" dirty="0" smtClean="0"/>
              <a:t>  0 </a:t>
            </a:r>
            <a:r>
              <a:rPr lang="en-US" sz="3400" b="1" dirty="0"/>
              <a:t>. </a:t>
            </a:r>
            <a:r>
              <a:rPr lang="en-US" sz="3400" b="1" dirty="0" smtClean="0"/>
              <a:t>  0 </a:t>
            </a:r>
            <a:r>
              <a:rPr lang="en-US" sz="3400" b="1" dirty="0"/>
              <a:t>. 63</a:t>
            </a:r>
          </a:p>
          <a:p>
            <a:pPr marL="0" indent="0">
              <a:buNone/>
            </a:pPr>
            <a:r>
              <a:rPr lang="en-US" sz="3400" b="1" dirty="0"/>
              <a:t>Last Address: </a:t>
            </a:r>
            <a:r>
              <a:rPr lang="en-US" sz="3400" b="1" dirty="0" smtClean="0"/>
              <a:t>			182 </a:t>
            </a:r>
            <a:r>
              <a:rPr lang="en-US" sz="3400" b="1" dirty="0"/>
              <a:t>. 44 . 82 . 63</a:t>
            </a:r>
          </a:p>
        </p:txBody>
      </p:sp>
    </p:spTree>
    <p:extLst>
      <p:ext uri="{BB962C8B-B14F-4D97-AF65-F5344CB8AC3E}">
        <p14:creationId xmlns:p14="http://schemas.microsoft.com/office/powerpoint/2010/main" val="4235273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8305" y="1"/>
            <a:ext cx="10041775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An </a:t>
            </a:r>
            <a:r>
              <a:rPr lang="en-US" sz="1400" dirty="0"/>
              <a:t>organization is granted the block 211.17.180.0/24. The administrator wants </a:t>
            </a:r>
            <a:r>
              <a:rPr lang="en-US" sz="1400" dirty="0" smtClean="0"/>
              <a:t>to create </a:t>
            </a:r>
            <a:r>
              <a:rPr lang="en-US" sz="1400" dirty="0"/>
              <a:t>32 subnets.</a:t>
            </a:r>
          </a:p>
          <a:p>
            <a:pPr marL="0" indent="0">
              <a:buNone/>
            </a:pPr>
            <a:r>
              <a:rPr lang="en-US" sz="1400" dirty="0"/>
              <a:t>a. Find the subnet mask.</a:t>
            </a:r>
          </a:p>
          <a:p>
            <a:pPr marL="0" indent="0">
              <a:buNone/>
            </a:pPr>
            <a:r>
              <a:rPr lang="en-US" sz="1400" dirty="0"/>
              <a:t>b. Find the number of addresses in each subnet.</a:t>
            </a:r>
          </a:p>
          <a:p>
            <a:pPr marL="0" indent="0">
              <a:buNone/>
            </a:pPr>
            <a:r>
              <a:rPr lang="en-US" sz="1400" dirty="0"/>
              <a:t>c. Find the first and the last address in the first subnet.</a:t>
            </a:r>
          </a:p>
          <a:p>
            <a:pPr marL="0" indent="0">
              <a:buNone/>
            </a:pPr>
            <a:r>
              <a:rPr lang="en-US" sz="1400" dirty="0" smtClean="0"/>
              <a:t>d. Find the first and the last address in the last subnet (subnet 32).</a:t>
            </a:r>
          </a:p>
          <a:p>
            <a:pPr marL="0" indent="0">
              <a:buNone/>
            </a:pPr>
            <a:r>
              <a:rPr lang="en-US" sz="1400" b="1" dirty="0" smtClean="0"/>
              <a:t>a</a:t>
            </a:r>
            <a:r>
              <a:rPr lang="en-US" sz="1400" b="1" dirty="0"/>
              <a:t>. log</a:t>
            </a:r>
            <a:r>
              <a:rPr lang="en-US" sz="1400" b="1" baseline="-25000" dirty="0"/>
              <a:t>2</a:t>
            </a:r>
            <a:r>
              <a:rPr lang="en-US" sz="1400" b="1" dirty="0"/>
              <a:t>32 </a:t>
            </a:r>
            <a:r>
              <a:rPr lang="en-US" sz="1400" b="1" dirty="0" smtClean="0"/>
              <a:t>= </a:t>
            </a:r>
            <a:r>
              <a:rPr lang="en-US" sz="1400" b="1" dirty="0"/>
              <a:t>5 Possible subnets: 32 Mask: /</a:t>
            </a:r>
            <a:r>
              <a:rPr lang="en-US" sz="1400" b="1" dirty="0" smtClean="0"/>
              <a:t>29 (24+5) or 11111111 11111111 11111111 11111000 b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b</a:t>
            </a:r>
            <a:r>
              <a:rPr lang="en-US" sz="1400" b="1" dirty="0"/>
              <a:t>. </a:t>
            </a:r>
            <a:r>
              <a:rPr lang="en-US" sz="1400" b="1" dirty="0" smtClean="0"/>
              <a:t>2</a:t>
            </a:r>
            <a:r>
              <a:rPr lang="en-US" sz="1400" b="1" baseline="30000" dirty="0" smtClean="0"/>
              <a:t>32</a:t>
            </a:r>
            <a:r>
              <a:rPr lang="en-US" sz="1400" b="1" baseline="30000" dirty="0"/>
              <a:t>-</a:t>
            </a:r>
            <a:r>
              <a:rPr lang="en-US" sz="1400" b="1" baseline="30000" dirty="0" smtClean="0"/>
              <a:t>29</a:t>
            </a:r>
            <a:r>
              <a:rPr lang="en-US" sz="1400" b="1" dirty="0" smtClean="0"/>
              <a:t> </a:t>
            </a:r>
            <a:r>
              <a:rPr lang="en-US" sz="1400" b="1" dirty="0"/>
              <a:t>= 8 addresses in each subnet</a:t>
            </a:r>
          </a:p>
          <a:p>
            <a:pPr marL="0" indent="0">
              <a:buNone/>
            </a:pPr>
            <a:r>
              <a:rPr lang="en-US" sz="1400" b="1" dirty="0" smtClean="0"/>
              <a:t>c. First subnet: The </a:t>
            </a:r>
            <a:r>
              <a:rPr lang="en-US" sz="1400" b="1" dirty="0"/>
              <a:t>first address is the beginning address of the block.</a:t>
            </a:r>
          </a:p>
          <a:p>
            <a:pPr marL="0" indent="0">
              <a:buNone/>
            </a:pPr>
            <a:r>
              <a:rPr lang="en-US" sz="1400" b="1" dirty="0"/>
              <a:t>first address in subnet 1: 211 . 17 . 180 . 0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smtClean="0"/>
              <a:t>To </a:t>
            </a:r>
            <a:r>
              <a:rPr lang="en-US" sz="1400" b="1" dirty="0"/>
              <a:t>find the last address, we need to write 7 (one less than the number </a:t>
            </a:r>
            <a:r>
              <a:rPr lang="en-US" sz="1400" b="1" dirty="0" smtClean="0"/>
              <a:t>of addresses </a:t>
            </a:r>
            <a:r>
              <a:rPr lang="en-US" sz="1400" b="1" dirty="0"/>
              <a:t>in each subnet) in base 256 (0.0.0.7) and add it to the first address (</a:t>
            </a:r>
            <a:r>
              <a:rPr lang="en-US" sz="1400" b="1" dirty="0" smtClean="0"/>
              <a:t>in base </a:t>
            </a:r>
            <a:r>
              <a:rPr lang="en-US" sz="1400" b="1" dirty="0"/>
              <a:t>256</a:t>
            </a:r>
            <a:r>
              <a:rPr lang="en-US" sz="1400" b="1" dirty="0" smtClean="0"/>
              <a:t>).</a:t>
            </a:r>
          </a:p>
          <a:p>
            <a:pPr marL="0" indent="0">
              <a:buNone/>
            </a:pPr>
            <a:r>
              <a:rPr lang="en-US" sz="1400" b="1" dirty="0"/>
              <a:t>first address in subnet 1: </a:t>
            </a:r>
            <a:r>
              <a:rPr lang="en-US" sz="1400" b="1" dirty="0" smtClean="0"/>
              <a:t>	211 </a:t>
            </a:r>
            <a:r>
              <a:rPr lang="en-US" sz="1400" b="1" dirty="0"/>
              <a:t>. </a:t>
            </a:r>
            <a:r>
              <a:rPr lang="en-US" sz="1400" b="1" dirty="0" smtClean="0"/>
              <a:t> 17 </a:t>
            </a:r>
            <a:r>
              <a:rPr lang="en-US" sz="1400" b="1" dirty="0"/>
              <a:t>. 180 . </a:t>
            </a:r>
            <a:r>
              <a:rPr lang="en-US" sz="1400" b="1" dirty="0" smtClean="0"/>
              <a:t> 0, number </a:t>
            </a:r>
            <a:r>
              <a:rPr lang="en-US" sz="1400" b="1" dirty="0"/>
              <a:t>of addresses: </a:t>
            </a:r>
            <a:r>
              <a:rPr lang="en-US" sz="1400" b="1" dirty="0" smtClean="0"/>
              <a:t>	    0 </a:t>
            </a:r>
            <a:r>
              <a:rPr lang="en-US" sz="1400" b="1" dirty="0"/>
              <a:t>. </a:t>
            </a:r>
            <a:r>
              <a:rPr lang="en-US" sz="1400" b="1" dirty="0" smtClean="0"/>
              <a:t>   0 </a:t>
            </a:r>
            <a:r>
              <a:rPr lang="en-US" sz="1400" b="1" dirty="0"/>
              <a:t>. </a:t>
            </a:r>
            <a:r>
              <a:rPr lang="en-US" sz="1400" b="1" dirty="0" smtClean="0"/>
              <a:t>    0 </a:t>
            </a:r>
            <a:r>
              <a:rPr lang="en-US" sz="1400" b="1" dirty="0"/>
              <a:t>. </a:t>
            </a:r>
            <a:r>
              <a:rPr lang="en-US" sz="1400" b="1" dirty="0" smtClean="0"/>
              <a:t> 7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last address in </a:t>
            </a:r>
            <a:r>
              <a:rPr lang="en-US" sz="1400" b="1" dirty="0" smtClean="0"/>
              <a:t>subnet 1</a:t>
            </a:r>
            <a:r>
              <a:rPr lang="en-US" sz="1400" b="1" dirty="0"/>
              <a:t>: </a:t>
            </a:r>
            <a:r>
              <a:rPr lang="en-US" sz="1400" b="1" dirty="0" smtClean="0"/>
              <a:t>	211 </a:t>
            </a:r>
            <a:r>
              <a:rPr lang="en-US" sz="1400" b="1" dirty="0"/>
              <a:t>. </a:t>
            </a:r>
            <a:r>
              <a:rPr lang="en-US" sz="1400" b="1" dirty="0" smtClean="0"/>
              <a:t> 17 </a:t>
            </a:r>
            <a:r>
              <a:rPr lang="en-US" sz="1400" b="1" dirty="0"/>
              <a:t>. 180 . </a:t>
            </a:r>
            <a:r>
              <a:rPr lang="en-US" sz="1400" b="1" dirty="0" smtClean="0"/>
              <a:t> 7</a:t>
            </a:r>
          </a:p>
          <a:p>
            <a:pPr marL="0" indent="0">
              <a:buNone/>
            </a:pPr>
            <a:r>
              <a:rPr lang="en-US" sz="1400" b="1" dirty="0" smtClean="0"/>
              <a:t>d. Last subnet (Subnet 5):</a:t>
            </a:r>
          </a:p>
          <a:p>
            <a:pPr marL="0" indent="0">
              <a:buNone/>
            </a:pPr>
            <a:r>
              <a:rPr lang="en-US" sz="1400" b="1" dirty="0" smtClean="0"/>
              <a:t>To find the first address in subnet 5, we need to add 32 (4 x 8) in base 256 (0.0.0.32) to the first address in subnet 1. </a:t>
            </a:r>
          </a:p>
          <a:p>
            <a:pPr marL="0" indent="0">
              <a:buNone/>
            </a:pPr>
            <a:r>
              <a:rPr lang="en-US" sz="1400" b="1" dirty="0"/>
              <a:t>first address in subnet 1 </a:t>
            </a:r>
            <a:r>
              <a:rPr lang="en-US" sz="1400" b="1" dirty="0" smtClean="0"/>
              <a:t>	211 </a:t>
            </a:r>
            <a:r>
              <a:rPr lang="en-US" sz="1400" b="1" dirty="0"/>
              <a:t>. 17 . 180 </a:t>
            </a:r>
            <a:r>
              <a:rPr lang="en-US" sz="1400" b="1" dirty="0" smtClean="0"/>
              <a:t>.   0, number </a:t>
            </a:r>
            <a:r>
              <a:rPr lang="en-US" sz="1400" b="1" dirty="0"/>
              <a:t>of addresses: </a:t>
            </a:r>
            <a:r>
              <a:rPr lang="en-US" sz="1400" b="1" dirty="0" smtClean="0"/>
              <a:t>		    0 </a:t>
            </a:r>
            <a:r>
              <a:rPr lang="en-US" sz="1400" b="1" dirty="0"/>
              <a:t>. </a:t>
            </a:r>
            <a:r>
              <a:rPr lang="en-US" sz="1400" b="1" dirty="0" smtClean="0"/>
              <a:t>  0 </a:t>
            </a:r>
            <a:r>
              <a:rPr lang="en-US" sz="1400" b="1" dirty="0"/>
              <a:t>. </a:t>
            </a:r>
            <a:r>
              <a:rPr lang="en-US" sz="1400" b="1" dirty="0" smtClean="0"/>
              <a:t>    0 </a:t>
            </a:r>
            <a:r>
              <a:rPr lang="en-US" sz="1400" b="1" dirty="0"/>
              <a:t>. 32</a:t>
            </a:r>
          </a:p>
          <a:p>
            <a:pPr marL="0" indent="0">
              <a:buNone/>
            </a:pPr>
            <a:r>
              <a:rPr lang="en-US" sz="1400" b="1" dirty="0"/>
              <a:t>first address in subnet 5: </a:t>
            </a:r>
            <a:r>
              <a:rPr lang="en-US" sz="1400" b="1" dirty="0" smtClean="0"/>
              <a:t>	211 </a:t>
            </a:r>
            <a:r>
              <a:rPr lang="en-US" sz="1400" b="1" dirty="0"/>
              <a:t>. 17 . 180 . 32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/>
              <a:t>Now we can calculate the last address in subnet 5 as we did for the first address.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/>
              <a:t>first address in subnet 5: </a:t>
            </a:r>
            <a:r>
              <a:rPr lang="en-US" sz="1400" b="1" dirty="0" smtClean="0"/>
              <a:t>	211 </a:t>
            </a:r>
            <a:r>
              <a:rPr lang="en-US" sz="1400" b="1" dirty="0"/>
              <a:t>. 17 . 180 . </a:t>
            </a:r>
            <a:r>
              <a:rPr lang="en-US" sz="1400" b="1" dirty="0" smtClean="0"/>
              <a:t>32, number </a:t>
            </a:r>
            <a:r>
              <a:rPr lang="en-US" sz="1400" b="1" dirty="0"/>
              <a:t>of addresses: </a:t>
            </a:r>
            <a:r>
              <a:rPr lang="en-US" sz="1400" b="1" dirty="0" smtClean="0"/>
              <a:t>		    0 .   </a:t>
            </a:r>
            <a:r>
              <a:rPr lang="en-US" sz="1400" b="1" dirty="0"/>
              <a:t>0 </a:t>
            </a:r>
            <a:r>
              <a:rPr lang="en-US" sz="1400" b="1" dirty="0" smtClean="0"/>
              <a:t>.     </a:t>
            </a:r>
            <a:r>
              <a:rPr lang="en-US" sz="1400" b="1" dirty="0"/>
              <a:t>0 </a:t>
            </a:r>
            <a:r>
              <a:rPr lang="en-US" sz="1400" b="1" dirty="0" smtClean="0"/>
              <a:t>.   </a:t>
            </a:r>
            <a:r>
              <a:rPr lang="en-US" sz="1400" b="1" dirty="0"/>
              <a:t>7</a:t>
            </a:r>
          </a:p>
          <a:p>
            <a:pPr marL="0" indent="0">
              <a:buNone/>
            </a:pPr>
            <a:r>
              <a:rPr lang="en-US" sz="1400" b="1" dirty="0"/>
              <a:t>last address in subnet 5: </a:t>
            </a:r>
            <a:r>
              <a:rPr lang="en-US" sz="1400" b="1" dirty="0" smtClean="0"/>
              <a:t>	211 </a:t>
            </a:r>
            <a:r>
              <a:rPr lang="en-US" sz="1400" b="1" dirty="0"/>
              <a:t>. 17 . 180 . </a:t>
            </a:r>
            <a:r>
              <a:rPr lang="en-US" sz="1400" b="1" dirty="0" smtClean="0"/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4020824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64275"/>
            <a:ext cx="8915400" cy="56360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Find </a:t>
            </a:r>
            <a:r>
              <a:rPr lang="en-US" sz="3200" dirty="0"/>
              <a:t>the range of addresses in the following </a:t>
            </a:r>
            <a:r>
              <a:rPr lang="en-US" sz="3200" dirty="0" smtClean="0"/>
              <a:t>blocks:</a:t>
            </a:r>
          </a:p>
          <a:p>
            <a:pPr marL="0" indent="0">
              <a:buNone/>
            </a:pPr>
            <a:r>
              <a:rPr lang="en-US" sz="3200" dirty="0" smtClean="0"/>
              <a:t>123.56.77.32/29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 smtClean="0"/>
              <a:t>The </a:t>
            </a:r>
            <a:r>
              <a:rPr lang="en-US" sz="3200" b="1" dirty="0"/>
              <a:t>number of address in this block is </a:t>
            </a:r>
            <a:r>
              <a:rPr lang="en-US" sz="3200" b="1" dirty="0" smtClean="0"/>
              <a:t>2</a:t>
            </a:r>
            <a:r>
              <a:rPr lang="en-US" sz="3200" b="1" baseline="30000" dirty="0" smtClean="0"/>
              <a:t>32-29</a:t>
            </a:r>
            <a:r>
              <a:rPr lang="en-US" sz="3200" b="1" dirty="0" smtClean="0"/>
              <a:t> </a:t>
            </a:r>
            <a:r>
              <a:rPr lang="en-US" sz="3200" b="1" dirty="0"/>
              <a:t>= 8. We need to add 7 (one less)</a:t>
            </a:r>
          </a:p>
          <a:p>
            <a:pPr marL="0" indent="0">
              <a:buNone/>
            </a:pPr>
            <a:r>
              <a:rPr lang="en-US" sz="3200" b="1" dirty="0"/>
              <a:t>addresses (0.0.0.7 in base 256) to the first address to find the last address</a:t>
            </a:r>
            <a:r>
              <a:rPr lang="en-US" sz="3200" b="1" dirty="0" smtClean="0"/>
              <a:t>.</a:t>
            </a:r>
          </a:p>
          <a:p>
            <a:pPr marL="0" indent="0">
              <a:buNone/>
            </a:pPr>
            <a:r>
              <a:rPr lang="en-US" sz="3200" b="1" dirty="0"/>
              <a:t>From: </a:t>
            </a:r>
            <a:r>
              <a:rPr lang="en-US" sz="3200" b="1" dirty="0" smtClean="0"/>
              <a:t>	123 </a:t>
            </a:r>
            <a:r>
              <a:rPr lang="en-US" sz="3200" b="1" dirty="0"/>
              <a:t>. 56 . 77 . 32</a:t>
            </a:r>
          </a:p>
          <a:p>
            <a:pPr marL="0" indent="0">
              <a:buNone/>
            </a:pPr>
            <a:r>
              <a:rPr lang="en-US" sz="3200" b="1" dirty="0" smtClean="0"/>
              <a:t>			    0 </a:t>
            </a:r>
            <a:r>
              <a:rPr lang="en-US" sz="3200" b="1" dirty="0"/>
              <a:t>. </a:t>
            </a:r>
            <a:r>
              <a:rPr lang="en-US" sz="3200" b="1" dirty="0" smtClean="0"/>
              <a:t>  0 </a:t>
            </a:r>
            <a:r>
              <a:rPr lang="en-US" sz="3200" b="1" dirty="0"/>
              <a:t>. </a:t>
            </a:r>
            <a:r>
              <a:rPr lang="en-US" sz="3200" b="1" dirty="0" smtClean="0"/>
              <a:t>  0 </a:t>
            </a:r>
            <a:r>
              <a:rPr lang="en-US" sz="3200" b="1" dirty="0"/>
              <a:t>. </a:t>
            </a:r>
            <a:r>
              <a:rPr lang="en-US" sz="3200" b="1" dirty="0" smtClean="0"/>
              <a:t>  7</a:t>
            </a: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To: </a:t>
            </a:r>
            <a:r>
              <a:rPr lang="en-US" sz="3200" b="1" dirty="0" smtClean="0"/>
              <a:t>		123 </a:t>
            </a:r>
            <a:r>
              <a:rPr lang="en-US" sz="3200" b="1" dirty="0"/>
              <a:t>. 56 . 77 . </a:t>
            </a:r>
            <a:r>
              <a:rPr lang="en-US" sz="3200" b="1" dirty="0" smtClean="0"/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4075121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82633"/>
            <a:ext cx="9602788" cy="63509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An </a:t>
            </a:r>
            <a:r>
              <a:rPr lang="en-US" sz="3200" dirty="0"/>
              <a:t>ISP is granted a block of addresses starting with 150.80.0.0/16. The ISP </a:t>
            </a:r>
            <a:r>
              <a:rPr lang="en-US" sz="3200" dirty="0" smtClean="0"/>
              <a:t>wants to </a:t>
            </a:r>
            <a:r>
              <a:rPr lang="en-US" sz="3200" dirty="0"/>
              <a:t>distribute these blocks to 2600 customers as </a:t>
            </a:r>
            <a:r>
              <a:rPr lang="en-US" sz="3200" dirty="0" smtClean="0"/>
              <a:t>follows:</a:t>
            </a:r>
          </a:p>
          <a:p>
            <a:pPr marL="0" indent="0">
              <a:buNone/>
            </a:pPr>
            <a:r>
              <a:rPr lang="en-US" sz="3200" dirty="0" smtClean="0"/>
              <a:t>The group </a:t>
            </a:r>
            <a:r>
              <a:rPr lang="en-US" sz="3200" dirty="0"/>
              <a:t>has 200 medium-size businesses; each needs </a:t>
            </a:r>
            <a:r>
              <a:rPr lang="en-US" sz="3200" dirty="0" smtClean="0"/>
              <a:t>approximately 128 </a:t>
            </a:r>
            <a:r>
              <a:rPr lang="en-US" sz="3200" dirty="0"/>
              <a:t>addresses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r>
              <a:rPr lang="en-US" sz="3200" dirty="0"/>
              <a:t>Design the </a:t>
            </a:r>
            <a:r>
              <a:rPr lang="en-US" sz="3200" dirty="0" err="1"/>
              <a:t>subblocks</a:t>
            </a:r>
            <a:r>
              <a:rPr lang="en-US" sz="3200" dirty="0"/>
              <a:t> and give the slash notation for each </a:t>
            </a:r>
            <a:r>
              <a:rPr lang="en-US" sz="3200" dirty="0" err="1"/>
              <a:t>subblock</a:t>
            </a:r>
            <a:r>
              <a:rPr lang="en-US" sz="3200" dirty="0"/>
              <a:t>. Find out how many addresses are still available after these allocations.</a:t>
            </a:r>
          </a:p>
          <a:p>
            <a:pPr marL="0" indent="0">
              <a:buNone/>
            </a:pPr>
            <a:r>
              <a:rPr lang="en-US" sz="3200" b="1" dirty="0" smtClean="0"/>
              <a:t>For </a:t>
            </a:r>
            <a:r>
              <a:rPr lang="en-US" sz="3200" b="1" dirty="0"/>
              <a:t>this group, each customer needs 128 addresses. This means the suffix length is</a:t>
            </a:r>
          </a:p>
          <a:p>
            <a:pPr marL="0" indent="0">
              <a:buNone/>
            </a:pPr>
            <a:r>
              <a:rPr lang="en-US" sz="3200" b="1" dirty="0"/>
              <a:t>log</a:t>
            </a:r>
            <a:r>
              <a:rPr lang="en-US" sz="3200" b="1" baseline="-25000" dirty="0"/>
              <a:t>2</a:t>
            </a:r>
            <a:r>
              <a:rPr lang="en-US" sz="3200" b="1" dirty="0"/>
              <a:t>128 = </a:t>
            </a:r>
            <a:r>
              <a:rPr lang="en-US" sz="3200" b="1" dirty="0" smtClean="0"/>
              <a:t>7. </a:t>
            </a:r>
            <a:r>
              <a:rPr lang="en-US" sz="3200" b="1" dirty="0"/>
              <a:t>The prefix length is then 32 </a:t>
            </a:r>
            <a:r>
              <a:rPr lang="en-US" sz="3200" b="1" dirty="0" smtClean="0"/>
              <a:t>- </a:t>
            </a:r>
            <a:r>
              <a:rPr lang="en-US" sz="3200" b="1" dirty="0"/>
              <a:t>7 = 25. The range of addresses </a:t>
            </a:r>
            <a:r>
              <a:rPr lang="en-US" sz="3200" b="1" dirty="0" smtClean="0"/>
              <a:t>are </a:t>
            </a:r>
            <a:r>
              <a:rPr lang="en-US" sz="2800" b="1" dirty="0"/>
              <a:t>given for the first, second, and the last customer. The range of addresses for </a:t>
            </a:r>
            <a:r>
              <a:rPr lang="en-US" sz="2800" b="1" dirty="0" smtClean="0"/>
              <a:t>other customers </a:t>
            </a:r>
            <a:r>
              <a:rPr lang="en-US" sz="2800" b="1" dirty="0"/>
              <a:t>can be easily found</a:t>
            </a:r>
            <a:r>
              <a:rPr lang="en-US" sz="2800" b="1" dirty="0" smtClean="0"/>
              <a:t>:</a:t>
            </a:r>
          </a:p>
          <a:p>
            <a:r>
              <a:rPr lang="en-US" sz="2000" b="1" dirty="0"/>
              <a:t>1st customer: 150.80.0.0/25 to 150.80.0.127/25</a:t>
            </a:r>
          </a:p>
          <a:p>
            <a:r>
              <a:rPr lang="en-US" sz="2000" b="1" dirty="0"/>
              <a:t>2nd customer: 150.80.0.128/25 to 150.80.0.255/25</a:t>
            </a:r>
          </a:p>
          <a:p>
            <a:r>
              <a:rPr lang="en-US" sz="2000" b="1" dirty="0"/>
              <a:t>... </a:t>
            </a:r>
          </a:p>
          <a:p>
            <a:r>
              <a:rPr lang="en-US" sz="2000" b="1" dirty="0"/>
              <a:t>200th customer: 150.80.99.128/25 to 150.80.99.255/25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Total addresses for group 1 = 200 </a:t>
            </a:r>
            <a:r>
              <a:rPr lang="en-US" sz="2800" b="1" dirty="0" smtClean="0"/>
              <a:t>x </a:t>
            </a:r>
            <a:r>
              <a:rPr lang="en-US" sz="2800" b="1" dirty="0"/>
              <a:t>128 = 25,600 addresses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92663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64275"/>
            <a:ext cx="8915400" cy="5534495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Change </a:t>
            </a:r>
            <a:r>
              <a:rPr lang="en-US" sz="3200" dirty="0"/>
              <a:t>the following IP addresses from dotted-decimal notation to binary</a:t>
            </a:r>
            <a:br>
              <a:rPr lang="en-US" sz="3200" dirty="0"/>
            </a:br>
            <a:r>
              <a:rPr lang="en-US" sz="3200" dirty="0" smtClean="0"/>
              <a:t>notation: 114.34.2.8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 smtClean="0"/>
              <a:t>114/2 = 57 R 0		57/2 = 28 R 1	28/2 = 14 R 0</a:t>
            </a:r>
          </a:p>
          <a:p>
            <a:pPr marL="0" indent="0">
              <a:buNone/>
            </a:pPr>
            <a:r>
              <a:rPr lang="en-US" sz="3200" b="1" dirty="0" smtClean="0"/>
              <a:t>14/2 = 7 R 0			7/2 = 3 R 1		3/2 = 1 R 1</a:t>
            </a:r>
          </a:p>
          <a:p>
            <a:pPr marL="0" indent="0">
              <a:buNone/>
            </a:pPr>
            <a:r>
              <a:rPr lang="en-US" sz="3200" b="1" dirty="0" smtClean="0"/>
              <a:t>1 / 2 = 0 R 1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01110010 </a:t>
            </a:r>
            <a:r>
              <a:rPr lang="en-US" sz="3200" b="1" dirty="0"/>
              <a:t>00100010 00000010 00001000</a:t>
            </a:r>
            <a:endParaRPr lang="en-US" sz="3200" b="1" dirty="0" smtClean="0"/>
          </a:p>
          <a:p>
            <a:pPr marL="0" indent="0">
              <a:buNone/>
            </a:pPr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35236" y="3731522"/>
            <a:ext cx="856116" cy="201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147457" y="3584121"/>
            <a:ext cx="4016829" cy="216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18858" y="3584121"/>
            <a:ext cx="6980463" cy="216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729945" y="4302579"/>
            <a:ext cx="1033349" cy="144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rved Down Arrow 32"/>
          <p:cNvSpPr/>
          <p:nvPr/>
        </p:nvSpPr>
        <p:spPr>
          <a:xfrm>
            <a:off x="4465864" y="2677886"/>
            <a:ext cx="1763486" cy="5715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/>
          <p:cNvSpPr/>
          <p:nvPr/>
        </p:nvSpPr>
        <p:spPr>
          <a:xfrm>
            <a:off x="7409089" y="2833009"/>
            <a:ext cx="1506311" cy="3916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64276"/>
            <a:ext cx="8915400" cy="4946946"/>
          </a:xfrm>
          <a:ln w="28575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Change </a:t>
            </a:r>
            <a:r>
              <a:rPr lang="en-US" sz="3200" dirty="0"/>
              <a:t>the following IP addresses from dotted-decimal notation to </a:t>
            </a:r>
            <a:r>
              <a:rPr lang="en-US" sz="3200" dirty="0" smtClean="0"/>
              <a:t>hexadecimal notation:114.34.2.8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114/16 = 7 R 2,	34/16 = 2 R 2,	2/16 = 0 R 2</a:t>
            </a:r>
            <a:endParaRPr lang="en-US" sz="3200" b="1" dirty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0x72 22 02 08</a:t>
            </a:r>
          </a:p>
          <a:p>
            <a:pPr marL="0" indent="0">
              <a:buNone/>
            </a:pPr>
            <a:r>
              <a:rPr lang="en-US" sz="3200" b="1" dirty="0" smtClean="0"/>
              <a:t>72220208h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286125" y="3649436"/>
            <a:ext cx="1294040" cy="141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502479" y="3686174"/>
            <a:ext cx="1796142" cy="139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739243" y="3649436"/>
            <a:ext cx="3829050" cy="141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967844" y="3706656"/>
            <a:ext cx="4265838" cy="137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324123" y="3678045"/>
            <a:ext cx="5445578" cy="142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682218" y="3706656"/>
            <a:ext cx="5954714" cy="140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86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64276"/>
            <a:ext cx="8915400" cy="4946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How </a:t>
            </a:r>
            <a:r>
              <a:rPr lang="en-US" sz="3200" dirty="0"/>
              <a:t>many hexadecimal digits are needed to define the </a:t>
            </a:r>
            <a:r>
              <a:rPr lang="en-US" sz="3200" dirty="0" err="1"/>
              <a:t>netid</a:t>
            </a:r>
            <a:r>
              <a:rPr lang="en-US" sz="3200" dirty="0"/>
              <a:t> in each of the </a:t>
            </a:r>
            <a:r>
              <a:rPr lang="en-US" sz="3200" dirty="0" smtClean="0"/>
              <a:t>following classes? Class </a:t>
            </a:r>
            <a:r>
              <a:rPr lang="en-US" sz="3200" dirty="0"/>
              <a:t>A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 smtClean="0"/>
              <a:t>(8 </a:t>
            </a:r>
            <a:r>
              <a:rPr lang="en-US" sz="3200" b="1" dirty="0"/>
              <a:t>bits) / (4 bits per hex digits) = 2 hex digits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2" descr="Binary to Decimal and Hexadecimal Conversion Chart | Compute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904" y="3956858"/>
            <a:ext cx="3865480" cy="457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40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64276"/>
            <a:ext cx="8915400" cy="4946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Change </a:t>
            </a:r>
            <a:r>
              <a:rPr lang="en-US" sz="3200" dirty="0"/>
              <a:t>the following IP addresses from hexadecimal notation to </a:t>
            </a:r>
            <a:r>
              <a:rPr lang="en-US" sz="3200" dirty="0" smtClean="0"/>
              <a:t>binary notation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3200" dirty="0" smtClean="0"/>
              <a:t>0x1347FEAB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 smtClean="0"/>
              <a:t>1=</a:t>
            </a:r>
            <a:r>
              <a:rPr lang="en-US" sz="3200" b="1" u="sng" dirty="0" smtClean="0"/>
              <a:t>0001</a:t>
            </a:r>
            <a:r>
              <a:rPr lang="en-US" sz="3200" b="1" dirty="0" smtClean="0"/>
              <a:t>, 3=</a:t>
            </a:r>
            <a:r>
              <a:rPr lang="en-US" sz="3200" b="1" u="sng" dirty="0" smtClean="0"/>
              <a:t>0011</a:t>
            </a:r>
            <a:r>
              <a:rPr lang="en-US" sz="3200" b="1" dirty="0" smtClean="0"/>
              <a:t>, 4=</a:t>
            </a:r>
            <a:r>
              <a:rPr lang="en-US" sz="3200" b="1" u="sng" dirty="0" smtClean="0"/>
              <a:t>0100</a:t>
            </a:r>
            <a:r>
              <a:rPr lang="en-US" sz="3200" b="1" dirty="0" smtClean="0"/>
              <a:t>, 7=</a:t>
            </a:r>
            <a:r>
              <a:rPr lang="en-US" sz="3200" b="1" u="sng" dirty="0" smtClean="0"/>
              <a:t>0111</a:t>
            </a:r>
            <a:endParaRPr lang="en-US" sz="3200" b="1" dirty="0"/>
          </a:p>
          <a:p>
            <a:pPr marL="0" indent="0">
              <a:buNone/>
            </a:pPr>
            <a:endParaRPr lang="en-US" sz="3200" b="1" u="sng" dirty="0" smtClean="0"/>
          </a:p>
          <a:p>
            <a:pPr marL="0" indent="0">
              <a:buNone/>
            </a:pPr>
            <a:r>
              <a:rPr lang="en-US" sz="3200" b="1" u="sng" dirty="0" smtClean="0"/>
              <a:t>0001</a:t>
            </a:r>
            <a:r>
              <a:rPr lang="en-US" sz="3200" b="1" dirty="0" smtClean="0"/>
              <a:t>0011 </a:t>
            </a:r>
            <a:r>
              <a:rPr lang="en-US" sz="3200" b="1" u="sng" dirty="0"/>
              <a:t>0100</a:t>
            </a:r>
            <a:r>
              <a:rPr lang="en-US" sz="3200" b="1" dirty="0"/>
              <a:t>0111 </a:t>
            </a:r>
            <a:r>
              <a:rPr lang="en-US" sz="3200" b="1" u="sng" dirty="0"/>
              <a:t>1111</a:t>
            </a:r>
            <a:r>
              <a:rPr lang="en-US" sz="3200" b="1" dirty="0"/>
              <a:t>1110 10101011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147334" y="4433207"/>
            <a:ext cx="431573" cy="70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057651" y="4433207"/>
            <a:ext cx="1183820" cy="74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110844" y="4433207"/>
            <a:ext cx="1665513" cy="72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008915" y="4433207"/>
            <a:ext cx="2416628" cy="74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nary to Decimal and Hexadecimal Conversion Chart | Compute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59" y="130832"/>
            <a:ext cx="3161407" cy="374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31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64275"/>
            <a:ext cx="8915400" cy="56896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Change </a:t>
            </a:r>
            <a:r>
              <a:rPr lang="en-US" sz="3200" dirty="0"/>
              <a:t>the following IP addresses from binary notation to </a:t>
            </a:r>
            <a:r>
              <a:rPr lang="en-US" sz="3200" dirty="0" smtClean="0"/>
              <a:t>dotted-decimal notation: 01111111 </a:t>
            </a:r>
            <a:r>
              <a:rPr lang="en-US" sz="3200" dirty="0"/>
              <a:t>11110000 01100111 01111101</a:t>
            </a: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b="1" dirty="0" smtClean="0"/>
              <a:t>Digit (start 0 from right)	7 6 5 4 3 2 1 0</a:t>
            </a:r>
          </a:p>
          <a:p>
            <a:pPr marL="0" indent="0">
              <a:buNone/>
            </a:pPr>
            <a:r>
              <a:rPr lang="en-US" sz="3200" b="1" dirty="0" smtClean="0"/>
              <a:t>Binary Number				</a:t>
            </a:r>
            <a:r>
              <a:rPr lang="en-US" sz="3200" b="1" dirty="0" smtClean="0"/>
              <a:t>	0 </a:t>
            </a:r>
            <a:r>
              <a:rPr lang="en-US" sz="3200" b="1" dirty="0" smtClean="0"/>
              <a:t>1 1 1 1 1 1 1</a:t>
            </a:r>
          </a:p>
          <a:p>
            <a:pPr marL="0" indent="0">
              <a:buNone/>
            </a:pPr>
            <a:r>
              <a:rPr lang="en-US" sz="3200" b="1" dirty="0" smtClean="0"/>
              <a:t>0x2</a:t>
            </a:r>
            <a:r>
              <a:rPr lang="en-US" sz="3200" b="1" baseline="30000" dirty="0" smtClean="0"/>
              <a:t>7</a:t>
            </a:r>
            <a:r>
              <a:rPr lang="en-US" sz="3200" b="1" dirty="0" smtClean="0"/>
              <a:t>+1x2</a:t>
            </a:r>
            <a:r>
              <a:rPr lang="en-US" sz="3200" b="1" baseline="30000" dirty="0" smtClean="0"/>
              <a:t>6</a:t>
            </a:r>
            <a:r>
              <a:rPr lang="en-US" sz="3200" b="1" dirty="0" smtClean="0"/>
              <a:t>+1x2</a:t>
            </a:r>
            <a:r>
              <a:rPr lang="en-US" sz="3200" b="1" baseline="30000" dirty="0" smtClean="0"/>
              <a:t>5</a:t>
            </a:r>
            <a:r>
              <a:rPr lang="en-US" sz="3200" b="1" dirty="0" smtClean="0"/>
              <a:t>+1x2</a:t>
            </a:r>
            <a:r>
              <a:rPr lang="en-US" sz="3200" b="1" baseline="30000" dirty="0" smtClean="0"/>
              <a:t>4</a:t>
            </a:r>
            <a:r>
              <a:rPr lang="en-US" sz="3200" b="1" dirty="0" smtClean="0"/>
              <a:t>+1x2</a:t>
            </a:r>
            <a:r>
              <a:rPr lang="en-US" sz="3200" b="1" baseline="30000" dirty="0" smtClean="0"/>
              <a:t>3</a:t>
            </a:r>
            <a:r>
              <a:rPr lang="en-US" sz="3200" b="1" dirty="0" smtClean="0"/>
              <a:t>+1*2</a:t>
            </a:r>
            <a:r>
              <a:rPr lang="en-US" sz="3200" b="1" baseline="30000" dirty="0" smtClean="0"/>
              <a:t>2</a:t>
            </a:r>
            <a:r>
              <a:rPr lang="en-US" sz="3200" b="1" dirty="0" smtClean="0"/>
              <a:t>+1*2</a:t>
            </a:r>
            <a:r>
              <a:rPr lang="en-US" sz="3200" b="1" baseline="30000" dirty="0" smtClean="0"/>
              <a:t>1</a:t>
            </a:r>
            <a:r>
              <a:rPr lang="en-US" sz="3200" b="1" dirty="0" smtClean="0"/>
              <a:t>+1x2</a:t>
            </a:r>
            <a:r>
              <a:rPr lang="en-US" sz="3200" b="1" baseline="30000" dirty="0" smtClean="0"/>
              <a:t>0</a:t>
            </a:r>
          </a:p>
          <a:p>
            <a:pPr marL="0" indent="0">
              <a:buNone/>
            </a:pPr>
            <a:r>
              <a:rPr lang="en-US" sz="3200" b="1" dirty="0" smtClean="0"/>
              <a:t>=0 + 64 + 32 + 16 + 8 + 4 + 2 + 1</a:t>
            </a:r>
          </a:p>
          <a:p>
            <a:pPr marL="0" indent="0">
              <a:buNone/>
            </a:pPr>
            <a:r>
              <a:rPr lang="en-US" sz="3200" b="1" dirty="0" smtClean="0"/>
              <a:t>=</a:t>
            </a:r>
            <a:r>
              <a:rPr lang="en-US" sz="3200" b="1" dirty="0" smtClean="0"/>
              <a:t>127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127.240.103.125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919103" y="5442609"/>
            <a:ext cx="220436" cy="61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33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64276"/>
            <a:ext cx="8915400" cy="4946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Find </a:t>
            </a:r>
            <a:r>
              <a:rPr lang="en-US" sz="3200" dirty="0"/>
              <a:t>the class of the following IP addresses:</a:t>
            </a:r>
          </a:p>
          <a:p>
            <a:pPr marL="0" indent="0">
              <a:buNone/>
            </a:pPr>
            <a:r>
              <a:rPr lang="en-US" sz="3200" dirty="0" smtClean="0"/>
              <a:t>208.34.54.12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 smtClean="0"/>
              <a:t>The </a:t>
            </a:r>
            <a:r>
              <a:rPr lang="en-US" sz="3200" b="1" dirty="0"/>
              <a:t>first byte is 208 (between 192 and 223</a:t>
            </a:r>
            <a:r>
              <a:rPr lang="en-US" sz="3200" b="1" dirty="0" smtClean="0"/>
              <a:t>) -&gt; Class </a:t>
            </a:r>
            <a:r>
              <a:rPr lang="en-US" sz="3200" b="1" dirty="0"/>
              <a:t>C</a:t>
            </a:r>
            <a:endParaRPr lang="en-US" sz="3200" b="1" dirty="0" smtClean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440" y="4251729"/>
            <a:ext cx="4259263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92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64276"/>
            <a:ext cx="8915400" cy="4946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Find </a:t>
            </a:r>
            <a:r>
              <a:rPr lang="en-US" sz="3200" dirty="0"/>
              <a:t>the class of the following IP </a:t>
            </a:r>
            <a:r>
              <a:rPr lang="en-US" sz="3200" dirty="0" smtClean="0"/>
              <a:t>addresses:</a:t>
            </a:r>
          </a:p>
          <a:p>
            <a:pPr marL="0" indent="0">
              <a:buNone/>
            </a:pPr>
            <a:r>
              <a:rPr lang="en-US" sz="3200" dirty="0" smtClean="0"/>
              <a:t>11110111 </a:t>
            </a:r>
            <a:r>
              <a:rPr lang="en-US" sz="3200" dirty="0"/>
              <a:t>11110011 10000111 11011101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 smtClean="0"/>
              <a:t>There </a:t>
            </a:r>
            <a:r>
              <a:rPr lang="en-US" sz="3200" b="1" dirty="0"/>
              <a:t>are four 1’s before the first zero </a:t>
            </a:r>
            <a:r>
              <a:rPr lang="en-US" sz="3200" b="1" dirty="0" smtClean="0"/>
              <a:t>-&gt; Class </a:t>
            </a:r>
            <a:r>
              <a:rPr lang="en-US" sz="3200" b="1" dirty="0"/>
              <a:t>E</a:t>
            </a:r>
            <a:endParaRPr lang="en-US" sz="3200" b="1" dirty="0" smtClean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382" y="4263592"/>
            <a:ext cx="4332288" cy="237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924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64276"/>
            <a:ext cx="8915400" cy="57413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Find </a:t>
            </a:r>
            <a:r>
              <a:rPr lang="en-US" sz="3200" dirty="0"/>
              <a:t>the </a:t>
            </a:r>
            <a:r>
              <a:rPr lang="en-US" sz="3200" dirty="0" err="1"/>
              <a:t>netid</a:t>
            </a:r>
            <a:r>
              <a:rPr lang="en-US" sz="3200" dirty="0"/>
              <a:t> and the </a:t>
            </a:r>
            <a:r>
              <a:rPr lang="en-US" sz="3200" dirty="0" err="1"/>
              <a:t>hostid</a:t>
            </a:r>
            <a:r>
              <a:rPr lang="en-US" sz="3200" dirty="0"/>
              <a:t> of the following IP addresses:</a:t>
            </a:r>
          </a:p>
          <a:p>
            <a:pPr marL="0" indent="0">
              <a:buNone/>
            </a:pPr>
            <a:r>
              <a:rPr lang="en-US" sz="3200" dirty="0" smtClean="0"/>
              <a:t>114.34.2.8</a:t>
            </a:r>
            <a:endParaRPr lang="en-US" sz="3200" dirty="0"/>
          </a:p>
          <a:p>
            <a:pPr marL="0" indent="0">
              <a:buNone/>
            </a:pPr>
            <a:r>
              <a:rPr lang="en-US" sz="3200" b="1" dirty="0" smtClean="0"/>
              <a:t>Class </a:t>
            </a:r>
            <a:r>
              <a:rPr lang="en-US" sz="3200" b="1" dirty="0"/>
              <a:t>is A </a:t>
            </a:r>
            <a:r>
              <a:rPr lang="en-US" sz="3200" b="1" dirty="0" smtClean="0"/>
              <a:t>-&gt; </a:t>
            </a:r>
            <a:r>
              <a:rPr lang="en-US" sz="3200" b="1" dirty="0" err="1"/>
              <a:t>netid</a:t>
            </a:r>
            <a:r>
              <a:rPr lang="en-US" sz="3200" b="1" dirty="0"/>
              <a:t>: 114 </a:t>
            </a:r>
            <a:r>
              <a:rPr lang="en-US" sz="3200" b="1" dirty="0" smtClean="0"/>
              <a:t>and </a:t>
            </a:r>
            <a:r>
              <a:rPr lang="en-US" sz="3200" b="1" dirty="0" err="1" smtClean="0"/>
              <a:t>hostid</a:t>
            </a:r>
            <a:r>
              <a:rPr lang="en-US" sz="3200" b="1" dirty="0"/>
              <a:t>: 34.2.8</a:t>
            </a:r>
            <a:endParaRPr lang="en-US" sz="3200" b="1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193.34.2.6 -&gt; </a:t>
            </a:r>
            <a:r>
              <a:rPr lang="en-US" sz="3200" dirty="0" err="1" smtClean="0"/>
              <a:t>netid</a:t>
            </a:r>
            <a:r>
              <a:rPr lang="en-US" sz="3200" dirty="0" smtClean="0"/>
              <a:t>: 1</a:t>
            </a:r>
            <a:r>
              <a:rPr lang="en-US" sz="3200" b="1" dirty="0" smtClean="0"/>
              <a:t>93.34.2</a:t>
            </a:r>
            <a:r>
              <a:rPr lang="en-US" sz="3200" dirty="0" smtClean="0"/>
              <a:t> and </a:t>
            </a:r>
            <a:r>
              <a:rPr lang="en-US" sz="3200" dirty="0" err="1" smtClean="0"/>
              <a:t>hostid</a:t>
            </a:r>
            <a:r>
              <a:rPr lang="en-US" sz="3200" dirty="0" smtClean="0"/>
              <a:t>=: </a:t>
            </a:r>
            <a:r>
              <a:rPr lang="en-US" sz="3200" b="1" dirty="0" smtClean="0"/>
              <a:t>6</a:t>
            </a:r>
            <a:endParaRPr lang="en-US" sz="3200" b="1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997" y="3437749"/>
            <a:ext cx="4259263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65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265</TotalTime>
  <Words>783</Words>
  <Application>Microsoft Office PowerPoint</Application>
  <PresentationFormat>Widescreen</PresentationFormat>
  <Paragraphs>124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Chapter 5 Practice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Practice Set</dc:title>
  <dc:creator>jchern</dc:creator>
  <cp:lastModifiedBy>jchern</cp:lastModifiedBy>
  <cp:revision>19</cp:revision>
  <dcterms:created xsi:type="dcterms:W3CDTF">2020-07-01T14:17:13Z</dcterms:created>
  <dcterms:modified xsi:type="dcterms:W3CDTF">2020-07-02T20:00:50Z</dcterms:modified>
</cp:coreProperties>
</file>