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0"/>
  </p:notesMasterIdLst>
  <p:sldIdLst>
    <p:sldId id="641" r:id="rId2"/>
    <p:sldId id="642" r:id="rId3"/>
    <p:sldId id="643" r:id="rId4"/>
    <p:sldId id="644" r:id="rId5"/>
    <p:sldId id="652" r:id="rId6"/>
    <p:sldId id="532" r:id="rId7"/>
    <p:sldId id="650" r:id="rId8"/>
    <p:sldId id="651" r:id="rId9"/>
    <p:sldId id="612" r:id="rId10"/>
    <p:sldId id="699" r:id="rId11"/>
    <p:sldId id="698" r:id="rId12"/>
    <p:sldId id="613" r:id="rId13"/>
    <p:sldId id="656" r:id="rId14"/>
    <p:sldId id="657" r:id="rId15"/>
    <p:sldId id="614" r:id="rId16"/>
    <p:sldId id="615" r:id="rId17"/>
    <p:sldId id="658" r:id="rId18"/>
    <p:sldId id="659" r:id="rId19"/>
    <p:sldId id="660" r:id="rId20"/>
    <p:sldId id="661" r:id="rId21"/>
    <p:sldId id="662" r:id="rId22"/>
    <p:sldId id="663" r:id="rId23"/>
    <p:sldId id="664" r:id="rId24"/>
    <p:sldId id="701" r:id="rId25"/>
    <p:sldId id="702" r:id="rId26"/>
    <p:sldId id="616" r:id="rId27"/>
    <p:sldId id="665" r:id="rId28"/>
    <p:sldId id="703" r:id="rId29"/>
    <p:sldId id="617" r:id="rId30"/>
    <p:sldId id="704" r:id="rId31"/>
    <p:sldId id="618" r:id="rId32"/>
    <p:sldId id="619" r:id="rId33"/>
    <p:sldId id="666" r:id="rId34"/>
    <p:sldId id="667" r:id="rId35"/>
    <p:sldId id="668" r:id="rId36"/>
    <p:sldId id="669" r:id="rId37"/>
    <p:sldId id="670" r:id="rId38"/>
    <p:sldId id="708" r:id="rId39"/>
    <p:sldId id="709" r:id="rId40"/>
    <p:sldId id="671" r:id="rId41"/>
    <p:sldId id="680" r:id="rId42"/>
    <p:sldId id="681" r:id="rId43"/>
    <p:sldId id="705" r:id="rId44"/>
    <p:sldId id="706" r:id="rId45"/>
    <p:sldId id="632" r:id="rId46"/>
    <p:sldId id="633" r:id="rId47"/>
    <p:sldId id="707" r:id="rId48"/>
    <p:sldId id="710" r:id="rId49"/>
    <p:sldId id="713" r:id="rId50"/>
    <p:sldId id="712" r:id="rId51"/>
    <p:sldId id="711" r:id="rId52"/>
    <p:sldId id="682" r:id="rId53"/>
    <p:sldId id="683" r:id="rId54"/>
    <p:sldId id="634" r:id="rId55"/>
    <p:sldId id="684" r:id="rId56"/>
    <p:sldId id="635" r:id="rId57"/>
    <p:sldId id="687" r:id="rId58"/>
    <p:sldId id="689" r:id="rId59"/>
  </p:sldIdLst>
  <p:sldSz cx="9144000" cy="6858000" type="screen4x3"/>
  <p:notesSz cx="6858000" cy="9144000"/>
  <p:custDataLst>
    <p:tags r:id="rId61"/>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707" autoAdjust="0"/>
  </p:normalViewPr>
  <p:slideViewPr>
    <p:cSldViewPr>
      <p:cViewPr varScale="1">
        <p:scale>
          <a:sx n="87" d="100"/>
          <a:sy n="87" d="100"/>
        </p:scale>
        <p:origin x="67"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01226D33-02EA-4CDD-B9C5-B48C56FCC543}" type="slidenum">
              <a:rPr lang="en-US" altLang="en-US"/>
              <a:pPr>
                <a:defRPr/>
              </a:pPr>
              <a:t>‹#›</a:t>
            </a:fld>
            <a:endParaRPr lang="en-US" altLang="en-US"/>
          </a:p>
        </p:txBody>
      </p:sp>
    </p:spTree>
    <p:extLst>
      <p:ext uri="{BB962C8B-B14F-4D97-AF65-F5344CB8AC3E}">
        <p14:creationId xmlns:p14="http://schemas.microsoft.com/office/powerpoint/2010/main" val="2890241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636EED-2016-47DB-8268-69EF87DCE160}" type="slidenum">
              <a:rPr lang="en-US" altLang="en-US" b="0">
                <a:latin typeface="Times New Roman" panose="02020603050405020304" pitchFamily="18" charset="0"/>
              </a:rPr>
              <a:pPr/>
              <a:t>1</a:t>
            </a:fld>
            <a:endParaRPr lang="en-US" altLang="en-US" b="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606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BB78C36-F741-4FDB-A6E9-EB7AB2931D56}" type="slidenum">
              <a:rPr lang="en-US" altLang="en-US" b="0">
                <a:latin typeface="Times New Roman" panose="02020603050405020304" pitchFamily="18" charset="0"/>
              </a:rPr>
              <a:pPr/>
              <a:t>12</a:t>
            </a:fld>
            <a:endParaRPr lang="en-US" altLang="en-US"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1032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17A04A-EBB8-47F8-9C97-3F7A2AE912E6}" type="slidenum">
              <a:rPr lang="en-US" altLang="en-US" b="0">
                <a:latin typeface="Times New Roman" panose="02020603050405020304" pitchFamily="18" charset="0"/>
              </a:rPr>
              <a:pPr/>
              <a:t>13</a:t>
            </a:fld>
            <a:endParaRPr lang="en-US" altLang="en-US"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51927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2F7518-2601-45EA-A0D3-6DA4FF80848F}" type="slidenum">
              <a:rPr lang="en-US" altLang="en-US" b="0">
                <a:latin typeface="Times New Roman" panose="02020603050405020304" pitchFamily="18" charset="0"/>
              </a:rPr>
              <a:pPr/>
              <a:t>14</a:t>
            </a:fld>
            <a:endParaRPr lang="en-US" altLang="en-US"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6753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3663F1-61A1-4AF1-BB35-3098F678F5E7}" type="slidenum">
              <a:rPr lang="en-US" altLang="en-US" b="0">
                <a:latin typeface="Times New Roman" panose="02020603050405020304" pitchFamily="18" charset="0"/>
              </a:rPr>
              <a:pPr/>
              <a:t>15</a:t>
            </a:fld>
            <a:endParaRPr lang="en-US" altLang="en-US"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16183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5AB272-A325-4C0D-AB91-E32344FEA225}" type="slidenum">
              <a:rPr lang="en-US" altLang="en-US" b="0">
                <a:latin typeface="Times New Roman" panose="02020603050405020304" pitchFamily="18" charset="0"/>
              </a:rPr>
              <a:pPr/>
              <a:t>16</a:t>
            </a:fld>
            <a:endParaRPr lang="en-US" altLang="en-US"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38391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C7FECB-0950-4326-A9AE-0237C6024D13}" type="slidenum">
              <a:rPr lang="en-US" altLang="en-US" b="0">
                <a:latin typeface="Times New Roman" panose="02020603050405020304" pitchFamily="18" charset="0"/>
              </a:rPr>
              <a:pPr/>
              <a:t>17</a:t>
            </a:fld>
            <a:endParaRPr lang="en-US" altLang="en-US"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88989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3BE94E9-C4F1-4513-B725-B659313F0486}" type="slidenum">
              <a:rPr lang="en-US" altLang="en-US" b="0">
                <a:latin typeface="Times New Roman" panose="02020603050405020304" pitchFamily="18" charset="0"/>
              </a:rPr>
              <a:pPr/>
              <a:t>18</a:t>
            </a:fld>
            <a:endParaRPr lang="en-US" altLang="en-US"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7613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44DAD1-A3C1-465B-8A90-A8B23DD10744}" type="slidenum">
              <a:rPr lang="en-US" altLang="en-US" b="0">
                <a:latin typeface="Times New Roman" panose="02020603050405020304" pitchFamily="18" charset="0"/>
              </a:rPr>
              <a:pPr/>
              <a:t>19</a:t>
            </a:fld>
            <a:endParaRPr lang="en-US" altLang="en-US"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94428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CA7056-D15A-4C91-BC84-F47F54A36BD5}" type="slidenum">
              <a:rPr lang="en-US" altLang="en-US" b="0">
                <a:latin typeface="Times New Roman" panose="02020603050405020304" pitchFamily="18" charset="0"/>
              </a:rPr>
              <a:pPr/>
              <a:t>20</a:t>
            </a:fld>
            <a:endParaRPr lang="en-US" altLang="en-US"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4833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AA834B-39F8-4D22-B2CD-DB3A1BA98533}" type="slidenum">
              <a:rPr lang="en-US" altLang="en-US" b="0">
                <a:latin typeface="Times New Roman" panose="02020603050405020304" pitchFamily="18" charset="0"/>
              </a:rPr>
              <a:pPr/>
              <a:t>21</a:t>
            </a:fld>
            <a:endParaRPr lang="en-US" altLang="en-US"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8452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2FAC52-581D-487A-8F68-7F81722F9902}" type="slidenum">
              <a:rPr lang="en-US" altLang="en-US" b="0">
                <a:latin typeface="Times New Roman" panose="02020603050405020304" pitchFamily="18" charset="0"/>
              </a:rPr>
              <a:pPr/>
              <a:t>2</a:t>
            </a:fld>
            <a:endParaRPr lang="en-US" altLang="en-US" b="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12342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DFB1DE-1BEA-47D0-8F1E-3F4682DD14F0}" type="slidenum">
              <a:rPr lang="en-US" altLang="en-US" b="0">
                <a:latin typeface="Times New Roman" panose="02020603050405020304" pitchFamily="18" charset="0"/>
              </a:rPr>
              <a:pPr/>
              <a:t>22</a:t>
            </a:fld>
            <a:endParaRPr lang="en-US" altLang="en-US"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87126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7F73CD-6709-44A3-A147-5074A2C3696B}" type="slidenum">
              <a:rPr lang="en-US" altLang="en-US" b="0">
                <a:latin typeface="Times New Roman" panose="02020603050405020304" pitchFamily="18" charset="0"/>
              </a:rPr>
              <a:pPr/>
              <a:t>23</a:t>
            </a:fld>
            <a:endParaRPr lang="en-US" altLang="en-US"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87723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4F63CC-1B86-4B3A-AB63-AC48E982BA88}" type="slidenum">
              <a:rPr lang="en-US" altLang="en-US" b="0">
                <a:latin typeface="Times New Roman" panose="02020603050405020304" pitchFamily="18" charset="0"/>
              </a:rPr>
              <a:pPr/>
              <a:t>26</a:t>
            </a:fld>
            <a:endParaRPr lang="en-US" altLang="en-US"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85892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F7B0AB-DF5C-4DD0-821C-0E26888F4564}" type="slidenum">
              <a:rPr lang="en-US" altLang="en-US" b="0">
                <a:latin typeface="Times New Roman" panose="02020603050405020304" pitchFamily="18" charset="0"/>
              </a:rPr>
              <a:pPr/>
              <a:t>27</a:t>
            </a:fld>
            <a:endParaRPr lang="en-US" altLang="en-US"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19587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F10BE3-0261-4AE9-B033-6E925BDAE9E9}" type="slidenum">
              <a:rPr lang="en-US" altLang="en-US" b="0">
                <a:latin typeface="Times New Roman" panose="02020603050405020304" pitchFamily="18" charset="0"/>
              </a:rPr>
              <a:pPr/>
              <a:t>29</a:t>
            </a:fld>
            <a:endParaRPr lang="en-US" altLang="en-US"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30244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092D26-E4B1-47DC-BE5A-F7228232ED8F}" type="slidenum">
              <a:rPr lang="en-US" altLang="en-US" b="0">
                <a:latin typeface="Times New Roman" panose="02020603050405020304" pitchFamily="18" charset="0"/>
              </a:rPr>
              <a:pPr/>
              <a:t>31</a:t>
            </a:fld>
            <a:endParaRPr lang="en-US" altLang="en-US"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4366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68C0E1-1566-4ACE-B234-E282CC3EA969}" type="slidenum">
              <a:rPr lang="en-US" altLang="en-US" b="0">
                <a:latin typeface="Times New Roman" panose="02020603050405020304" pitchFamily="18" charset="0"/>
              </a:rPr>
              <a:pPr/>
              <a:t>32</a:t>
            </a:fld>
            <a:endParaRPr lang="en-US" altLang="en-US"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71167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6E01DA-BCE4-4D98-961E-EF09C37E5667}" type="slidenum">
              <a:rPr lang="en-US" altLang="en-US" b="0">
                <a:latin typeface="Times New Roman" panose="02020603050405020304" pitchFamily="18" charset="0"/>
              </a:rPr>
              <a:pPr/>
              <a:t>33</a:t>
            </a:fld>
            <a:endParaRPr lang="en-US" altLang="en-US"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54254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97F7A85-1954-49C8-9446-953F82050178}" type="slidenum">
              <a:rPr lang="en-US" altLang="en-US" b="0">
                <a:latin typeface="Times New Roman" panose="02020603050405020304" pitchFamily="18" charset="0"/>
              </a:rPr>
              <a:pPr/>
              <a:t>34</a:t>
            </a:fld>
            <a:endParaRPr lang="en-US" altLang="en-US"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64107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4601EA-ADBE-46E4-B100-D309D9D30B00}" type="slidenum">
              <a:rPr lang="en-US" altLang="en-US" b="0">
                <a:latin typeface="Times New Roman" panose="02020603050405020304" pitchFamily="18" charset="0"/>
              </a:rPr>
              <a:pPr/>
              <a:t>35</a:t>
            </a:fld>
            <a:endParaRPr lang="en-US" altLang="en-US"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836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B18FDD-0472-47FA-8A3A-953661E72A36}" type="slidenum">
              <a:rPr lang="en-US" altLang="en-US" b="0">
                <a:latin typeface="Times New Roman" panose="02020603050405020304" pitchFamily="18" charset="0"/>
              </a:rPr>
              <a:pPr/>
              <a:t>3</a:t>
            </a:fld>
            <a:endParaRPr lang="en-US" altLang="en-US" b="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2460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3822EC-5DE5-4D57-9C33-86B038DE2E4E}" type="slidenum">
              <a:rPr lang="en-US" altLang="en-US" b="0">
                <a:latin typeface="Times New Roman" panose="02020603050405020304" pitchFamily="18" charset="0"/>
              </a:rPr>
              <a:pPr/>
              <a:t>36</a:t>
            </a:fld>
            <a:endParaRPr lang="en-US" altLang="en-US"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48174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163E61-3542-4F6F-BABA-90FB76542865}" type="slidenum">
              <a:rPr lang="en-US" altLang="en-US" b="0">
                <a:latin typeface="Times New Roman" panose="02020603050405020304" pitchFamily="18" charset="0"/>
              </a:rPr>
              <a:pPr/>
              <a:t>37</a:t>
            </a:fld>
            <a:endParaRPr lang="en-US" altLang="en-US"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9975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C92697-EC43-473A-A0AC-4368DA01B98A}" type="slidenum">
              <a:rPr lang="en-US" altLang="en-US" b="0">
                <a:latin typeface="Times New Roman" panose="02020603050405020304" pitchFamily="18" charset="0"/>
              </a:rPr>
              <a:pPr/>
              <a:t>40</a:t>
            </a:fld>
            <a:endParaRPr lang="en-US" altLang="en-US"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53164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3D9653-1591-4958-A0A8-2CADB9727BA2}" type="slidenum">
              <a:rPr lang="en-US" altLang="en-US" b="0">
                <a:latin typeface="Times New Roman" panose="02020603050405020304" pitchFamily="18" charset="0"/>
              </a:rPr>
              <a:pPr/>
              <a:t>41</a:t>
            </a:fld>
            <a:endParaRPr lang="en-US" altLang="en-US" b="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83699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E6200C-04C9-4E21-A057-5309F502F314}" type="slidenum">
              <a:rPr lang="en-US" altLang="en-US" b="0">
                <a:latin typeface="Times New Roman" panose="02020603050405020304" pitchFamily="18" charset="0"/>
              </a:rPr>
              <a:pPr/>
              <a:t>42</a:t>
            </a:fld>
            <a:endParaRPr lang="en-US" altLang="en-US" b="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11245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15460A-CE7C-4191-958F-1DA17961EFEE}" type="slidenum">
              <a:rPr lang="en-US" altLang="en-US" b="0">
                <a:latin typeface="Times New Roman" panose="02020603050405020304" pitchFamily="18" charset="0"/>
              </a:rPr>
              <a:pPr/>
              <a:t>45</a:t>
            </a:fld>
            <a:endParaRPr lang="en-US" altLang="en-US" b="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66339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0640AF-27E6-4DE7-82D4-424D0896E28D}" type="slidenum">
              <a:rPr lang="en-US" altLang="en-US" b="0">
                <a:latin typeface="Times New Roman" panose="02020603050405020304" pitchFamily="18" charset="0"/>
              </a:rPr>
              <a:pPr/>
              <a:t>46</a:t>
            </a:fld>
            <a:endParaRPr lang="en-US" altLang="en-US" b="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23062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20790E-3E61-4680-8A32-79C8B95EF8CC}" type="slidenum">
              <a:rPr lang="en-US" altLang="en-US" b="0">
                <a:latin typeface="Times New Roman" panose="02020603050405020304" pitchFamily="18" charset="0"/>
              </a:rPr>
              <a:pPr/>
              <a:t>52</a:t>
            </a:fld>
            <a:endParaRPr lang="en-US" altLang="en-US" b="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1262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EE46C2-57B0-490F-90AF-30B296870E7E}" type="slidenum">
              <a:rPr lang="en-US" altLang="en-US" b="0">
                <a:latin typeface="Times New Roman" panose="02020603050405020304" pitchFamily="18" charset="0"/>
              </a:rPr>
              <a:pPr/>
              <a:t>53</a:t>
            </a:fld>
            <a:endParaRPr lang="en-US" altLang="en-US" b="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87339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8CA2FF-ACC1-417F-A070-16ED408A4456}" type="slidenum">
              <a:rPr lang="en-US" altLang="en-US" b="0">
                <a:latin typeface="Times New Roman" panose="02020603050405020304" pitchFamily="18" charset="0"/>
              </a:rPr>
              <a:pPr/>
              <a:t>54</a:t>
            </a:fld>
            <a:endParaRPr lang="en-US" altLang="en-US" b="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Substitute for 012.6.7.917015010.12.14.50028Substitute for 012.6.7.917015010.12.14.50028Substitute for 0Substitute for 0</a:t>
            </a:r>
          </a:p>
        </p:txBody>
      </p:sp>
    </p:spTree>
    <p:extLst>
      <p:ext uri="{BB962C8B-B14F-4D97-AF65-F5344CB8AC3E}">
        <p14:creationId xmlns:p14="http://schemas.microsoft.com/office/powerpoint/2010/main" val="257197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BDD199-2A1E-4662-BDE5-EB87FFB75B46}" type="slidenum">
              <a:rPr lang="en-US" altLang="en-US" b="0">
                <a:latin typeface="Times New Roman" panose="02020603050405020304" pitchFamily="18" charset="0"/>
              </a:rPr>
              <a:pPr/>
              <a:t>4</a:t>
            </a:fld>
            <a:endParaRPr lang="en-US" altLang="en-US"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3336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C26545-FCF0-4E89-A31F-326E8C3BFB73}" type="slidenum">
              <a:rPr lang="en-US" altLang="en-US" b="0">
                <a:latin typeface="Times New Roman" panose="02020603050405020304" pitchFamily="18" charset="0"/>
              </a:rPr>
              <a:pPr/>
              <a:t>55</a:t>
            </a:fld>
            <a:endParaRPr lang="en-US" altLang="en-US" b="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67633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A6DA13-5B04-4B49-99D5-B35EB23414CB}" type="slidenum">
              <a:rPr lang="en-US" altLang="en-US" b="0">
                <a:latin typeface="Times New Roman" panose="02020603050405020304" pitchFamily="18" charset="0"/>
              </a:rPr>
              <a:pPr/>
              <a:t>56</a:t>
            </a:fld>
            <a:endParaRPr lang="en-US" altLang="en-US" b="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9093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83845A-B6F5-4208-B0F0-C48CBA399EFA}" type="slidenum">
              <a:rPr lang="en-US" altLang="en-US" b="0">
                <a:latin typeface="Times New Roman" panose="02020603050405020304" pitchFamily="18" charset="0"/>
              </a:rPr>
              <a:pPr/>
              <a:t>57</a:t>
            </a:fld>
            <a:endParaRPr lang="en-US" altLang="en-US" b="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46774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103B7EA-4ABD-4EE4-80DD-29028A2E24CE}" type="slidenum">
              <a:rPr lang="en-US" altLang="en-US" b="0">
                <a:latin typeface="Times New Roman" panose="02020603050405020304" pitchFamily="18" charset="0"/>
              </a:rPr>
              <a:pPr/>
              <a:t>58</a:t>
            </a:fld>
            <a:endParaRPr lang="en-US" altLang="en-US" b="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573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FF3153-930B-4226-AEEF-B39584B06387}" type="slidenum">
              <a:rPr lang="en-US" altLang="en-US" b="0">
                <a:latin typeface="Times New Roman" panose="02020603050405020304" pitchFamily="18" charset="0"/>
              </a:rPr>
              <a:pPr/>
              <a:t>5</a:t>
            </a:fld>
            <a:endParaRPr lang="en-US" altLang="en-US"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8964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B316800-BD72-4A1C-BA41-D7C59B0B7F2D}" type="slidenum">
              <a:rPr lang="en-US" altLang="en-US" b="0">
                <a:latin typeface="Times New Roman" panose="02020603050405020304" pitchFamily="18" charset="0"/>
              </a:rPr>
              <a:pPr/>
              <a:t>6</a:t>
            </a:fld>
            <a:endParaRPr lang="en-US" altLang="en-US"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1168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39886B-23C9-4E8F-BBAF-F2424A90BE78}" type="slidenum">
              <a:rPr lang="en-US" altLang="en-US" b="0">
                <a:latin typeface="Times New Roman" panose="02020603050405020304" pitchFamily="18" charset="0"/>
              </a:rPr>
              <a:pPr/>
              <a:t>7</a:t>
            </a:fld>
            <a:endParaRPr lang="en-US" altLang="en-US"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8229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7EC6BF-6102-4CF5-B1EB-EDFC97947056}" type="slidenum">
              <a:rPr lang="en-US" altLang="en-US" b="0">
                <a:latin typeface="Times New Roman" panose="02020603050405020304" pitchFamily="18" charset="0"/>
              </a:rPr>
              <a:pPr/>
              <a:t>8</a:t>
            </a:fld>
            <a:endParaRPr lang="en-US" altLang="en-US"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8900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97239B-C9C9-455F-A81A-0253856B3176}" type="slidenum">
              <a:rPr lang="en-US" altLang="en-US" b="0">
                <a:latin typeface="Times New Roman" panose="02020603050405020304" pitchFamily="18" charset="0"/>
              </a:rPr>
              <a:pPr/>
              <a:t>9</a:t>
            </a:fld>
            <a:endParaRPr lang="en-US" altLang="en-US"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865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lt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32C3619-0EA0-4AA2-A3FA-FF600A968C65}" type="slidenum">
              <a:rPr lang="en-US" altLang="en-US"/>
              <a:pPr>
                <a:defRPr/>
              </a:pPr>
              <a:t>‹#›</a:t>
            </a:fld>
            <a:endParaRPr lang="en-US" altLang="en-US"/>
          </a:p>
        </p:txBody>
      </p:sp>
    </p:spTree>
    <p:extLst>
      <p:ext uri="{BB962C8B-B14F-4D97-AF65-F5344CB8AC3E}">
        <p14:creationId xmlns:p14="http://schemas.microsoft.com/office/powerpoint/2010/main" val="396485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026F6A83-8102-4220-9854-81E6C5FDB244}" type="slidenum">
              <a:rPr lang="en-US" altLang="en-US"/>
              <a:pPr>
                <a:defRPr/>
              </a:pPr>
              <a:t>‹#›</a:t>
            </a:fld>
            <a:endParaRPr lang="en-US" altLang="en-US"/>
          </a:p>
        </p:txBody>
      </p:sp>
    </p:spTree>
    <p:extLst>
      <p:ext uri="{BB962C8B-B14F-4D97-AF65-F5344CB8AC3E}">
        <p14:creationId xmlns:p14="http://schemas.microsoft.com/office/powerpoint/2010/main" val="326806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50282306-5CC1-48D8-A446-5C3FBE188366}" type="slidenum">
              <a:rPr lang="en-US" altLang="en-US"/>
              <a:pPr>
                <a:defRPr/>
              </a:pPr>
              <a:t>‹#›</a:t>
            </a:fld>
            <a:endParaRPr lang="en-US" altLang="en-US"/>
          </a:p>
        </p:txBody>
      </p:sp>
    </p:spTree>
    <p:extLst>
      <p:ext uri="{BB962C8B-B14F-4D97-AF65-F5344CB8AC3E}">
        <p14:creationId xmlns:p14="http://schemas.microsoft.com/office/powerpoint/2010/main" val="36607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D212E8FA-A587-4737-B4A3-4108412E2490}" type="slidenum">
              <a:rPr lang="en-US" altLang="en-US"/>
              <a:pPr>
                <a:defRPr/>
              </a:pPr>
              <a:t>‹#›</a:t>
            </a:fld>
            <a:endParaRPr lang="en-US" altLang="en-US"/>
          </a:p>
        </p:txBody>
      </p:sp>
    </p:spTree>
    <p:extLst>
      <p:ext uri="{BB962C8B-B14F-4D97-AF65-F5344CB8AC3E}">
        <p14:creationId xmlns:p14="http://schemas.microsoft.com/office/powerpoint/2010/main" val="2236610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69C7FE4C-92C0-464C-8625-84CCB10FC418}" type="slidenum">
              <a:rPr lang="en-US" altLang="en-US"/>
              <a:pPr>
                <a:defRPr/>
              </a:pPr>
              <a:t>‹#›</a:t>
            </a:fld>
            <a:endParaRPr lang="en-US" altLang="en-US"/>
          </a:p>
        </p:txBody>
      </p:sp>
    </p:spTree>
    <p:extLst>
      <p:ext uri="{BB962C8B-B14F-4D97-AF65-F5344CB8AC3E}">
        <p14:creationId xmlns:p14="http://schemas.microsoft.com/office/powerpoint/2010/main" val="277171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61363329-8D7D-4B1C-9F1D-57A8FE5A06F4}" type="slidenum">
              <a:rPr lang="en-US" altLang="en-US"/>
              <a:pPr>
                <a:defRPr/>
              </a:pPr>
              <a:t>‹#›</a:t>
            </a:fld>
            <a:endParaRPr lang="en-US" altLang="en-US"/>
          </a:p>
        </p:txBody>
      </p:sp>
    </p:spTree>
    <p:extLst>
      <p:ext uri="{BB962C8B-B14F-4D97-AF65-F5344CB8AC3E}">
        <p14:creationId xmlns:p14="http://schemas.microsoft.com/office/powerpoint/2010/main" val="39308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08D4900E-75FA-4120-97E9-FA4F9208FA1B}" type="slidenum">
              <a:rPr lang="en-US" altLang="en-US"/>
              <a:pPr>
                <a:defRPr/>
              </a:pPr>
              <a:t>‹#›</a:t>
            </a:fld>
            <a:endParaRPr lang="en-US" altLang="en-US"/>
          </a:p>
        </p:txBody>
      </p:sp>
    </p:spTree>
    <p:extLst>
      <p:ext uri="{BB962C8B-B14F-4D97-AF65-F5344CB8AC3E}">
        <p14:creationId xmlns:p14="http://schemas.microsoft.com/office/powerpoint/2010/main" val="33385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C3D4D02A-975D-4B2A-B2A8-DAEB869B6DB2}" type="slidenum">
              <a:rPr lang="en-US" altLang="en-US"/>
              <a:pPr>
                <a:defRPr/>
              </a:pPr>
              <a:t>‹#›</a:t>
            </a:fld>
            <a:endParaRPr lang="en-US" altLang="en-US"/>
          </a:p>
        </p:txBody>
      </p:sp>
    </p:spTree>
    <p:extLst>
      <p:ext uri="{BB962C8B-B14F-4D97-AF65-F5344CB8AC3E}">
        <p14:creationId xmlns:p14="http://schemas.microsoft.com/office/powerpoint/2010/main" val="60113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7741DD84-7442-4951-BBB9-76DE5D5E01C5}" type="slidenum">
              <a:rPr lang="en-US" altLang="en-US"/>
              <a:pPr>
                <a:defRPr/>
              </a:pPr>
              <a:t>‹#›</a:t>
            </a:fld>
            <a:endParaRPr lang="en-US" altLang="en-US"/>
          </a:p>
        </p:txBody>
      </p:sp>
    </p:spTree>
    <p:extLst>
      <p:ext uri="{BB962C8B-B14F-4D97-AF65-F5344CB8AC3E}">
        <p14:creationId xmlns:p14="http://schemas.microsoft.com/office/powerpoint/2010/main" val="36116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8E9AB864-345C-40A2-8546-9E2C6AE1E182}" type="slidenum">
              <a:rPr lang="en-US" altLang="en-US"/>
              <a:pPr>
                <a:defRPr/>
              </a:pPr>
              <a:t>‹#›</a:t>
            </a:fld>
            <a:endParaRPr lang="en-US" altLang="en-US"/>
          </a:p>
        </p:txBody>
      </p:sp>
    </p:spTree>
    <p:extLst>
      <p:ext uri="{BB962C8B-B14F-4D97-AF65-F5344CB8AC3E}">
        <p14:creationId xmlns:p14="http://schemas.microsoft.com/office/powerpoint/2010/main" val="392226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5F0D074F-5F1C-4FA2-9C32-881E892DA7A4}" type="slidenum">
              <a:rPr lang="en-US" altLang="en-US"/>
              <a:pPr>
                <a:defRPr/>
              </a:pPr>
              <a:t>‹#›</a:t>
            </a:fld>
            <a:endParaRPr lang="en-US" altLang="en-US"/>
          </a:p>
        </p:txBody>
      </p:sp>
    </p:spTree>
    <p:extLst>
      <p:ext uri="{BB962C8B-B14F-4D97-AF65-F5344CB8AC3E}">
        <p14:creationId xmlns:p14="http://schemas.microsoft.com/office/powerpoint/2010/main" val="88731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B2A98EC3-AF96-4355-83EB-F3C3BB403FE3}" type="slidenum">
              <a:rPr lang="en-US" altLang="en-US"/>
              <a:pPr>
                <a:defRPr/>
              </a:pPr>
              <a:t>‹#›</a:t>
            </a:fld>
            <a:endParaRPr lang="en-US" altLang="en-US"/>
          </a:p>
        </p:txBody>
      </p:sp>
    </p:spTree>
    <p:extLst>
      <p:ext uri="{BB962C8B-B14F-4D97-AF65-F5344CB8AC3E}">
        <p14:creationId xmlns:p14="http://schemas.microsoft.com/office/powerpoint/2010/main" val="5462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A698C8D4-5C7A-4591-96F7-CDB4B7792697}" type="slidenum">
              <a:rPr lang="en-US" altLang="en-US"/>
              <a:pPr>
                <a:defRPr/>
              </a:pPr>
              <a:t>‹#›</a:t>
            </a:fld>
            <a:endParaRPr lang="en-US" altLang="en-US"/>
          </a:p>
        </p:txBody>
      </p:sp>
    </p:spTree>
    <p:extLst>
      <p:ext uri="{BB962C8B-B14F-4D97-AF65-F5344CB8AC3E}">
        <p14:creationId xmlns:p14="http://schemas.microsoft.com/office/powerpoint/2010/main" val="26463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9178D07E-10D1-444B-9481-68F0043802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4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Hexadecima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09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F3421A-924C-4D95-B3D6-B5863FAC2C14}" type="slidenum">
              <a:rPr lang="en-US" altLang="en-US" b="0"/>
              <a:pPr/>
              <a:t>1</a:t>
            </a:fld>
            <a:endParaRPr lang="en-US" altLang="en-US" b="0"/>
          </a:p>
        </p:txBody>
      </p:sp>
      <p:sp>
        <p:nvSpPr>
          <p:cNvPr id="4100" name="Text Box 2"/>
          <p:cNvSpPr txBox="1">
            <a:spLocks noChangeArrowheads="1"/>
          </p:cNvSpPr>
          <p:nvPr/>
        </p:nvSpPr>
        <p:spPr bwMode="auto">
          <a:xfrm>
            <a:off x="1714500" y="6604000"/>
            <a:ext cx="56562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4101"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p:cNvSpPr txBox="1">
            <a:spLocks noChangeArrowheads="1"/>
          </p:cNvSpPr>
          <p:nvPr/>
        </p:nvSpPr>
        <p:spPr bwMode="auto">
          <a:xfrm>
            <a:off x="187325" y="914400"/>
            <a:ext cx="415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latin typeface="Times" panose="02020603050405020304" pitchFamily="18" charset="0"/>
              </a:rPr>
              <a:t>Chapter 7</a:t>
            </a:r>
          </a:p>
        </p:txBody>
      </p:sp>
      <p:pic>
        <p:nvPicPr>
          <p:cNvPr id="4103" name="Picture 5" descr="Forouzan4e10lbj_nm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p:cNvSpPr txBox="1">
            <a:spLocks noChangeArrowheads="1"/>
          </p:cNvSpPr>
          <p:nvPr/>
        </p:nvSpPr>
        <p:spPr bwMode="auto">
          <a:xfrm>
            <a:off x="263525" y="2209800"/>
            <a:ext cx="41560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solidFill>
                  <a:schemeClr val="folHlink"/>
                </a:solidFill>
                <a:latin typeface="Times" panose="02020603050405020304" pitchFamily="18" charset="0"/>
              </a:rPr>
              <a:t>Internet Protocol Version4</a:t>
            </a:r>
          </a:p>
          <a:p>
            <a:pPr algn="ctr" eaLnBrk="1" hangingPunct="1"/>
            <a:r>
              <a:rPr lang="en-US" altLang="en-US" sz="4800">
                <a:solidFill>
                  <a:schemeClr val="folHlink"/>
                </a:solidFill>
                <a:latin typeface="Times" panose="02020603050405020304" pitchFamily="18" charset="0"/>
              </a:rPr>
              <a:t>(IPv4)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IP Datagram Fields</a:t>
            </a:r>
          </a:p>
        </p:txBody>
      </p:sp>
      <p:sp>
        <p:nvSpPr>
          <p:cNvPr id="22531" name="Content Placeholder 2"/>
          <p:cNvSpPr>
            <a:spLocks noGrp="1"/>
          </p:cNvSpPr>
          <p:nvPr>
            <p:ph idx="1"/>
          </p:nvPr>
        </p:nvSpPr>
        <p:spPr bwMode="auto">
          <a:xfrm>
            <a:off x="457200" y="13716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000" smtClean="0"/>
              <a:t>❑ Version (VER). This 4-bit field defines the version of the IP protocol.</a:t>
            </a:r>
          </a:p>
          <a:p>
            <a:pPr>
              <a:buFont typeface="Wingdings" panose="05000000000000000000" pitchFamily="2" charset="2"/>
              <a:buNone/>
            </a:pPr>
            <a:r>
              <a:rPr lang="en-US" altLang="en-US" sz="2000" smtClean="0"/>
              <a:t>❑ Header length (HLEN). This 4-bit field defines the total length of the datagram header in 4-byte words</a:t>
            </a:r>
          </a:p>
          <a:p>
            <a:pPr>
              <a:buFont typeface="Wingdings" panose="05000000000000000000" pitchFamily="2" charset="2"/>
              <a:buNone/>
            </a:pPr>
            <a:r>
              <a:rPr lang="en-US" altLang="en-US" sz="2000" smtClean="0"/>
              <a:t>❑ Service type. In the original design of IP header, this field was referred to as type of service (TOS), which defined how the datagram should be handled.</a:t>
            </a:r>
          </a:p>
          <a:p>
            <a:pPr>
              <a:buFont typeface="Wingdings" panose="05000000000000000000" pitchFamily="2" charset="2"/>
              <a:buNone/>
            </a:pPr>
            <a:r>
              <a:rPr lang="en-US" altLang="en-US" sz="2000" smtClean="0"/>
              <a:t>❑ Total length. This is a 16-bit field that defines the total length (header plus data) of the IP datagram in bytes. To find the length of the data coming from the upper layer, subtract the header length from the total length.</a:t>
            </a:r>
          </a:p>
          <a:p>
            <a:pPr>
              <a:buFont typeface="Wingdings" panose="05000000000000000000" pitchFamily="2" charset="2"/>
              <a:buNone/>
            </a:pPr>
            <a:r>
              <a:rPr lang="en-US" altLang="en-US" sz="2000" smtClean="0"/>
              <a:t>❑ Identification. This field is used in fragmentation (discussed in the next section).</a:t>
            </a:r>
          </a:p>
          <a:p>
            <a:pPr>
              <a:buFont typeface="Wingdings" panose="05000000000000000000" pitchFamily="2" charset="2"/>
              <a:buNone/>
            </a:pPr>
            <a:r>
              <a:rPr lang="en-US" altLang="en-US" sz="2000" smtClean="0"/>
              <a:t>❑ Flags. This field is used in fragmentation (discussed in the next section).</a:t>
            </a:r>
          </a:p>
        </p:txBody>
      </p:sp>
      <p:sp>
        <p:nvSpPr>
          <p:cNvPr id="2253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253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F3E0E81-309A-4E61-9363-1EA489F5BC4A}" type="slidenum">
              <a:rPr lang="en-US" altLang="en-US" b="0"/>
              <a:pPr/>
              <a:t>10</a:t>
            </a:fld>
            <a:endParaRPr lang="en-US" altLang="en-US" b="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IP Datagram Fields – cont.</a:t>
            </a:r>
          </a:p>
        </p:txBody>
      </p:sp>
      <p:sp>
        <p:nvSpPr>
          <p:cNvPr id="23555" name="Content Placeholder 2"/>
          <p:cNvSpPr>
            <a:spLocks noGrp="1"/>
          </p:cNvSpPr>
          <p:nvPr>
            <p:ph idx="1"/>
          </p:nvPr>
        </p:nvSpPr>
        <p:spPr bwMode="auto">
          <a:xfrm>
            <a:off x="4572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000" smtClean="0"/>
              <a:t>❑ Fragmentation offset. This field is used in fragmentation (discussed in the next section).</a:t>
            </a:r>
          </a:p>
          <a:p>
            <a:pPr>
              <a:buFont typeface="Wingdings" panose="05000000000000000000" pitchFamily="2" charset="2"/>
              <a:buNone/>
            </a:pPr>
            <a:r>
              <a:rPr lang="en-US" altLang="en-US" sz="2000" smtClean="0"/>
              <a:t>❑ Time to live. A datagram has a limited lifetime in its travel through an internet. This field was originally designed to hold a timestamp, which was decremented by each visited router. The datagram was discarded when the value became zero.</a:t>
            </a:r>
          </a:p>
          <a:p>
            <a:pPr>
              <a:buFont typeface="Wingdings" panose="05000000000000000000" pitchFamily="2" charset="2"/>
              <a:buNone/>
            </a:pPr>
            <a:r>
              <a:rPr lang="en-US" altLang="en-US" sz="2000" smtClean="0"/>
              <a:t>❑ Protocol. This 8-bit field defines the higher-level protocol that uses the services of the IP layer.</a:t>
            </a:r>
          </a:p>
          <a:p>
            <a:pPr>
              <a:buFont typeface="Wingdings" panose="05000000000000000000" pitchFamily="2" charset="2"/>
              <a:buNone/>
            </a:pPr>
            <a:r>
              <a:rPr lang="en-US" altLang="en-US" sz="2000" smtClean="0"/>
              <a:t>❑ Checksum. The checksum concept and its calculation are discussed later in this chapter.</a:t>
            </a:r>
          </a:p>
          <a:p>
            <a:pPr>
              <a:buFont typeface="Wingdings" panose="05000000000000000000" pitchFamily="2" charset="2"/>
              <a:buNone/>
            </a:pPr>
            <a:r>
              <a:rPr lang="en-US" altLang="en-US" sz="2000" smtClean="0"/>
              <a:t>❑ Source address. This 32-bit field defines the IP address of the source. This field must remain unchanged during the time the IP datagram travels from the source host to the destination host.</a:t>
            </a:r>
          </a:p>
          <a:p>
            <a:pPr>
              <a:buFont typeface="Wingdings" panose="05000000000000000000" pitchFamily="2" charset="2"/>
              <a:buNone/>
            </a:pPr>
            <a:r>
              <a:rPr lang="en-US" altLang="en-US" sz="2000" smtClean="0"/>
              <a:t>❑ Destination address. This 32-bit field defines the IP address of the destination. This field must remain unchanged during the time the IP datagram travels from the source host to the destination host.</a:t>
            </a:r>
          </a:p>
        </p:txBody>
      </p:sp>
      <p:sp>
        <p:nvSpPr>
          <p:cNvPr id="2355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35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9D0449-BB50-4A7F-8CFD-5DDCC264DD3D}" type="slidenum">
              <a:rPr lang="en-US" altLang="en-US" b="0"/>
              <a:pPr/>
              <a:t>11</a:t>
            </a:fld>
            <a:endParaRPr lang="en-US" altLang="en-US"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457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65F5AA-39D7-4F89-8EB1-12F9F4AB1FA9}" type="slidenum">
              <a:rPr lang="en-US" altLang="en-US" b="0"/>
              <a:pPr/>
              <a:t>12</a:t>
            </a:fld>
            <a:endParaRPr lang="en-US" altLang="en-US" b="0"/>
          </a:p>
        </p:txBody>
      </p:sp>
      <p:sp>
        <p:nvSpPr>
          <p:cNvPr id="24580"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Service type</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6"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45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38" y="2160588"/>
            <a:ext cx="4113212"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6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51188"/>
            <a:ext cx="4899025"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6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3151188"/>
            <a:ext cx="49276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5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662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8B6106-C92A-46D6-9763-8AE3B611C84A}" type="slidenum">
              <a:rPr lang="en-US" altLang="en-US" b="0"/>
              <a:pPr/>
              <a:t>13</a:t>
            </a:fld>
            <a:endParaRPr lang="en-US" altLang="en-US" b="0"/>
          </a:p>
        </p:txBody>
      </p:sp>
      <p:grpSp>
        <p:nvGrpSpPr>
          <p:cNvPr id="26628" name="Group 2"/>
          <p:cNvGrpSpPr>
            <a:grpSpLocks/>
          </p:cNvGrpSpPr>
          <p:nvPr/>
        </p:nvGrpSpPr>
        <p:grpSpPr bwMode="auto">
          <a:xfrm>
            <a:off x="228600" y="228600"/>
            <a:ext cx="8458200" cy="5791200"/>
            <a:chOff x="144" y="144"/>
            <a:chExt cx="5328" cy="3648"/>
          </a:xfrm>
        </p:grpSpPr>
        <p:grpSp>
          <p:nvGrpSpPr>
            <p:cNvPr id="26630" name="Group 3"/>
            <p:cNvGrpSpPr>
              <a:grpSpLocks/>
            </p:cNvGrpSpPr>
            <p:nvPr/>
          </p:nvGrpSpPr>
          <p:grpSpPr bwMode="auto">
            <a:xfrm>
              <a:off x="144" y="144"/>
              <a:ext cx="432" cy="3648"/>
              <a:chOff x="48" y="48"/>
              <a:chExt cx="576" cy="3984"/>
            </a:xfrm>
          </p:grpSpPr>
          <p:sp>
            <p:nvSpPr>
              <p:cNvPr id="26649" name="Rectangle 4"/>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26650" name="Rectangle 5"/>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26651" name="Rectangle 6"/>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26631" name="Group 7"/>
            <p:cNvGrpSpPr>
              <a:grpSpLocks/>
            </p:cNvGrpSpPr>
            <p:nvPr/>
          </p:nvGrpSpPr>
          <p:grpSpPr bwMode="auto">
            <a:xfrm>
              <a:off x="144" y="144"/>
              <a:ext cx="5328" cy="336"/>
              <a:chOff x="0" y="144"/>
              <a:chExt cx="5760" cy="432"/>
            </a:xfrm>
          </p:grpSpPr>
          <p:sp>
            <p:nvSpPr>
              <p:cNvPr id="26646" name="Rectangle 8"/>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26647" name="Rectangle 9"/>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26648" name="Rectangle 10"/>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26632" name="Group 11"/>
            <p:cNvGrpSpPr>
              <a:grpSpLocks/>
            </p:cNvGrpSpPr>
            <p:nvPr/>
          </p:nvGrpSpPr>
          <p:grpSpPr bwMode="auto">
            <a:xfrm>
              <a:off x="144" y="144"/>
              <a:ext cx="432" cy="336"/>
              <a:chOff x="144" y="144"/>
              <a:chExt cx="432" cy="336"/>
            </a:xfrm>
          </p:grpSpPr>
          <p:grpSp>
            <p:nvGrpSpPr>
              <p:cNvPr id="26633" name="Group 12"/>
              <p:cNvGrpSpPr>
                <a:grpSpLocks/>
              </p:cNvGrpSpPr>
              <p:nvPr/>
            </p:nvGrpSpPr>
            <p:grpSpPr bwMode="auto">
              <a:xfrm>
                <a:off x="144" y="256"/>
                <a:ext cx="432" cy="112"/>
                <a:chOff x="288" y="256"/>
                <a:chExt cx="432" cy="112"/>
              </a:xfrm>
            </p:grpSpPr>
            <p:sp>
              <p:nvSpPr>
                <p:cNvPr id="723981" name="Rectangle 13"/>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82" name="Rectangle 14"/>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83" name="Rectangle 15"/>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nvGrpSpPr>
              <p:cNvPr id="26634" name="Group 16"/>
              <p:cNvGrpSpPr>
                <a:grpSpLocks/>
              </p:cNvGrpSpPr>
              <p:nvPr/>
            </p:nvGrpSpPr>
            <p:grpSpPr bwMode="auto">
              <a:xfrm>
                <a:off x="144" y="144"/>
                <a:ext cx="432" cy="336"/>
                <a:chOff x="144" y="144"/>
                <a:chExt cx="432" cy="336"/>
              </a:xfrm>
            </p:grpSpPr>
            <p:grpSp>
              <p:nvGrpSpPr>
                <p:cNvPr id="26635" name="Group 17"/>
                <p:cNvGrpSpPr>
                  <a:grpSpLocks/>
                </p:cNvGrpSpPr>
                <p:nvPr/>
              </p:nvGrpSpPr>
              <p:grpSpPr bwMode="auto">
                <a:xfrm>
                  <a:off x="144" y="144"/>
                  <a:ext cx="432" cy="112"/>
                  <a:chOff x="288" y="256"/>
                  <a:chExt cx="432" cy="112"/>
                </a:xfrm>
              </p:grpSpPr>
              <p:sp>
                <p:nvSpPr>
                  <p:cNvPr id="723986" name="Rectangle 18"/>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87" name="Rectangle 19"/>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88" name="Rectangle 20"/>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nvGrpSpPr>
                <p:cNvPr id="26636" name="Group 21"/>
                <p:cNvGrpSpPr>
                  <a:grpSpLocks/>
                </p:cNvGrpSpPr>
                <p:nvPr/>
              </p:nvGrpSpPr>
              <p:grpSpPr bwMode="auto">
                <a:xfrm>
                  <a:off x="144" y="368"/>
                  <a:ext cx="432" cy="112"/>
                  <a:chOff x="288" y="256"/>
                  <a:chExt cx="432" cy="112"/>
                </a:xfrm>
              </p:grpSpPr>
              <p:sp>
                <p:nvSpPr>
                  <p:cNvPr id="723990" name="Rectangle 22"/>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91" name="Rectangle 23"/>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3992" name="Rectangle 24"/>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grpSp>
      </p:grpSp>
      <p:pic>
        <p:nvPicPr>
          <p:cNvPr id="26629"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90763"/>
            <a:ext cx="7450138"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867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ACCDDA-6BC6-48A0-BD01-1E9F10591A0D}" type="slidenum">
              <a:rPr lang="en-US" altLang="en-US" b="0"/>
              <a:pPr/>
              <a:t>14</a:t>
            </a:fld>
            <a:endParaRPr lang="en-US" altLang="en-US" b="0"/>
          </a:p>
        </p:txBody>
      </p:sp>
      <p:sp>
        <p:nvSpPr>
          <p:cNvPr id="28676"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78"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1"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26025" name="Line 9"/>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026" name="Line 10"/>
          <p:cNvSpPr>
            <a:spLocks noChangeShapeType="1"/>
          </p:cNvSpPr>
          <p:nvPr/>
        </p:nvSpPr>
        <p:spPr bwMode="auto">
          <a:xfrm>
            <a:off x="609600" y="43434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027" name="Rectangle 11"/>
          <p:cNvSpPr>
            <a:spLocks noChangeArrowheads="1"/>
          </p:cNvSpPr>
          <p:nvPr/>
        </p:nvSpPr>
        <p:spPr bwMode="auto">
          <a:xfrm>
            <a:off x="647700" y="2716213"/>
            <a:ext cx="8077200" cy="1554162"/>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total length field defines the total length of the datagram including the header.</a:t>
            </a:r>
          </a:p>
        </p:txBody>
      </p:sp>
      <p:grpSp>
        <p:nvGrpSpPr>
          <p:cNvPr id="2" name="Group 12"/>
          <p:cNvGrpSpPr>
            <a:grpSpLocks/>
          </p:cNvGrpSpPr>
          <p:nvPr/>
        </p:nvGrpSpPr>
        <p:grpSpPr bwMode="auto">
          <a:xfrm>
            <a:off x="609600" y="1981200"/>
            <a:ext cx="1143000" cy="566738"/>
            <a:chOff x="1200" y="1248"/>
            <a:chExt cx="720" cy="357"/>
          </a:xfrm>
        </p:grpSpPr>
        <p:pic>
          <p:nvPicPr>
            <p:cNvPr id="2868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8"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26025"/>
                                        </p:tgtEl>
                                        <p:attrNameLst>
                                          <p:attrName>style.visibility</p:attrName>
                                        </p:attrNameLst>
                                      </p:cBhvr>
                                      <p:to>
                                        <p:strVal val="visible"/>
                                      </p:to>
                                    </p:set>
                                    <p:animEffect transition="in" filter="checkerboard(across)">
                                      <p:cBhvr>
                                        <p:cTn id="13" dur="500"/>
                                        <p:tgtEl>
                                          <p:spTgt spid="7260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26026"/>
                                        </p:tgtEl>
                                        <p:attrNameLst>
                                          <p:attrName>style.visibility</p:attrName>
                                        </p:attrNameLst>
                                      </p:cBhvr>
                                      <p:to>
                                        <p:strVal val="visible"/>
                                      </p:to>
                                    </p:set>
                                    <p:animEffect transition="in" filter="checkerboard(across)">
                                      <p:cBhvr>
                                        <p:cTn id="17" dur="500"/>
                                        <p:tgtEl>
                                          <p:spTgt spid="7260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26027"/>
                                        </p:tgtEl>
                                        <p:attrNameLst>
                                          <p:attrName>style.visibility</p:attrName>
                                        </p:attrNameLst>
                                      </p:cBhvr>
                                      <p:to>
                                        <p:strVal val="visible"/>
                                      </p:to>
                                    </p:set>
                                    <p:animEffect transition="in" filter="checkerboard(across)">
                                      <p:cBhvr>
                                        <p:cTn id="21" dur="500"/>
                                        <p:tgtEl>
                                          <p:spTgt spid="72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5" grpId="0" animBg="1"/>
      <p:bldP spid="726026" grpId="0" animBg="1"/>
      <p:bldP spid="7260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072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29B4F0-345A-48CA-8262-B5900A5CF1D1}" type="slidenum">
              <a:rPr lang="en-US" altLang="en-US" b="0"/>
              <a:pPr/>
              <a:t>15</a:t>
            </a:fld>
            <a:endParaRPr lang="en-US" altLang="en-US" b="0"/>
          </a:p>
        </p:txBody>
      </p:sp>
      <p:sp>
        <p:nvSpPr>
          <p:cNvPr id="30724" name="Text Box 2"/>
          <p:cNvSpPr txBox="1">
            <a:spLocks noChangeArrowheads="1"/>
          </p:cNvSpPr>
          <p:nvPr/>
        </p:nvSpPr>
        <p:spPr bwMode="auto">
          <a:xfrm>
            <a:off x="990600" y="90488"/>
            <a:ext cx="731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Encapsulation of a small datagram in an Ethernet frame</a:t>
            </a:r>
          </a:p>
        </p:txBody>
      </p:sp>
      <p:sp>
        <p:nvSpPr>
          <p:cNvPr id="3072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3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307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438400"/>
            <a:ext cx="84470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277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C7E457-CDF7-4F97-ADC4-8C64C5B63545}" type="slidenum">
              <a:rPr lang="en-US" altLang="en-US" b="0"/>
              <a:pPr/>
              <a:t>16</a:t>
            </a:fld>
            <a:endParaRPr lang="en-US" altLang="en-US" b="0"/>
          </a:p>
        </p:txBody>
      </p:sp>
      <p:sp>
        <p:nvSpPr>
          <p:cNvPr id="32772"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Multiplexing</a:t>
            </a:r>
          </a:p>
        </p:txBody>
      </p:sp>
      <p:sp>
        <p:nvSpPr>
          <p:cNvPr id="32773"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5"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8"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3278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441575"/>
            <a:ext cx="8272462"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481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445A01-2DBC-4CC8-BF49-6C2D849FE00F}" type="slidenum">
              <a:rPr lang="en-US" altLang="en-US" b="0"/>
              <a:pPr/>
              <a:t>17</a:t>
            </a:fld>
            <a:endParaRPr lang="en-US" altLang="en-US" b="0"/>
          </a:p>
        </p:txBody>
      </p:sp>
      <p:grpSp>
        <p:nvGrpSpPr>
          <p:cNvPr id="34820" name="Group 2"/>
          <p:cNvGrpSpPr>
            <a:grpSpLocks/>
          </p:cNvGrpSpPr>
          <p:nvPr/>
        </p:nvGrpSpPr>
        <p:grpSpPr bwMode="auto">
          <a:xfrm>
            <a:off x="228600" y="228600"/>
            <a:ext cx="8458200" cy="5791200"/>
            <a:chOff x="144" y="144"/>
            <a:chExt cx="5328" cy="3648"/>
          </a:xfrm>
        </p:grpSpPr>
        <p:grpSp>
          <p:nvGrpSpPr>
            <p:cNvPr id="34822" name="Group 3"/>
            <p:cNvGrpSpPr>
              <a:grpSpLocks/>
            </p:cNvGrpSpPr>
            <p:nvPr/>
          </p:nvGrpSpPr>
          <p:grpSpPr bwMode="auto">
            <a:xfrm>
              <a:off x="144" y="144"/>
              <a:ext cx="432" cy="3648"/>
              <a:chOff x="48" y="48"/>
              <a:chExt cx="576" cy="3984"/>
            </a:xfrm>
          </p:grpSpPr>
          <p:sp>
            <p:nvSpPr>
              <p:cNvPr id="34841" name="Rectangle 4"/>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34842" name="Rectangle 5"/>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34843" name="Rectangle 6"/>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34823" name="Group 7"/>
            <p:cNvGrpSpPr>
              <a:grpSpLocks/>
            </p:cNvGrpSpPr>
            <p:nvPr/>
          </p:nvGrpSpPr>
          <p:grpSpPr bwMode="auto">
            <a:xfrm>
              <a:off x="144" y="144"/>
              <a:ext cx="5328" cy="336"/>
              <a:chOff x="0" y="144"/>
              <a:chExt cx="5760" cy="432"/>
            </a:xfrm>
          </p:grpSpPr>
          <p:sp>
            <p:nvSpPr>
              <p:cNvPr id="34838" name="Rectangle 8"/>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34839" name="Rectangle 9"/>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34840" name="Rectangle 10"/>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grpSp>
        <p:grpSp>
          <p:nvGrpSpPr>
            <p:cNvPr id="34824" name="Group 11"/>
            <p:cNvGrpSpPr>
              <a:grpSpLocks/>
            </p:cNvGrpSpPr>
            <p:nvPr/>
          </p:nvGrpSpPr>
          <p:grpSpPr bwMode="auto">
            <a:xfrm>
              <a:off x="144" y="144"/>
              <a:ext cx="432" cy="336"/>
              <a:chOff x="144" y="144"/>
              <a:chExt cx="432" cy="336"/>
            </a:xfrm>
          </p:grpSpPr>
          <p:grpSp>
            <p:nvGrpSpPr>
              <p:cNvPr id="34825" name="Group 12"/>
              <p:cNvGrpSpPr>
                <a:grpSpLocks/>
              </p:cNvGrpSpPr>
              <p:nvPr/>
            </p:nvGrpSpPr>
            <p:grpSpPr bwMode="auto">
              <a:xfrm>
                <a:off x="144" y="256"/>
                <a:ext cx="432" cy="112"/>
                <a:chOff x="288" y="256"/>
                <a:chExt cx="432" cy="112"/>
              </a:xfrm>
            </p:grpSpPr>
            <p:sp>
              <p:nvSpPr>
                <p:cNvPr id="728077" name="Rectangle 13"/>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78" name="Rectangle 14"/>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79" name="Rectangle 15"/>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nvGrpSpPr>
              <p:cNvPr id="34826" name="Group 16"/>
              <p:cNvGrpSpPr>
                <a:grpSpLocks/>
              </p:cNvGrpSpPr>
              <p:nvPr/>
            </p:nvGrpSpPr>
            <p:grpSpPr bwMode="auto">
              <a:xfrm>
                <a:off x="144" y="144"/>
                <a:ext cx="432" cy="336"/>
                <a:chOff x="144" y="144"/>
                <a:chExt cx="432" cy="336"/>
              </a:xfrm>
            </p:grpSpPr>
            <p:grpSp>
              <p:nvGrpSpPr>
                <p:cNvPr id="34827" name="Group 17"/>
                <p:cNvGrpSpPr>
                  <a:grpSpLocks/>
                </p:cNvGrpSpPr>
                <p:nvPr/>
              </p:nvGrpSpPr>
              <p:grpSpPr bwMode="auto">
                <a:xfrm>
                  <a:off x="144" y="144"/>
                  <a:ext cx="432" cy="112"/>
                  <a:chOff x="288" y="256"/>
                  <a:chExt cx="432" cy="112"/>
                </a:xfrm>
              </p:grpSpPr>
              <p:sp>
                <p:nvSpPr>
                  <p:cNvPr id="728082" name="Rectangle 18"/>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83" name="Rectangle 19"/>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84" name="Rectangle 20"/>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nvGrpSpPr>
                <p:cNvPr id="34828" name="Group 21"/>
                <p:cNvGrpSpPr>
                  <a:grpSpLocks/>
                </p:cNvGrpSpPr>
                <p:nvPr/>
              </p:nvGrpSpPr>
              <p:grpSpPr bwMode="auto">
                <a:xfrm>
                  <a:off x="144" y="368"/>
                  <a:ext cx="432" cy="112"/>
                  <a:chOff x="288" y="256"/>
                  <a:chExt cx="432" cy="112"/>
                </a:xfrm>
              </p:grpSpPr>
              <p:sp>
                <p:nvSpPr>
                  <p:cNvPr id="728086" name="Rectangle 22"/>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87" name="Rectangle 23"/>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sp>
                <p:nvSpPr>
                  <p:cNvPr id="728088" name="Rectangle 24"/>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p:spPr>
                <p:txBody>
                  <a:bodyPr wrap="none" anchor="ctr"/>
                  <a:lstStyle/>
                  <a:p>
                    <a:pPr>
                      <a:defRPr/>
                    </a:pPr>
                    <a:endParaRPr lang="en-US"/>
                  </a:p>
                </p:txBody>
              </p:sp>
            </p:grpSp>
          </p:grpSp>
        </p:grpSp>
      </p:grpSp>
      <p:pic>
        <p:nvPicPr>
          <p:cNvPr id="3482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2227263"/>
            <a:ext cx="632777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686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154637-3F83-4110-A78A-D2E9C1D6BE99}" type="slidenum">
              <a:rPr lang="en-US" altLang="en-US" b="0"/>
              <a:pPr/>
              <a:t>18</a:t>
            </a:fld>
            <a:endParaRPr lang="en-US" altLang="en-US" b="0"/>
          </a:p>
        </p:txBody>
      </p:sp>
      <p:sp>
        <p:nvSpPr>
          <p:cNvPr id="36868" name="Text Box 2"/>
          <p:cNvSpPr txBox="1">
            <a:spLocks noChangeArrowheads="1"/>
          </p:cNvSpPr>
          <p:nvPr/>
        </p:nvSpPr>
        <p:spPr bwMode="auto">
          <a:xfrm>
            <a:off x="76200" y="696913"/>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An IP packet has arrived with the first 8 bits as shown:</a:t>
            </a:r>
            <a:endParaRPr lang="en-US" altLang="en-US" sz="2400">
              <a:solidFill>
                <a:schemeClr val="hlink"/>
              </a:solidFill>
              <a:latin typeface="Arial Unicode MS" panose="020B0604020202020204" pitchFamily="34" charset="-128"/>
            </a:endParaRPr>
          </a:p>
        </p:txBody>
      </p:sp>
      <p:grpSp>
        <p:nvGrpSpPr>
          <p:cNvPr id="36869" name="Group 3"/>
          <p:cNvGrpSpPr>
            <a:grpSpLocks/>
          </p:cNvGrpSpPr>
          <p:nvPr/>
        </p:nvGrpSpPr>
        <p:grpSpPr bwMode="auto">
          <a:xfrm>
            <a:off x="0" y="0"/>
            <a:ext cx="9144000" cy="609600"/>
            <a:chOff x="0" y="2448"/>
            <a:chExt cx="5760" cy="384"/>
          </a:xfrm>
        </p:grpSpPr>
        <p:sp>
          <p:nvSpPr>
            <p:cNvPr id="3687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30117"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7.1</a:t>
              </a:r>
              <a:endParaRPr lang="en-US" altLang="en-US" sz="3200" i="1">
                <a:solidFill>
                  <a:schemeClr val="bg1"/>
                </a:solidFill>
                <a:latin typeface="Times New Roman" pitchFamily="18" charset="0"/>
              </a:endParaRPr>
            </a:p>
          </p:txBody>
        </p:sp>
      </p:grpSp>
      <p:pic>
        <p:nvPicPr>
          <p:cNvPr id="36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1385888"/>
            <a:ext cx="33750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0" y="2362200"/>
            <a:ext cx="8839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dirty="0">
                <a:latin typeface="Arial Unicode MS" panose="020B0604020202020204" pitchFamily="34" charset="-128"/>
              </a:rPr>
              <a:t>The receiver discards the packet. Why?</a:t>
            </a:r>
          </a:p>
          <a:p>
            <a:pPr algn="just"/>
            <a:endParaRPr lang="en-US" altLang="en-US" sz="2400" dirty="0">
              <a:latin typeface="Arial Unicode MS" panose="020B0604020202020204" pitchFamily="34" charset="-128"/>
            </a:endParaRPr>
          </a:p>
          <a:p>
            <a:pPr algn="just"/>
            <a:r>
              <a:rPr lang="en-US" altLang="en-US" sz="2400" i="1" dirty="0">
                <a:solidFill>
                  <a:schemeClr val="hlink"/>
                </a:solidFill>
                <a:latin typeface="Arial Unicode MS" panose="020B0604020202020204" pitchFamily="34" charset="-128"/>
              </a:rPr>
              <a:t>Solution</a:t>
            </a:r>
          </a:p>
          <a:p>
            <a:pPr algn="just"/>
            <a:r>
              <a:rPr lang="en-US" altLang="en-US" sz="2400" dirty="0">
                <a:latin typeface="Arial Unicode MS" panose="020B0604020202020204" pitchFamily="34" charset="-128"/>
              </a:rPr>
              <a:t>There is an error in this packet. The 4 left-most bits (0100) show the version, which is correct. The next 4 bits (0010) show the wrong header length (2 × 4 = 8). The minimum number of bytes in the header must be 20. The packet has been corrupted in transmission.</a:t>
            </a:r>
          </a:p>
        </p:txBody>
      </p:sp>
      <p:pic>
        <p:nvPicPr>
          <p:cNvPr id="1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4939690"/>
            <a:ext cx="492261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fltVal val="0"/>
                                          </p:val>
                                        </p:tav>
                                        <p:tav tm="100000">
                                          <p:val>
                                            <p:strVal val="#ppt_w"/>
                                          </p:val>
                                        </p:tav>
                                      </p:tavLst>
                                    </p:anim>
                                    <p:anim calcmode="lin" valueType="num">
                                      <p:cBhvr>
                                        <p:cTn id="8" dur="2000" fill="hold"/>
                                        <p:tgtEl>
                                          <p:spTgt spid="11"/>
                                        </p:tgtEl>
                                        <p:attrNameLst>
                                          <p:attrName>ppt_h</p:attrName>
                                        </p:attrNameLst>
                                      </p:cBhvr>
                                      <p:tavLst>
                                        <p:tav tm="0">
                                          <p:val>
                                            <p:fltVal val="0"/>
                                          </p:val>
                                        </p:tav>
                                        <p:tav tm="100000">
                                          <p:val>
                                            <p:strVal val="#ppt_h"/>
                                          </p:val>
                                        </p:tav>
                                      </p:tavLst>
                                    </p:anim>
                                    <p:animEffect transition="in" filter="fade">
                                      <p:cBhvr>
                                        <p:cTn id="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891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306BF8-9CA9-47E6-BE5B-E1D1AC63B411}" type="slidenum">
              <a:rPr lang="en-US" altLang="en-US" b="0"/>
              <a:pPr/>
              <a:t>19</a:t>
            </a:fld>
            <a:endParaRPr lang="en-US" altLang="en-US" b="0"/>
          </a:p>
        </p:txBody>
      </p:sp>
      <p:sp>
        <p:nvSpPr>
          <p:cNvPr id="38916" name="Text Box 2"/>
          <p:cNvSpPr txBox="1">
            <a:spLocks noChangeArrowheads="1"/>
          </p:cNvSpPr>
          <p:nvPr/>
        </p:nvSpPr>
        <p:spPr bwMode="auto">
          <a:xfrm>
            <a:off x="76200" y="696913"/>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In an IP packet, the value of HLEN is 1000 in binary. How many bytes of options are being carried by this packet?</a:t>
            </a:r>
            <a:br>
              <a:rPr lang="en-US" altLang="en-US" sz="2400">
                <a:latin typeface="Arial Unicode MS" panose="020B0604020202020204" pitchFamily="34" charset="-128"/>
              </a:rPr>
            </a:br>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The HLEN value is 8, which means the total number of bytes in the header is 8 × 4 or 32 bytes. The first 20 bytes are the base header, the next 12 bytes are the options.</a:t>
            </a:r>
          </a:p>
        </p:txBody>
      </p:sp>
      <p:grpSp>
        <p:nvGrpSpPr>
          <p:cNvPr id="38917" name="Group 3"/>
          <p:cNvGrpSpPr>
            <a:grpSpLocks/>
          </p:cNvGrpSpPr>
          <p:nvPr/>
        </p:nvGrpSpPr>
        <p:grpSpPr bwMode="auto">
          <a:xfrm>
            <a:off x="0" y="0"/>
            <a:ext cx="9144000" cy="609600"/>
            <a:chOff x="0" y="2448"/>
            <a:chExt cx="5760" cy="384"/>
          </a:xfrm>
        </p:grpSpPr>
        <p:sp>
          <p:nvSpPr>
            <p:cNvPr id="3891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32165"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7.2</a:t>
              </a:r>
              <a:endParaRPr lang="en-US" altLang="en-US" sz="3200" i="1">
                <a:solidFill>
                  <a:schemeClr val="bg1"/>
                </a:solidFill>
                <a:latin typeface="Times New Roman" pitchFamily="18" charset="0"/>
              </a:endParaRPr>
            </a:p>
          </p:txBody>
        </p:sp>
      </p:grpSp>
      <p:pic>
        <p:nvPicPr>
          <p:cNvPr id="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354" y="3810000"/>
            <a:ext cx="5791200" cy="260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fltVal val="0"/>
                                          </p:val>
                                        </p:tav>
                                        <p:tav tm="100000">
                                          <p:val>
                                            <p:strVal val="#ppt_w"/>
                                          </p:val>
                                        </p:tav>
                                      </p:tavLst>
                                    </p:anim>
                                    <p:anim calcmode="lin" valueType="num">
                                      <p:cBhvr>
                                        <p:cTn id="8" dur="2000" fill="hold"/>
                                        <p:tgtEl>
                                          <p:spTgt spid="8"/>
                                        </p:tgtEl>
                                        <p:attrNameLst>
                                          <p:attrName>ppt_h</p:attrName>
                                        </p:attrNameLst>
                                      </p:cBhvr>
                                      <p:tavLst>
                                        <p:tav tm="0">
                                          <p:val>
                                            <p:fltVal val="0"/>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1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2361B04-49C4-4969-9D13-77706182173A}" type="slidenum">
              <a:rPr lang="en-US" altLang="en-US" b="0"/>
              <a:pPr/>
              <a:t>2</a:t>
            </a:fld>
            <a:endParaRPr lang="en-US" altLang="en-US" b="0"/>
          </a:p>
        </p:txBody>
      </p:sp>
      <p:sp>
        <p:nvSpPr>
          <p:cNvPr id="685058" name="Rectangle 2"/>
          <p:cNvSpPr>
            <a:spLocks noGrp="1" noChangeArrowheads="1"/>
          </p:cNvSpPr>
          <p:nvPr>
            <p:ph type="title"/>
          </p:nvPr>
        </p:nvSpPr>
        <p:spPr bwMode="auto">
          <a:xfrm>
            <a:off x="152400" y="0"/>
            <a:ext cx="8229600" cy="1143000"/>
          </a:xfrm>
          <a:extLst/>
        </p:spPr>
        <p:txBody>
          <a:bodyPr vert="horz" wrap="square" lIns="91440" tIns="45720" rIns="91440" bIns="45720" numCol="1" anchor="t" anchorCtr="0" compatLnSpc="1">
            <a:prstTxWarp prst="textNoShape">
              <a:avLst/>
            </a:prstTxWarp>
          </a:bodyPr>
          <a:lstStyle/>
          <a:p>
            <a:pPr eaLnBrk="1" hangingPunct="1">
              <a:defRPr/>
            </a:pPr>
            <a:r>
              <a:rPr lang="en-US" altLang="en-US" b="1" u="sng" smtClean="0">
                <a:solidFill>
                  <a:schemeClr val="hlink"/>
                </a:solidFill>
                <a:effectLst>
                  <a:outerShdw blurRad="38100" dist="38100" dir="2700000" algn="tl">
                    <a:srgbClr val="C0C0C0"/>
                  </a:outerShdw>
                </a:effectLst>
              </a:rPr>
              <a:t>OBJECTIVES:</a:t>
            </a:r>
          </a:p>
        </p:txBody>
      </p:sp>
      <p:sp>
        <p:nvSpPr>
          <p:cNvPr id="685059" name="Rectangle 3"/>
          <p:cNvSpPr>
            <a:spLocks noChangeArrowheads="1"/>
          </p:cNvSpPr>
          <p:nvPr/>
        </p:nvSpPr>
        <p:spPr bwMode="auto">
          <a:xfrm>
            <a:off x="76200" y="838200"/>
            <a:ext cx="8991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explain the general idea behind the IP protocol and the  position of IP in TCP/IP protocol suite.</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show the general format of an IPv4 datagram.</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discuss fragmentation and reassembly of datagrams.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discuss several options that can be in an IPv4 datagram and their applications.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show how a checksum is calculated for the header of an IPv4 datagram at the sending site and how the checksum is checked at the receiver site.</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discuss IP over ATM and compare it with IP over LANs and/or point-to-point WANs.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en-US" sz="2400">
                <a:latin typeface="Times New Roman" panose="02020603050405020304" pitchFamily="18" charset="0"/>
              </a:rPr>
              <a:t>To show a simplified version of the IP package and give the pseudocode for some modules.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 calcmode="lin" valueType="num">
                                      <p:cBhvr>
                                        <p:cTn id="7" dur="500" fill="hold"/>
                                        <p:tgtEl>
                                          <p:spTgt spid="685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850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85059">
                                            <p:txEl>
                                              <p:pRg st="0" end="0"/>
                                            </p:txEl>
                                          </p:spTgt>
                                        </p:tgtEl>
                                      </p:cBhvr>
                                    </p:animEffect>
                                  </p:childTnLst>
                                  <p:subTnLst>
                                    <p:animClr clrSpc="rgb" dir="cw">
                                      <p:cBhvr override="childStyle">
                                        <p:cTn dur="1" fill="hold" display="0" masterRel="nextClick" afterEffect="1"/>
                                        <p:tgtEl>
                                          <p:spTgt spid="685059">
                                            <p:txEl>
                                              <p:pRg st="0" end="0"/>
                                            </p:txEl>
                                          </p:spTgt>
                                        </p:tgtEl>
                                        <p:attrNameLst>
                                          <p:attrName>ppt_c</p:attrName>
                                        </p:attrNameLst>
                                      </p:cBhvr>
                                      <p:to>
                                        <a:srgbClr val="B2B2B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85059">
                                            <p:txEl>
                                              <p:pRg st="1" end="1"/>
                                            </p:txEl>
                                          </p:spTgt>
                                        </p:tgtEl>
                                        <p:attrNameLst>
                                          <p:attrName>style.visibility</p:attrName>
                                        </p:attrNameLst>
                                      </p:cBhvr>
                                      <p:to>
                                        <p:strVal val="visible"/>
                                      </p:to>
                                    </p:set>
                                    <p:anim calcmode="lin" valueType="num">
                                      <p:cBhvr>
                                        <p:cTn id="14" dur="500" fill="hold"/>
                                        <p:tgtEl>
                                          <p:spTgt spid="68505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8505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85059">
                                            <p:txEl>
                                              <p:pRg st="1" end="1"/>
                                            </p:txEl>
                                          </p:spTgt>
                                        </p:tgtEl>
                                      </p:cBhvr>
                                    </p:animEffect>
                                  </p:childTnLst>
                                  <p:subTnLst>
                                    <p:animClr clrSpc="rgb" dir="cw">
                                      <p:cBhvr override="childStyle">
                                        <p:cTn dur="1" fill="hold" display="0" masterRel="nextClick" afterEffect="1"/>
                                        <p:tgtEl>
                                          <p:spTgt spid="685059">
                                            <p:txEl>
                                              <p:pRg st="1" end="1"/>
                                            </p:txEl>
                                          </p:spTgt>
                                        </p:tgtEl>
                                        <p:attrNameLst>
                                          <p:attrName>ppt_c</p:attrName>
                                        </p:attrNameLst>
                                      </p:cBhvr>
                                      <p:to>
                                        <a:srgbClr val="B2B2B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85059">
                                            <p:txEl>
                                              <p:pRg st="2" end="2"/>
                                            </p:txEl>
                                          </p:spTgt>
                                        </p:tgtEl>
                                        <p:attrNameLst>
                                          <p:attrName>style.visibility</p:attrName>
                                        </p:attrNameLst>
                                      </p:cBhvr>
                                      <p:to>
                                        <p:strVal val="visible"/>
                                      </p:to>
                                    </p:set>
                                    <p:anim calcmode="lin" valueType="num">
                                      <p:cBhvr>
                                        <p:cTn id="21" dur="500" fill="hold"/>
                                        <p:tgtEl>
                                          <p:spTgt spid="68505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8505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85059">
                                            <p:txEl>
                                              <p:pRg st="2" end="2"/>
                                            </p:txEl>
                                          </p:spTgt>
                                        </p:tgtEl>
                                      </p:cBhvr>
                                    </p:animEffect>
                                  </p:childTnLst>
                                  <p:subTnLst>
                                    <p:animClr clrSpc="rgb" dir="cw">
                                      <p:cBhvr override="childStyle">
                                        <p:cTn dur="1" fill="hold" display="0" masterRel="nextClick" afterEffect="1"/>
                                        <p:tgtEl>
                                          <p:spTgt spid="685059">
                                            <p:txEl>
                                              <p:pRg st="2" end="2"/>
                                            </p:txEl>
                                          </p:spTgt>
                                        </p:tgtEl>
                                        <p:attrNameLst>
                                          <p:attrName>ppt_c</p:attrName>
                                        </p:attrNameLst>
                                      </p:cBhvr>
                                      <p:to>
                                        <a:srgbClr val="B2B2B2"/>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685059">
                                            <p:txEl>
                                              <p:pRg st="3" end="3"/>
                                            </p:txEl>
                                          </p:spTgt>
                                        </p:tgtEl>
                                        <p:attrNameLst>
                                          <p:attrName>style.visibility</p:attrName>
                                        </p:attrNameLst>
                                      </p:cBhvr>
                                      <p:to>
                                        <p:strVal val="visible"/>
                                      </p:to>
                                    </p:set>
                                    <p:anim calcmode="lin" valueType="num">
                                      <p:cBhvr>
                                        <p:cTn id="28" dur="500" fill="hold"/>
                                        <p:tgtEl>
                                          <p:spTgt spid="68505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8505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85059">
                                            <p:txEl>
                                              <p:pRg st="3" end="3"/>
                                            </p:txEl>
                                          </p:spTgt>
                                        </p:tgtEl>
                                      </p:cBhvr>
                                    </p:animEffect>
                                  </p:childTnLst>
                                  <p:subTnLst>
                                    <p:animClr clrSpc="rgb" dir="cw">
                                      <p:cBhvr override="childStyle">
                                        <p:cTn dur="1" fill="hold" display="0" masterRel="nextClick" afterEffect="1"/>
                                        <p:tgtEl>
                                          <p:spTgt spid="685059">
                                            <p:txEl>
                                              <p:pRg st="3" end="3"/>
                                            </p:txEl>
                                          </p:spTgt>
                                        </p:tgtEl>
                                        <p:attrNameLst>
                                          <p:attrName>ppt_c</p:attrName>
                                        </p:attrNameLst>
                                      </p:cBhvr>
                                      <p:to>
                                        <a:srgbClr val="B2B2B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85059">
                                            <p:txEl>
                                              <p:pRg st="4" end="4"/>
                                            </p:txEl>
                                          </p:spTgt>
                                        </p:tgtEl>
                                        <p:attrNameLst>
                                          <p:attrName>style.visibility</p:attrName>
                                        </p:attrNameLst>
                                      </p:cBhvr>
                                      <p:to>
                                        <p:strVal val="visible"/>
                                      </p:to>
                                    </p:set>
                                    <p:anim calcmode="lin" valueType="num">
                                      <p:cBhvr>
                                        <p:cTn id="35" dur="500" fill="hold"/>
                                        <p:tgtEl>
                                          <p:spTgt spid="68505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8505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685059">
                                            <p:txEl>
                                              <p:pRg st="4" end="4"/>
                                            </p:txEl>
                                          </p:spTgt>
                                        </p:tgtEl>
                                      </p:cBhvr>
                                    </p:animEffect>
                                  </p:childTnLst>
                                  <p:subTnLst>
                                    <p:animClr clrSpc="rgb" dir="cw">
                                      <p:cBhvr override="childStyle">
                                        <p:cTn dur="1" fill="hold" display="0" masterRel="nextClick" afterEffect="1"/>
                                        <p:tgtEl>
                                          <p:spTgt spid="685059">
                                            <p:txEl>
                                              <p:pRg st="4" end="4"/>
                                            </p:txEl>
                                          </p:spTgt>
                                        </p:tgtEl>
                                        <p:attrNameLst>
                                          <p:attrName>ppt_c</p:attrName>
                                        </p:attrNameLst>
                                      </p:cBhvr>
                                      <p:to>
                                        <a:srgbClr val="B2B2B2"/>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685059">
                                            <p:txEl>
                                              <p:pRg st="5" end="5"/>
                                            </p:txEl>
                                          </p:spTgt>
                                        </p:tgtEl>
                                        <p:attrNameLst>
                                          <p:attrName>style.visibility</p:attrName>
                                        </p:attrNameLst>
                                      </p:cBhvr>
                                      <p:to>
                                        <p:strVal val="visible"/>
                                      </p:to>
                                    </p:set>
                                    <p:anim calcmode="lin" valueType="num">
                                      <p:cBhvr>
                                        <p:cTn id="42" dur="500" fill="hold"/>
                                        <p:tgtEl>
                                          <p:spTgt spid="68505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68505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685059">
                                            <p:txEl>
                                              <p:pRg st="5" end="5"/>
                                            </p:txEl>
                                          </p:spTgt>
                                        </p:tgtEl>
                                      </p:cBhvr>
                                    </p:animEffect>
                                  </p:childTnLst>
                                  <p:subTnLst>
                                    <p:animClr clrSpc="rgb" dir="cw">
                                      <p:cBhvr override="childStyle">
                                        <p:cTn dur="1" fill="hold" display="0" masterRel="nextClick" afterEffect="1"/>
                                        <p:tgtEl>
                                          <p:spTgt spid="685059">
                                            <p:txEl>
                                              <p:pRg st="5" end="5"/>
                                            </p:txEl>
                                          </p:spTgt>
                                        </p:tgtEl>
                                        <p:attrNameLst>
                                          <p:attrName>ppt_c</p:attrName>
                                        </p:attrNameLst>
                                      </p:cBhvr>
                                      <p:to>
                                        <a:srgbClr val="B2B2B2"/>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685059">
                                            <p:txEl>
                                              <p:pRg st="6" end="6"/>
                                            </p:txEl>
                                          </p:spTgt>
                                        </p:tgtEl>
                                        <p:attrNameLst>
                                          <p:attrName>style.visibility</p:attrName>
                                        </p:attrNameLst>
                                      </p:cBhvr>
                                      <p:to>
                                        <p:strVal val="visible"/>
                                      </p:to>
                                    </p:set>
                                    <p:anim calcmode="lin" valueType="num">
                                      <p:cBhvr>
                                        <p:cTn id="49" dur="500" fill="hold"/>
                                        <p:tgtEl>
                                          <p:spTgt spid="68505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685059">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685059">
                                            <p:txEl>
                                              <p:pRg st="6" end="6"/>
                                            </p:txEl>
                                          </p:spTgt>
                                        </p:tgtEl>
                                      </p:cBhvr>
                                    </p:animEffect>
                                  </p:childTnLst>
                                  <p:subTnLst>
                                    <p:animClr clrSpc="rgb" dir="cw">
                                      <p:cBhvr override="childStyle">
                                        <p:cTn dur="1" fill="hold" display="0" masterRel="nextClick" afterEffect="1"/>
                                        <p:tgtEl>
                                          <p:spTgt spid="685059">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096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987AA0-F3D1-4CEA-B2FC-440BD59A5CEB}" type="slidenum">
              <a:rPr lang="en-US" altLang="en-US" b="0"/>
              <a:pPr/>
              <a:t>20</a:t>
            </a:fld>
            <a:endParaRPr lang="en-US" altLang="en-US" b="0"/>
          </a:p>
        </p:txBody>
      </p:sp>
      <p:sp>
        <p:nvSpPr>
          <p:cNvPr id="40964" name="Text Box 2"/>
          <p:cNvSpPr txBox="1">
            <a:spLocks noChangeArrowheads="1"/>
          </p:cNvSpPr>
          <p:nvPr/>
        </p:nvSpPr>
        <p:spPr bwMode="auto">
          <a:xfrm>
            <a:off x="152400" y="8382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dirty="0">
                <a:latin typeface="Arial Unicode MS" panose="020B0604020202020204" pitchFamily="34" charset="-128"/>
              </a:rPr>
              <a:t>In an IP packet, the value of HLEN is 5</a:t>
            </a:r>
            <a:r>
              <a:rPr lang="en-US" altLang="en-US" sz="2400" baseline="-25000" dirty="0">
                <a:latin typeface="Arial Unicode MS" panose="020B0604020202020204" pitchFamily="34" charset="-128"/>
              </a:rPr>
              <a:t>16 </a:t>
            </a:r>
            <a:r>
              <a:rPr lang="en-US" altLang="en-US" sz="2400" dirty="0">
                <a:latin typeface="Arial Unicode MS" panose="020B0604020202020204" pitchFamily="34" charset="-128"/>
              </a:rPr>
              <a:t>and the value of the total length field is 0028</a:t>
            </a:r>
            <a:r>
              <a:rPr lang="en-US" altLang="en-US" sz="2400" baseline="-25000" dirty="0">
                <a:latin typeface="Arial Unicode MS" panose="020B0604020202020204" pitchFamily="34" charset="-128"/>
              </a:rPr>
              <a:t>16</a:t>
            </a:r>
            <a:r>
              <a:rPr lang="en-US" altLang="en-US" sz="2400" dirty="0">
                <a:latin typeface="Arial Unicode MS" panose="020B0604020202020204" pitchFamily="34" charset="-128"/>
              </a:rPr>
              <a:t>. How many bytes of data are being carried by this packet?</a:t>
            </a:r>
          </a:p>
          <a:p>
            <a:pPr algn="just"/>
            <a:endParaRPr lang="en-US" altLang="en-US" sz="2400" dirty="0">
              <a:latin typeface="Arial Unicode MS" panose="020B0604020202020204" pitchFamily="34" charset="-128"/>
            </a:endParaRPr>
          </a:p>
          <a:p>
            <a:pPr algn="just"/>
            <a:r>
              <a:rPr lang="en-US" altLang="en-US" sz="2400" i="1" dirty="0">
                <a:solidFill>
                  <a:schemeClr val="hlink"/>
                </a:solidFill>
                <a:latin typeface="Arial Unicode MS" panose="020B0604020202020204" pitchFamily="34" charset="-128"/>
              </a:rPr>
              <a:t>Solution</a:t>
            </a:r>
          </a:p>
          <a:p>
            <a:pPr algn="just"/>
            <a:r>
              <a:rPr lang="en-US" altLang="en-US" sz="2400" dirty="0">
                <a:latin typeface="Arial Unicode MS" panose="020B0604020202020204" pitchFamily="34" charset="-128"/>
              </a:rPr>
              <a:t>The HLEN value is 5, which means the total number of bytes in the header is 5 × 4 or 20 bytes (no options). The total length is 40 bytes, which means the packet is carrying 20 bytes of data (40 − 20</a:t>
            </a:r>
            <a:r>
              <a:rPr lang="en-US" altLang="en-US" sz="2400" dirty="0" smtClean="0">
                <a:latin typeface="Arial Unicode MS" panose="020B0604020202020204" pitchFamily="34" charset="-128"/>
              </a:rPr>
              <a:t>).</a:t>
            </a:r>
          </a:p>
          <a:p>
            <a:pPr algn="just"/>
            <a:endParaRPr lang="en-US" altLang="en-US" sz="2400" dirty="0">
              <a:latin typeface="Arial Unicode MS" panose="020B0604020202020204" pitchFamily="34" charset="-128"/>
            </a:endParaRPr>
          </a:p>
          <a:p>
            <a:pPr algn="just"/>
            <a:endParaRPr lang="en-US" altLang="en-US" sz="2400" dirty="0" smtClean="0">
              <a:latin typeface="Arial Unicode MS" panose="020B0604020202020204" pitchFamily="34" charset="-128"/>
            </a:endParaRPr>
          </a:p>
          <a:p>
            <a:pPr algn="just"/>
            <a:r>
              <a:rPr lang="en-US" altLang="en-US" sz="2400" dirty="0" smtClean="0">
                <a:latin typeface="Arial Unicode MS" panose="020B0604020202020204" pitchFamily="34" charset="-128"/>
              </a:rPr>
              <a:t>Example: HLEN = 6 and Total Length filed is 0028</a:t>
            </a:r>
            <a:r>
              <a:rPr lang="en-US" altLang="en-US" sz="2400" baseline="-25000" dirty="0" smtClean="0">
                <a:latin typeface="Arial Unicode MS" panose="020B0604020202020204" pitchFamily="34" charset="-128"/>
              </a:rPr>
              <a:t>16</a:t>
            </a:r>
          </a:p>
          <a:p>
            <a:pPr algn="just"/>
            <a:r>
              <a:rPr lang="en-US" altLang="en-US" sz="2400" dirty="0" smtClean="0">
                <a:latin typeface="Arial Unicode MS" panose="020B0604020202020204" pitchFamily="34" charset="-128"/>
              </a:rPr>
              <a:t>Answer: Header </a:t>
            </a:r>
            <a:r>
              <a:rPr lang="en-US" altLang="en-US" sz="2400" dirty="0">
                <a:latin typeface="Arial Unicode MS" panose="020B0604020202020204" pitchFamily="34" charset="-128"/>
              </a:rPr>
              <a:t>= 6 x4 = 24 bytes</a:t>
            </a:r>
            <a:r>
              <a:rPr lang="en-US" altLang="en-US" sz="2400" dirty="0" smtClean="0">
                <a:latin typeface="Arial Unicode MS" panose="020B0604020202020204" pitchFamily="34" charset="-128"/>
              </a:rPr>
              <a:t>, options= 24-20 = 4, </a:t>
            </a:r>
          </a:p>
          <a:p>
            <a:pPr algn="just"/>
            <a:r>
              <a:rPr lang="en-US" altLang="en-US" sz="2400" dirty="0" smtClean="0">
                <a:latin typeface="Arial Unicode MS" panose="020B0604020202020204" pitchFamily="34" charset="-128"/>
              </a:rPr>
              <a:t>Data = 40 – 24=26 bytes</a:t>
            </a:r>
            <a:endParaRPr lang="en-US" altLang="en-US" sz="2400" dirty="0">
              <a:latin typeface="Arial Unicode MS" panose="020B0604020202020204" pitchFamily="34" charset="-128"/>
            </a:endParaRPr>
          </a:p>
        </p:txBody>
      </p:sp>
      <p:grpSp>
        <p:nvGrpSpPr>
          <p:cNvPr id="40965" name="Group 3"/>
          <p:cNvGrpSpPr>
            <a:grpSpLocks/>
          </p:cNvGrpSpPr>
          <p:nvPr/>
        </p:nvGrpSpPr>
        <p:grpSpPr bwMode="auto">
          <a:xfrm>
            <a:off x="0" y="0"/>
            <a:ext cx="9144000" cy="609600"/>
            <a:chOff x="0" y="2448"/>
            <a:chExt cx="5760" cy="384"/>
          </a:xfrm>
        </p:grpSpPr>
        <p:sp>
          <p:nvSpPr>
            <p:cNvPr id="4096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34213"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7.3</a:t>
              </a:r>
              <a:endParaRPr lang="en-US" altLang="en-US" sz="3200" i="1">
                <a:solidFill>
                  <a:schemeClr val="bg1"/>
                </a:solidFill>
                <a:latin typeface="Times New Roman" pitchFamily="18" charset="0"/>
              </a:endParaRPr>
            </a:p>
          </p:txBody>
        </p:sp>
      </p:grpSp>
      <p:pic>
        <p:nvPicPr>
          <p:cNvPr id="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62361"/>
            <a:ext cx="2766158" cy="1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fltVal val="0"/>
                                          </p:val>
                                        </p:tav>
                                        <p:tav tm="100000">
                                          <p:val>
                                            <p:strVal val="#ppt_w"/>
                                          </p:val>
                                        </p:tav>
                                      </p:tavLst>
                                    </p:anim>
                                    <p:anim calcmode="lin" valueType="num">
                                      <p:cBhvr>
                                        <p:cTn id="8" dur="2000" fill="hold"/>
                                        <p:tgtEl>
                                          <p:spTgt spid="8"/>
                                        </p:tgtEl>
                                        <p:attrNameLst>
                                          <p:attrName>ppt_h</p:attrName>
                                        </p:attrNameLst>
                                      </p:cBhvr>
                                      <p:tavLst>
                                        <p:tav tm="0">
                                          <p:val>
                                            <p:fltVal val="0"/>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301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872E15-50DD-479E-AA65-B5392C25C831}" type="slidenum">
              <a:rPr lang="en-US" altLang="en-US" b="0"/>
              <a:pPr/>
              <a:t>21</a:t>
            </a:fld>
            <a:endParaRPr lang="en-US" altLang="en-US" b="0"/>
          </a:p>
        </p:txBody>
      </p:sp>
      <p:sp>
        <p:nvSpPr>
          <p:cNvPr id="43012" name="Text Box 2"/>
          <p:cNvSpPr txBox="1">
            <a:spLocks noChangeArrowheads="1"/>
          </p:cNvSpPr>
          <p:nvPr/>
        </p:nvSpPr>
        <p:spPr bwMode="auto">
          <a:xfrm>
            <a:off x="76200" y="696913"/>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An IP packet has arrived with the first few hexadecimal digits as shown below:</a:t>
            </a:r>
          </a:p>
        </p:txBody>
      </p:sp>
      <p:grpSp>
        <p:nvGrpSpPr>
          <p:cNvPr id="43013" name="Group 3"/>
          <p:cNvGrpSpPr>
            <a:grpSpLocks/>
          </p:cNvGrpSpPr>
          <p:nvPr/>
        </p:nvGrpSpPr>
        <p:grpSpPr bwMode="auto">
          <a:xfrm>
            <a:off x="0" y="0"/>
            <a:ext cx="9144000" cy="609600"/>
            <a:chOff x="0" y="2448"/>
            <a:chExt cx="5760" cy="384"/>
          </a:xfrm>
        </p:grpSpPr>
        <p:sp>
          <p:nvSpPr>
            <p:cNvPr id="4301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38309"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7.4</a:t>
              </a:r>
              <a:endParaRPr lang="en-US" altLang="en-US" sz="3200" i="1">
                <a:solidFill>
                  <a:schemeClr val="bg1"/>
                </a:solidFill>
                <a:latin typeface="Times New Roman" pitchFamily="18" charset="0"/>
              </a:endParaRPr>
            </a:p>
          </p:txBody>
        </p:sp>
      </p:grpSp>
      <p:sp>
        <p:nvSpPr>
          <p:cNvPr id="43014" name="Text Box 7"/>
          <p:cNvSpPr txBox="1">
            <a:spLocks noChangeArrowheads="1"/>
          </p:cNvSpPr>
          <p:nvPr/>
        </p:nvSpPr>
        <p:spPr bwMode="auto">
          <a:xfrm>
            <a:off x="0" y="2362200"/>
            <a:ext cx="8839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dirty="0">
                <a:latin typeface="Arial Unicode MS" panose="020B0604020202020204" pitchFamily="34" charset="-128"/>
              </a:rPr>
              <a:t>How many hops can this packet travel before being dropped? The data belong to what upper layer protocol?</a:t>
            </a:r>
          </a:p>
          <a:p>
            <a:pPr algn="just"/>
            <a:endParaRPr lang="en-US" altLang="en-US" sz="2400" dirty="0">
              <a:latin typeface="Arial Unicode MS" panose="020B0604020202020204" pitchFamily="34" charset="-128"/>
            </a:endParaRPr>
          </a:p>
          <a:p>
            <a:pPr algn="just"/>
            <a:r>
              <a:rPr lang="en-US" altLang="en-US" sz="2400" i="1" dirty="0">
                <a:solidFill>
                  <a:schemeClr val="hlink"/>
                </a:solidFill>
                <a:latin typeface="Arial Unicode MS" panose="020B0604020202020204" pitchFamily="34" charset="-128"/>
              </a:rPr>
              <a:t>Solution</a:t>
            </a:r>
          </a:p>
          <a:p>
            <a:pPr algn="just"/>
            <a:r>
              <a:rPr lang="en-US" altLang="en-US" sz="2400" dirty="0">
                <a:latin typeface="Arial Unicode MS" panose="020B0604020202020204" pitchFamily="34" charset="-128"/>
              </a:rPr>
              <a:t>To find the time-to-live field, we skip 8 bytes (16 hexadecimal digits). The time-to-live field is the ninth byte, which is 01. This means the packet can travel only one hop. The protocol field is the next byte (02), which means that the upper layer protocol is IGMP (see Table 7.2)</a:t>
            </a:r>
          </a:p>
        </p:txBody>
      </p:sp>
      <p:pic>
        <p:nvPicPr>
          <p:cNvPr id="4301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08" y="1603375"/>
            <a:ext cx="42037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005480"/>
            <a:ext cx="3021623" cy="135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000" fill="hold"/>
                                        <p:tgtEl>
                                          <p:spTgt spid="12"/>
                                        </p:tgtEl>
                                        <p:attrNameLst>
                                          <p:attrName>ppt_w</p:attrName>
                                        </p:attrNameLst>
                                      </p:cBhvr>
                                      <p:tavLst>
                                        <p:tav tm="0">
                                          <p:val>
                                            <p:fltVal val="0"/>
                                          </p:val>
                                        </p:tav>
                                        <p:tav tm="100000">
                                          <p:val>
                                            <p:strVal val="#ppt_w"/>
                                          </p:val>
                                        </p:tav>
                                      </p:tavLst>
                                    </p:anim>
                                    <p:anim calcmode="lin" valueType="num">
                                      <p:cBhvr>
                                        <p:cTn id="8" dur="2000" fill="hold"/>
                                        <p:tgtEl>
                                          <p:spTgt spid="12"/>
                                        </p:tgtEl>
                                        <p:attrNameLst>
                                          <p:attrName>ppt_h</p:attrName>
                                        </p:attrNameLst>
                                      </p:cBhvr>
                                      <p:tavLst>
                                        <p:tav tm="0">
                                          <p:val>
                                            <p:fltVal val="0"/>
                                          </p:val>
                                        </p:tav>
                                        <p:tav tm="100000">
                                          <p:val>
                                            <p:strVal val="#ppt_h"/>
                                          </p:val>
                                        </p:tav>
                                      </p:tavLst>
                                    </p:anim>
                                    <p:animEffect transition="in" filter="fade">
                                      <p:cBhvr>
                                        <p:cTn id="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505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940D0B-1ED8-4B50-BD65-0EB0370B4928}" type="slidenum">
              <a:rPr lang="en-US" altLang="en-US" b="0"/>
              <a:pPr/>
              <a:t>22</a:t>
            </a:fld>
            <a:endParaRPr lang="en-US" altLang="en-US" b="0"/>
          </a:p>
        </p:txBody>
      </p:sp>
      <p:sp>
        <p:nvSpPr>
          <p:cNvPr id="74035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45061" name="Text Box 3"/>
          <p:cNvSpPr txBox="1">
            <a:spLocks noChangeArrowheads="1"/>
          </p:cNvSpPr>
          <p:nvPr/>
        </p:nvSpPr>
        <p:spPr bwMode="auto">
          <a:xfrm>
            <a:off x="228600" y="355600"/>
            <a:ext cx="51974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7-3  FRAGMENTATION</a:t>
            </a:r>
          </a:p>
        </p:txBody>
      </p:sp>
      <p:sp>
        <p:nvSpPr>
          <p:cNvPr id="45062"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45063" name="Rectangle 5"/>
          <p:cNvSpPr>
            <a:spLocks noChangeArrowheads="1"/>
          </p:cNvSpPr>
          <p:nvPr/>
        </p:nvSpPr>
        <p:spPr bwMode="auto">
          <a:xfrm>
            <a:off x="381000" y="1524000"/>
            <a:ext cx="8534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A datagram can travel through different networks. Each router decapsulates the IP datagram from the frame it receives, processes it, and then encapsulates it in another frame. The format and size of the received frame depend on the protocol used by the physical network through which the frame has just traveled. The format and size of the sent frame depend on the protocol used by the physical network through which the frame is going to travel.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710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36776C-32CE-4A72-98F0-C38E6B2EFACC}" type="slidenum">
              <a:rPr lang="en-US" altLang="en-US" b="0"/>
              <a:pPr/>
              <a:t>23</a:t>
            </a:fld>
            <a:endParaRPr lang="en-US" altLang="en-US" b="0"/>
          </a:p>
        </p:txBody>
      </p:sp>
      <p:sp>
        <p:nvSpPr>
          <p:cNvPr id="742402" name="Text Box 2"/>
          <p:cNvSpPr txBox="1">
            <a:spLocks noChangeArrowheads="1"/>
          </p:cNvSpPr>
          <p:nvPr/>
        </p:nvSpPr>
        <p:spPr bwMode="auto">
          <a:xfrm>
            <a:off x="228600" y="152400"/>
            <a:ext cx="5468938" cy="579438"/>
          </a:xfrm>
          <a:prstGeom prst="rect">
            <a:avLst/>
          </a:prstGeom>
          <a:noFill/>
          <a:ln>
            <a:noFill/>
          </a:ln>
          <a:effectLst/>
          <a:ex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47109" name="Text Box 3"/>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42404" name="Rectangle 4"/>
          <p:cNvSpPr>
            <a:spLocks noChangeArrowheads="1"/>
          </p:cNvSpPr>
          <p:nvPr/>
        </p:nvSpPr>
        <p:spPr bwMode="auto">
          <a:xfrm>
            <a:off x="304800" y="989013"/>
            <a:ext cx="8382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Maximum Transfer Unit (MTU)</a:t>
            </a:r>
          </a:p>
          <a:p>
            <a:endParaRPr lang="en-US" altLang="en-US" sz="1600">
              <a:solidFill>
                <a:srgbClr val="0033CC"/>
              </a:solidFill>
              <a:latin typeface="Times New Roman" panose="02020603050405020304" pitchFamily="18" charset="0"/>
            </a:endParaRP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Fields Related to Fragmentation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wipe(up)">
                                      <p:cBhvr>
                                        <p:cTn id="7" dur="5000"/>
                                        <p:tgtEl>
                                          <p:spTgt spid="74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0033CC"/>
                </a:solidFill>
                <a:latin typeface="Times New Roman" panose="02020603050405020304" pitchFamily="18" charset="0"/>
              </a:rPr>
              <a:t>Maximum Transfer Unit (MTU)</a:t>
            </a:r>
            <a:endParaRPr lang="en-US" altLang="en-US" smtClean="0"/>
          </a:p>
        </p:txBody>
      </p:sp>
      <p:sp>
        <p:nvSpPr>
          <p:cNvPr id="49155" name="Content Placeholder 2"/>
          <p:cNvSpPr>
            <a:spLocks noGrp="1"/>
          </p:cNvSpPr>
          <p:nvPr>
            <p:ph idx="1"/>
          </p:nvPr>
        </p:nvSpPr>
        <p:spPr bwMode="auto">
          <a:xfrm>
            <a:off x="457200" y="1219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smtClean="0"/>
              <a:t>Each data link layer protocol has its own frame format in most protocols. One of the fields defined in the format is the maximum size of the data field. In other words, when a datagram is encapsulated in a frame, the total size of the datagram must be less than this maximum size, which is defined by the restrictions imposed by the hardware and software used in the network.</a:t>
            </a:r>
            <a:endParaRPr lang="en-US" altLang="en-US" sz="2000" smtClean="0">
              <a:solidFill>
                <a:srgbClr val="0033CC"/>
              </a:solidFill>
              <a:latin typeface="Times New Roman" panose="02020603050405020304" pitchFamily="18" charset="0"/>
            </a:endParaRPr>
          </a:p>
          <a:p>
            <a:r>
              <a:rPr lang="en-US" altLang="en-US" sz="2000" smtClean="0"/>
              <a:t>The source usually does not fragment the IP packet. The transport layer will instead segment the data into a size that can be accommodated by IP and the data link layer in use.</a:t>
            </a:r>
          </a:p>
          <a:p>
            <a:r>
              <a:rPr lang="en-US" altLang="en-US" sz="2000" smtClean="0"/>
              <a:t>When a datagram is fragmented, each fragment has its own header with most of the fields repeated, but some changed. A fragmented datagram may itself be fragmented if it encounters a network with an even smaller MTU. In other words, a datagram can be fragmented several times before it reaches the final destination.</a:t>
            </a:r>
          </a:p>
          <a:p>
            <a:pPr>
              <a:buFont typeface="Wingdings" panose="05000000000000000000" pitchFamily="2" charset="2"/>
              <a:buNone/>
            </a:pPr>
            <a:endParaRPr lang="en-US" altLang="en-US" sz="2000" smtClean="0"/>
          </a:p>
        </p:txBody>
      </p:sp>
      <p:sp>
        <p:nvSpPr>
          <p:cNvPr id="4915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91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1F150E-EE9A-4D44-91BF-57996BA2FA8D}" type="slidenum">
              <a:rPr lang="en-US" altLang="en-US" b="0"/>
              <a:pPr/>
              <a:t>24</a:t>
            </a:fld>
            <a:endParaRPr lang="en-US" altLang="en-US" b="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0033CC"/>
                </a:solidFill>
                <a:latin typeface="Times New Roman" panose="02020603050405020304" pitchFamily="18" charset="0"/>
              </a:rPr>
              <a:t>Maximum Transfer Unit (MTU)-cont.</a:t>
            </a:r>
            <a:endParaRPr lang="en-US" altLang="en-US" smtClean="0"/>
          </a:p>
        </p:txBody>
      </p:sp>
      <p:sp>
        <p:nvSpPr>
          <p:cNvPr id="50179" name="Content Placeholder 2"/>
          <p:cNvSpPr>
            <a:spLocks noGrp="1"/>
          </p:cNvSpPr>
          <p:nvPr>
            <p:ph idx="1"/>
          </p:nvPr>
        </p:nvSpPr>
        <p:spPr bwMode="auto">
          <a:xfrm>
            <a:off x="457200" y="1752600"/>
            <a:ext cx="8229600" cy="399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smtClean="0"/>
              <a:t>A datagram can be fragmented by the source host or any router in the path. When a datagram is fragmented, required parts of the header must be copied by all Fragments.</a:t>
            </a:r>
          </a:p>
          <a:p>
            <a:r>
              <a:rPr lang="en-US" altLang="en-US" sz="2000" smtClean="0"/>
              <a:t>When a datagram is fragmented, required parts of the header must be copied by all fragments.</a:t>
            </a:r>
            <a:endParaRPr lang="en-US" altLang="en-US" sz="2000" smtClean="0">
              <a:solidFill>
                <a:srgbClr val="0033CC"/>
              </a:solidFill>
              <a:latin typeface="Times New Roman" panose="02020603050405020304" pitchFamily="18" charset="0"/>
            </a:endParaRPr>
          </a:p>
        </p:txBody>
      </p:sp>
      <p:sp>
        <p:nvSpPr>
          <p:cNvPr id="5018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018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4AFA47-CF1F-46BC-944E-CE860FF8E013}" type="slidenum">
              <a:rPr lang="en-US" altLang="en-US" b="0"/>
              <a:pPr/>
              <a:t>25</a:t>
            </a:fld>
            <a:endParaRPr lang="en-US" altLang="en-US"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120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044B67-5420-4497-942E-9734C88EB688}" type="slidenum">
              <a:rPr lang="en-US" altLang="en-US" b="0"/>
              <a:pPr/>
              <a:t>26</a:t>
            </a:fld>
            <a:endParaRPr lang="en-US" altLang="en-US" b="0"/>
          </a:p>
        </p:txBody>
      </p:sp>
      <p:sp>
        <p:nvSpPr>
          <p:cNvPr id="51204"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MTU</a:t>
            </a:r>
          </a:p>
        </p:txBody>
      </p:sp>
      <p:sp>
        <p:nvSpPr>
          <p:cNvPr id="5120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1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1752600"/>
            <a:ext cx="551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18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2362200"/>
            <a:ext cx="2190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18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3429000"/>
            <a:ext cx="84470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31819"/>
                                        </p:tgtEl>
                                        <p:attrNameLst>
                                          <p:attrName>style.visibility</p:attrName>
                                        </p:attrNameLst>
                                      </p:cBhvr>
                                      <p:to>
                                        <p:strVal val="visible"/>
                                      </p:to>
                                    </p:set>
                                    <p:animEffect transition="in" filter="wipe(up)">
                                      <p:cBhvr>
                                        <p:cTn id="11" dur="2000"/>
                                        <p:tgtEl>
                                          <p:spTgt spid="6318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1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325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FD0CBE5-D70F-403E-A77D-D6CD3C178361}" type="slidenum">
              <a:rPr lang="en-US" altLang="en-US" b="0"/>
              <a:pPr/>
              <a:t>27</a:t>
            </a:fld>
            <a:endParaRPr lang="en-US" altLang="en-US" b="0"/>
          </a:p>
        </p:txBody>
      </p:sp>
      <p:sp>
        <p:nvSpPr>
          <p:cNvPr id="53252"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4"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7"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325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44457" name="Line 9"/>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4458" name="Line 10"/>
          <p:cNvSpPr>
            <a:spLocks noChangeShapeType="1"/>
          </p:cNvSpPr>
          <p:nvPr/>
        </p:nvSpPr>
        <p:spPr bwMode="auto">
          <a:xfrm>
            <a:off x="609600" y="34290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4459" name="Rectangle 11"/>
          <p:cNvSpPr>
            <a:spLocks noChangeArrowheads="1"/>
          </p:cNvSpPr>
          <p:nvPr/>
        </p:nvSpPr>
        <p:spPr bwMode="auto">
          <a:xfrm>
            <a:off x="647700" y="2716213"/>
            <a:ext cx="8077200" cy="579437"/>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Only data in a datagram is fragmented.</a:t>
            </a:r>
          </a:p>
        </p:txBody>
      </p:sp>
      <p:grpSp>
        <p:nvGrpSpPr>
          <p:cNvPr id="2" name="Group 12"/>
          <p:cNvGrpSpPr>
            <a:grpSpLocks/>
          </p:cNvGrpSpPr>
          <p:nvPr/>
        </p:nvGrpSpPr>
        <p:grpSpPr bwMode="auto">
          <a:xfrm>
            <a:off x="609600" y="1981200"/>
            <a:ext cx="1143000" cy="566738"/>
            <a:chOff x="1200" y="1248"/>
            <a:chExt cx="720" cy="357"/>
          </a:xfrm>
        </p:grpSpPr>
        <p:pic>
          <p:nvPicPr>
            <p:cNvPr id="5326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4"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44457"/>
                                        </p:tgtEl>
                                        <p:attrNameLst>
                                          <p:attrName>style.visibility</p:attrName>
                                        </p:attrNameLst>
                                      </p:cBhvr>
                                      <p:to>
                                        <p:strVal val="visible"/>
                                      </p:to>
                                    </p:set>
                                    <p:animEffect transition="in" filter="checkerboard(across)">
                                      <p:cBhvr>
                                        <p:cTn id="13" dur="500"/>
                                        <p:tgtEl>
                                          <p:spTgt spid="74445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44458"/>
                                        </p:tgtEl>
                                        <p:attrNameLst>
                                          <p:attrName>style.visibility</p:attrName>
                                        </p:attrNameLst>
                                      </p:cBhvr>
                                      <p:to>
                                        <p:strVal val="visible"/>
                                      </p:to>
                                    </p:set>
                                    <p:animEffect transition="in" filter="checkerboard(across)">
                                      <p:cBhvr>
                                        <p:cTn id="17" dur="500"/>
                                        <p:tgtEl>
                                          <p:spTgt spid="74445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44459"/>
                                        </p:tgtEl>
                                        <p:attrNameLst>
                                          <p:attrName>style.visibility</p:attrName>
                                        </p:attrNameLst>
                                      </p:cBhvr>
                                      <p:to>
                                        <p:strVal val="visible"/>
                                      </p:to>
                                    </p:set>
                                    <p:animEffect transition="in" filter="checkerboard(across)">
                                      <p:cBhvr>
                                        <p:cTn id="21" dur="500"/>
                                        <p:tgtEl>
                                          <p:spTgt spid="74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7" grpId="0" animBg="1"/>
      <p:bldP spid="744458" grpId="0" animBg="1"/>
      <p:bldP spid="7444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Fields Related to Fragmentation</a:t>
            </a:r>
            <a:endParaRPr lang="en-US" altLang="en-US" smtClean="0"/>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000" smtClean="0"/>
              <a:t>❑ </a:t>
            </a:r>
            <a:r>
              <a:rPr lang="en-US" altLang="en-US" sz="2000" b="1" smtClean="0"/>
              <a:t>Identification. This 16-bit field identifies a datagram originating from the source </a:t>
            </a:r>
            <a:r>
              <a:rPr lang="en-US" altLang="en-US" sz="2000" smtClean="0"/>
              <a:t>host. The combination of the identification and source IP address must uniquely define a datagram as it leaves the source host. To guarantee uniqueness, the IP protocol uses a counter to label the datagrams.</a:t>
            </a:r>
          </a:p>
          <a:p>
            <a:pPr>
              <a:buFont typeface="Wingdings" panose="05000000000000000000" pitchFamily="2" charset="2"/>
              <a:buNone/>
            </a:pPr>
            <a:r>
              <a:rPr lang="en-US" altLang="en-US" sz="2000" smtClean="0"/>
              <a:t>❑ </a:t>
            </a:r>
            <a:r>
              <a:rPr lang="en-US" altLang="en-US" sz="2000" b="1" smtClean="0"/>
              <a:t>Flags. This is a three-bit field. The first bit is reserved (not used). The second bit is </a:t>
            </a:r>
            <a:r>
              <a:rPr lang="en-US" altLang="en-US" sz="2000" smtClean="0"/>
              <a:t>called the </a:t>
            </a:r>
            <a:r>
              <a:rPr lang="en-US" altLang="en-US" sz="2000" i="1" smtClean="0"/>
              <a:t>do not fragment bit. If its value is 1, the machine must not fragment the</a:t>
            </a:r>
            <a:r>
              <a:rPr lang="en-US" altLang="en-US" sz="2000" smtClean="0"/>
              <a:t>datagram. If it cannot pass the datagram through any available physical network, it discards the datagram and sends an ICMP error message to the source host (see Chapter 9). If its value is 0, the datagram can be fragmented if necessary. The third bit is called the </a:t>
            </a:r>
            <a:r>
              <a:rPr lang="en-US" altLang="en-US" sz="2000" i="1" smtClean="0"/>
              <a:t>more fragment bit. If its value is 1, it means the datagram is not the </a:t>
            </a:r>
            <a:r>
              <a:rPr lang="en-US" altLang="en-US" sz="2000" smtClean="0"/>
              <a:t>last fragment; there are more fragments after this one. If its value is 0, it means this is the last or only fragment (see Figure 7.7).</a:t>
            </a:r>
          </a:p>
        </p:txBody>
      </p:sp>
      <p:sp>
        <p:nvSpPr>
          <p:cNvPr id="553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53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2BA7FB-BC51-402B-B3A5-64B5C2A129FD}" type="slidenum">
              <a:rPr lang="en-US" altLang="en-US" b="0"/>
              <a:pPr/>
              <a:t>28</a:t>
            </a:fld>
            <a:endParaRPr lang="en-US" altLang="en-US" b="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632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F9F6F2-624C-4886-81F0-88D745F036A2}" type="slidenum">
              <a:rPr lang="en-US" altLang="en-US" b="0"/>
              <a:pPr/>
              <a:t>29</a:t>
            </a:fld>
            <a:endParaRPr lang="en-US" altLang="en-US" b="0"/>
          </a:p>
        </p:txBody>
      </p:sp>
      <p:sp>
        <p:nvSpPr>
          <p:cNvPr id="56324"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Flags field</a:t>
            </a:r>
          </a:p>
        </p:txBody>
      </p:sp>
      <p:sp>
        <p:nvSpPr>
          <p:cNvPr id="5632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2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3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6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63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3051175"/>
            <a:ext cx="74072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1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5458AB-F325-455B-A2FF-AF3968E5C9CA}" type="slidenum">
              <a:rPr lang="en-US" altLang="en-US" b="0"/>
              <a:pPr/>
              <a:t>3</a:t>
            </a:fld>
            <a:endParaRPr lang="en-US" altLang="en-US" b="0"/>
          </a:p>
        </p:txBody>
      </p:sp>
      <p:sp>
        <p:nvSpPr>
          <p:cNvPr id="8196" name="Text Box 2"/>
          <p:cNvSpPr txBox="1">
            <a:spLocks noChangeArrowheads="1"/>
          </p:cNvSpPr>
          <p:nvPr/>
        </p:nvSpPr>
        <p:spPr bwMode="auto">
          <a:xfrm>
            <a:off x="822325" y="33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Symbol" panose="05050102010706020507" pitchFamily="18" charset="2"/>
            </a:endParaRPr>
          </a:p>
        </p:txBody>
      </p:sp>
      <p:sp>
        <p:nvSpPr>
          <p:cNvPr id="687107" name="Text Box 3"/>
          <p:cNvSpPr txBox="1">
            <a:spLocks noChangeArrowheads="1"/>
          </p:cNvSpPr>
          <p:nvPr/>
        </p:nvSpPr>
        <p:spPr bwMode="auto">
          <a:xfrm>
            <a:off x="152400" y="119063"/>
            <a:ext cx="2603500" cy="1311275"/>
          </a:xfrm>
          <a:prstGeom prst="rect">
            <a:avLst/>
          </a:prstGeom>
          <a:noFill/>
          <a:ln>
            <a:noFill/>
          </a:ln>
          <a:effectLst/>
          <a:extLst/>
        </p:spPr>
        <p:txBody>
          <a:bodyPr wrap="none">
            <a:spAutoFit/>
          </a:bodyPr>
          <a:lstStyle/>
          <a:p>
            <a:pPr>
              <a:defRPr/>
            </a:pPr>
            <a:r>
              <a:rPr lang="en-US" altLang="en-US" sz="4000">
                <a:solidFill>
                  <a:schemeClr val="folHlink"/>
                </a:solidFill>
                <a:effectLst>
                  <a:outerShdw blurRad="38100" dist="38100" dir="2700000" algn="tl">
                    <a:srgbClr val="C0C0C0"/>
                  </a:outerShdw>
                </a:effectLst>
                <a:latin typeface="Zurich Ex BT" pitchFamily="34" charset="0"/>
              </a:rPr>
              <a:t>Chapter </a:t>
            </a:r>
            <a:br>
              <a:rPr lang="en-US" altLang="en-US" sz="4000">
                <a:solidFill>
                  <a:schemeClr val="folHlink"/>
                </a:solidFill>
                <a:effectLst>
                  <a:outerShdw blurRad="38100" dist="38100" dir="2700000" algn="tl">
                    <a:srgbClr val="C0C0C0"/>
                  </a:outerShdw>
                </a:effectLst>
                <a:latin typeface="Zurich Ex BT" pitchFamily="34" charset="0"/>
              </a:rPr>
            </a:br>
            <a:r>
              <a:rPr lang="en-US" altLang="en-US" sz="4000">
                <a:solidFill>
                  <a:schemeClr val="folHlink"/>
                </a:solidFill>
                <a:effectLst>
                  <a:outerShdw blurRad="38100" dist="38100" dir="2700000" algn="tl">
                    <a:srgbClr val="C0C0C0"/>
                  </a:outerShdw>
                </a:effectLst>
                <a:latin typeface="Zurich Ex BT" pitchFamily="34" charset="0"/>
              </a:rPr>
              <a:t>Outline</a:t>
            </a:r>
          </a:p>
        </p:txBody>
      </p:sp>
      <p:sp>
        <p:nvSpPr>
          <p:cNvPr id="8198" name="Line 4"/>
          <p:cNvSpPr>
            <a:spLocks noChangeShapeType="1"/>
          </p:cNvSpPr>
          <p:nvPr/>
        </p:nvSpPr>
        <p:spPr bwMode="auto">
          <a:xfrm>
            <a:off x="2590800" y="228600"/>
            <a:ext cx="0" cy="6172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7109" name="Text Box 5"/>
          <p:cNvSpPr txBox="1">
            <a:spLocks noChangeArrowheads="1"/>
          </p:cNvSpPr>
          <p:nvPr/>
        </p:nvSpPr>
        <p:spPr bwMode="auto">
          <a:xfrm>
            <a:off x="2819400" y="152400"/>
            <a:ext cx="3430588" cy="579438"/>
          </a:xfrm>
          <a:prstGeom prst="rect">
            <a:avLst/>
          </a:prstGeom>
          <a:noFill/>
          <a:ln>
            <a:noFill/>
          </a:ln>
          <a:effectLst/>
          <a:ex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7.1  Introduction</a:t>
            </a:r>
          </a:p>
        </p:txBody>
      </p:sp>
      <p:sp>
        <p:nvSpPr>
          <p:cNvPr id="687110" name="Text Box 6"/>
          <p:cNvSpPr txBox="1">
            <a:spLocks noChangeArrowheads="1"/>
          </p:cNvSpPr>
          <p:nvPr/>
        </p:nvSpPr>
        <p:spPr bwMode="auto">
          <a:xfrm>
            <a:off x="2819400" y="903288"/>
            <a:ext cx="3098800" cy="579437"/>
          </a:xfrm>
          <a:prstGeom prst="rect">
            <a:avLst/>
          </a:prstGeom>
          <a:noFill/>
          <a:ln>
            <a:noFill/>
          </a:ln>
          <a:effectLst/>
          <a:ex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7.2  Datagrams</a:t>
            </a:r>
          </a:p>
        </p:txBody>
      </p:sp>
      <p:sp>
        <p:nvSpPr>
          <p:cNvPr id="687111" name="Text Box 7"/>
          <p:cNvSpPr txBox="1">
            <a:spLocks noChangeArrowheads="1"/>
          </p:cNvSpPr>
          <p:nvPr/>
        </p:nvSpPr>
        <p:spPr bwMode="auto">
          <a:xfrm>
            <a:off x="2819400" y="1654175"/>
            <a:ext cx="3884613" cy="579438"/>
          </a:xfrm>
          <a:prstGeom prst="rect">
            <a:avLst/>
          </a:prstGeom>
          <a:noFill/>
          <a:ln>
            <a:noFill/>
          </a:ln>
          <a:effectLst/>
          <a:ex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7.3  Fragmentation</a:t>
            </a:r>
          </a:p>
        </p:txBody>
      </p:sp>
      <p:sp>
        <p:nvSpPr>
          <p:cNvPr id="687112" name="Text Box 8"/>
          <p:cNvSpPr txBox="1">
            <a:spLocks noChangeArrowheads="1"/>
          </p:cNvSpPr>
          <p:nvPr/>
        </p:nvSpPr>
        <p:spPr bwMode="auto">
          <a:xfrm>
            <a:off x="2819400" y="3352800"/>
            <a:ext cx="184150" cy="1066800"/>
          </a:xfrm>
          <a:prstGeom prst="rect">
            <a:avLst/>
          </a:prstGeom>
          <a:noFill/>
          <a:ln>
            <a:noFill/>
          </a:ln>
          <a:effectLst/>
          <a:extLst/>
        </p:spPr>
        <p:txBody>
          <a:bodyPr wrap="none">
            <a:spAutoFit/>
          </a:bodyPr>
          <a:lstStyle/>
          <a:p>
            <a:pPr>
              <a:defRPr/>
            </a:pPr>
            <a:endParaRPr lang="en-US" altLang="en-US" sz="3200" i="1">
              <a:effectLst>
                <a:outerShdw blurRad="38100" dist="38100" dir="2700000" algn="tl">
                  <a:srgbClr val="C0C0C0"/>
                </a:outerShdw>
              </a:effectLst>
              <a:latin typeface="Adobe Heiti Std R" pitchFamily="34" charset="-128"/>
            </a:endParaRPr>
          </a:p>
          <a:p>
            <a:pPr>
              <a:defRPr/>
            </a:pPr>
            <a:endParaRPr lang="en-US" altLang="en-US" sz="3200" i="1">
              <a:effectLst>
                <a:outerShdw blurRad="38100" dist="38100" dir="2700000" algn="tl">
                  <a:srgbClr val="C0C0C0"/>
                </a:outerShdw>
              </a:effectLst>
              <a:latin typeface="Adobe Heiti Std R" pitchFamily="34" charset="-128"/>
            </a:endParaRPr>
          </a:p>
        </p:txBody>
      </p:sp>
      <p:sp>
        <p:nvSpPr>
          <p:cNvPr id="687113" name="Text Box 9"/>
          <p:cNvSpPr txBox="1">
            <a:spLocks noChangeArrowheads="1"/>
          </p:cNvSpPr>
          <p:nvPr/>
        </p:nvSpPr>
        <p:spPr bwMode="auto">
          <a:xfrm>
            <a:off x="2819400" y="2405063"/>
            <a:ext cx="2517775" cy="579437"/>
          </a:xfrm>
          <a:prstGeom prst="rect">
            <a:avLst/>
          </a:prstGeom>
          <a:noFill/>
          <a:ln>
            <a:noFill/>
          </a:ln>
          <a:effectLst/>
          <a:extLst/>
        </p:spPr>
        <p:txBody>
          <a:bodyPr wrap="none">
            <a:spAutoFit/>
          </a:bodyPr>
          <a:lstStyle/>
          <a:p>
            <a:pPr>
              <a:defRPr/>
            </a:pPr>
            <a:r>
              <a:rPr lang="en-US" altLang="en-US" sz="3200" i="1" strike="sngStrike" dirty="0">
                <a:effectLst>
                  <a:outerShdw blurRad="38100" dist="38100" dir="2700000" algn="tl">
                    <a:srgbClr val="C0C0C0"/>
                  </a:outerShdw>
                </a:effectLst>
                <a:latin typeface="Adobe Heiti Std R" pitchFamily="34" charset="-128"/>
              </a:rPr>
              <a:t>7.4  Options</a:t>
            </a:r>
          </a:p>
        </p:txBody>
      </p:sp>
      <p:sp>
        <p:nvSpPr>
          <p:cNvPr id="687114" name="Text Box 10"/>
          <p:cNvSpPr txBox="1">
            <a:spLocks noChangeArrowheads="1"/>
          </p:cNvSpPr>
          <p:nvPr/>
        </p:nvSpPr>
        <p:spPr bwMode="auto">
          <a:xfrm>
            <a:off x="2819400" y="3155950"/>
            <a:ext cx="2971800" cy="579438"/>
          </a:xfrm>
          <a:prstGeom prst="rect">
            <a:avLst/>
          </a:prstGeom>
          <a:noFill/>
          <a:ln>
            <a:noFill/>
          </a:ln>
          <a:effectLst/>
          <a:ex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7.5  Checksum</a:t>
            </a:r>
          </a:p>
        </p:txBody>
      </p:sp>
      <p:sp>
        <p:nvSpPr>
          <p:cNvPr id="687115" name="Text Box 11"/>
          <p:cNvSpPr txBox="1">
            <a:spLocks noChangeArrowheads="1"/>
          </p:cNvSpPr>
          <p:nvPr/>
        </p:nvSpPr>
        <p:spPr bwMode="auto">
          <a:xfrm>
            <a:off x="2819400" y="3906838"/>
            <a:ext cx="3295650" cy="579437"/>
          </a:xfrm>
          <a:prstGeom prst="rect">
            <a:avLst/>
          </a:prstGeom>
          <a:noFill/>
          <a:ln>
            <a:noFill/>
          </a:ln>
          <a:effectLst/>
          <a:extLst/>
        </p:spPr>
        <p:txBody>
          <a:bodyPr wrap="none">
            <a:spAutoFit/>
          </a:bodyPr>
          <a:lstStyle/>
          <a:p>
            <a:pPr>
              <a:defRPr/>
            </a:pPr>
            <a:r>
              <a:rPr lang="en-US" altLang="en-US" sz="3200" i="1" strike="sngStrike" dirty="0">
                <a:effectLst>
                  <a:outerShdw blurRad="38100" dist="38100" dir="2700000" algn="tl">
                    <a:srgbClr val="C0C0C0"/>
                  </a:outerShdw>
                </a:effectLst>
                <a:latin typeface="Adobe Heiti Std R" pitchFamily="34" charset="-128"/>
              </a:rPr>
              <a:t>7.6  IP over ATM</a:t>
            </a:r>
          </a:p>
        </p:txBody>
      </p:sp>
      <p:sp>
        <p:nvSpPr>
          <p:cNvPr id="687116" name="Text Box 12"/>
          <p:cNvSpPr txBox="1">
            <a:spLocks noChangeArrowheads="1"/>
          </p:cNvSpPr>
          <p:nvPr/>
        </p:nvSpPr>
        <p:spPr bwMode="auto">
          <a:xfrm>
            <a:off x="2819400" y="4657725"/>
            <a:ext cx="2560638" cy="579438"/>
          </a:xfrm>
          <a:prstGeom prst="rect">
            <a:avLst/>
          </a:prstGeom>
          <a:noFill/>
          <a:ln>
            <a:noFill/>
          </a:ln>
          <a:effectLst/>
          <a:extLst/>
        </p:spPr>
        <p:txBody>
          <a:bodyPr wrap="none">
            <a:spAutoFit/>
          </a:bodyPr>
          <a:lstStyle/>
          <a:p>
            <a:pPr>
              <a:defRPr/>
            </a:pPr>
            <a:r>
              <a:rPr lang="en-US" altLang="en-US" sz="3200" i="1" dirty="0">
                <a:effectLst>
                  <a:outerShdw blurRad="38100" dist="38100" dir="2700000" algn="tl">
                    <a:srgbClr val="C0C0C0"/>
                  </a:outerShdw>
                </a:effectLst>
                <a:latin typeface="Adobe Heiti Std R" pitchFamily="34" charset="-128"/>
              </a:rPr>
              <a:t>7.7  Security</a:t>
            </a:r>
          </a:p>
        </p:txBody>
      </p:sp>
      <p:sp>
        <p:nvSpPr>
          <p:cNvPr id="687117" name="Text Box 13"/>
          <p:cNvSpPr txBox="1">
            <a:spLocks noChangeArrowheads="1"/>
          </p:cNvSpPr>
          <p:nvPr/>
        </p:nvSpPr>
        <p:spPr bwMode="auto">
          <a:xfrm>
            <a:off x="2819400" y="5410200"/>
            <a:ext cx="3070225" cy="579438"/>
          </a:xfrm>
          <a:prstGeom prst="rect">
            <a:avLst/>
          </a:prstGeom>
          <a:noFill/>
          <a:ln>
            <a:noFill/>
          </a:ln>
          <a:effectLst/>
          <a:extLst/>
        </p:spPr>
        <p:txBody>
          <a:bodyPr wrap="none">
            <a:spAutoFit/>
          </a:bodyPr>
          <a:lstStyle/>
          <a:p>
            <a:pPr>
              <a:defRPr/>
            </a:pPr>
            <a:r>
              <a:rPr lang="en-US" altLang="en-US" sz="3200" i="1" strike="sngStrike" dirty="0">
                <a:effectLst>
                  <a:outerShdw blurRad="38100" dist="38100" dir="2700000" algn="tl">
                    <a:srgbClr val="C0C0C0"/>
                  </a:outerShdw>
                </a:effectLst>
                <a:latin typeface="Adobe Heiti Std R" pitchFamily="34" charset="-128"/>
              </a:rPr>
              <a:t>7.8  IP Package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Fields Related to Fragmentation-Cont.</a:t>
            </a:r>
            <a:endParaRPr lang="en-US" altLang="en-US" smtClean="0"/>
          </a:p>
        </p:txBody>
      </p:sp>
      <p:sp>
        <p:nvSpPr>
          <p:cNvPr id="58371" name="Content Placeholder 2"/>
          <p:cNvSpPr>
            <a:spLocks noGrp="1"/>
          </p:cNvSpPr>
          <p:nvPr>
            <p:ph idx="1"/>
          </p:nvPr>
        </p:nvSpPr>
        <p:spPr bwMode="auto">
          <a:xfrm>
            <a:off x="457200" y="2286000"/>
            <a:ext cx="8229600" cy="3840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000" smtClean="0"/>
              <a:t>❑ </a:t>
            </a:r>
            <a:r>
              <a:rPr lang="en-US" altLang="en-US" sz="2000" b="1" smtClean="0"/>
              <a:t>Fragmentation offset. This 13-bit field shows the relative position of this </a:t>
            </a:r>
            <a:r>
              <a:rPr lang="en-US" altLang="en-US" sz="2000" smtClean="0"/>
              <a:t>fragment with respect to the whole datagram. It is the offset of the data in the original datagram measured in units of 8 bytes. Figure 7.8 shows a datagram with a data size of 4000 bytes fragmented into three fragments. The bytes in the original datagram are numbered 0 to 3999. The first fragment carries bytes 0 to 1399. The offset for this datagram is 0/8 = 0. The second fragment carries bytes 1400 to 2799; the offset value for this fragment is 1400/8 = 175. Finally, the third fragment carries bytes 2800 to 3999. The offset value for this fragment is 2800/8 = 350.</a:t>
            </a:r>
          </a:p>
        </p:txBody>
      </p:sp>
      <p:sp>
        <p:nvSpPr>
          <p:cNvPr id="5837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837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1D27260-A5B5-457E-AD0D-03D9E9450763}" type="slidenum">
              <a:rPr lang="en-US" altLang="en-US" b="0"/>
              <a:pPr/>
              <a:t>30</a:t>
            </a:fld>
            <a:endParaRPr lang="en-US" altLang="en-US"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939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A5C306-B3DF-46AF-8212-67863E3C974C}" type="slidenum">
              <a:rPr lang="en-US" altLang="en-US" b="0"/>
              <a:pPr/>
              <a:t>31</a:t>
            </a:fld>
            <a:endParaRPr lang="en-US" altLang="en-US" b="0"/>
          </a:p>
        </p:txBody>
      </p:sp>
      <p:sp>
        <p:nvSpPr>
          <p:cNvPr id="59396"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Fragmentation example</a:t>
            </a:r>
          </a:p>
        </p:txBody>
      </p:sp>
      <p:sp>
        <p:nvSpPr>
          <p:cNvPr id="59397"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9"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2"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5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74913"/>
            <a:ext cx="3363913"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9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5" y="1676400"/>
            <a:ext cx="47529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91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2743200"/>
            <a:ext cx="49720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92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825" y="2895600"/>
            <a:ext cx="49815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5918"/>
                                        </p:tgtEl>
                                        <p:attrNameLst>
                                          <p:attrName>style.visibility</p:attrName>
                                        </p:attrNameLst>
                                      </p:cBhvr>
                                      <p:to>
                                        <p:strVal val="visible"/>
                                      </p:to>
                                    </p:set>
                                    <p:animEffect transition="in" filter="wipe(left)">
                                      <p:cBhvr>
                                        <p:cTn id="11" dur="1000"/>
                                        <p:tgtEl>
                                          <p:spTgt spid="635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5919"/>
                                        </p:tgtEl>
                                        <p:attrNameLst>
                                          <p:attrName>style.visibility</p:attrName>
                                        </p:attrNameLst>
                                      </p:cBhvr>
                                      <p:to>
                                        <p:strVal val="visible"/>
                                      </p:to>
                                    </p:set>
                                    <p:animEffect transition="in" filter="wipe(left)">
                                      <p:cBhvr>
                                        <p:cTn id="16" dur="1000"/>
                                        <p:tgtEl>
                                          <p:spTgt spid="6359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5921"/>
                                        </p:tgtEl>
                                        <p:attrNameLst>
                                          <p:attrName>style.visibility</p:attrName>
                                        </p:attrNameLst>
                                      </p:cBhvr>
                                      <p:to>
                                        <p:strVal val="visible"/>
                                      </p:to>
                                    </p:set>
                                    <p:animEffect transition="in" filter="wipe(left)">
                                      <p:cBhvr>
                                        <p:cTn id="21" dur="1000"/>
                                        <p:tgtEl>
                                          <p:spTgt spid="635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144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4C0B42-D82F-4D2B-BA51-8836146EFC1D}" type="slidenum">
              <a:rPr lang="en-US" altLang="en-US" b="0"/>
              <a:pPr/>
              <a:t>32</a:t>
            </a:fld>
            <a:endParaRPr lang="en-US" altLang="en-US" b="0"/>
          </a:p>
        </p:txBody>
      </p:sp>
      <p:sp>
        <p:nvSpPr>
          <p:cNvPr id="61444"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Detailed fragmentation example</a:t>
            </a:r>
          </a:p>
        </p:txBody>
      </p:sp>
      <p:sp>
        <p:nvSpPr>
          <p:cNvPr id="6144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379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87613"/>
            <a:ext cx="210185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43200"/>
            <a:ext cx="27241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7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00400"/>
            <a:ext cx="2743200"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7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413" y="2051050"/>
            <a:ext cx="27701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75"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8413" y="3227388"/>
            <a:ext cx="2770187"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7977"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295400"/>
            <a:ext cx="2770188"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8" name="Rectangle 17"/>
          <p:cNvSpPr>
            <a:spLocks noChangeArrowheads="1"/>
          </p:cNvSpPr>
          <p:nvPr/>
        </p:nvSpPr>
        <p:spPr bwMode="auto">
          <a:xfrm>
            <a:off x="533400" y="5486400"/>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The figure shows what happens if a fragment itself is  fragmented. In this case the value of the offset field is always relative to the original datagram.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7977"/>
                                        </p:tgtEl>
                                        <p:attrNameLst>
                                          <p:attrName>style.visibility</p:attrName>
                                        </p:attrNameLst>
                                      </p:cBhvr>
                                      <p:to>
                                        <p:strVal val="visible"/>
                                      </p:to>
                                    </p:set>
                                    <p:animEffect transition="in" filter="wipe(left)">
                                      <p:cBhvr>
                                        <p:cTn id="11" dur="1000"/>
                                        <p:tgtEl>
                                          <p:spTgt spid="6379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7966"/>
                                        </p:tgtEl>
                                        <p:attrNameLst>
                                          <p:attrName>style.visibility</p:attrName>
                                        </p:attrNameLst>
                                      </p:cBhvr>
                                      <p:to>
                                        <p:strVal val="visible"/>
                                      </p:to>
                                    </p:set>
                                    <p:animEffect transition="in" filter="wipe(left)">
                                      <p:cBhvr>
                                        <p:cTn id="16" dur="1000"/>
                                        <p:tgtEl>
                                          <p:spTgt spid="637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7972"/>
                                        </p:tgtEl>
                                        <p:attrNameLst>
                                          <p:attrName>style.visibility</p:attrName>
                                        </p:attrNameLst>
                                      </p:cBhvr>
                                      <p:to>
                                        <p:strVal val="visible"/>
                                      </p:to>
                                    </p:set>
                                    <p:animEffect transition="in" filter="wipe(left)">
                                      <p:cBhvr>
                                        <p:cTn id="21" dur="1000"/>
                                        <p:tgtEl>
                                          <p:spTgt spid="63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37973"/>
                                        </p:tgtEl>
                                        <p:attrNameLst>
                                          <p:attrName>style.visibility</p:attrName>
                                        </p:attrNameLst>
                                      </p:cBhvr>
                                      <p:to>
                                        <p:strVal val="visible"/>
                                      </p:to>
                                    </p:set>
                                    <p:animEffect transition="in" filter="wipe(left)">
                                      <p:cBhvr>
                                        <p:cTn id="26" dur="1000"/>
                                        <p:tgtEl>
                                          <p:spTgt spid="63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37975"/>
                                        </p:tgtEl>
                                        <p:attrNameLst>
                                          <p:attrName>style.visibility</p:attrName>
                                        </p:attrNameLst>
                                      </p:cBhvr>
                                      <p:to>
                                        <p:strVal val="visible"/>
                                      </p:to>
                                    </p:set>
                                    <p:animEffect transition="in" filter="wipe(left)">
                                      <p:cBhvr>
                                        <p:cTn id="31" dur="1000"/>
                                        <p:tgtEl>
                                          <p:spTgt spid="63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349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9CCA8E-41FD-490E-AFF0-34BD368B8C49}" type="slidenum">
              <a:rPr lang="en-US" altLang="en-US" b="0"/>
              <a:pPr/>
              <a:t>33</a:t>
            </a:fld>
            <a:endParaRPr lang="en-US" altLang="en-US" b="0"/>
          </a:p>
        </p:txBody>
      </p:sp>
      <p:sp>
        <p:nvSpPr>
          <p:cNvPr id="63492" name="Text Box 2"/>
          <p:cNvSpPr txBox="1">
            <a:spLocks noChangeArrowheads="1"/>
          </p:cNvSpPr>
          <p:nvPr/>
        </p:nvSpPr>
        <p:spPr bwMode="auto">
          <a:xfrm>
            <a:off x="76200" y="696913"/>
            <a:ext cx="8839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 packet has arrived with an M bit value of 0. Is this the first fragment, the last fragment, or a middle fragment? Do we know if the packet was fragmented?</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If the M bit is 0, it means that there are no more fragments; the fragment is the last one. However, we cannot say if the original packet was fragmented or not. A nonfragmented packet is considered the last fragment.</a:t>
            </a:r>
          </a:p>
        </p:txBody>
      </p:sp>
      <p:grpSp>
        <p:nvGrpSpPr>
          <p:cNvPr id="63493" name="Group 3"/>
          <p:cNvGrpSpPr>
            <a:grpSpLocks/>
          </p:cNvGrpSpPr>
          <p:nvPr/>
        </p:nvGrpSpPr>
        <p:grpSpPr bwMode="auto">
          <a:xfrm>
            <a:off x="0" y="0"/>
            <a:ext cx="9144000" cy="609600"/>
            <a:chOff x="0" y="2448"/>
            <a:chExt cx="5760" cy="384"/>
          </a:xfrm>
        </p:grpSpPr>
        <p:sp>
          <p:nvSpPr>
            <p:cNvPr id="6349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46501"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7.5</a:t>
              </a:r>
              <a:endParaRPr lang="en-US" altLang="en-US" sz="3200" i="1">
                <a:solidFill>
                  <a:schemeClr val="bg1"/>
                </a:solidFill>
                <a:latin typeface="Times New Roman" pitchFamily="18" charset="0"/>
              </a:endParaRPr>
            </a:p>
          </p:txBody>
        </p:sp>
      </p:gr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2" y="5181600"/>
            <a:ext cx="74072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553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6447E6-7E54-4B28-BD20-3EEE0149C459}" type="slidenum">
              <a:rPr lang="en-US" altLang="en-US" b="0"/>
              <a:pPr/>
              <a:t>34</a:t>
            </a:fld>
            <a:endParaRPr lang="en-US" altLang="en-US" b="0"/>
          </a:p>
        </p:txBody>
      </p:sp>
      <p:sp>
        <p:nvSpPr>
          <p:cNvPr id="65540" name="Text Box 2"/>
          <p:cNvSpPr txBox="1">
            <a:spLocks noChangeArrowheads="1"/>
          </p:cNvSpPr>
          <p:nvPr/>
        </p:nvSpPr>
        <p:spPr bwMode="auto">
          <a:xfrm>
            <a:off x="76200" y="696913"/>
            <a:ext cx="88392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 packet has arrived with an M bit value of 1. Is this the first fragment, the last fragment, or a middle fragment? Do we know if the packet was fragmented?</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If the M bit is 1, it means that there is at least one more fragment. This fragment can be the first one or a middle one, but not the last one. We don’t know if it is the first one or a middle one; we need more information (the value of the fragmentation offset). See also the next example.</a:t>
            </a:r>
          </a:p>
        </p:txBody>
      </p:sp>
      <p:grpSp>
        <p:nvGrpSpPr>
          <p:cNvPr id="65541" name="Group 3"/>
          <p:cNvGrpSpPr>
            <a:grpSpLocks/>
          </p:cNvGrpSpPr>
          <p:nvPr/>
        </p:nvGrpSpPr>
        <p:grpSpPr bwMode="auto">
          <a:xfrm>
            <a:off x="0" y="0"/>
            <a:ext cx="9144000" cy="609600"/>
            <a:chOff x="0" y="2448"/>
            <a:chExt cx="5760" cy="384"/>
          </a:xfrm>
        </p:grpSpPr>
        <p:sp>
          <p:nvSpPr>
            <p:cNvPr id="6554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48549"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7.6</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758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07D15A-E11E-4806-B7E3-FFBD367821E6}" type="slidenum">
              <a:rPr lang="en-US" altLang="en-US" b="0"/>
              <a:pPr/>
              <a:t>35</a:t>
            </a:fld>
            <a:endParaRPr lang="en-US" altLang="en-US" b="0"/>
          </a:p>
        </p:txBody>
      </p:sp>
      <p:sp>
        <p:nvSpPr>
          <p:cNvPr id="67588" name="Text Box 2"/>
          <p:cNvSpPr txBox="1">
            <a:spLocks noChangeArrowheads="1"/>
          </p:cNvSpPr>
          <p:nvPr/>
        </p:nvSpPr>
        <p:spPr bwMode="auto">
          <a:xfrm>
            <a:off x="76200" y="696913"/>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 packet has arrived with an M bit value of 1 and a fragmentation offset value of zero. Is this the first fragment, the last fragment, or a middle fragment?</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Because the M bit is 1, it is either the first fragment or a middle one. Because the offset value is 0, it is the first fragment.</a:t>
            </a:r>
          </a:p>
        </p:txBody>
      </p:sp>
      <p:grpSp>
        <p:nvGrpSpPr>
          <p:cNvPr id="67589" name="Group 3"/>
          <p:cNvGrpSpPr>
            <a:grpSpLocks/>
          </p:cNvGrpSpPr>
          <p:nvPr/>
        </p:nvGrpSpPr>
        <p:grpSpPr bwMode="auto">
          <a:xfrm>
            <a:off x="0" y="0"/>
            <a:ext cx="9144000" cy="609600"/>
            <a:chOff x="0" y="2448"/>
            <a:chExt cx="5760" cy="384"/>
          </a:xfrm>
        </p:grpSpPr>
        <p:sp>
          <p:nvSpPr>
            <p:cNvPr id="6759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50597"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7.7</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963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9267C0-40D6-4233-8426-187625F9897E}" type="slidenum">
              <a:rPr lang="en-US" altLang="en-US" b="0"/>
              <a:pPr/>
              <a:t>36</a:t>
            </a:fld>
            <a:endParaRPr lang="en-US" altLang="en-US" b="0"/>
          </a:p>
        </p:txBody>
      </p:sp>
      <p:sp>
        <p:nvSpPr>
          <p:cNvPr id="69636" name="Text Box 2"/>
          <p:cNvSpPr txBox="1">
            <a:spLocks noChangeArrowheads="1"/>
          </p:cNvSpPr>
          <p:nvPr/>
        </p:nvSpPr>
        <p:spPr bwMode="auto">
          <a:xfrm>
            <a:off x="76200" y="696913"/>
            <a:ext cx="8839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 packet has arrived in which the offset value is 100. What is the number of the first byte? Do we know the number of the last byte?</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To find the number of the first byte, we multiply the offset value by 8. This means that the first byte number is 800. We cannot determine the number of the last byte unless we know the length of the data.</a:t>
            </a:r>
          </a:p>
        </p:txBody>
      </p:sp>
      <p:grpSp>
        <p:nvGrpSpPr>
          <p:cNvPr id="69637" name="Group 3"/>
          <p:cNvGrpSpPr>
            <a:grpSpLocks/>
          </p:cNvGrpSpPr>
          <p:nvPr/>
        </p:nvGrpSpPr>
        <p:grpSpPr bwMode="auto">
          <a:xfrm>
            <a:off x="0" y="0"/>
            <a:ext cx="9144000" cy="609600"/>
            <a:chOff x="0" y="2448"/>
            <a:chExt cx="5760" cy="384"/>
          </a:xfrm>
        </p:grpSpPr>
        <p:sp>
          <p:nvSpPr>
            <p:cNvPr id="6963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52645"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7.8</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168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77CBEC-2397-4654-88D3-DF1F1AFD2EED}" type="slidenum">
              <a:rPr lang="en-US" altLang="en-US" b="0"/>
              <a:pPr/>
              <a:t>37</a:t>
            </a:fld>
            <a:endParaRPr lang="en-US" altLang="en-US" b="0"/>
          </a:p>
        </p:txBody>
      </p:sp>
      <p:sp>
        <p:nvSpPr>
          <p:cNvPr id="71684" name="Text Box 2"/>
          <p:cNvSpPr txBox="1">
            <a:spLocks noChangeArrowheads="1"/>
          </p:cNvSpPr>
          <p:nvPr/>
        </p:nvSpPr>
        <p:spPr bwMode="auto">
          <a:xfrm>
            <a:off x="76200" y="696913"/>
            <a:ext cx="8839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 packet has arrived in which the offset value is 100, the value of HLEN is 5 and the value of the total length field is 100. What is the number of the first byte and the last byte?</a:t>
            </a:r>
          </a:p>
          <a:p>
            <a:pPr algn="just"/>
            <a:endParaRPr lang="en-US" altLang="en-US" sz="2400">
              <a:latin typeface="Arial Unicode MS" panose="020B0604020202020204" pitchFamily="34" charset="-128"/>
            </a:endParaRPr>
          </a:p>
          <a:p>
            <a:pPr algn="just"/>
            <a:r>
              <a:rPr lang="en-US" altLang="en-US" sz="2400" i="1">
                <a:solidFill>
                  <a:schemeClr val="hlink"/>
                </a:solidFill>
                <a:latin typeface="Arial Unicode MS" panose="020B0604020202020204" pitchFamily="34" charset="-128"/>
              </a:rPr>
              <a:t>Solution</a:t>
            </a:r>
          </a:p>
          <a:p>
            <a:pPr algn="just"/>
            <a:r>
              <a:rPr lang="en-US" altLang="en-US" sz="2400">
                <a:latin typeface="Arial Unicode MS" panose="020B0604020202020204" pitchFamily="34" charset="-128"/>
              </a:rPr>
              <a:t>The first byte number is 100 × 8 = 800. The total length is 100 bytes and the header length is 20 bytes (5 × 4), which means that there are 80 bytes in this datagram. If the first byte number is 800, the last byte number must be 879.</a:t>
            </a:r>
          </a:p>
        </p:txBody>
      </p:sp>
      <p:grpSp>
        <p:nvGrpSpPr>
          <p:cNvPr id="71685" name="Group 3"/>
          <p:cNvGrpSpPr>
            <a:grpSpLocks/>
          </p:cNvGrpSpPr>
          <p:nvPr/>
        </p:nvGrpSpPr>
        <p:grpSpPr bwMode="auto">
          <a:xfrm>
            <a:off x="0" y="0"/>
            <a:ext cx="9144000" cy="609600"/>
            <a:chOff x="0" y="2448"/>
            <a:chExt cx="5760" cy="384"/>
          </a:xfrm>
        </p:grpSpPr>
        <p:sp>
          <p:nvSpPr>
            <p:cNvPr id="7168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54693" name="Text Box 5"/>
            <p:cNvSpPr txBox="1">
              <a:spLocks noChangeArrowheads="1"/>
            </p:cNvSpPr>
            <p:nvPr/>
          </p:nvSpPr>
          <p:spPr bwMode="auto">
            <a:xfrm>
              <a:off x="0" y="2448"/>
              <a:ext cx="1467"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7.9</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457200" y="274638"/>
            <a:ext cx="8610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Practice Set </a:t>
            </a:r>
            <a:r>
              <a:rPr lang="en-US" altLang="en-US" dirty="0" smtClean="0"/>
              <a:t>Q15 (Try by yourself and will continue at 4:30</a:t>
            </a:r>
            <a:endParaRPr lang="en-US" altLang="en-US" dirty="0" smtClean="0"/>
          </a:p>
        </p:txBody>
      </p:sp>
      <p:sp>
        <p:nvSpPr>
          <p:cNvPr id="737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z="2400" dirty="0" smtClean="0"/>
              <a:t>An IP datagram has arrived with the following information in the header (in hexadecimal):</a:t>
            </a:r>
          </a:p>
          <a:p>
            <a:pPr marL="0" indent="0">
              <a:buFont typeface="Wingdings" panose="05000000000000000000" pitchFamily="2" charset="2"/>
              <a:buNone/>
            </a:pPr>
            <a:r>
              <a:rPr lang="en-US" altLang="en-US" sz="2000" b="1" dirty="0" smtClean="0"/>
              <a:t>45 00 00 54 00 03 00 00 20 06 00 00 7C 4E 03 02 B4 0E 0F 02</a:t>
            </a:r>
            <a:endParaRPr lang="en-US" altLang="en-US" sz="2000" dirty="0" smtClean="0"/>
          </a:p>
          <a:p>
            <a:pPr marL="0" indent="0">
              <a:buFont typeface="Wingdings" panose="05000000000000000000" pitchFamily="2" charset="2"/>
              <a:buNone/>
            </a:pPr>
            <a:r>
              <a:rPr lang="en-US" altLang="en-US" sz="2400" b="1" dirty="0" smtClean="0"/>
              <a:t>a. </a:t>
            </a:r>
            <a:r>
              <a:rPr lang="en-US" altLang="en-US" sz="2400" dirty="0" smtClean="0"/>
              <a:t>Are there any options?</a:t>
            </a:r>
          </a:p>
          <a:p>
            <a:pPr marL="0" indent="0">
              <a:buFont typeface="Wingdings" panose="05000000000000000000" pitchFamily="2" charset="2"/>
              <a:buNone/>
            </a:pPr>
            <a:r>
              <a:rPr lang="en-US" altLang="en-US" sz="2400" b="1" dirty="0" smtClean="0"/>
              <a:t>b. </a:t>
            </a:r>
            <a:r>
              <a:rPr lang="en-US" altLang="en-US" sz="2400" dirty="0" smtClean="0"/>
              <a:t>Is the packet fragmented?</a:t>
            </a:r>
          </a:p>
          <a:p>
            <a:pPr marL="0" indent="0">
              <a:buFont typeface="Wingdings" panose="05000000000000000000" pitchFamily="2" charset="2"/>
              <a:buNone/>
            </a:pPr>
            <a:r>
              <a:rPr lang="en-US" altLang="en-US" sz="2400" b="1" dirty="0" smtClean="0"/>
              <a:t>c. </a:t>
            </a:r>
            <a:r>
              <a:rPr lang="en-US" altLang="en-US" sz="2400" dirty="0" smtClean="0"/>
              <a:t>What is the size of the data?</a:t>
            </a:r>
          </a:p>
          <a:p>
            <a:pPr marL="0" indent="0">
              <a:buFont typeface="Wingdings" panose="05000000000000000000" pitchFamily="2" charset="2"/>
              <a:buNone/>
            </a:pPr>
            <a:r>
              <a:rPr lang="en-US" altLang="en-US" sz="2400" b="1" dirty="0" smtClean="0"/>
              <a:t>d. </a:t>
            </a:r>
            <a:r>
              <a:rPr lang="en-US" altLang="en-US" sz="2400" dirty="0" smtClean="0"/>
              <a:t>Is a checksum used?</a:t>
            </a:r>
          </a:p>
          <a:p>
            <a:pPr marL="0" indent="0">
              <a:buFont typeface="Wingdings" panose="05000000000000000000" pitchFamily="2" charset="2"/>
              <a:buNone/>
            </a:pPr>
            <a:r>
              <a:rPr lang="en-US" altLang="en-US" sz="2400" b="1" dirty="0" smtClean="0"/>
              <a:t>e. </a:t>
            </a:r>
            <a:r>
              <a:rPr lang="en-US" altLang="en-US" sz="2400" dirty="0" smtClean="0"/>
              <a:t>How many more routers can the packet travel to?</a:t>
            </a:r>
          </a:p>
          <a:p>
            <a:pPr marL="0" indent="0">
              <a:buFont typeface="Wingdings" panose="05000000000000000000" pitchFamily="2" charset="2"/>
              <a:buNone/>
            </a:pPr>
            <a:r>
              <a:rPr lang="en-US" altLang="en-US" sz="2400" b="1" dirty="0" smtClean="0"/>
              <a:t>f. </a:t>
            </a:r>
            <a:r>
              <a:rPr lang="en-US" altLang="en-US" sz="2400" dirty="0" smtClean="0"/>
              <a:t>What is the identification number of the packet?</a:t>
            </a:r>
          </a:p>
          <a:p>
            <a:pPr marL="0" indent="0">
              <a:buFont typeface="Wingdings" panose="05000000000000000000" pitchFamily="2" charset="2"/>
              <a:buNone/>
            </a:pPr>
            <a:r>
              <a:rPr lang="en-US" altLang="en-US" sz="2400" b="1" dirty="0" smtClean="0"/>
              <a:t>g. </a:t>
            </a:r>
            <a:r>
              <a:rPr lang="en-US" altLang="en-US" sz="2400" dirty="0" smtClean="0"/>
              <a:t>What is the type of service?</a:t>
            </a:r>
          </a:p>
          <a:p>
            <a:pPr marL="0" indent="0">
              <a:buFont typeface="Wingdings" panose="05000000000000000000" pitchFamily="2" charset="2"/>
              <a:buNone/>
            </a:pPr>
            <a:endParaRPr lang="en-US" altLang="en-US" sz="2400" dirty="0" smtClean="0"/>
          </a:p>
        </p:txBody>
      </p:sp>
      <p:sp>
        <p:nvSpPr>
          <p:cNvPr id="7373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373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2B11BA-1D6F-4766-B0A0-C63B4CF3ECC0}" type="slidenum">
              <a:rPr lang="en-US" altLang="en-US" b="0"/>
              <a:pPr/>
              <a:t>38</a:t>
            </a:fld>
            <a:endParaRPr lang="en-US" altLang="en-US" b="0"/>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0163" y="2895600"/>
            <a:ext cx="35569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4013142722"/>
              </p:ext>
            </p:extLst>
          </p:nvPr>
        </p:nvGraphicFramePr>
        <p:xfrm>
          <a:off x="5791198" y="5334000"/>
          <a:ext cx="3069757" cy="1371600"/>
        </p:xfrm>
        <a:graphic>
          <a:graphicData uri="http://schemas.openxmlformats.org/drawingml/2006/table">
            <a:tbl>
              <a:tblPr>
                <a:tableStyleId>{5C22544A-7EE6-4342-B048-85BDC9FD1C3A}</a:tableStyleId>
              </a:tblPr>
              <a:tblGrid>
                <a:gridCol w="383720"/>
                <a:gridCol w="383720"/>
                <a:gridCol w="767439"/>
                <a:gridCol w="446323"/>
                <a:gridCol w="1088555"/>
              </a:tblGrid>
              <a:tr h="234168">
                <a:tc>
                  <a:txBody>
                    <a:bodyPr/>
                    <a:lstStyle/>
                    <a:p>
                      <a:pPr algn="ctr"/>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200" dirty="0" smtClean="0"/>
                        <a:t>0054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34168">
                <a:tc gridSpan="3">
                  <a:txBody>
                    <a:bodyPr/>
                    <a:lstStyle/>
                    <a:p>
                      <a:pPr algn="ctr"/>
                      <a:r>
                        <a:rPr lang="en-US" sz="1200" dirty="0" smtClean="0"/>
                        <a:t>0003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168">
                <a:tc gridSpan="2">
                  <a:txBody>
                    <a:bodyPr/>
                    <a:lstStyle/>
                    <a:p>
                      <a:pPr algn="ctr"/>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200" dirty="0" smtClean="0"/>
                        <a:t>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200" dirty="0" smtClean="0"/>
                        <a:t>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34168">
                <a:tc gridSpan="5">
                  <a:txBody>
                    <a:bodyPr/>
                    <a:lstStyle/>
                    <a:p>
                      <a:pPr algn="ctr"/>
                      <a:r>
                        <a:rPr lang="en-US" sz="1200" dirty="0" smtClean="0"/>
                        <a:t>7C4E0302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r>
              <a:tr h="230700">
                <a:tc gridSpan="5">
                  <a:txBody>
                    <a:bodyPr/>
                    <a:lstStyle/>
                    <a:p>
                      <a:pPr algn="ctr"/>
                      <a:r>
                        <a:rPr lang="en-US" sz="1200" dirty="0" smtClean="0"/>
                        <a:t>B40E0F02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Practice Set Q15 - Answer</a:t>
            </a:r>
          </a:p>
        </p:txBody>
      </p:sp>
      <p:sp>
        <p:nvSpPr>
          <p:cNvPr id="7475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z="2800" b="1" smtClean="0"/>
              <a:t>a. </a:t>
            </a:r>
            <a:r>
              <a:rPr lang="en-US" altLang="en-US" sz="2800" smtClean="0"/>
              <a:t>There are no options.</a:t>
            </a:r>
          </a:p>
          <a:p>
            <a:pPr marL="0" indent="0">
              <a:buFont typeface="Wingdings" panose="05000000000000000000" pitchFamily="2" charset="2"/>
              <a:buNone/>
            </a:pPr>
            <a:r>
              <a:rPr lang="en-US" altLang="en-US" sz="2800" b="1" smtClean="0"/>
              <a:t>b. </a:t>
            </a:r>
            <a:r>
              <a:rPr lang="en-US" altLang="en-US" sz="2800" smtClean="0"/>
              <a:t>The packet is not fragmented.</a:t>
            </a:r>
          </a:p>
          <a:p>
            <a:pPr marL="0" indent="0">
              <a:buFont typeface="Wingdings" panose="05000000000000000000" pitchFamily="2" charset="2"/>
              <a:buNone/>
            </a:pPr>
            <a:r>
              <a:rPr lang="en-US" altLang="en-US" sz="2800" b="1" smtClean="0"/>
              <a:t>c. </a:t>
            </a:r>
            <a:r>
              <a:rPr lang="en-US" altLang="en-US" sz="2800" smtClean="0"/>
              <a:t>The packet carries 64 bytes of data.</a:t>
            </a:r>
          </a:p>
          <a:p>
            <a:pPr marL="0" indent="0">
              <a:buFont typeface="Wingdings" panose="05000000000000000000" pitchFamily="2" charset="2"/>
              <a:buNone/>
            </a:pPr>
            <a:r>
              <a:rPr lang="en-US" altLang="en-US" sz="2800" b="1" smtClean="0"/>
              <a:t>d. </a:t>
            </a:r>
            <a:r>
              <a:rPr lang="en-US" altLang="en-US" sz="2800" smtClean="0"/>
              <a:t>The header is 20 bytes long.</a:t>
            </a:r>
          </a:p>
          <a:p>
            <a:pPr marL="0" indent="0">
              <a:buFont typeface="Wingdings" panose="05000000000000000000" pitchFamily="2" charset="2"/>
              <a:buNone/>
            </a:pPr>
            <a:r>
              <a:rPr lang="en-US" altLang="en-US" sz="2800" b="1" smtClean="0"/>
              <a:t>e. </a:t>
            </a:r>
            <a:r>
              <a:rPr lang="en-US" altLang="en-US" sz="2800" smtClean="0"/>
              <a:t>The checksum is not used.</a:t>
            </a:r>
          </a:p>
          <a:p>
            <a:pPr marL="0" indent="0">
              <a:buFont typeface="Wingdings" panose="05000000000000000000" pitchFamily="2" charset="2"/>
              <a:buNone/>
            </a:pPr>
            <a:r>
              <a:rPr lang="en-US" altLang="en-US" sz="2800" b="1" smtClean="0"/>
              <a:t>f. </a:t>
            </a:r>
            <a:r>
              <a:rPr lang="en-US" altLang="en-US" sz="2800" smtClean="0"/>
              <a:t>The packet may visit up to 32 more routers.</a:t>
            </a:r>
          </a:p>
          <a:p>
            <a:pPr marL="0" indent="0">
              <a:buFont typeface="Wingdings" panose="05000000000000000000" pitchFamily="2" charset="2"/>
              <a:buNone/>
            </a:pPr>
            <a:r>
              <a:rPr lang="en-US" altLang="en-US" sz="2800" b="1" smtClean="0"/>
              <a:t>g. </a:t>
            </a:r>
            <a:r>
              <a:rPr lang="en-US" altLang="en-US" sz="2800" smtClean="0"/>
              <a:t>The identification number of the packet is 3 (decimal). The type of service is</a:t>
            </a:r>
          </a:p>
        </p:txBody>
      </p:sp>
      <p:sp>
        <p:nvSpPr>
          <p:cNvPr id="7475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47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64110E-7FA7-4894-B5E1-4E5DE0B63D14}" type="slidenum">
              <a:rPr lang="en-US" altLang="en-US" b="0"/>
              <a:pPr/>
              <a:t>39</a:t>
            </a:fld>
            <a:endParaRPr lang="en-US" altLang="en-US" b="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24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C3FE78-8652-4A50-9B2B-BD3BEFDC94B6}" type="slidenum">
              <a:rPr lang="en-US" altLang="en-US" b="0"/>
              <a:pPr/>
              <a:t>4</a:t>
            </a:fld>
            <a:endParaRPr lang="en-US" altLang="en-US" b="0"/>
          </a:p>
        </p:txBody>
      </p:sp>
      <p:sp>
        <p:nvSpPr>
          <p:cNvPr id="68915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10245" name="Text Box 3"/>
          <p:cNvSpPr txBox="1">
            <a:spLocks noChangeArrowheads="1"/>
          </p:cNvSpPr>
          <p:nvPr/>
        </p:nvSpPr>
        <p:spPr bwMode="auto">
          <a:xfrm>
            <a:off x="228600" y="355600"/>
            <a:ext cx="46894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7-1  INTRODUCTION</a:t>
            </a:r>
          </a:p>
        </p:txBody>
      </p:sp>
      <p:sp>
        <p:nvSpPr>
          <p:cNvPr id="10246"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10247" name="Rectangle 5"/>
          <p:cNvSpPr>
            <a:spLocks noChangeArrowheads="1"/>
          </p:cNvSpPr>
          <p:nvPr/>
        </p:nvSpPr>
        <p:spPr bwMode="auto">
          <a:xfrm>
            <a:off x="381000" y="15240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The Internet Protocol (IP) is the transmission mechanism used by the TCP/IP protocols at the network layer.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577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A6D0A8-5330-4558-BE3F-E3ECDF92D57D}" type="slidenum">
              <a:rPr lang="en-US" altLang="en-US" b="0"/>
              <a:pPr/>
              <a:t>40</a:t>
            </a:fld>
            <a:endParaRPr lang="en-US" altLang="en-US" b="0"/>
          </a:p>
        </p:txBody>
      </p:sp>
      <p:sp>
        <p:nvSpPr>
          <p:cNvPr id="7567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75781" name="Text Box 3"/>
          <p:cNvSpPr txBox="1">
            <a:spLocks noChangeArrowheads="1"/>
          </p:cNvSpPr>
          <p:nvPr/>
        </p:nvSpPr>
        <p:spPr bwMode="auto">
          <a:xfrm>
            <a:off x="228600" y="355600"/>
            <a:ext cx="30892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7-4  OPTIONS</a:t>
            </a:r>
          </a:p>
        </p:txBody>
      </p:sp>
      <p:sp>
        <p:nvSpPr>
          <p:cNvPr id="75782"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5783" name="Rectangle 5"/>
          <p:cNvSpPr>
            <a:spLocks noChangeArrowheads="1"/>
          </p:cNvSpPr>
          <p:nvPr/>
        </p:nvSpPr>
        <p:spPr bwMode="auto">
          <a:xfrm>
            <a:off x="381000" y="1524000"/>
            <a:ext cx="84582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The header of the IP datagram is made of two parts: a fixed part and a variable part. The fixed part is 20 bytes long and was discussed in the previous section. The variable part comprises the options, which can be a maximum of 40 bytes. </a:t>
            </a:r>
          </a:p>
          <a:p>
            <a:pPr algn="just"/>
            <a:r>
              <a:rPr lang="en-US" altLang="en-US" sz="2800">
                <a:latin typeface="Arial Unicode MS" panose="020B0604020202020204" pitchFamily="34" charset="-128"/>
              </a:rPr>
              <a:t>    Options, as the name implies, are not required for a datagram. They can be used for network testing and debugging. Although options are not a required part of the IP header, option processing is required of the IP software.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1878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1C8A00-2C21-4CFD-8072-486BF964A3D9}" type="slidenum">
              <a:rPr lang="en-US" altLang="en-US" b="0"/>
              <a:pPr/>
              <a:t>41</a:t>
            </a:fld>
            <a:endParaRPr lang="en-US" altLang="en-US" b="0"/>
          </a:p>
        </p:txBody>
      </p:sp>
      <p:sp>
        <p:nvSpPr>
          <p:cNvPr id="77824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118789" name="Text Box 3"/>
          <p:cNvSpPr txBox="1">
            <a:spLocks noChangeArrowheads="1"/>
          </p:cNvSpPr>
          <p:nvPr/>
        </p:nvSpPr>
        <p:spPr bwMode="auto">
          <a:xfrm>
            <a:off x="228600" y="355600"/>
            <a:ext cx="37242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7-5  CHECKSUM</a:t>
            </a:r>
          </a:p>
        </p:txBody>
      </p:sp>
      <p:sp>
        <p:nvSpPr>
          <p:cNvPr id="118790"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118791" name="Rectangle 5"/>
          <p:cNvSpPr>
            <a:spLocks noChangeArrowheads="1"/>
          </p:cNvSpPr>
          <p:nvPr/>
        </p:nvSpPr>
        <p:spPr bwMode="auto">
          <a:xfrm>
            <a:off x="381000" y="1524000"/>
            <a:ext cx="84582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The error detection method used by most TCP/IP protocols is called the checksum. The checksum protects against the corruption that may occur during the transmission of a packet. It is redundant information added to the packet. The checksum is calculated at the sender and the value obtained is sent with the packet. The receiver repeats the same calculation on the whole packet including the checksum. If the result is satisfactory (see below), the packet is accepted; otherwise, it is rejected.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2083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083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63AF02-517A-4F8D-89B9-40597AC9693F}" type="slidenum">
              <a:rPr lang="en-US" altLang="en-US" b="0"/>
              <a:pPr/>
              <a:t>42</a:t>
            </a:fld>
            <a:endParaRPr lang="en-US" altLang="en-US" b="0"/>
          </a:p>
        </p:txBody>
      </p:sp>
      <p:sp>
        <p:nvSpPr>
          <p:cNvPr id="780290" name="Text Box 2"/>
          <p:cNvSpPr txBox="1">
            <a:spLocks noChangeArrowheads="1"/>
          </p:cNvSpPr>
          <p:nvPr/>
        </p:nvSpPr>
        <p:spPr bwMode="auto">
          <a:xfrm>
            <a:off x="228600" y="152400"/>
            <a:ext cx="5468938" cy="579438"/>
          </a:xfrm>
          <a:prstGeom prst="rect">
            <a:avLst/>
          </a:prstGeom>
          <a:noFill/>
          <a:ln>
            <a:noFill/>
          </a:ln>
          <a:effectLst/>
          <a:ex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120837" name="Text Box 3"/>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80292" name="Rectangle 4"/>
          <p:cNvSpPr>
            <a:spLocks noChangeArrowheads="1"/>
          </p:cNvSpPr>
          <p:nvPr/>
        </p:nvSpPr>
        <p:spPr bwMode="auto">
          <a:xfrm>
            <a:off x="304800" y="989013"/>
            <a:ext cx="838200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Checksum Calculation at the Sender</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Checksum Calculation at the Receiver</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Checksum in the Packet</a:t>
            </a:r>
          </a:p>
          <a:p>
            <a:pPr>
              <a:spcBef>
                <a:spcPct val="10000"/>
              </a:spcBef>
              <a:spcAft>
                <a:spcPct val="10000"/>
              </a:spcAft>
              <a:buClr>
                <a:schemeClr val="tx1"/>
              </a:buClr>
              <a:buSzPct val="117000"/>
              <a:buFont typeface="Wingdings" panose="05000000000000000000" pitchFamily="2" charset="2"/>
              <a:buNone/>
            </a:pPr>
            <a:endParaRPr lang="en-US" altLang="en-US" sz="2800">
              <a:solidFill>
                <a:srgbClr val="0033CC"/>
              </a:solidFill>
              <a:latin typeface="Times New Roman" panose="02020603050405020304" pitchFamily="18" charset="0"/>
            </a:endParaRPr>
          </a:p>
          <a:p>
            <a:pPr>
              <a:spcBef>
                <a:spcPct val="10000"/>
              </a:spcBef>
              <a:spcAft>
                <a:spcPct val="10000"/>
              </a:spcAft>
              <a:buClr>
                <a:schemeClr val="tx1"/>
              </a:buClr>
              <a:buSzPct val="117000"/>
              <a:buFont typeface="Wingdings" panose="05000000000000000000" pitchFamily="2" charset="2"/>
              <a:buChar char="ü"/>
            </a:pPr>
            <a:endParaRPr lang="en-US" altLang="en-US" sz="2800">
              <a:solidFill>
                <a:srgbClr val="0033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0292"/>
                                        </p:tgtEl>
                                        <p:attrNameLst>
                                          <p:attrName>style.visibility</p:attrName>
                                        </p:attrNameLst>
                                      </p:cBhvr>
                                      <p:to>
                                        <p:strVal val="visible"/>
                                      </p:to>
                                    </p:set>
                                    <p:animEffect transition="in" filter="wipe(up)">
                                      <p:cBhvr>
                                        <p:cTn id="7" dur="5000"/>
                                        <p:tgtEl>
                                          <p:spTgt spid="78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Checksum Calculation at the Sender</a:t>
            </a:r>
            <a:endParaRPr lang="en-US" altLang="en-US" smtClean="0"/>
          </a:p>
        </p:txBody>
      </p:sp>
      <p:sp>
        <p:nvSpPr>
          <p:cNvPr id="122883" name="Content Placeholder 2"/>
          <p:cNvSpPr>
            <a:spLocks noGrp="1"/>
          </p:cNvSpPr>
          <p:nvPr>
            <p:ph idx="1"/>
          </p:nvPr>
        </p:nvSpPr>
        <p:spPr bwMode="auto">
          <a:xfrm>
            <a:off x="457200" y="2057400"/>
            <a:ext cx="8229600" cy="406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800" smtClean="0"/>
              <a:t>❑ The packet is divided into </a:t>
            </a:r>
            <a:r>
              <a:rPr lang="en-US" altLang="en-US" sz="2800" i="1" smtClean="0"/>
              <a:t>k sections, each of n bits.</a:t>
            </a:r>
          </a:p>
          <a:p>
            <a:pPr>
              <a:buFont typeface="Wingdings" panose="05000000000000000000" pitchFamily="2" charset="2"/>
              <a:buNone/>
            </a:pPr>
            <a:r>
              <a:rPr lang="en-US" altLang="en-US" sz="2800" smtClean="0"/>
              <a:t>❑ All sections are added together using one’s complement arithmetic.</a:t>
            </a:r>
          </a:p>
          <a:p>
            <a:pPr>
              <a:buFont typeface="Wingdings" panose="05000000000000000000" pitchFamily="2" charset="2"/>
              <a:buNone/>
            </a:pPr>
            <a:r>
              <a:rPr lang="en-US" altLang="en-US" sz="2800" smtClean="0"/>
              <a:t>❑ The final result is complemented to make the checksum.</a:t>
            </a:r>
          </a:p>
        </p:txBody>
      </p:sp>
      <p:sp>
        <p:nvSpPr>
          <p:cNvPr id="12288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288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C3B1BF-69C2-4AD9-A0F1-6B5CF67FAE2A}" type="slidenum">
              <a:rPr lang="en-US" altLang="en-US" b="0"/>
              <a:pPr/>
              <a:t>43</a:t>
            </a:fld>
            <a:endParaRPr lang="en-US" altLang="en-US" b="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Checksum Calculation at the Receiver</a:t>
            </a:r>
            <a:endParaRPr lang="en-US" altLang="en-US" smtClean="0"/>
          </a:p>
        </p:txBody>
      </p:sp>
      <p:sp>
        <p:nvSpPr>
          <p:cNvPr id="123907" name="Content Placeholder 2"/>
          <p:cNvSpPr>
            <a:spLocks noGrp="1"/>
          </p:cNvSpPr>
          <p:nvPr>
            <p:ph idx="1"/>
          </p:nvPr>
        </p:nvSpPr>
        <p:spPr bwMode="auto">
          <a:xfrm>
            <a:off x="457200" y="1828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The receiver divides the received packet into </a:t>
            </a:r>
            <a:r>
              <a:rPr lang="en-US" altLang="en-US" i="1" smtClean="0"/>
              <a:t>k sections and adds all sections. It then </a:t>
            </a:r>
            <a:r>
              <a:rPr lang="en-US" altLang="en-US" smtClean="0"/>
              <a:t>complements the result. If the final result is 0, the packet is accepted; otherwise, it is rejected. Figure 7.22 shows graphically what happens at the sender and the receiver.</a:t>
            </a:r>
          </a:p>
        </p:txBody>
      </p:sp>
      <p:sp>
        <p:nvSpPr>
          <p:cNvPr id="12390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390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2C6C31-8321-416D-BBDC-944D8B120017}" type="slidenum">
              <a:rPr lang="en-US" altLang="en-US" b="0"/>
              <a:pPr/>
              <a:t>44</a:t>
            </a:fld>
            <a:endParaRPr lang="en-US" altLang="en-US" b="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493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00E0E0-A510-481C-B061-2F0AB2657FDA}" type="slidenum">
              <a:rPr lang="en-US" altLang="en-US" b="0"/>
              <a:pPr/>
              <a:t>45</a:t>
            </a:fld>
            <a:endParaRPr lang="en-US" altLang="en-US" b="0"/>
          </a:p>
        </p:txBody>
      </p:sp>
      <p:sp>
        <p:nvSpPr>
          <p:cNvPr id="124932"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Checksum concept</a:t>
            </a:r>
          </a:p>
        </p:txBody>
      </p:sp>
      <p:sp>
        <p:nvSpPr>
          <p:cNvPr id="124933"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5"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8"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49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645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20875"/>
            <a:ext cx="176371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45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30550"/>
            <a:ext cx="217487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459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24050"/>
            <a:ext cx="17637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4593"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90975"/>
            <a:ext cx="23955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4586"/>
                                        </p:tgtEl>
                                        <p:attrNameLst>
                                          <p:attrName>style.visibility</p:attrName>
                                        </p:attrNameLst>
                                      </p:cBhvr>
                                      <p:to>
                                        <p:strVal val="visible"/>
                                      </p:to>
                                    </p:set>
                                    <p:animEffect transition="in" filter="wipe(up)">
                                      <p:cBhvr>
                                        <p:cTn id="7" dur="2000"/>
                                        <p:tgtEl>
                                          <p:spTgt spid="664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4588"/>
                                        </p:tgtEl>
                                        <p:attrNameLst>
                                          <p:attrName>style.visibility</p:attrName>
                                        </p:attrNameLst>
                                      </p:cBhvr>
                                      <p:to>
                                        <p:strVal val="visible"/>
                                      </p:to>
                                    </p:set>
                                    <p:animEffect transition="in" filter="wipe(left)">
                                      <p:cBhvr>
                                        <p:cTn id="12" dur="2000"/>
                                        <p:tgtEl>
                                          <p:spTgt spid="664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64590"/>
                                        </p:tgtEl>
                                        <p:attrNameLst>
                                          <p:attrName>style.visibility</p:attrName>
                                        </p:attrNameLst>
                                      </p:cBhvr>
                                      <p:to>
                                        <p:strVal val="visible"/>
                                      </p:to>
                                    </p:set>
                                    <p:animEffect transition="in" filter="wipe(up)">
                                      <p:cBhvr>
                                        <p:cTn id="17" dur="2000"/>
                                        <p:tgtEl>
                                          <p:spTgt spid="664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4593"/>
                                        </p:tgtEl>
                                        <p:attrNameLst>
                                          <p:attrName>style.visibility</p:attrName>
                                        </p:attrNameLst>
                                      </p:cBhvr>
                                      <p:to>
                                        <p:strVal val="visible"/>
                                      </p:to>
                                    </p:set>
                                    <p:animEffect transition="in" filter="wipe(left)">
                                      <p:cBhvr>
                                        <p:cTn id="22" dur="2000"/>
                                        <p:tgtEl>
                                          <p:spTgt spid="664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697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CE45AA-E461-4565-B114-FC300713A739}" type="slidenum">
              <a:rPr lang="en-US" altLang="en-US" b="0"/>
              <a:pPr/>
              <a:t>46</a:t>
            </a:fld>
            <a:endParaRPr lang="en-US" altLang="en-US" b="0"/>
          </a:p>
        </p:txBody>
      </p:sp>
      <p:sp>
        <p:nvSpPr>
          <p:cNvPr id="126980"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Checksum in one’s complement arithmetic</a:t>
            </a:r>
          </a:p>
        </p:txBody>
      </p:sp>
      <p:sp>
        <p:nvSpPr>
          <p:cNvPr id="126981"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3"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6"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269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666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05100"/>
            <a:ext cx="23304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98763"/>
            <a:ext cx="2989263"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8063" y="2686050"/>
            <a:ext cx="229393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66634"/>
                                        </p:tgtEl>
                                        <p:attrNameLst>
                                          <p:attrName>style.visibility</p:attrName>
                                        </p:attrNameLst>
                                      </p:cBhvr>
                                      <p:to>
                                        <p:strVal val="visible"/>
                                      </p:to>
                                    </p:set>
                                    <p:animEffect transition="in" filter="diamond(in)">
                                      <p:cBhvr>
                                        <p:cTn id="7" dur="2000"/>
                                        <p:tgtEl>
                                          <p:spTgt spid="666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6635"/>
                                        </p:tgtEl>
                                        <p:attrNameLst>
                                          <p:attrName>style.visibility</p:attrName>
                                        </p:attrNameLst>
                                      </p:cBhvr>
                                      <p:to>
                                        <p:strVal val="visible"/>
                                      </p:to>
                                    </p:set>
                                    <p:animEffect transition="in" filter="wipe(left)">
                                      <p:cBhvr>
                                        <p:cTn id="12" dur="2000"/>
                                        <p:tgtEl>
                                          <p:spTgt spid="666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66636"/>
                                        </p:tgtEl>
                                        <p:attrNameLst>
                                          <p:attrName>style.visibility</p:attrName>
                                        </p:attrNameLst>
                                      </p:cBhvr>
                                      <p:to>
                                        <p:strVal val="visible"/>
                                      </p:to>
                                    </p:set>
                                    <p:animEffect transition="in" filter="diamond(in)">
                                      <p:cBhvr>
                                        <p:cTn id="17" dur="2000"/>
                                        <p:tgtEl>
                                          <p:spTgt spid="66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Checksum in the IP Packet</a:t>
            </a:r>
            <a:endParaRPr lang="en-US" altLang="en-US" smtClean="0"/>
          </a:p>
        </p:txBody>
      </p:sp>
      <p:sp>
        <p:nvSpPr>
          <p:cNvPr id="129027" name="Content Placeholder 2"/>
          <p:cNvSpPr>
            <a:spLocks noGrp="1"/>
          </p:cNvSpPr>
          <p:nvPr>
            <p:ph idx="1"/>
          </p:nvPr>
        </p:nvSpPr>
        <p:spPr bwMode="auto">
          <a:xfrm>
            <a:off x="457200" y="13716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smtClean="0"/>
              <a:t>The implementation of the checksum in the IP packet follows the same principles discussed above.</a:t>
            </a:r>
          </a:p>
          <a:p>
            <a:r>
              <a:rPr lang="en-US" altLang="en-US" sz="2800" dirty="0" smtClean="0"/>
              <a:t>First, the value of the checksum field is set to 0. </a:t>
            </a:r>
          </a:p>
          <a:p>
            <a:r>
              <a:rPr lang="en-US" altLang="en-US" sz="2800" dirty="0" smtClean="0"/>
              <a:t>Then, the entire header is divided into 16-bit sections and added together. </a:t>
            </a:r>
          </a:p>
          <a:p>
            <a:r>
              <a:rPr lang="en-US" altLang="en-US" sz="2800" dirty="0" smtClean="0"/>
              <a:t>Add carry to Sum. </a:t>
            </a:r>
          </a:p>
          <a:p>
            <a:r>
              <a:rPr lang="en-US" altLang="en-US" sz="2800" dirty="0" smtClean="0"/>
              <a:t>The </a:t>
            </a:r>
            <a:r>
              <a:rPr lang="en-US" altLang="en-US" sz="2800" dirty="0" smtClean="0"/>
              <a:t>result after carry added </a:t>
            </a:r>
            <a:r>
              <a:rPr lang="en-US" altLang="en-US" sz="2800" dirty="0" smtClean="0"/>
              <a:t>(sum) is complemented and inserted into the checksum field.</a:t>
            </a:r>
          </a:p>
          <a:p>
            <a:r>
              <a:rPr lang="en-US" altLang="en-US" sz="2800" dirty="0" smtClean="0"/>
              <a:t>The checksum in the IP packet covers only the header, not the data.</a:t>
            </a:r>
            <a:endParaRPr lang="en-US" altLang="en-US" sz="2800" b="1" dirty="0" smtClean="0"/>
          </a:p>
        </p:txBody>
      </p:sp>
      <p:sp>
        <p:nvSpPr>
          <p:cNvPr id="12902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902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38EDEF-0597-4937-800C-DA7A805FFDCC}" type="slidenum">
              <a:rPr lang="en-US" altLang="en-US" b="0"/>
              <a:pPr/>
              <a:t>47</a:t>
            </a:fld>
            <a:endParaRPr lang="en-US" altLang="en-US" b="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the IPv4 header checksum</a:t>
            </a:r>
          </a:p>
        </p:txBody>
      </p:sp>
      <p:sp>
        <p:nvSpPr>
          <p:cNvPr id="4" name="Footer Placeholder 3"/>
          <p:cNvSpPr>
            <a:spLocks noGrp="1"/>
          </p:cNvSpPr>
          <p:nvPr>
            <p:ph type="ftr" sz="quarter" idx="10"/>
          </p:nvPr>
        </p:nvSpPr>
        <p:spPr/>
        <p:txBody>
          <a:bodyPr/>
          <a:lstStyle/>
          <a:p>
            <a:pPr>
              <a:defRPr/>
            </a:pPr>
            <a:r>
              <a:rPr lang="en-US" altLang="en-US" smtClean="0"/>
              <a:t>TCP/IP Protocol Suite</a:t>
            </a:r>
            <a:endParaRPr lang="en-US" altLang="en-US"/>
          </a:p>
        </p:txBody>
      </p:sp>
      <p:sp>
        <p:nvSpPr>
          <p:cNvPr id="5" name="Slide Number Placeholder 4"/>
          <p:cNvSpPr>
            <a:spLocks noGrp="1"/>
          </p:cNvSpPr>
          <p:nvPr>
            <p:ph type="sldNum" sz="quarter" idx="11"/>
          </p:nvPr>
        </p:nvSpPr>
        <p:spPr/>
        <p:txBody>
          <a:bodyPr/>
          <a:lstStyle/>
          <a:p>
            <a:pPr>
              <a:defRPr/>
            </a:pPr>
            <a:fld id="{61363329-8D7D-4B1C-9F1D-57A8FE5A06F4}" type="slidenum">
              <a:rPr lang="en-US" altLang="en-US" smtClean="0"/>
              <a:pPr>
                <a:defRPr/>
              </a:pPr>
              <a:t>48</a:t>
            </a:fld>
            <a:endParaRPr lang="en-US" altLang="en-US"/>
          </a:p>
        </p:txBody>
      </p:sp>
      <p:sp>
        <p:nvSpPr>
          <p:cNvPr id="7" name="Rectangle 3"/>
          <p:cNvSpPr>
            <a:spLocks noGrp="1" noChangeArrowheads="1"/>
          </p:cNvSpPr>
          <p:nvPr>
            <p:ph idx="1"/>
          </p:nvPr>
        </p:nvSpPr>
        <p:spPr bwMode="auto">
          <a:xfrm>
            <a:off x="228601" y="1732479"/>
            <a:ext cx="871855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a:defRPr b="1">
                <a:solidFill>
                  <a:schemeClr val="tx1"/>
                </a:solidFill>
                <a:latin typeface="Tahoma" panose="020B0604030504040204" pitchFamily="34" charset="0"/>
              </a:defRPr>
            </a:lvl3pPr>
            <a:lvl4pPr>
              <a:defRPr b="1">
                <a:solidFill>
                  <a:schemeClr val="tx1"/>
                </a:solidFill>
                <a:latin typeface="Tahoma" panose="020B0604030504040204" pitchFamily="34" charset="0"/>
              </a:defRPr>
            </a:lvl4pPr>
            <a:lvl5pPr>
              <a:defRPr b="1">
                <a:solidFill>
                  <a:schemeClr val="tx1"/>
                </a:solidFill>
                <a:latin typeface="Tahoma" panose="020B0604030504040204" pitchFamily="34" charset="0"/>
              </a:defRPr>
            </a:lvl5pPr>
            <a:lvl6pPr eaLnBrk="0" fontAlgn="base" hangingPunct="0">
              <a:spcBef>
                <a:spcPct val="0"/>
              </a:spcBef>
              <a:spcAft>
                <a:spcPct val="0"/>
              </a:spcAft>
              <a:defRPr b="1">
                <a:solidFill>
                  <a:schemeClr val="tx1"/>
                </a:solidFill>
                <a:latin typeface="Tahoma" panose="020B0604030504040204" pitchFamily="34" charset="0"/>
              </a:defRPr>
            </a:lvl6pPr>
            <a:lvl7pPr eaLnBrk="0" fontAlgn="base" hangingPunct="0">
              <a:spcBef>
                <a:spcPct val="0"/>
              </a:spcBef>
              <a:spcAft>
                <a:spcPct val="0"/>
              </a:spcAft>
              <a:defRPr b="1">
                <a:solidFill>
                  <a:schemeClr val="tx1"/>
                </a:solidFill>
                <a:latin typeface="Tahoma" panose="020B0604030504040204" pitchFamily="34" charset="0"/>
              </a:defRPr>
            </a:lvl7pPr>
            <a:lvl8pPr eaLnBrk="0" fontAlgn="base" hangingPunct="0">
              <a:spcBef>
                <a:spcPct val="0"/>
              </a:spcBef>
              <a:spcAft>
                <a:spcPct val="0"/>
              </a:spcAft>
              <a:defRPr b="1">
                <a:solidFill>
                  <a:schemeClr val="tx1"/>
                </a:solidFill>
                <a:latin typeface="Tahoma" panose="020B0604030504040204" pitchFamily="34" charset="0"/>
              </a:defRPr>
            </a:lvl8pPr>
            <a:lvl9pPr eaLnBrk="0" fontAlgn="base" hangingPunct="0">
              <a:spcBef>
                <a:spcPct val="0"/>
              </a:spcBef>
              <a:spcAft>
                <a:spcPct val="0"/>
              </a:spcAft>
              <a:defRPr b="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Take the following truncated excerpt of an IPv4 packet. The header is shown in bold and the checksum is underlined.</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4500 0073 0000 4000 4011</a:t>
            </a:r>
            <a:r>
              <a:rPr kumimoji="0" lang="en-US" altLang="en-US" sz="1800" b="1" i="0" u="none" strike="noStrike" cap="none" normalizeH="0" baseline="0" dirty="0" smtClean="0">
                <a:ln>
                  <a:noFill/>
                </a:ln>
                <a:solidFill>
                  <a:srgbClr val="202122"/>
                </a:solidFill>
                <a:effectLst/>
                <a:cs typeface="Courier New" panose="02070309020205020404" pitchFamily="49" charset="0"/>
              </a:rPr>
              <a:t> </a:t>
            </a:r>
            <a:r>
              <a:rPr kumimoji="0" lang="en-US" altLang="en-US" sz="1800" b="1" i="0" u="sng"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b861</a:t>
            </a:r>
            <a:r>
              <a:rPr kumimoji="0" lang="en-US" altLang="en-US" sz="1800" b="1" i="0" u="none" strike="noStrike" cap="none" normalizeH="0" baseline="0" dirty="0" smtClean="0">
                <a:ln>
                  <a:noFill/>
                </a:ln>
                <a:solidFill>
                  <a:srgbClr val="202122"/>
                </a:solidFill>
                <a:effectLst/>
                <a:cs typeface="Courier New" panose="02070309020205020404" pitchFamily="49" charset="0"/>
              </a:rPr>
              <a:t> </a:t>
            </a:r>
            <a:r>
              <a:rPr kumimoji="0" lang="en-US" altLang="en-US" sz="1800" b="1"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c0a8 0001</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c0a8 00c7</a:t>
            </a:r>
            <a:r>
              <a:rPr kumimoji="0" lang="en-US" altLang="en-US" sz="1800" b="0" i="0" u="none" strike="noStrike" cap="none" normalizeH="0" baseline="0" dirty="0" smtClean="0">
                <a:ln>
                  <a:noFill/>
                </a:ln>
                <a:solidFill>
                  <a:srgbClr val="202122"/>
                </a:solidFill>
                <a:effectLst/>
                <a:cs typeface="Courier New" panose="02070309020205020404" pitchFamily="49" charset="0"/>
              </a:rPr>
              <a:t> </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0035 e97c 005f 279f 1e4b 8180</a:t>
            </a:r>
            <a:endParaRPr kumimoji="0" lang="en-US" altLang="en-US"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For one's complement addition, each time a carry occurs, we must add a 1 to the sum.</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 carry check and correction can be performed with each addition or as a post-process after all additions. If another carry is generated by the correction, another 1 is added to the sum.</a:t>
            </a:r>
            <a:endParaRPr kumimoji="0" lang="en-US" altLang="en-US"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To calculate the checksum, we can first calculate the sum of each 16 bit value within the header, skipping only the checksum field itself. Note that these values are in</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0B0080"/>
                </a:solidFill>
                <a:effectLst/>
                <a:latin typeface="Arial" panose="020B0604020202020204" pitchFamily="34" charset="0"/>
                <a:cs typeface="Arial" panose="020B0604020202020204" pitchFamily="34" charset="0"/>
                <a:hlinkClick r:id="rId2" tooltip="Hexadecimal"/>
              </a:rPr>
              <a:t>hexadecimal</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notation.</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4500 + 0073 + 0000 + 4000 + 4011 + c0a8 + 0001 + c0a8 + 00c7 = 2</a:t>
            </a:r>
            <a:r>
              <a:rPr kumimoji="0" lang="en-US" altLang="en-US" sz="180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479C</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The first digit is the carry count and is added to the sum:</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2 + 479C = 479E</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(if another carry is generated by this addition, another 1 must be added to the sum)</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To obtain the checksum we take the one's complement of this result:</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B861</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(as shown underlined in the original IP packet header).</a:t>
            </a: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21623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the IPv4 header </a:t>
            </a:r>
            <a:r>
              <a:rPr lang="en-US" b="1" dirty="0" smtClean="0"/>
              <a:t>checksum (using Binary)</a:t>
            </a:r>
            <a:endParaRPr lang="en-US" b="1" dirty="0"/>
          </a:p>
        </p:txBody>
      </p:sp>
      <p:sp>
        <p:nvSpPr>
          <p:cNvPr id="4" name="Footer Placeholder 3"/>
          <p:cNvSpPr>
            <a:spLocks noGrp="1"/>
          </p:cNvSpPr>
          <p:nvPr>
            <p:ph type="ftr" sz="quarter" idx="10"/>
          </p:nvPr>
        </p:nvSpPr>
        <p:spPr/>
        <p:txBody>
          <a:bodyPr/>
          <a:lstStyle/>
          <a:p>
            <a:pPr>
              <a:defRPr/>
            </a:pPr>
            <a:r>
              <a:rPr lang="en-US" altLang="en-US" smtClean="0"/>
              <a:t>TCP/IP Protocol Suite</a:t>
            </a:r>
            <a:endParaRPr lang="en-US" altLang="en-US"/>
          </a:p>
        </p:txBody>
      </p:sp>
      <p:sp>
        <p:nvSpPr>
          <p:cNvPr id="5" name="Slide Number Placeholder 4"/>
          <p:cNvSpPr>
            <a:spLocks noGrp="1"/>
          </p:cNvSpPr>
          <p:nvPr>
            <p:ph type="sldNum" sz="quarter" idx="11"/>
          </p:nvPr>
        </p:nvSpPr>
        <p:spPr/>
        <p:txBody>
          <a:bodyPr/>
          <a:lstStyle/>
          <a:p>
            <a:pPr>
              <a:defRPr/>
            </a:pPr>
            <a:fld id="{61363329-8D7D-4B1C-9F1D-57A8FE5A06F4}" type="slidenum">
              <a:rPr lang="en-US" altLang="en-US" smtClean="0"/>
              <a:pPr>
                <a:defRPr/>
              </a:pPr>
              <a:t>49</a:t>
            </a:fld>
            <a:endParaRPr lang="en-US" altLang="en-US"/>
          </a:p>
        </p:txBody>
      </p:sp>
      <p:sp>
        <p:nvSpPr>
          <p:cNvPr id="7" name="Rectangle 3"/>
          <p:cNvSpPr>
            <a:spLocks noGrp="1" noChangeArrowheads="1"/>
          </p:cNvSpPr>
          <p:nvPr>
            <p:ph idx="1"/>
          </p:nvPr>
        </p:nvSpPr>
        <p:spPr bwMode="auto">
          <a:xfrm>
            <a:off x="228601" y="1824818"/>
            <a:ext cx="871855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a:defRPr b="1">
                <a:solidFill>
                  <a:schemeClr val="tx1"/>
                </a:solidFill>
                <a:latin typeface="Tahoma" panose="020B0604030504040204" pitchFamily="34" charset="0"/>
              </a:defRPr>
            </a:lvl3pPr>
            <a:lvl4pPr>
              <a:defRPr b="1">
                <a:solidFill>
                  <a:schemeClr val="tx1"/>
                </a:solidFill>
                <a:latin typeface="Tahoma" panose="020B0604030504040204" pitchFamily="34" charset="0"/>
              </a:defRPr>
            </a:lvl4pPr>
            <a:lvl5pPr>
              <a:defRPr b="1">
                <a:solidFill>
                  <a:schemeClr val="tx1"/>
                </a:solidFill>
                <a:latin typeface="Tahoma" panose="020B0604030504040204" pitchFamily="34" charset="0"/>
              </a:defRPr>
            </a:lvl5pPr>
            <a:lvl6pPr eaLnBrk="0" fontAlgn="base" hangingPunct="0">
              <a:spcBef>
                <a:spcPct val="0"/>
              </a:spcBef>
              <a:spcAft>
                <a:spcPct val="0"/>
              </a:spcAft>
              <a:defRPr b="1">
                <a:solidFill>
                  <a:schemeClr val="tx1"/>
                </a:solidFill>
                <a:latin typeface="Tahoma" panose="020B0604030504040204" pitchFamily="34" charset="0"/>
              </a:defRPr>
            </a:lvl6pPr>
            <a:lvl7pPr eaLnBrk="0" fontAlgn="base" hangingPunct="0">
              <a:spcBef>
                <a:spcPct val="0"/>
              </a:spcBef>
              <a:spcAft>
                <a:spcPct val="0"/>
              </a:spcAft>
              <a:defRPr b="1">
                <a:solidFill>
                  <a:schemeClr val="tx1"/>
                </a:solidFill>
                <a:latin typeface="Tahoma" panose="020B0604030504040204" pitchFamily="34" charset="0"/>
              </a:defRPr>
            </a:lvl7pPr>
            <a:lvl8pPr eaLnBrk="0" fontAlgn="base" hangingPunct="0">
              <a:spcBef>
                <a:spcPct val="0"/>
              </a:spcBef>
              <a:spcAft>
                <a:spcPct val="0"/>
              </a:spcAft>
              <a:defRPr b="1">
                <a:solidFill>
                  <a:schemeClr val="tx1"/>
                </a:solidFill>
                <a:latin typeface="Tahoma" panose="020B0604030504040204" pitchFamily="34" charset="0"/>
              </a:defRPr>
            </a:lvl8pPr>
            <a:lvl9pPr eaLnBrk="0" fontAlgn="base" hangingPunct="0">
              <a:spcBef>
                <a:spcPct val="0"/>
              </a:spcBef>
              <a:spcAft>
                <a:spcPct val="0"/>
              </a:spcAft>
              <a:defRPr b="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4500 + 0073 + 0000 + 4000 + 4011 + c0a8 + 0001 + c0a8 + 00c7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dirty="0" smtClean="0">
              <a:solidFill>
                <a:srgbClr val="20212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smtClean="0">
                <a:solidFill>
                  <a:srgbClr val="202122"/>
                </a:solidFill>
                <a:latin typeface="Courier New" panose="02070309020205020404" pitchFamily="49" charset="0"/>
                <a:cs typeface="Courier New" panose="02070309020205020404" pitchFamily="49" charset="0"/>
              </a:rPr>
              <a:t>   </a:t>
            </a:r>
            <a:r>
              <a:rPr lang="en-US" altLang="en-US" sz="1400" b="0" dirty="0" smtClean="0">
                <a:solidFill>
                  <a:srgbClr val="202122"/>
                </a:solidFill>
                <a:latin typeface="Courier New" panose="02070309020205020404" pitchFamily="49" charset="0"/>
                <a:cs typeface="Courier New" panose="02070309020205020404" pitchFamily="49" charset="0"/>
              </a:rPr>
              <a:t>0100 </a:t>
            </a:r>
            <a:r>
              <a:rPr lang="en-US" altLang="en-US" sz="1400" b="0" dirty="0" smtClean="0">
                <a:solidFill>
                  <a:srgbClr val="202122"/>
                </a:solidFill>
                <a:latin typeface="Courier New" panose="02070309020205020404" pitchFamily="49" charset="0"/>
                <a:cs typeface="Courier New" panose="02070309020205020404" pitchFamily="49" charset="0"/>
              </a:rPr>
              <a:t>0101 0000 0000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0000 0000 0111 0011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0000 0000 0000 0000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0100 0000 0000 0000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0100 0000 0001 0001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1100 0000 1010 1000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a:solidFill>
                  <a:srgbClr val="202122"/>
                </a:solidFill>
                <a:latin typeface="Courier New" panose="02070309020205020404" pitchFamily="49" charset="0"/>
                <a:cs typeface="Courier New" panose="02070309020205020404" pitchFamily="49" charset="0"/>
              </a:rPr>
              <a:t> </a:t>
            </a:r>
            <a:r>
              <a:rPr lang="en-US" altLang="en-US" sz="1400" b="0" dirty="0" smtClean="0">
                <a:solidFill>
                  <a:srgbClr val="202122"/>
                </a:solidFill>
                <a:latin typeface="Courier New" panose="02070309020205020404" pitchFamily="49" charset="0"/>
                <a:cs typeface="Courier New" panose="02070309020205020404" pitchFamily="49" charset="0"/>
              </a:rPr>
              <a:t>   0000 0000 0000 0001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a:solidFill>
                  <a:srgbClr val="202122"/>
                </a:solidFill>
                <a:latin typeface="Courier New" panose="02070309020205020404" pitchFamily="49" charset="0"/>
                <a:cs typeface="Courier New" panose="02070309020205020404" pitchFamily="49" charset="0"/>
              </a:rPr>
              <a:t> </a:t>
            </a:r>
            <a:r>
              <a:rPr lang="en-US" altLang="en-US" sz="1400" b="0" dirty="0" smtClean="0">
                <a:solidFill>
                  <a:srgbClr val="202122"/>
                </a:solidFill>
                <a:latin typeface="Courier New" panose="02070309020205020404" pitchFamily="49" charset="0"/>
                <a:cs typeface="Courier New" panose="02070309020205020404" pitchFamily="49" charset="0"/>
              </a:rPr>
              <a:t>   1100 0000 1010 1000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u="sng" dirty="0" smtClean="0">
                <a:solidFill>
                  <a:srgbClr val="202122"/>
                </a:solidFill>
                <a:latin typeface="Courier New" panose="02070309020205020404" pitchFamily="49" charset="0"/>
                <a:cs typeface="Courier New" panose="02070309020205020404" pitchFamily="49" charset="0"/>
              </a:rPr>
              <a:t>    0000 0000 1100 0111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 </a:t>
            </a:r>
            <a:r>
              <a:rPr lang="en-US" altLang="en-US" sz="1400" b="0" dirty="0" smtClean="0">
                <a:solidFill>
                  <a:srgbClr val="202122"/>
                </a:solidFill>
                <a:latin typeface="Courier New" panose="02070309020205020404" pitchFamily="49" charset="0"/>
                <a:cs typeface="Courier New" panose="02070309020205020404" pitchFamily="49" charset="0"/>
              </a:rPr>
              <a:t>10 </a:t>
            </a:r>
            <a:r>
              <a:rPr lang="en-US" altLang="en-US" sz="1400" b="0" dirty="0">
                <a:solidFill>
                  <a:srgbClr val="202122"/>
                </a:solidFill>
                <a:latin typeface="Courier New" panose="02070309020205020404" pitchFamily="49" charset="0"/>
                <a:cs typeface="Courier New" panose="02070309020205020404" pitchFamily="49" charset="0"/>
              </a:rPr>
              <a:t>0</a:t>
            </a:r>
            <a:r>
              <a:rPr lang="en-US" altLang="en-US" sz="1400" b="0" dirty="0" smtClean="0">
                <a:solidFill>
                  <a:srgbClr val="202122"/>
                </a:solidFill>
                <a:latin typeface="Courier New" panose="02070309020205020404" pitchFamily="49" charset="0"/>
                <a:cs typeface="Courier New" panose="02070309020205020404" pitchFamily="49" charset="0"/>
              </a:rPr>
              <a:t>100 0111 1001 1100 = 2 </a:t>
            </a:r>
            <a:r>
              <a:rPr lang="en-US" altLang="en-US" sz="1400" b="0" dirty="0" smtClean="0">
                <a:solidFill>
                  <a:srgbClr val="202122"/>
                </a:solidFill>
                <a:latin typeface="Courier New" panose="02070309020205020404" pitchFamily="49" charset="0"/>
                <a:cs typeface="Courier New" panose="02070309020205020404" pitchFamily="49" charset="0"/>
              </a:rPr>
              <a:t>479C (sum)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u="sng" dirty="0" smtClean="0">
                <a:solidFill>
                  <a:srgbClr val="202122"/>
                </a:solidFill>
                <a:latin typeface="Courier New" panose="02070309020205020404" pitchFamily="49" charset="0"/>
                <a:cs typeface="Courier New" panose="02070309020205020404" pitchFamily="49" charset="0"/>
              </a:rPr>
              <a:t>Add carry            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a:solidFill>
                  <a:srgbClr val="202122"/>
                </a:solidFill>
                <a:latin typeface="Courier New" panose="02070309020205020404" pitchFamily="49" charset="0"/>
                <a:cs typeface="Courier New" panose="02070309020205020404" pitchFamily="49" charset="0"/>
              </a:rPr>
              <a:t> </a:t>
            </a:r>
            <a:r>
              <a:rPr lang="en-US" altLang="en-US" sz="1400" b="0" dirty="0" smtClean="0">
                <a:solidFill>
                  <a:srgbClr val="202122"/>
                </a:solidFill>
                <a:latin typeface="Courier New" panose="02070309020205020404" pitchFamily="49" charset="0"/>
                <a:cs typeface="Courier New" panose="02070309020205020404" pitchFamily="49" charset="0"/>
              </a:rPr>
              <a:t>   0100 0111 1001 1110  (need find 1’s complement)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0" dirty="0" smtClean="0">
                <a:solidFill>
                  <a:srgbClr val="202122"/>
                </a:solidFill>
                <a:latin typeface="Courier New" panose="02070309020205020404" pitchFamily="49" charset="0"/>
                <a:cs typeface="Courier New" panose="02070309020205020404" pitchFamily="49" charset="0"/>
              </a:rPr>
              <a:t>1’  1011 1000 0110 0001 (checksum) = B861  </a:t>
            </a:r>
            <a:endParaRPr lang="en-US" altLang="en-US" sz="1400" b="0" dirty="0">
              <a:solidFill>
                <a:srgbClr val="20212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The first digit is the carry count and is added to the sum:</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2 + 479C = 479E</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(if another carry is generated by this addition, another 1 must be added to the sum)</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To obtain the checksum we take the one's complement of this result:</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B861</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endParaRPr kumimoji="0" lang="en-US" altLang="en-US" sz="1800" b="1" i="0" u="none" strike="noStrike" cap="none" normalizeH="0" baseline="0" dirty="0" smtClean="0">
              <a:ln>
                <a:noFill/>
              </a:ln>
              <a:solidFill>
                <a:schemeClr val="tx1"/>
              </a:solidFill>
              <a:effectLst/>
            </a:endParaRPr>
          </a:p>
        </p:txBody>
      </p:sp>
      <p:pic>
        <p:nvPicPr>
          <p:cNvPr id="6" name="Picture 3" descr="Hex to binary numbers - algorithm in Mat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679" y="2286000"/>
            <a:ext cx="1835846" cy="2667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a:off x="603513" y="4572000"/>
            <a:ext cx="1943100" cy="152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418874" y="2057400"/>
            <a:ext cx="343126"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590437" y="2133600"/>
            <a:ext cx="704963"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658813" y="2103438"/>
            <a:ext cx="1143000" cy="3868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838200" y="2057400"/>
            <a:ext cx="152400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4218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29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8B3CA2B-8270-4F6B-A5A6-AC0B878083C6}" type="slidenum">
              <a:rPr lang="en-US" altLang="en-US" b="0"/>
              <a:pPr/>
              <a:t>5</a:t>
            </a:fld>
            <a:endParaRPr lang="en-US" altLang="en-US" b="0"/>
          </a:p>
        </p:txBody>
      </p:sp>
      <p:sp>
        <p:nvSpPr>
          <p:cNvPr id="715778" name="Text Box 2"/>
          <p:cNvSpPr txBox="1">
            <a:spLocks noChangeArrowheads="1"/>
          </p:cNvSpPr>
          <p:nvPr/>
        </p:nvSpPr>
        <p:spPr bwMode="auto">
          <a:xfrm>
            <a:off x="228600" y="152400"/>
            <a:ext cx="5468938" cy="579438"/>
          </a:xfrm>
          <a:prstGeom prst="rect">
            <a:avLst/>
          </a:prstGeom>
          <a:noFill/>
          <a:ln>
            <a:noFill/>
          </a:ln>
          <a:effectLst/>
          <a:ex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12293" name="Text Box 3"/>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15780" name="Rectangle 4"/>
          <p:cNvSpPr>
            <a:spLocks noChangeArrowheads="1"/>
          </p:cNvSpPr>
          <p:nvPr/>
        </p:nvSpPr>
        <p:spPr bwMode="auto">
          <a:xfrm>
            <a:off x="304800" y="1295400"/>
            <a:ext cx="83820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Relationship of IP to the rest of the TCP/IP Suite</a:t>
            </a:r>
          </a:p>
          <a:p>
            <a:pPr lvl="1">
              <a:spcBef>
                <a:spcPct val="10000"/>
              </a:spcBef>
              <a:spcAft>
                <a:spcPct val="10000"/>
              </a:spcAft>
              <a:buClr>
                <a:schemeClr val="tx1"/>
              </a:buClr>
              <a:buSzPct val="117000"/>
              <a:buFont typeface="Arial" panose="020B0604020202020204" pitchFamily="34" charset="0"/>
              <a:buChar char="•"/>
            </a:pPr>
            <a:r>
              <a:rPr lang="en-US" altLang="en-US" sz="2000" b="0">
                <a:solidFill>
                  <a:srgbClr val="0033CC"/>
                </a:solidFill>
                <a:latin typeface="Times New Roman" panose="02020603050405020304" pitchFamily="18" charset="0"/>
              </a:rPr>
              <a:t>IP is an unreliable and connectionless datagram protocol—a best-effort delivery service. The term best-effort means that IP packets can be corrupted, lost, arrive out of order, or delayed and may create congestion for the network.</a:t>
            </a:r>
          </a:p>
          <a:p>
            <a:pPr lvl="1">
              <a:spcBef>
                <a:spcPct val="10000"/>
              </a:spcBef>
              <a:spcAft>
                <a:spcPct val="10000"/>
              </a:spcAft>
              <a:buClr>
                <a:schemeClr val="tx1"/>
              </a:buClr>
              <a:buSzPct val="117000"/>
              <a:buFont typeface="Arial" panose="020B0604020202020204" pitchFamily="34" charset="0"/>
              <a:buChar char="•"/>
            </a:pPr>
            <a:r>
              <a:rPr lang="en-US" altLang="en-US" sz="2000" b="0">
                <a:solidFill>
                  <a:srgbClr val="0033CC"/>
                </a:solidFill>
                <a:latin typeface="Times New Roman" panose="02020603050405020304" pitchFamily="18" charset="0"/>
              </a:rPr>
              <a:t>If reliability is important, IP must be paired with a reliable protocol such as TCP.</a:t>
            </a:r>
          </a:p>
          <a:p>
            <a:pPr lvl="1">
              <a:spcBef>
                <a:spcPct val="10000"/>
              </a:spcBef>
              <a:spcAft>
                <a:spcPct val="10000"/>
              </a:spcAft>
              <a:buClr>
                <a:schemeClr val="tx1"/>
              </a:buClr>
              <a:buSzPct val="117000"/>
              <a:buFont typeface="Arial" panose="020B0604020202020204" pitchFamily="34" charset="0"/>
              <a:buChar char="•"/>
            </a:pPr>
            <a:r>
              <a:rPr lang="en-US" altLang="en-US" sz="2000" b="0">
                <a:solidFill>
                  <a:srgbClr val="0033CC"/>
                </a:solidFill>
                <a:latin typeface="Times New Roman" panose="02020603050405020304" pitchFamily="18" charset="0"/>
              </a:rPr>
              <a:t>IP is also a connectionless protocol for a packet switching network that uses the datagram approach (see Chapter 4). This means that each datagram is handled independently, and each datagram can follow a different route to the destination. This implies that datagrams sent by the same source to the same destination could arrive out of order. Also, some could be lost or corrupted during transmission. Again, IP relies on a higher-level protocol to take care of all these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Effect transition="in" filter="wipe(up)">
                                      <p:cBhvr>
                                        <p:cTn id="7" dur="5000"/>
                                        <p:tgtEl>
                                          <p:spTgt spid="71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checksum</a:t>
            </a:r>
            <a:endParaRPr lang="en-US" b="1" dirty="0"/>
          </a:p>
        </p:txBody>
      </p:sp>
      <p:sp>
        <p:nvSpPr>
          <p:cNvPr id="4" name="Footer Placeholder 3"/>
          <p:cNvSpPr>
            <a:spLocks noGrp="1"/>
          </p:cNvSpPr>
          <p:nvPr>
            <p:ph type="ftr" sz="quarter" idx="10"/>
          </p:nvPr>
        </p:nvSpPr>
        <p:spPr/>
        <p:txBody>
          <a:bodyPr/>
          <a:lstStyle/>
          <a:p>
            <a:pPr>
              <a:defRPr/>
            </a:pPr>
            <a:r>
              <a:rPr lang="en-US" altLang="en-US" smtClean="0"/>
              <a:t>TCP/IP Protocol Suite</a:t>
            </a:r>
            <a:endParaRPr lang="en-US" altLang="en-US"/>
          </a:p>
        </p:txBody>
      </p:sp>
      <p:sp>
        <p:nvSpPr>
          <p:cNvPr id="5" name="Slide Number Placeholder 4"/>
          <p:cNvSpPr>
            <a:spLocks noGrp="1"/>
          </p:cNvSpPr>
          <p:nvPr>
            <p:ph type="sldNum" sz="quarter" idx="11"/>
          </p:nvPr>
        </p:nvSpPr>
        <p:spPr/>
        <p:txBody>
          <a:bodyPr/>
          <a:lstStyle/>
          <a:p>
            <a:pPr>
              <a:defRPr/>
            </a:pPr>
            <a:fld id="{61363329-8D7D-4B1C-9F1D-57A8FE5A06F4}" type="slidenum">
              <a:rPr lang="en-US" altLang="en-US" smtClean="0"/>
              <a:pPr>
                <a:defRPr/>
              </a:pPr>
              <a:t>50</a:t>
            </a:fld>
            <a:endParaRPr lang="en-US" altLang="en-US"/>
          </a:p>
        </p:txBody>
      </p:sp>
      <p:sp>
        <p:nvSpPr>
          <p:cNvPr id="7" name="Rectangle 3"/>
          <p:cNvSpPr>
            <a:spLocks noGrp="1" noChangeArrowheads="1"/>
          </p:cNvSpPr>
          <p:nvPr>
            <p:ph idx="1"/>
          </p:nvPr>
        </p:nvSpPr>
        <p:spPr bwMode="auto">
          <a:xfrm>
            <a:off x="212725" y="1389965"/>
            <a:ext cx="8718550" cy="5355312"/>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b="1">
                <a:solidFill>
                  <a:schemeClr val="tx1"/>
                </a:solidFill>
                <a:latin typeface="Tahoma" panose="020B0604030504040204" pitchFamily="34" charset="0"/>
              </a:defRPr>
            </a:lvl1pPr>
            <a:lvl2pPr>
              <a:defRPr b="1">
                <a:solidFill>
                  <a:schemeClr val="tx1"/>
                </a:solidFill>
                <a:latin typeface="Tahoma" panose="020B0604030504040204" pitchFamily="34" charset="0"/>
              </a:defRPr>
            </a:lvl2pPr>
            <a:lvl3pPr>
              <a:defRPr b="1">
                <a:solidFill>
                  <a:schemeClr val="tx1"/>
                </a:solidFill>
                <a:latin typeface="Tahoma" panose="020B0604030504040204" pitchFamily="34" charset="0"/>
              </a:defRPr>
            </a:lvl3pPr>
            <a:lvl4pPr>
              <a:defRPr b="1">
                <a:solidFill>
                  <a:schemeClr val="tx1"/>
                </a:solidFill>
                <a:latin typeface="Tahoma" panose="020B0604030504040204" pitchFamily="34" charset="0"/>
              </a:defRPr>
            </a:lvl4pPr>
            <a:lvl5pPr>
              <a:defRPr b="1">
                <a:solidFill>
                  <a:schemeClr val="tx1"/>
                </a:solidFill>
                <a:latin typeface="Tahoma" panose="020B0604030504040204" pitchFamily="34" charset="0"/>
              </a:defRPr>
            </a:lvl5pPr>
            <a:lvl6pPr eaLnBrk="0" fontAlgn="base" hangingPunct="0">
              <a:spcBef>
                <a:spcPct val="0"/>
              </a:spcBef>
              <a:spcAft>
                <a:spcPct val="0"/>
              </a:spcAft>
              <a:defRPr b="1">
                <a:solidFill>
                  <a:schemeClr val="tx1"/>
                </a:solidFill>
                <a:latin typeface="Tahoma" panose="020B0604030504040204" pitchFamily="34" charset="0"/>
              </a:defRPr>
            </a:lvl6pPr>
            <a:lvl7pPr eaLnBrk="0" fontAlgn="base" hangingPunct="0">
              <a:spcBef>
                <a:spcPct val="0"/>
              </a:spcBef>
              <a:spcAft>
                <a:spcPct val="0"/>
              </a:spcAft>
              <a:defRPr b="1">
                <a:solidFill>
                  <a:schemeClr val="tx1"/>
                </a:solidFill>
                <a:latin typeface="Tahoma" panose="020B0604030504040204" pitchFamily="34" charset="0"/>
              </a:defRPr>
            </a:lvl7pPr>
            <a:lvl8pPr eaLnBrk="0" fontAlgn="base" hangingPunct="0">
              <a:spcBef>
                <a:spcPct val="0"/>
              </a:spcBef>
              <a:spcAft>
                <a:spcPct val="0"/>
              </a:spcAft>
              <a:defRPr b="1">
                <a:solidFill>
                  <a:schemeClr val="tx1"/>
                </a:solidFill>
                <a:latin typeface="Tahoma" panose="020B0604030504040204" pitchFamily="34" charset="0"/>
              </a:defRPr>
            </a:lvl8pPr>
            <a:lvl9pPr eaLnBrk="0" fontAlgn="base" hangingPunct="0">
              <a:spcBef>
                <a:spcPct val="0"/>
              </a:spcBef>
              <a:spcAft>
                <a:spcPct val="0"/>
              </a:spcAft>
              <a:defRPr b="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4500 + 0073 + 0000 + 4000 + 4011 + c0a8 + 0001 + c0a8 + 00c7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       0100 0101 0000 0000 (</a:t>
            </a:r>
            <a:r>
              <a:rPr lang="en-US" altLang="en-US" sz="1200" dirty="0" smtClean="0">
                <a:solidFill>
                  <a:srgbClr val="202122"/>
                </a:solidFill>
                <a:latin typeface="Courier New" panose="02070309020205020404" pitchFamily="49" charset="0"/>
                <a:cs typeface="Courier New" panose="02070309020205020404" pitchFamily="49" charset="0"/>
              </a:rPr>
              <a:t>4500</a:t>
            </a:r>
            <a:r>
              <a:rPr lang="en-US" altLang="en-US" sz="1200" b="0"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0000 0000 0111 0011 (</a:t>
            </a:r>
            <a:r>
              <a:rPr lang="en-US" altLang="en-US" sz="1200" u="sng" dirty="0" smtClean="0">
                <a:solidFill>
                  <a:srgbClr val="202122"/>
                </a:solidFill>
                <a:latin typeface="Courier New" panose="02070309020205020404" pitchFamily="49" charset="0"/>
                <a:cs typeface="Courier New" panose="02070309020205020404" pitchFamily="49" charset="0"/>
              </a:rPr>
              <a:t>0073</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0100 0101 0111 0011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0000 0000 0000 0000 (</a:t>
            </a:r>
            <a:r>
              <a:rPr lang="en-US" altLang="en-US" sz="1200" u="sng" dirty="0" smtClean="0">
                <a:solidFill>
                  <a:srgbClr val="202122"/>
                </a:solidFill>
                <a:latin typeface="Courier New" panose="02070309020205020404" pitchFamily="49" charset="0"/>
                <a:cs typeface="Courier New" panose="02070309020205020404" pitchFamily="49" charset="0"/>
              </a:rPr>
              <a:t>0000</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0100 0101 0111 0011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0100 0000 0000 0000 (</a:t>
            </a:r>
            <a:r>
              <a:rPr lang="en-US" altLang="en-US" sz="1200" u="sng" dirty="0" smtClean="0">
                <a:solidFill>
                  <a:srgbClr val="202122"/>
                </a:solidFill>
                <a:latin typeface="Courier New" panose="02070309020205020404" pitchFamily="49" charset="0"/>
                <a:cs typeface="Courier New" panose="02070309020205020404" pitchFamily="49" charset="0"/>
              </a:rPr>
              <a:t>4000</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1000 0101 0111 0011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0100 0000 0001 0001 (</a:t>
            </a:r>
            <a:r>
              <a:rPr lang="en-US" altLang="en-US" sz="1200" u="sng" dirty="0" smtClean="0">
                <a:solidFill>
                  <a:srgbClr val="202122"/>
                </a:solidFill>
                <a:latin typeface="Courier New" panose="02070309020205020404" pitchFamily="49" charset="0"/>
                <a:cs typeface="Courier New" panose="02070309020205020404" pitchFamily="49" charset="0"/>
              </a:rPr>
              <a:t>4011</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1100 0101 1000 0100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1100 0000 1010 1000 (</a:t>
            </a:r>
            <a:r>
              <a:rPr lang="en-US" altLang="en-US" sz="1200" u="sng" dirty="0" smtClean="0">
                <a:solidFill>
                  <a:srgbClr val="202122"/>
                </a:solidFill>
                <a:latin typeface="Courier New" panose="02070309020205020404" pitchFamily="49" charset="0"/>
                <a:cs typeface="Courier New" panose="02070309020205020404" pitchFamily="49" charset="0"/>
              </a:rPr>
              <a:t>C0A8</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a:t>
            </a:r>
            <a:r>
              <a:rPr lang="en-US" altLang="en-US" sz="1200" dirty="0" smtClean="0">
                <a:solidFill>
                  <a:srgbClr val="202122"/>
                </a:solidFill>
                <a:latin typeface="Courier New" panose="02070309020205020404" pitchFamily="49" charset="0"/>
                <a:cs typeface="Courier New" panose="02070309020205020404" pitchFamily="49" charset="0"/>
              </a:rPr>
              <a:t>1 </a:t>
            </a:r>
            <a:r>
              <a:rPr lang="en-US" altLang="en-US" sz="1200" b="0" dirty="0" smtClean="0">
                <a:solidFill>
                  <a:srgbClr val="202122"/>
                </a:solidFill>
                <a:latin typeface="Courier New" panose="02070309020205020404" pitchFamily="49" charset="0"/>
                <a:cs typeface="Courier New" panose="02070309020205020404" pitchFamily="49" charset="0"/>
              </a:rPr>
              <a:t>1000 0110 0010 1100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Carry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       1000 0110 0010 1101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0000 0000 0000 0001 (</a:t>
            </a:r>
            <a:r>
              <a:rPr lang="en-US" altLang="en-US" sz="1200" u="sng" dirty="0" smtClean="0">
                <a:solidFill>
                  <a:srgbClr val="202122"/>
                </a:solidFill>
                <a:latin typeface="Courier New" panose="02070309020205020404" pitchFamily="49" charset="0"/>
                <a:cs typeface="Courier New" panose="02070309020205020404" pitchFamily="49" charset="0"/>
              </a:rPr>
              <a:t>0001</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1000 0110 0010 1110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1100 0000 1010 1000 (</a:t>
            </a:r>
            <a:r>
              <a:rPr lang="en-US" altLang="en-US" sz="1200" u="sng" dirty="0" smtClean="0">
                <a:solidFill>
                  <a:srgbClr val="202122"/>
                </a:solidFill>
                <a:latin typeface="Courier New" panose="02070309020205020404" pitchFamily="49" charset="0"/>
                <a:cs typeface="Courier New" panose="02070309020205020404" pitchFamily="49" charset="0"/>
              </a:rPr>
              <a:t>C0A8</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a:t>
            </a:r>
            <a:r>
              <a:rPr lang="en-US" altLang="en-US" sz="1200" dirty="0" smtClean="0">
                <a:solidFill>
                  <a:srgbClr val="202122"/>
                </a:solidFill>
                <a:latin typeface="Courier New" panose="02070309020205020404" pitchFamily="49" charset="0"/>
                <a:cs typeface="Courier New" panose="02070309020205020404" pitchFamily="49" charset="0"/>
              </a:rPr>
              <a:t>1 </a:t>
            </a:r>
            <a:r>
              <a:rPr lang="en-US" altLang="en-US" sz="1200" b="0" dirty="0" smtClean="0">
                <a:solidFill>
                  <a:srgbClr val="202122"/>
                </a:solidFill>
                <a:latin typeface="Courier New" panose="02070309020205020404" pitchFamily="49" charset="0"/>
                <a:cs typeface="Courier New" panose="02070309020205020404" pitchFamily="49" charset="0"/>
              </a:rPr>
              <a:t>0100 0110 1101 0110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Carry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       0100 0110 1101 0111</a:t>
            </a:r>
            <a:r>
              <a:rPr lang="en-US" altLang="en-US" sz="1200" b="0" u="sng" dirty="0" smtClean="0">
                <a:solidFill>
                  <a:srgbClr val="202122"/>
                </a:solidFill>
                <a:latin typeface="Courier New" panose="02070309020205020404" pitchFamily="49" charset="0"/>
                <a:cs typeface="Courier New" panose="02070309020205020404" pitchFamily="49" charset="0"/>
              </a:rPr>
              <a:t> </a:t>
            </a:r>
            <a:r>
              <a:rPr lang="en-US" altLang="en-US" sz="1200" b="0" dirty="0" smtClean="0">
                <a:solidFill>
                  <a:srgbClr val="202122"/>
                </a:solidFill>
                <a:latin typeface="Courier New" panose="02070309020205020404" pitchFamily="49" charset="0"/>
                <a:cs typeface="Courier New" panose="02070309020205020404" pitchFamily="49" charset="0"/>
              </a:rPr>
              <a:t> </a:t>
            </a:r>
            <a:r>
              <a:rPr lang="en-US" altLang="en-US" sz="1200" b="0" u="sng" dirty="0" smtClean="0">
                <a:solidFill>
                  <a:srgbClr val="202122"/>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u="sng" dirty="0" smtClean="0">
                <a:solidFill>
                  <a:srgbClr val="202122"/>
                </a:solidFill>
                <a:latin typeface="Courier New" panose="02070309020205020404" pitchFamily="49" charset="0"/>
                <a:cs typeface="Courier New" panose="02070309020205020404" pitchFamily="49" charset="0"/>
              </a:rPr>
              <a:t>       0000 0000 1100 0111 (</a:t>
            </a:r>
            <a:r>
              <a:rPr lang="en-US" altLang="en-US" sz="1200" u="sng" dirty="0" smtClean="0">
                <a:solidFill>
                  <a:srgbClr val="202122"/>
                </a:solidFill>
                <a:latin typeface="Courier New" panose="02070309020205020404" pitchFamily="49" charset="0"/>
                <a:cs typeface="Courier New" panose="02070309020205020404" pitchFamily="49" charset="0"/>
              </a:rPr>
              <a:t>00C7</a:t>
            </a:r>
            <a:r>
              <a:rPr lang="en-US" altLang="en-US" sz="1200" b="0" u="sng" dirty="0" smtClean="0">
                <a:solidFill>
                  <a:srgbClr val="202122"/>
                </a:solidFill>
                <a:latin typeface="Courier New" panose="02070309020205020404" pitchFamily="49" charset="0"/>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smtClean="0">
                <a:solidFill>
                  <a:srgbClr val="202122"/>
                </a:solidFill>
                <a:latin typeface="Courier New" panose="02070309020205020404" pitchFamily="49" charset="0"/>
                <a:cs typeface="Courier New" panose="02070309020205020404" pitchFamily="49" charset="0"/>
              </a:rPr>
              <a:t>Sum    0100 0111 1001 1110 (</a:t>
            </a:r>
            <a:r>
              <a:rPr lang="en-US" altLang="en-US" sz="1200" dirty="0" smtClean="0">
                <a:solidFill>
                  <a:srgbClr val="202122"/>
                </a:solidFill>
                <a:latin typeface="Courier New" panose="02070309020205020404" pitchFamily="49" charset="0"/>
                <a:cs typeface="Courier New" panose="02070309020205020404" pitchFamily="49" charset="0"/>
              </a:rPr>
              <a:t>479E</a:t>
            </a:r>
            <a:r>
              <a:rPr lang="en-US" altLang="en-US" sz="1200" b="0" dirty="0" smtClean="0">
                <a:solidFill>
                  <a:srgbClr val="202122"/>
                </a:solidFill>
                <a:latin typeface="Courier New" panose="02070309020205020404" pitchFamily="49" charset="0"/>
                <a:cs typeface="Courier New" panose="02070309020205020404" pitchFamily="49" charset="0"/>
              </a:rPr>
              <a:t>h)</a:t>
            </a:r>
            <a:endParaRPr lang="en-US" altLang="en-US" sz="1200" b="0" dirty="0">
              <a:solidFill>
                <a:srgbClr val="20212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The carry count is added to the sum:</a:t>
            </a:r>
            <a:b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To obtain the checksum we take the one's complement of this result:</a:t>
            </a:r>
            <a:r>
              <a:rPr kumimoji="0" lang="en-US" altLang="en-US" sz="1800" b="0" i="0" u="none" strike="noStrike" cap="none" normalizeH="0" baseline="0" dirty="0" smtClean="0">
                <a:ln>
                  <a:noFill/>
                </a:ln>
                <a:solidFill>
                  <a:srgbClr val="202122"/>
                </a:solidFill>
                <a:effectLst/>
                <a:cs typeface="Arial" panose="020B0604020202020204" pitchFamily="34" charset="0"/>
              </a:rPr>
              <a:t> </a:t>
            </a:r>
            <a:r>
              <a:rPr kumimoji="0" lang="en-US" altLang="en-US" sz="1800" b="0" i="0" u="none" strike="noStrike" cap="none" normalizeH="0" baseline="0" dirty="0" smtClean="0">
                <a:ln>
                  <a:noFill/>
                </a:ln>
                <a:solidFill>
                  <a:srgbClr val="202122"/>
                </a:solidFill>
                <a:effectLst/>
                <a:latin typeface="Courier New" panose="02070309020205020404" pitchFamily="49" charset="0"/>
                <a:cs typeface="Courier New" panose="02070309020205020404" pitchFamily="49" charset="0"/>
              </a:rPr>
              <a:t>B861</a:t>
            </a:r>
            <a:r>
              <a:rPr kumimoji="0" lang="en-US" altLang="en-US" sz="18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a:t>
            </a:r>
            <a:endParaRPr kumimoji="0" lang="en-US" altLang="en-US" sz="1800" b="1" i="0" u="none" strike="noStrike" cap="none" normalizeH="0" baseline="0" dirty="0" smtClean="0">
              <a:ln>
                <a:noFill/>
              </a:ln>
              <a:solidFill>
                <a:schemeClr val="tx1"/>
              </a:solidFill>
              <a:effectLst/>
            </a:endParaRPr>
          </a:p>
        </p:txBody>
      </p:sp>
      <p:cxnSp>
        <p:nvCxnSpPr>
          <p:cNvPr id="16" name="Straight Arrow Connector 15"/>
          <p:cNvCxnSpPr/>
          <p:nvPr/>
        </p:nvCxnSpPr>
        <p:spPr bwMode="auto">
          <a:xfrm>
            <a:off x="860854" y="4005257"/>
            <a:ext cx="1729946" cy="109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838200" y="5105400"/>
            <a:ext cx="1752600" cy="1247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7875" name="Picture 3" descr="Hex to binary numbers - algorithm in Mat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62908"/>
            <a:ext cx="2752725" cy="399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59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the IPv4 header checksum</a:t>
            </a:r>
          </a:p>
        </p:txBody>
      </p:sp>
      <p:sp>
        <p:nvSpPr>
          <p:cNvPr id="4" name="Footer Placeholder 3"/>
          <p:cNvSpPr>
            <a:spLocks noGrp="1"/>
          </p:cNvSpPr>
          <p:nvPr>
            <p:ph type="ftr" sz="quarter" idx="10"/>
          </p:nvPr>
        </p:nvSpPr>
        <p:spPr/>
        <p:txBody>
          <a:bodyPr/>
          <a:lstStyle/>
          <a:p>
            <a:pPr>
              <a:defRPr/>
            </a:pPr>
            <a:r>
              <a:rPr lang="en-US" altLang="en-US" smtClean="0"/>
              <a:t>TCP/IP Protocol Suite</a:t>
            </a:r>
            <a:endParaRPr lang="en-US" altLang="en-US"/>
          </a:p>
        </p:txBody>
      </p:sp>
      <p:sp>
        <p:nvSpPr>
          <p:cNvPr id="5" name="Slide Number Placeholder 4"/>
          <p:cNvSpPr>
            <a:spLocks noGrp="1"/>
          </p:cNvSpPr>
          <p:nvPr>
            <p:ph type="sldNum" sz="quarter" idx="11"/>
          </p:nvPr>
        </p:nvSpPr>
        <p:spPr/>
        <p:txBody>
          <a:bodyPr/>
          <a:lstStyle/>
          <a:p>
            <a:pPr>
              <a:defRPr/>
            </a:pPr>
            <a:fld id="{61363329-8D7D-4B1C-9F1D-57A8FE5A06F4}" type="slidenum">
              <a:rPr lang="en-US" altLang="en-US" smtClean="0"/>
              <a:pPr>
                <a:defRPr/>
              </a:pPr>
              <a:t>51</a:t>
            </a:fld>
            <a:endParaRPr lang="en-US" altLang="en-US"/>
          </a:p>
        </p:txBody>
      </p:sp>
      <p:sp>
        <p:nvSpPr>
          <p:cNvPr id="9" name="Content Placeholder 8"/>
          <p:cNvSpPr>
            <a:spLocks noGrp="1"/>
          </p:cNvSpPr>
          <p:nvPr>
            <p:ph idx="1"/>
          </p:nvPr>
        </p:nvSpPr>
        <p:spPr>
          <a:xfrm>
            <a:off x="457200" y="2362200"/>
            <a:ext cx="8229600" cy="3763963"/>
          </a:xfrm>
        </p:spPr>
        <p:txBody>
          <a:bodyPr/>
          <a:lstStyle/>
          <a:p>
            <a:pPr marL="0" indent="0">
              <a:buNone/>
            </a:pPr>
            <a:r>
              <a:rPr lang="en-US" sz="2000" dirty="0" smtClean="0"/>
              <a:t>When verifying a checksum, the same procedure is used as above, except that the original header checksum is not omitted.</a:t>
            </a:r>
          </a:p>
          <a:p>
            <a:pPr marL="0" indent="0">
              <a:buNone/>
            </a:pPr>
            <a:r>
              <a:rPr lang="en-US" sz="2000" dirty="0" smtClean="0"/>
              <a:t>4500 + 0073 + 0000 + 4000 + 4011 + b861 + c0a8 + 0001 + c0a8 + 00c7 = 2fffd</a:t>
            </a:r>
          </a:p>
          <a:p>
            <a:pPr marL="0" indent="0">
              <a:buNone/>
            </a:pPr>
            <a:r>
              <a:rPr lang="en-US" sz="2000" dirty="0" smtClean="0"/>
              <a:t>Add the carry bits:</a:t>
            </a:r>
          </a:p>
          <a:p>
            <a:pPr marL="0" indent="0">
              <a:buNone/>
            </a:pPr>
            <a:r>
              <a:rPr lang="en-US" sz="2000" dirty="0" err="1" smtClean="0"/>
              <a:t>fffd</a:t>
            </a:r>
            <a:r>
              <a:rPr lang="en-US" sz="2000" dirty="0" smtClean="0"/>
              <a:t> + 2 = </a:t>
            </a:r>
            <a:r>
              <a:rPr lang="en-US" sz="2000" dirty="0" err="1" smtClean="0"/>
              <a:t>ffff</a:t>
            </a:r>
            <a:endParaRPr lang="en-US" sz="2000" dirty="0" smtClean="0"/>
          </a:p>
          <a:p>
            <a:pPr marL="0" indent="0">
              <a:buNone/>
            </a:pPr>
            <a:r>
              <a:rPr lang="en-US" sz="2000" dirty="0" smtClean="0"/>
              <a:t>Taking the ones' complement (flipping every bit) yields 0000, which indicates that no error is detected. IP header checksum does not check for the correct order of 16 bit values within the header.</a:t>
            </a:r>
            <a:endParaRPr lang="en-US" sz="2000" dirty="0"/>
          </a:p>
        </p:txBody>
      </p:sp>
    </p:spTree>
    <p:extLst>
      <p:ext uri="{BB962C8B-B14F-4D97-AF65-F5344CB8AC3E}">
        <p14:creationId xmlns:p14="http://schemas.microsoft.com/office/powerpoint/2010/main" val="2959149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3005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F56D0-94AF-488B-8B6E-268EF25C054E}" type="slidenum">
              <a:rPr lang="en-US" altLang="en-US" b="0"/>
              <a:pPr/>
              <a:t>52</a:t>
            </a:fld>
            <a:endParaRPr lang="en-US" altLang="en-US" b="0"/>
          </a:p>
        </p:txBody>
      </p:sp>
      <p:sp>
        <p:nvSpPr>
          <p:cNvPr id="130052"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4"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7"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005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82345" name="Line 9"/>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2346" name="Line 10"/>
          <p:cNvSpPr>
            <a:spLocks noChangeShapeType="1"/>
          </p:cNvSpPr>
          <p:nvPr/>
        </p:nvSpPr>
        <p:spPr bwMode="auto">
          <a:xfrm>
            <a:off x="609600" y="38862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2347" name="Rectangle 11"/>
          <p:cNvSpPr>
            <a:spLocks noChangeArrowheads="1"/>
          </p:cNvSpPr>
          <p:nvPr/>
        </p:nvSpPr>
        <p:spPr bwMode="auto">
          <a:xfrm>
            <a:off x="647700" y="2716213"/>
            <a:ext cx="8077200" cy="106680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Checksum in IP covers only the header, not the data.</a:t>
            </a:r>
          </a:p>
        </p:txBody>
      </p:sp>
      <p:grpSp>
        <p:nvGrpSpPr>
          <p:cNvPr id="2" name="Group 12"/>
          <p:cNvGrpSpPr>
            <a:grpSpLocks/>
          </p:cNvGrpSpPr>
          <p:nvPr/>
        </p:nvGrpSpPr>
        <p:grpSpPr bwMode="auto">
          <a:xfrm>
            <a:off x="609600" y="1981200"/>
            <a:ext cx="1143000" cy="566738"/>
            <a:chOff x="1200" y="1248"/>
            <a:chExt cx="720" cy="357"/>
          </a:xfrm>
        </p:grpSpPr>
        <p:pic>
          <p:nvPicPr>
            <p:cNvPr id="13006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4"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82345"/>
                                        </p:tgtEl>
                                        <p:attrNameLst>
                                          <p:attrName>style.visibility</p:attrName>
                                        </p:attrNameLst>
                                      </p:cBhvr>
                                      <p:to>
                                        <p:strVal val="visible"/>
                                      </p:to>
                                    </p:set>
                                    <p:animEffect transition="in" filter="checkerboard(across)">
                                      <p:cBhvr>
                                        <p:cTn id="13" dur="500"/>
                                        <p:tgtEl>
                                          <p:spTgt spid="78234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82346"/>
                                        </p:tgtEl>
                                        <p:attrNameLst>
                                          <p:attrName>style.visibility</p:attrName>
                                        </p:attrNameLst>
                                      </p:cBhvr>
                                      <p:to>
                                        <p:strVal val="visible"/>
                                      </p:to>
                                    </p:set>
                                    <p:animEffect transition="in" filter="checkerboard(across)">
                                      <p:cBhvr>
                                        <p:cTn id="17" dur="500"/>
                                        <p:tgtEl>
                                          <p:spTgt spid="78234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82347"/>
                                        </p:tgtEl>
                                        <p:attrNameLst>
                                          <p:attrName>style.visibility</p:attrName>
                                        </p:attrNameLst>
                                      </p:cBhvr>
                                      <p:to>
                                        <p:strVal val="visible"/>
                                      </p:to>
                                    </p:set>
                                    <p:animEffect transition="in" filter="checkerboard(across)">
                                      <p:cBhvr>
                                        <p:cTn id="21" dur="500"/>
                                        <p:tgtEl>
                                          <p:spTgt spid="78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5" grpId="0" animBg="1"/>
      <p:bldP spid="782346" grpId="0" animBg="1"/>
      <p:bldP spid="78234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3209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F48995-8BA1-4CF6-98A8-1E07939ECDB4}" type="slidenum">
              <a:rPr lang="en-US" altLang="en-US" b="0"/>
              <a:pPr/>
              <a:t>53</a:t>
            </a:fld>
            <a:endParaRPr lang="en-US" altLang="en-US" b="0"/>
          </a:p>
        </p:txBody>
      </p:sp>
      <p:sp>
        <p:nvSpPr>
          <p:cNvPr id="132100" name="Text Box 2"/>
          <p:cNvSpPr txBox="1">
            <a:spLocks noChangeArrowheads="1"/>
          </p:cNvSpPr>
          <p:nvPr/>
        </p:nvSpPr>
        <p:spPr bwMode="auto">
          <a:xfrm>
            <a:off x="76200" y="696913"/>
            <a:ext cx="8839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dirty="0">
                <a:latin typeface="Arial Unicode MS" panose="020B0604020202020204" pitchFamily="34" charset="-128"/>
              </a:rPr>
              <a:t>Figure 7.24 shows an example of a checksum calculation at the sender site for an IP header without options. The header is divided into 16-bit sections. All the sections are added and the sum is complemented. The result is inserted in the checksum field.</a:t>
            </a:r>
          </a:p>
        </p:txBody>
      </p:sp>
      <p:grpSp>
        <p:nvGrpSpPr>
          <p:cNvPr id="132101" name="Group 3"/>
          <p:cNvGrpSpPr>
            <a:grpSpLocks/>
          </p:cNvGrpSpPr>
          <p:nvPr/>
        </p:nvGrpSpPr>
        <p:grpSpPr bwMode="auto">
          <a:xfrm>
            <a:off x="0" y="0"/>
            <a:ext cx="9144000" cy="609600"/>
            <a:chOff x="0" y="2448"/>
            <a:chExt cx="5760" cy="384"/>
          </a:xfrm>
        </p:grpSpPr>
        <p:sp>
          <p:nvSpPr>
            <p:cNvPr id="13210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84389" name="Text Box 5"/>
            <p:cNvSpPr txBox="1">
              <a:spLocks noChangeArrowheads="1"/>
            </p:cNvSpPr>
            <p:nvPr/>
          </p:nvSpPr>
          <p:spPr bwMode="auto">
            <a:xfrm>
              <a:off x="0" y="2448"/>
              <a:ext cx="1595"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7.17</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3414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F5EEBD-B3CD-4D63-9373-FDADCBB6221C}" type="slidenum">
              <a:rPr lang="en-US" altLang="en-US" b="0"/>
              <a:pPr/>
              <a:t>54</a:t>
            </a:fld>
            <a:endParaRPr lang="en-US" altLang="en-US" b="0"/>
          </a:p>
        </p:txBody>
      </p:sp>
      <p:sp>
        <p:nvSpPr>
          <p:cNvPr id="134148" name="Text Box 2"/>
          <p:cNvSpPr txBox="1">
            <a:spLocks noChangeArrowheads="1"/>
          </p:cNvSpPr>
          <p:nvPr/>
        </p:nvSpPr>
        <p:spPr bwMode="auto">
          <a:xfrm>
            <a:off x="990600" y="90488"/>
            <a:ext cx="7391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checksum calculation at the sender</a:t>
            </a:r>
          </a:p>
        </p:txBody>
      </p:sp>
      <p:sp>
        <p:nvSpPr>
          <p:cNvPr id="134149"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1"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4"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41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 name="Rectangle 1"/>
          <p:cNvSpPr/>
          <p:nvPr/>
        </p:nvSpPr>
        <p:spPr>
          <a:xfrm>
            <a:off x="114300" y="1277719"/>
            <a:ext cx="8191500" cy="369332"/>
          </a:xfrm>
          <a:prstGeom prst="rect">
            <a:avLst/>
          </a:prstGeom>
        </p:spPr>
        <p:txBody>
          <a:bodyPr wrap="square">
            <a:spAutoFit/>
          </a:bodyPr>
          <a:lstStyle/>
          <a:p>
            <a:r>
              <a:rPr lang="en-US" altLang="en-US" dirty="0"/>
              <a:t>45 00 00 54 00 03 00 00 20 06 00 00 7C 4E 03 02 B4 0E 0F 02</a:t>
            </a:r>
            <a:endParaRPr lang="en-US" dirty="0"/>
          </a:p>
        </p:txBody>
      </p:sp>
      <p:pic>
        <p:nvPicPr>
          <p:cNvPr id="4" name="Picture 3"/>
          <p:cNvPicPr>
            <a:picLocks noChangeAspect="1"/>
          </p:cNvPicPr>
          <p:nvPr/>
        </p:nvPicPr>
        <p:blipFill>
          <a:blip r:embed="rId3"/>
          <a:stretch>
            <a:fillRect/>
          </a:stretch>
        </p:blipFill>
        <p:spPr>
          <a:xfrm>
            <a:off x="66675" y="1923393"/>
            <a:ext cx="8919071" cy="3902732"/>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3619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38740C-A916-4FAC-A818-7A9FCB61AC63}" type="slidenum">
              <a:rPr lang="en-US" altLang="en-US" b="0"/>
              <a:pPr/>
              <a:t>55</a:t>
            </a:fld>
            <a:endParaRPr lang="en-US" altLang="en-US" b="0"/>
          </a:p>
        </p:txBody>
      </p:sp>
      <p:sp>
        <p:nvSpPr>
          <p:cNvPr id="136196" name="Text Box 2"/>
          <p:cNvSpPr txBox="1">
            <a:spLocks noChangeArrowheads="1"/>
          </p:cNvSpPr>
          <p:nvPr/>
        </p:nvSpPr>
        <p:spPr bwMode="auto">
          <a:xfrm>
            <a:off x="76200" y="696913"/>
            <a:ext cx="8839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Figure 7.25 shows the checking of checksum calculation at the receiver site (or intermediate router) assuming that no errors occurred in the header. The header is divided into 16-bit sections. All the sections are added and the sum is complemented. Since the result is 16 0s, the packet is accepted.</a:t>
            </a:r>
          </a:p>
        </p:txBody>
      </p:sp>
      <p:grpSp>
        <p:nvGrpSpPr>
          <p:cNvPr id="136197" name="Group 3"/>
          <p:cNvGrpSpPr>
            <a:grpSpLocks/>
          </p:cNvGrpSpPr>
          <p:nvPr/>
        </p:nvGrpSpPr>
        <p:grpSpPr bwMode="auto">
          <a:xfrm>
            <a:off x="0" y="0"/>
            <a:ext cx="9144000" cy="609600"/>
            <a:chOff x="0" y="2448"/>
            <a:chExt cx="5760" cy="384"/>
          </a:xfrm>
        </p:grpSpPr>
        <p:sp>
          <p:nvSpPr>
            <p:cNvPr id="13619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86437" name="Text Box 5"/>
            <p:cNvSpPr txBox="1">
              <a:spLocks noChangeArrowheads="1"/>
            </p:cNvSpPr>
            <p:nvPr/>
          </p:nvSpPr>
          <p:spPr bwMode="auto">
            <a:xfrm>
              <a:off x="0" y="2448"/>
              <a:ext cx="1595" cy="365"/>
            </a:xfrm>
            <a:prstGeom prst="rect">
              <a:avLst/>
            </a:prstGeom>
            <a:solidFill>
              <a:srgbClr val="2CB843"/>
            </a:solidFill>
            <a:ln>
              <a:noFill/>
            </a:ln>
            <a:effectLst/>
            <a:ex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itchFamily="18" charset="0"/>
                </a:rPr>
                <a:t>Example</a:t>
              </a:r>
              <a:r>
                <a:rPr lang="en-US" altLang="en-US" sz="3200">
                  <a:solidFill>
                    <a:schemeClr val="bg1"/>
                  </a:solidFill>
                  <a:latin typeface="Times New Roman" pitchFamily="18" charset="0"/>
                </a:rPr>
                <a:t> 7.18</a:t>
              </a:r>
              <a:endParaRPr lang="en-US" alt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3824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D9205C-B79A-4D81-8E74-7C2962156DD5}" type="slidenum">
              <a:rPr lang="en-US" altLang="en-US" b="0"/>
              <a:pPr/>
              <a:t>56</a:t>
            </a:fld>
            <a:endParaRPr lang="en-US" altLang="en-US" b="0"/>
          </a:p>
        </p:txBody>
      </p:sp>
      <p:sp>
        <p:nvSpPr>
          <p:cNvPr id="138244" name="Text Box 2"/>
          <p:cNvSpPr txBox="1">
            <a:spLocks noChangeArrowheads="1"/>
          </p:cNvSpPr>
          <p:nvPr/>
        </p:nvSpPr>
        <p:spPr bwMode="auto">
          <a:xfrm>
            <a:off x="990600" y="90488"/>
            <a:ext cx="723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checksum calculation at the receiver</a:t>
            </a:r>
          </a:p>
        </p:txBody>
      </p:sp>
      <p:sp>
        <p:nvSpPr>
          <p:cNvPr id="13824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4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5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382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 name="Picture 1"/>
          <p:cNvPicPr>
            <a:picLocks noChangeAspect="1"/>
          </p:cNvPicPr>
          <p:nvPr/>
        </p:nvPicPr>
        <p:blipFill>
          <a:blip r:embed="rId3"/>
          <a:stretch>
            <a:fillRect/>
          </a:stretch>
        </p:blipFill>
        <p:spPr>
          <a:xfrm>
            <a:off x="228600" y="1507444"/>
            <a:ext cx="8610600" cy="39175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40291"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3B9744-541F-4CB7-AE5A-7B2C8D932089}" type="slidenum">
              <a:rPr lang="en-US" altLang="en-US" b="0"/>
              <a:pPr/>
              <a:t>57</a:t>
            </a:fld>
            <a:endParaRPr lang="en-US" altLang="en-US" b="0"/>
          </a:p>
        </p:txBody>
      </p:sp>
      <p:sp>
        <p:nvSpPr>
          <p:cNvPr id="140292"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4"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7"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02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2585" name="Line 9"/>
          <p:cNvSpPr>
            <a:spLocks noChangeShapeType="1"/>
          </p:cNvSpPr>
          <p:nvPr/>
        </p:nvSpPr>
        <p:spPr bwMode="auto">
          <a:xfrm>
            <a:off x="609600" y="2624138"/>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2586" name="Line 10"/>
          <p:cNvSpPr>
            <a:spLocks noChangeShapeType="1"/>
          </p:cNvSpPr>
          <p:nvPr/>
        </p:nvSpPr>
        <p:spPr bwMode="auto">
          <a:xfrm>
            <a:off x="609600" y="3886200"/>
            <a:ext cx="81534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2587" name="Rectangle 11"/>
          <p:cNvSpPr>
            <a:spLocks noChangeArrowheads="1"/>
          </p:cNvSpPr>
          <p:nvPr/>
        </p:nvSpPr>
        <p:spPr bwMode="auto">
          <a:xfrm>
            <a:off x="647700" y="2716213"/>
            <a:ext cx="8077200" cy="1066800"/>
          </a:xfrm>
          <a:prstGeom prst="rect">
            <a:avLst/>
          </a:prstGeom>
          <a:solidFill>
            <a:srgbClr val="3333CC"/>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Appendix D gives an algorithm for checksum calculation.</a:t>
            </a:r>
          </a:p>
        </p:txBody>
      </p:sp>
      <p:grpSp>
        <p:nvGrpSpPr>
          <p:cNvPr id="2" name="Group 12"/>
          <p:cNvGrpSpPr>
            <a:grpSpLocks/>
          </p:cNvGrpSpPr>
          <p:nvPr/>
        </p:nvGrpSpPr>
        <p:grpSpPr bwMode="auto">
          <a:xfrm>
            <a:off x="609600" y="1981200"/>
            <a:ext cx="1143000" cy="566738"/>
            <a:chOff x="1200" y="1248"/>
            <a:chExt cx="720" cy="357"/>
          </a:xfrm>
        </p:grpSpPr>
        <p:pic>
          <p:nvPicPr>
            <p:cNvPr id="14030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4"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92585"/>
                                        </p:tgtEl>
                                        <p:attrNameLst>
                                          <p:attrName>style.visibility</p:attrName>
                                        </p:attrNameLst>
                                      </p:cBhvr>
                                      <p:to>
                                        <p:strVal val="visible"/>
                                      </p:to>
                                    </p:set>
                                    <p:animEffect transition="in" filter="checkerboard(across)">
                                      <p:cBhvr>
                                        <p:cTn id="13" dur="500"/>
                                        <p:tgtEl>
                                          <p:spTgt spid="79258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92586"/>
                                        </p:tgtEl>
                                        <p:attrNameLst>
                                          <p:attrName>style.visibility</p:attrName>
                                        </p:attrNameLst>
                                      </p:cBhvr>
                                      <p:to>
                                        <p:strVal val="visible"/>
                                      </p:to>
                                    </p:set>
                                    <p:animEffect transition="in" filter="checkerboard(across)">
                                      <p:cBhvr>
                                        <p:cTn id="17" dur="500"/>
                                        <p:tgtEl>
                                          <p:spTgt spid="79258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92587"/>
                                        </p:tgtEl>
                                        <p:attrNameLst>
                                          <p:attrName>style.visibility</p:attrName>
                                        </p:attrNameLst>
                                      </p:cBhvr>
                                      <p:to>
                                        <p:strVal val="visible"/>
                                      </p:to>
                                    </p:set>
                                    <p:animEffect transition="in" filter="checkerboard(across)">
                                      <p:cBhvr>
                                        <p:cTn id="21" dur="500"/>
                                        <p:tgtEl>
                                          <p:spTgt spid="79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5" grpId="0" animBg="1"/>
      <p:bldP spid="792586" grpId="0" animBg="1"/>
      <p:bldP spid="79258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5462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C952FF-3519-410C-B772-CE5E2B368EE7}" type="slidenum">
              <a:rPr lang="en-US" altLang="en-US" b="0"/>
              <a:pPr/>
              <a:t>58</a:t>
            </a:fld>
            <a:endParaRPr lang="en-US" altLang="en-US" b="0"/>
          </a:p>
        </p:txBody>
      </p:sp>
      <p:sp>
        <p:nvSpPr>
          <p:cNvPr id="79667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154629" name="Text Box 3"/>
          <p:cNvSpPr txBox="1">
            <a:spLocks noChangeArrowheads="1"/>
          </p:cNvSpPr>
          <p:nvPr/>
        </p:nvSpPr>
        <p:spPr bwMode="auto">
          <a:xfrm>
            <a:off x="228600" y="355600"/>
            <a:ext cx="33940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7-7  SECURITY</a:t>
            </a:r>
          </a:p>
        </p:txBody>
      </p:sp>
      <p:sp>
        <p:nvSpPr>
          <p:cNvPr id="154630"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154631" name="Rectangle 5"/>
          <p:cNvSpPr>
            <a:spLocks noChangeArrowheads="1"/>
          </p:cNvSpPr>
          <p:nvPr/>
        </p:nvSpPr>
        <p:spPr bwMode="auto">
          <a:xfrm>
            <a:off x="381000" y="1524000"/>
            <a:ext cx="85344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The IPv4 protocol, as well as the whole Internet, was started when the Internet users trusted each other. No security was provided for the IPv4 protocol. Today, however, the situation is different; the Internet is not secure any more. Although we discuss network security in general and IP security in particular in Chapters 29 and 30, we give a brief idea about the security issues in IP protocol and the solution.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433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E6AAA7-C0B1-4BEB-A041-2A2D52E0504D}" type="slidenum">
              <a:rPr lang="en-US" altLang="en-US" b="0"/>
              <a:pPr/>
              <a:t>6</a:t>
            </a:fld>
            <a:endParaRPr lang="en-US" altLang="en-US" b="0"/>
          </a:p>
        </p:txBody>
      </p:sp>
      <p:sp>
        <p:nvSpPr>
          <p:cNvPr id="14340"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Position of IP in TCP/IP protocol suite</a:t>
            </a:r>
          </a:p>
        </p:txBody>
      </p:sp>
      <p:sp>
        <p:nvSpPr>
          <p:cNvPr id="14341"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3"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6"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43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434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30350"/>
            <a:ext cx="845502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638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33192A-060D-4AB2-B4DE-078A59657775}" type="slidenum">
              <a:rPr lang="en-US" altLang="en-US" b="0"/>
              <a:pPr/>
              <a:t>7</a:t>
            </a:fld>
            <a:endParaRPr lang="en-US" altLang="en-US" b="0"/>
          </a:p>
        </p:txBody>
      </p:sp>
      <p:sp>
        <p:nvSpPr>
          <p:cNvPr id="71168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sz="3200">
              <a:effectLst>
                <a:outerShdw blurRad="38100" dist="38100" dir="2700000" algn="tl">
                  <a:srgbClr val="FFFFFF"/>
                </a:outerShdw>
              </a:effectLst>
              <a:latin typeface="Times New Roman" pitchFamily="18" charset="0"/>
            </a:endParaRPr>
          </a:p>
        </p:txBody>
      </p:sp>
      <p:sp>
        <p:nvSpPr>
          <p:cNvPr id="16389" name="Text Box 3"/>
          <p:cNvSpPr txBox="1">
            <a:spLocks noChangeArrowheads="1"/>
          </p:cNvSpPr>
          <p:nvPr/>
        </p:nvSpPr>
        <p:spPr bwMode="auto">
          <a:xfrm>
            <a:off x="228600" y="355600"/>
            <a:ext cx="4029075" cy="650875"/>
          </a:xfrm>
          <a:prstGeom prst="rect">
            <a:avLst/>
          </a:prstGeom>
          <a:solidFill>
            <a:schemeClr val="folHlink"/>
          </a:solidFill>
          <a:ln w="9525">
            <a:solidFill>
              <a:schemeClr val="folHlink"/>
            </a:solidFill>
            <a:miter lim="800000"/>
            <a:headEnd/>
            <a:tailEnd/>
          </a:ln>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7-2  DATAGRAMS</a:t>
            </a:r>
          </a:p>
        </p:txBody>
      </p:sp>
      <p:sp>
        <p:nvSpPr>
          <p:cNvPr id="16390"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16391" name="Rectangle 5"/>
          <p:cNvSpPr>
            <a:spLocks noChangeArrowheads="1"/>
          </p:cNvSpPr>
          <p:nvPr/>
        </p:nvSpPr>
        <p:spPr bwMode="auto">
          <a:xfrm>
            <a:off x="381000" y="15240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Packets in the network (internet) layer are called</a:t>
            </a:r>
            <a:br>
              <a:rPr lang="en-US" altLang="en-US" sz="2800">
                <a:latin typeface="Arial Unicode MS" panose="020B0604020202020204" pitchFamily="34" charset="-128"/>
              </a:rPr>
            </a:br>
            <a:r>
              <a:rPr lang="en-US" altLang="en-US" sz="2800" i="1">
                <a:solidFill>
                  <a:schemeClr val="hlink"/>
                </a:solidFill>
                <a:latin typeface="Arial Unicode MS" panose="020B0604020202020204" pitchFamily="34" charset="-128"/>
              </a:rPr>
              <a:t>datagrams</a:t>
            </a:r>
            <a:r>
              <a:rPr lang="en-US" altLang="en-US" sz="2800">
                <a:latin typeface="Arial Unicode MS" panose="020B0604020202020204" pitchFamily="34" charset="-128"/>
              </a:rPr>
              <a:t>. A datagram is a variable-length packet consisting of two parts: header and data. The header is 20 to 60 bytes in length and contains information essential to routing and delivery. It is customary in TCP/IP to show the header in 4-byte sections. A brief description of each field is in order.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843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87A487-EE34-49C8-8722-255F8E13F7AE}" type="slidenum">
              <a:rPr lang="en-US" altLang="en-US" b="0"/>
              <a:pPr/>
              <a:t>8</a:t>
            </a:fld>
            <a:endParaRPr lang="en-US" altLang="en-US" b="0"/>
          </a:p>
        </p:txBody>
      </p:sp>
      <p:sp>
        <p:nvSpPr>
          <p:cNvPr id="713730" name="Text Box 2"/>
          <p:cNvSpPr txBox="1">
            <a:spLocks noChangeArrowheads="1"/>
          </p:cNvSpPr>
          <p:nvPr/>
        </p:nvSpPr>
        <p:spPr bwMode="auto">
          <a:xfrm>
            <a:off x="228600" y="152400"/>
            <a:ext cx="5468938" cy="579438"/>
          </a:xfrm>
          <a:prstGeom prst="rect">
            <a:avLst/>
          </a:prstGeom>
          <a:noFill/>
          <a:ln>
            <a:noFill/>
          </a:ln>
          <a:effectLst/>
          <a:ex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18437" name="Text Box 3"/>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713732" name="Rectangle 4"/>
          <p:cNvSpPr>
            <a:spLocks noChangeArrowheads="1"/>
          </p:cNvSpPr>
          <p:nvPr/>
        </p:nvSpPr>
        <p:spPr bwMode="auto">
          <a:xfrm>
            <a:off x="304800" y="989013"/>
            <a:ext cx="67056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Format of the datagram packet</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Some examples</a:t>
            </a:r>
          </a:p>
          <a:p>
            <a:pPr>
              <a:spcBef>
                <a:spcPct val="10000"/>
              </a:spcBef>
              <a:spcAft>
                <a:spcPct val="10000"/>
              </a:spcAft>
              <a:buClr>
                <a:schemeClr val="tx1"/>
              </a:buClr>
              <a:buSzPct val="117000"/>
              <a:buFont typeface="Wingdings" panose="05000000000000000000" pitchFamily="2" charset="2"/>
              <a:buChar char="ü"/>
            </a:pPr>
            <a:endParaRPr lang="en-US" altLang="en-US" sz="2800">
              <a:solidFill>
                <a:srgbClr val="0033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3732"/>
                                        </p:tgtEl>
                                        <p:attrNameLst>
                                          <p:attrName>style.visibility</p:attrName>
                                        </p:attrNameLst>
                                      </p:cBhvr>
                                      <p:to>
                                        <p:strVal val="visible"/>
                                      </p:to>
                                    </p:set>
                                    <p:animEffect transition="in" filter="wipe(up)">
                                      <p:cBhvr>
                                        <p:cTn id="7" dur="5000"/>
                                        <p:tgtEl>
                                          <p:spTgt spid="71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048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2CFFFE-D1DD-450F-8E21-0623C67C3ACB}" type="slidenum">
              <a:rPr lang="en-US" altLang="en-US" b="0"/>
              <a:pPr/>
              <a:t>9</a:t>
            </a:fld>
            <a:endParaRPr lang="en-US" altLang="en-US" b="0"/>
          </a:p>
        </p:txBody>
      </p:sp>
      <p:sp>
        <p:nvSpPr>
          <p:cNvPr id="20484" name="Text Box 2"/>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 datagram</a:t>
            </a:r>
          </a:p>
        </p:txBody>
      </p:sp>
      <p:sp>
        <p:nvSpPr>
          <p:cNvPr id="20485"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7"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0"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23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177925"/>
            <a:ext cx="43608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36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743200"/>
            <a:ext cx="7632700"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3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23627"/>
                                        </p:tgtEl>
                                        <p:attrNameLst>
                                          <p:attrName>style.visibility</p:attrName>
                                        </p:attrNameLst>
                                      </p:cBhvr>
                                      <p:to>
                                        <p:strVal val="visible"/>
                                      </p:to>
                                    </p:set>
                                    <p:anim calcmode="lin" valueType="num">
                                      <p:cBhvr>
                                        <p:cTn id="11" dur="2000" fill="hold"/>
                                        <p:tgtEl>
                                          <p:spTgt spid="623627"/>
                                        </p:tgtEl>
                                        <p:attrNameLst>
                                          <p:attrName>ppt_w</p:attrName>
                                        </p:attrNameLst>
                                      </p:cBhvr>
                                      <p:tavLst>
                                        <p:tav tm="0">
                                          <p:val>
                                            <p:fltVal val="0"/>
                                          </p:val>
                                        </p:tav>
                                        <p:tav tm="100000">
                                          <p:val>
                                            <p:strVal val="#ppt_w"/>
                                          </p:val>
                                        </p:tav>
                                      </p:tavLst>
                                    </p:anim>
                                    <p:anim calcmode="lin" valueType="num">
                                      <p:cBhvr>
                                        <p:cTn id="12" dur="2000" fill="hold"/>
                                        <p:tgtEl>
                                          <p:spTgt spid="623627"/>
                                        </p:tgtEl>
                                        <p:attrNameLst>
                                          <p:attrName>ppt_h</p:attrName>
                                        </p:attrNameLst>
                                      </p:cBhvr>
                                      <p:tavLst>
                                        <p:tav tm="0">
                                          <p:val>
                                            <p:fltVal val="0"/>
                                          </p:val>
                                        </p:tav>
                                        <p:tav tm="100000">
                                          <p:val>
                                            <p:strVal val="#ppt_h"/>
                                          </p:val>
                                        </p:tav>
                                      </p:tavLst>
                                    </p:anim>
                                    <p:animEffect transition="in" filter="fade">
                                      <p:cBhvr>
                                        <p:cTn id="13" dur="20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282&quot;&gt;&lt;/object&gt;&lt;object type=&quot;2&quot; unique_id=&quot;10283&quot;&gt;&lt;object type=&quot;3&quot; unique_id=&quot;10284&quot;&gt;&lt;property id=&quot;20148&quot; value=&quot;5&quot;/&gt;&lt;property id=&quot;20300&quot; value=&quot;Slide 1&quot;/&gt;&lt;property id=&quot;20307&quot; value=&quot;641&quot;/&gt;&lt;/object&gt;&lt;object type=&quot;3&quot; unique_id=&quot;10285&quot;&gt;&lt;property id=&quot;20148&quot; value=&quot;5&quot;/&gt;&lt;property id=&quot;20300&quot; value=&quot;Slide 2 - &amp;quot;OBJECTIVES:&amp;quot;&quot;/&gt;&lt;property id=&quot;20307&quot; value=&quot;642&quot;/&gt;&lt;/object&gt;&lt;object type=&quot;3&quot; unique_id=&quot;10286&quot;&gt;&lt;property id=&quot;20148&quot; value=&quot;5&quot;/&gt;&lt;property id=&quot;20300&quot; value=&quot;Slide 3&quot;/&gt;&lt;property id=&quot;20307&quot; value=&quot;643&quot;/&gt;&lt;/object&gt;&lt;object type=&quot;3&quot; unique_id=&quot;10287&quot;&gt;&lt;property id=&quot;20148&quot; value=&quot;5&quot;/&gt;&lt;property id=&quot;20300&quot; value=&quot;Slide 4&quot;/&gt;&lt;property id=&quot;20307&quot; value=&quot;644&quot;/&gt;&lt;/object&gt;&lt;object type=&quot;3&quot; unique_id=&quot;10288&quot;&gt;&lt;property id=&quot;20148&quot; value=&quot;5&quot;/&gt;&lt;property id=&quot;20300&quot; value=&quot;Slide 5&quot;/&gt;&lt;property id=&quot;20307&quot; value=&quot;652&quot;/&gt;&lt;/object&gt;&lt;object type=&quot;3&quot; unique_id=&quot;10289&quot;&gt;&lt;property id=&quot;20148&quot; value=&quot;5&quot;/&gt;&lt;property id=&quot;20300&quot; value=&quot;Slide 6&quot;/&gt;&lt;property id=&quot;20307&quot; value=&quot;532&quot;/&gt;&lt;/object&gt;&lt;object type=&quot;3&quot; unique_id=&quot;10290&quot;&gt;&lt;property id=&quot;20148&quot; value=&quot;5&quot;/&gt;&lt;property id=&quot;20300&quot; value=&quot;Slide 7&quot;/&gt;&lt;property id=&quot;20307&quot; value=&quot;650&quot;/&gt;&lt;/object&gt;&lt;object type=&quot;3&quot; unique_id=&quot;10291&quot;&gt;&lt;property id=&quot;20148&quot; value=&quot;5&quot;/&gt;&lt;property id=&quot;20300&quot; value=&quot;Slide 8&quot;/&gt;&lt;property id=&quot;20307&quot; value=&quot;651&quot;/&gt;&lt;/object&gt;&lt;object type=&quot;3&quot; unique_id=&quot;10292&quot;&gt;&lt;property id=&quot;20148&quot; value=&quot;5&quot;/&gt;&lt;property id=&quot;20300&quot; value=&quot;Slide 9&quot;/&gt;&lt;property id=&quot;20307&quot; value=&quot;612&quot;/&gt;&lt;/object&gt;&lt;object type=&quot;3&quot; unique_id=&quot;10293&quot;&gt;&lt;property id=&quot;20148&quot; value=&quot;5&quot;/&gt;&lt;property id=&quot;20300&quot; value=&quot;Slide 10&quot;/&gt;&lt;property id=&quot;20307&quot; value=&quot;613&quot;/&gt;&lt;/object&gt;&lt;object type=&quot;3&quot; unique_id=&quot;10294&quot;&gt;&lt;property id=&quot;20148&quot; value=&quot;5&quot;/&gt;&lt;property id=&quot;20300&quot; value=&quot;Slide 11&quot;/&gt;&lt;property id=&quot;20307&quot; value=&quot;656&quot;/&gt;&lt;/object&gt;&lt;object type=&quot;3&quot; unique_id=&quot;10295&quot;&gt;&lt;property id=&quot;20148&quot; value=&quot;5&quot;/&gt;&lt;property id=&quot;20300&quot; value=&quot;Slide 12&quot;/&gt;&lt;property id=&quot;20307&quot; value=&quot;657&quot;/&gt;&lt;/object&gt;&lt;object type=&quot;3&quot; unique_id=&quot;10296&quot;&gt;&lt;property id=&quot;20148&quot; value=&quot;5&quot;/&gt;&lt;property id=&quot;20300&quot; value=&quot;Slide 13&quot;/&gt;&lt;property id=&quot;20307&quot; value=&quot;614&quot;/&gt;&lt;/object&gt;&lt;object type=&quot;3&quot; unique_id=&quot;10297&quot;&gt;&lt;property id=&quot;20148&quot; value=&quot;5&quot;/&gt;&lt;property id=&quot;20300&quot; value=&quot;Slide 14&quot;/&gt;&lt;property id=&quot;20307&quot; value=&quot;615&quot;/&gt;&lt;/object&gt;&lt;object type=&quot;3&quot; unique_id=&quot;10298&quot;&gt;&lt;property id=&quot;20148&quot; value=&quot;5&quot;/&gt;&lt;property id=&quot;20300&quot; value=&quot;Slide 15&quot;/&gt;&lt;property id=&quot;20307&quot; value=&quot;658&quot;/&gt;&lt;/object&gt;&lt;object type=&quot;3&quot; unique_id=&quot;10299&quot;&gt;&lt;property id=&quot;20148&quot; value=&quot;5&quot;/&gt;&lt;property id=&quot;20300&quot; value=&quot;Slide 16&quot;/&gt;&lt;property id=&quot;20307&quot; value=&quot;659&quot;/&gt;&lt;/object&gt;&lt;object type=&quot;3&quot; unique_id=&quot;10300&quot;&gt;&lt;property id=&quot;20148&quot; value=&quot;5&quot;/&gt;&lt;property id=&quot;20300&quot; value=&quot;Slide 17&quot;/&gt;&lt;property id=&quot;20307&quot; value=&quot;660&quot;/&gt;&lt;/object&gt;&lt;object type=&quot;3&quot; unique_id=&quot;10301&quot;&gt;&lt;property id=&quot;20148&quot; value=&quot;5&quot;/&gt;&lt;property id=&quot;20300&quot; value=&quot;Slide 18&quot;/&gt;&lt;property id=&quot;20307&quot; value=&quot;661&quot;/&gt;&lt;/object&gt;&lt;object type=&quot;3&quot; unique_id=&quot;10302&quot;&gt;&lt;property id=&quot;20148&quot; value=&quot;5&quot;/&gt;&lt;property id=&quot;20300&quot; value=&quot;Slide 19&quot;/&gt;&lt;property id=&quot;20307&quot; value=&quot;662&quot;/&gt;&lt;/object&gt;&lt;object type=&quot;3&quot; unique_id=&quot;10303&quot;&gt;&lt;property id=&quot;20148&quot; value=&quot;5&quot;/&gt;&lt;property id=&quot;20300&quot; value=&quot;Slide 20&quot;/&gt;&lt;property id=&quot;20307&quot; value=&quot;663&quot;/&gt;&lt;/object&gt;&lt;object type=&quot;3&quot; unique_id=&quot;10304&quot;&gt;&lt;property id=&quot;20148&quot; value=&quot;5&quot;/&gt;&lt;property id=&quot;20300&quot; value=&quot;Slide 21&quot;/&gt;&lt;property id=&quot;20307&quot; value=&quot;664&quot;/&gt;&lt;/object&gt;&lt;object type=&quot;3&quot; unique_id=&quot;10305&quot;&gt;&lt;property id=&quot;20148&quot; value=&quot;5&quot;/&gt;&lt;property id=&quot;20300&quot; value=&quot;Slide 22&quot;/&gt;&lt;property id=&quot;20307&quot; value=&quot;616&quot;/&gt;&lt;/object&gt;&lt;object type=&quot;3&quot; unique_id=&quot;10306&quot;&gt;&lt;property id=&quot;20148&quot; value=&quot;5&quot;/&gt;&lt;property id=&quot;20300&quot; value=&quot;Slide 23&quot;/&gt;&lt;property id=&quot;20307&quot; value=&quot;665&quot;/&gt;&lt;/object&gt;&lt;object type=&quot;3&quot; unique_id=&quot;10307&quot;&gt;&lt;property id=&quot;20148&quot; value=&quot;5&quot;/&gt;&lt;property id=&quot;20300&quot; value=&quot;Slide 24&quot;/&gt;&lt;property id=&quot;20307&quot; value=&quot;617&quot;/&gt;&lt;/object&gt;&lt;object type=&quot;3&quot; unique_id=&quot;10308&quot;&gt;&lt;property id=&quot;20148&quot; value=&quot;5&quot;/&gt;&lt;property id=&quot;20300&quot; value=&quot;Slide 25&quot;/&gt;&lt;property id=&quot;20307&quot; value=&quot;618&quot;/&gt;&lt;/object&gt;&lt;object type=&quot;3&quot; unique_id=&quot;10309&quot;&gt;&lt;property id=&quot;20148&quot; value=&quot;5&quot;/&gt;&lt;property id=&quot;20300&quot; value=&quot;Slide 26&quot;/&gt;&lt;property id=&quot;20307&quot; value=&quot;619&quot;/&gt;&lt;/object&gt;&lt;object type=&quot;3&quot; unique_id=&quot;10310&quot;&gt;&lt;property id=&quot;20148&quot; value=&quot;5&quot;/&gt;&lt;property id=&quot;20300&quot; value=&quot;Slide 27&quot;/&gt;&lt;property id=&quot;20307&quot; value=&quot;666&quot;/&gt;&lt;/object&gt;&lt;object type=&quot;3&quot; unique_id=&quot;10311&quot;&gt;&lt;property id=&quot;20148&quot; value=&quot;5&quot;/&gt;&lt;property id=&quot;20300&quot; value=&quot;Slide 28&quot;/&gt;&lt;property id=&quot;20307&quot; value=&quot;667&quot;/&gt;&lt;/object&gt;&lt;object type=&quot;3&quot; unique_id=&quot;10312&quot;&gt;&lt;property id=&quot;20148&quot; value=&quot;5&quot;/&gt;&lt;property id=&quot;20300&quot; value=&quot;Slide 29&quot;/&gt;&lt;property id=&quot;20307&quot; value=&quot;668&quot;/&gt;&lt;/object&gt;&lt;object type=&quot;3&quot; unique_id=&quot;10313&quot;&gt;&lt;property id=&quot;20148&quot; value=&quot;5&quot;/&gt;&lt;property id=&quot;20300&quot; value=&quot;Slide 30&quot;/&gt;&lt;property id=&quot;20307&quot; value=&quot;669&quot;/&gt;&lt;/object&gt;&lt;object type=&quot;3&quot; unique_id=&quot;10314&quot;&gt;&lt;property id=&quot;20148&quot; value=&quot;5&quot;/&gt;&lt;property id=&quot;20300&quot; value=&quot;Slide 31&quot;/&gt;&lt;property id=&quot;20307&quot; value=&quot;670&quot;/&gt;&lt;/object&gt;&lt;object type=&quot;3&quot; unique_id=&quot;10315&quot;&gt;&lt;property id=&quot;20148&quot; value=&quot;5&quot;/&gt;&lt;property id=&quot;20300&quot; value=&quot;Slide 32&quot;/&gt;&lt;property id=&quot;20307&quot; value=&quot;671&quot;/&gt;&lt;/object&gt;&lt;object type=&quot;3&quot; unique_id=&quot;10316&quot;&gt;&lt;property id=&quot;20148&quot; value=&quot;5&quot;/&gt;&lt;property id=&quot;20300&quot; value=&quot;Slide 33&quot;/&gt;&lt;property id=&quot;20307&quot; value=&quot;672&quot;/&gt;&lt;/object&gt;&lt;object type=&quot;3&quot; unique_id=&quot;10317&quot;&gt;&lt;property id=&quot;20148&quot; value=&quot;5&quot;/&gt;&lt;property id=&quot;20300&quot; value=&quot;Slide 34&quot;/&gt;&lt;property id=&quot;20307&quot; value=&quot;620&quot;/&gt;&lt;/object&gt;&lt;object type=&quot;3&quot; unique_id=&quot;10318&quot;&gt;&lt;property id=&quot;20148&quot; value=&quot;5&quot;/&gt;&lt;property id=&quot;20300&quot; value=&quot;Slide 35&quot;/&gt;&lt;property id=&quot;20307&quot; value=&quot;621&quot;/&gt;&lt;/object&gt;&lt;object type=&quot;3&quot; unique_id=&quot;10319&quot;&gt;&lt;property id=&quot;20148&quot; value=&quot;5&quot;/&gt;&lt;property id=&quot;20300&quot; value=&quot;Slide 36&quot;/&gt;&lt;property id=&quot;20307&quot; value=&quot;622&quot;/&gt;&lt;/object&gt;&lt;object type=&quot;3&quot; unique_id=&quot;10320&quot;&gt;&lt;property id=&quot;20148&quot; value=&quot;5&quot;/&gt;&lt;property id=&quot;20300&quot; value=&quot;Slide 37&quot;/&gt;&lt;property id=&quot;20307&quot; value=&quot;623&quot;/&gt;&lt;/object&gt;&lt;object type=&quot;3&quot; unique_id=&quot;10321&quot;&gt;&lt;property id=&quot;20148&quot; value=&quot;5&quot;/&gt;&lt;property id=&quot;20300&quot; value=&quot;Slide 38&quot;/&gt;&lt;property id=&quot;20307&quot; value=&quot;624&quot;/&gt;&lt;/object&gt;&lt;object type=&quot;3&quot; unique_id=&quot;10322&quot;&gt;&lt;property id=&quot;20148&quot; value=&quot;5&quot;/&gt;&lt;property id=&quot;20300&quot; value=&quot;Slide 39&quot;/&gt;&lt;property id=&quot;20307&quot; value=&quot;625&quot;/&gt;&lt;/object&gt;&lt;object type=&quot;3&quot; unique_id=&quot;10323&quot;&gt;&lt;property id=&quot;20148&quot; value=&quot;5&quot;/&gt;&lt;property id=&quot;20300&quot; value=&quot;Slide 40&quot;/&gt;&lt;property id=&quot;20307&quot; value=&quot;626&quot;/&gt;&lt;/object&gt;&lt;object type=&quot;3&quot; unique_id=&quot;10324&quot;&gt;&lt;property id=&quot;20148&quot; value=&quot;5&quot;/&gt;&lt;property id=&quot;20300&quot; value=&quot;Slide 41&quot;/&gt;&lt;property id=&quot;20307&quot; value=&quot;627&quot;/&gt;&lt;/object&gt;&lt;object type=&quot;3&quot; unique_id=&quot;10325&quot;&gt;&lt;property id=&quot;20148&quot; value=&quot;5&quot;/&gt;&lt;property id=&quot;20300&quot; value=&quot;Slide 42&quot;/&gt;&lt;property id=&quot;20307&quot; value=&quot;628&quot;/&gt;&lt;/object&gt;&lt;object type=&quot;3&quot; unique_id=&quot;10326&quot;&gt;&lt;property id=&quot;20148&quot; value=&quot;5&quot;/&gt;&lt;property id=&quot;20300&quot; value=&quot;Slide 43&quot;/&gt;&lt;property id=&quot;20307&quot; value=&quot;629&quot;/&gt;&lt;/object&gt;&lt;object type=&quot;3&quot; unique_id=&quot;10327&quot;&gt;&lt;property id=&quot;20148&quot; value=&quot;5&quot;/&gt;&lt;property id=&quot;20300&quot; value=&quot;Slide 44&quot;/&gt;&lt;property id=&quot;20307&quot; value=&quot;630&quot;/&gt;&lt;/object&gt;&lt;object type=&quot;3&quot; unique_id=&quot;10328&quot;&gt;&lt;property id=&quot;20148&quot; value=&quot;5&quot;/&gt;&lt;property id=&quot;20300&quot; value=&quot;Slide 45&quot;/&gt;&lt;property id=&quot;20307&quot; value=&quot;631&quot;/&gt;&lt;/object&gt;&lt;object type=&quot;3&quot; unique_id=&quot;10329&quot;&gt;&lt;property id=&quot;20148&quot; value=&quot;5&quot;/&gt;&lt;property id=&quot;20300&quot; value=&quot;Slide 46&quot;/&gt;&lt;property id=&quot;20307&quot; value=&quot;673&quot;/&gt;&lt;/object&gt;&lt;object type=&quot;3&quot; unique_id=&quot;10330&quot;&gt;&lt;property id=&quot;20148&quot; value=&quot;5&quot;/&gt;&lt;property id=&quot;20300&quot; value=&quot;Slide 47&quot;/&gt;&lt;property id=&quot;20307&quot; value=&quot;674&quot;/&gt;&lt;/object&gt;&lt;object type=&quot;3&quot; unique_id=&quot;10331&quot;&gt;&lt;property id=&quot;20148&quot; value=&quot;5&quot;/&gt;&lt;property id=&quot;20300&quot; value=&quot;Slide 48&quot;/&gt;&lt;property id=&quot;20307&quot; value=&quot;675&quot;/&gt;&lt;/object&gt;&lt;object type=&quot;3&quot; unique_id=&quot;10332&quot;&gt;&lt;property id=&quot;20148&quot; value=&quot;5&quot;/&gt;&lt;property id=&quot;20300&quot; value=&quot;Slide 49&quot;/&gt;&lt;property id=&quot;20307&quot; value=&quot;676&quot;/&gt;&lt;/object&gt;&lt;object type=&quot;3&quot; unique_id=&quot;10333&quot;&gt;&lt;property id=&quot;20148&quot; value=&quot;5&quot;/&gt;&lt;property id=&quot;20300&quot; value=&quot;Slide 50&quot;/&gt;&lt;property id=&quot;20307&quot; value=&quot;677&quot;/&gt;&lt;/object&gt;&lt;object type=&quot;3&quot; unique_id=&quot;10334&quot;&gt;&lt;property id=&quot;20148&quot; value=&quot;5&quot;/&gt;&lt;property id=&quot;20300&quot; value=&quot;Slide 51&quot;/&gt;&lt;property id=&quot;20307&quot; value=&quot;678&quot;/&gt;&lt;/object&gt;&lt;object type=&quot;3&quot; unique_id=&quot;10335&quot;&gt;&lt;property id=&quot;20148&quot; value=&quot;5&quot;/&gt;&lt;property id=&quot;20300&quot; value=&quot;Slide 52&quot;/&gt;&lt;property id=&quot;20307&quot; value=&quot;679&quot;/&gt;&lt;/object&gt;&lt;object type=&quot;3&quot; unique_id=&quot;10336&quot;&gt;&lt;property id=&quot;20148&quot; value=&quot;5&quot;/&gt;&lt;property id=&quot;20300&quot; value=&quot;Slide 53&quot;/&gt;&lt;property id=&quot;20307&quot; value=&quot;680&quot;/&gt;&lt;/object&gt;&lt;object type=&quot;3&quot; unique_id=&quot;10337&quot;&gt;&lt;property id=&quot;20148&quot; value=&quot;5&quot;/&gt;&lt;property id=&quot;20300&quot; value=&quot;Slide 54&quot;/&gt;&lt;property id=&quot;20307&quot; value=&quot;681&quot;/&gt;&lt;/object&gt;&lt;object type=&quot;3&quot; unique_id=&quot;10338&quot;&gt;&lt;property id=&quot;20148&quot; value=&quot;5&quot;/&gt;&lt;property id=&quot;20300&quot; value=&quot;Slide 55&quot;/&gt;&lt;property id=&quot;20307&quot; value=&quot;632&quot;/&gt;&lt;/object&gt;&lt;object type=&quot;3&quot; unique_id=&quot;10339&quot;&gt;&lt;property id=&quot;20148&quot; value=&quot;5&quot;/&gt;&lt;property id=&quot;20300&quot; value=&quot;Slide 56&quot;/&gt;&lt;property id=&quot;20307&quot; value=&quot;633&quot;/&gt;&lt;/object&gt;&lt;object type=&quot;3&quot; unique_id=&quot;10340&quot;&gt;&lt;property id=&quot;20148&quot; value=&quot;5&quot;/&gt;&lt;property id=&quot;20300&quot; value=&quot;Slide 57&quot;/&gt;&lt;property id=&quot;20307&quot; value=&quot;682&quot;/&gt;&lt;/object&gt;&lt;object type=&quot;3&quot; unique_id=&quot;10341&quot;&gt;&lt;property id=&quot;20148&quot; value=&quot;5&quot;/&gt;&lt;property id=&quot;20300&quot; value=&quot;Slide 58&quot;/&gt;&lt;property id=&quot;20307&quot; value=&quot;683&quot;/&gt;&lt;/object&gt;&lt;object type=&quot;3&quot; unique_id=&quot;10342&quot;&gt;&lt;property id=&quot;20148&quot; value=&quot;5&quot;/&gt;&lt;property id=&quot;20300&quot; value=&quot;Slide 59&quot;/&gt;&lt;property id=&quot;20307&quot; value=&quot;634&quot;/&gt;&lt;/object&gt;&lt;object type=&quot;3&quot; unique_id=&quot;10343&quot;&gt;&lt;property id=&quot;20148&quot; value=&quot;5&quot;/&gt;&lt;property id=&quot;20300&quot; value=&quot;Slide 60&quot;/&gt;&lt;property id=&quot;20307&quot; value=&quot;684&quot;/&gt;&lt;/object&gt;&lt;object type=&quot;3&quot; unique_id=&quot;10344&quot;&gt;&lt;property id=&quot;20148&quot; value=&quot;5&quot;/&gt;&lt;property id=&quot;20300&quot; value=&quot;Slide 61&quot;/&gt;&lt;property id=&quot;20307&quot; value=&quot;635&quot;/&gt;&lt;/object&gt;&lt;object type=&quot;3&quot; unique_id=&quot;10345&quot;&gt;&lt;property id=&quot;20148&quot; value=&quot;5&quot;/&gt;&lt;property id=&quot;20300&quot; value=&quot;Slide 62&quot;/&gt;&lt;property id=&quot;20307&quot; value=&quot;687&quot;/&gt;&lt;/object&gt;&lt;object type=&quot;3&quot; unique_id=&quot;10346&quot;&gt;&lt;property id=&quot;20148&quot; value=&quot;5&quot;/&gt;&lt;property id=&quot;20300&quot; value=&quot;Slide 63&quot;/&gt;&lt;property id=&quot;20307&quot; value=&quot;685&quot;/&gt;&lt;/object&gt;&lt;object type=&quot;3&quot; unique_id=&quot;10347&quot;&gt;&lt;property id=&quot;20148&quot; value=&quot;5&quot;/&gt;&lt;property id=&quot;20300&quot; value=&quot;Slide 64&quot;/&gt;&lt;property id=&quot;20307&quot; value=&quot;686&quot;/&gt;&lt;/object&gt;&lt;object type=&quot;3&quot; unique_id=&quot;10348&quot;&gt;&lt;property id=&quot;20148&quot; value=&quot;5&quot;/&gt;&lt;property id=&quot;20300&quot; value=&quot;Slide 65&quot;/&gt;&lt;property id=&quot;20307&quot; value=&quot;636&quot;/&gt;&lt;/object&gt;&lt;object type=&quot;3&quot; unique_id=&quot;10349&quot;&gt;&lt;property id=&quot;20148&quot; value=&quot;5&quot;/&gt;&lt;property id=&quot;20300&quot; value=&quot;Slide 66&quot;/&gt;&lt;property id=&quot;20307&quot; value=&quot;688&quot;/&gt;&lt;/object&gt;&lt;object type=&quot;3&quot; unique_id=&quot;10350&quot;&gt;&lt;property id=&quot;20148&quot; value=&quot;5&quot;/&gt;&lt;property id=&quot;20300&quot; value=&quot;Slide 67&quot;/&gt;&lt;property id=&quot;20307&quot; value=&quot;637&quot;/&gt;&lt;/object&gt;&lt;object type=&quot;3&quot; unique_id=&quot;10351&quot;&gt;&lt;property id=&quot;20148&quot; value=&quot;5&quot;/&gt;&lt;property id=&quot;20300&quot; value=&quot;Slide 68&quot;/&gt;&lt;property id=&quot;20307&quot; value=&quot;638&quot;/&gt;&lt;/object&gt;&lt;object type=&quot;3&quot; unique_id=&quot;10352&quot;&gt;&lt;property id=&quot;20148&quot; value=&quot;5&quot;/&gt;&lt;property id=&quot;20300&quot; value=&quot;Slide 69&quot;/&gt;&lt;property id=&quot;20307&quot; value=&quot;689&quot;/&gt;&lt;/object&gt;&lt;object type=&quot;3&quot; unique_id=&quot;10353&quot;&gt;&lt;property id=&quot;20148&quot; value=&quot;5&quot;/&gt;&lt;property id=&quot;20300&quot; value=&quot;Slide 70&quot;/&gt;&lt;property id=&quot;20307&quot; value=&quot;690&quot;/&gt;&lt;/object&gt;&lt;object type=&quot;3&quot; unique_id=&quot;10354&quot;&gt;&lt;property id=&quot;20148&quot; value=&quot;5&quot;/&gt;&lt;property id=&quot;20300&quot; value=&quot;Slide 71&quot;/&gt;&lt;property id=&quot;20307&quot; value=&quot;691&quot;/&gt;&lt;/object&gt;&lt;object type=&quot;3&quot; unique_id=&quot;10355&quot;&gt;&lt;property id=&quot;20148&quot; value=&quot;5&quot;/&gt;&lt;property id=&quot;20300&quot; value=&quot;Slide 72&quot;/&gt;&lt;property id=&quot;20307&quot; value=&quot;692&quot;/&gt;&lt;/object&gt;&lt;object type=&quot;3&quot; unique_id=&quot;10356&quot;&gt;&lt;property id=&quot;20148&quot; value=&quot;5&quot;/&gt;&lt;property id=&quot;20300&quot; value=&quot;Slide 73&quot;/&gt;&lt;property id=&quot;20307&quot; value=&quot;639&quot;/&gt;&lt;/object&gt;&lt;object type=&quot;3&quot; unique_id=&quot;10357&quot;&gt;&lt;property id=&quot;20148&quot; value=&quot;5&quot;/&gt;&lt;property id=&quot;20300&quot; value=&quot;Slide 74&quot;/&gt;&lt;property id=&quot;20307&quot; value=&quot;693&quot;/&gt;&lt;/object&gt;&lt;object type=&quot;3&quot; unique_id=&quot;10358&quot;&gt;&lt;property id=&quot;20148&quot; value=&quot;5&quot;/&gt;&lt;property id=&quot;20300&quot; value=&quot;Slide 75&quot;/&gt;&lt;property id=&quot;20307&quot; value=&quot;694&quot;/&gt;&lt;/object&gt;&lt;object type=&quot;3&quot; unique_id=&quot;10359&quot;&gt;&lt;property id=&quot;20148&quot; value=&quot;5&quot;/&gt;&lt;property id=&quot;20300&quot; value=&quot;Slide 76&quot;/&gt;&lt;property id=&quot;20307&quot; value=&quot;695&quot;/&gt;&lt;/object&gt;&lt;object type=&quot;3&quot; unique_id=&quot;10360&quot;&gt;&lt;property id=&quot;20148&quot; value=&quot;5&quot;/&gt;&lt;property id=&quot;20300&quot; value=&quot;Slide 77&quot;/&gt;&lt;property id=&quot;20307&quot; value=&quot;696&quot;/&gt;&lt;/object&gt;&lt;object type=&quot;3&quot; unique_id=&quot;10361&quot;&gt;&lt;property id=&quot;20148&quot; value=&quot;5&quot;/&gt;&lt;property id=&quot;20300&quot; value=&quot;Slide 78&quot;/&gt;&lt;property id=&quot;20307&quot; value=&quot;640&quot;/&gt;&lt;/object&gt;&lt;object type=&quot;3&quot; unique_id=&quot;10362&quot;&gt;&lt;property id=&quot;20148&quot; value=&quot;5&quot;/&gt;&lt;property id=&quot;20300&quot; value=&quot;Slide 79&quot;/&gt;&lt;property id=&quot;20307&quot; value=&quot;697&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2811</TotalTime>
  <Words>3758</Words>
  <Application>Microsoft Office PowerPoint</Application>
  <PresentationFormat>On-screen Show (4:3)</PresentationFormat>
  <Paragraphs>409</Paragraphs>
  <Slides>58</Slides>
  <Notes>43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Adobe Heiti Std R</vt:lpstr>
      <vt:lpstr>Arial Unicode MS</vt:lpstr>
      <vt:lpstr>McGrawHill-Italic</vt:lpstr>
      <vt:lpstr>Zurich Ex BT</vt:lpstr>
      <vt:lpstr>Arial</vt:lpstr>
      <vt:lpstr>Courier New</vt:lpstr>
      <vt:lpstr>Symbol</vt:lpstr>
      <vt:lpstr>Tahoma</vt:lpstr>
      <vt:lpstr>Times</vt:lpstr>
      <vt:lpstr>Times New Roman</vt:lpstr>
      <vt:lpstr>Wingdings</vt:lpstr>
      <vt:lpstr>Blends</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 Datagram Fields</vt:lpstr>
      <vt:lpstr>IP Datagram Fields –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Transfer Unit (MTU)</vt:lpstr>
      <vt:lpstr>Maximum Transfer Unit (MTU)-cont.</vt:lpstr>
      <vt:lpstr>PowerPoint Presentation</vt:lpstr>
      <vt:lpstr>PowerPoint Presentation</vt:lpstr>
      <vt:lpstr>Fields Related to Fragmentation</vt:lpstr>
      <vt:lpstr>PowerPoint Presentation</vt:lpstr>
      <vt:lpstr>Fields Related to Fragmentation-Cont.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Set Q15 (Try by yourself and will continue at 4:30</vt:lpstr>
      <vt:lpstr>Practice Set Q15 - Answer</vt:lpstr>
      <vt:lpstr>PowerPoint Presentation</vt:lpstr>
      <vt:lpstr>PowerPoint Presentation</vt:lpstr>
      <vt:lpstr>PowerPoint Presentation</vt:lpstr>
      <vt:lpstr>Checksum Calculation at the Sender</vt:lpstr>
      <vt:lpstr>Checksum Calculation at the Receiver</vt:lpstr>
      <vt:lpstr>PowerPoint Presentation</vt:lpstr>
      <vt:lpstr>PowerPoint Presentation</vt:lpstr>
      <vt:lpstr>Checksum in the IP Packet</vt:lpstr>
      <vt:lpstr>Calculating the IPv4 header checksum</vt:lpstr>
      <vt:lpstr>Calculating the IPv4 header checksum (using Binary)</vt:lpstr>
      <vt:lpstr>Calculating checksum</vt:lpstr>
      <vt:lpstr>Verifying the IPv4 header checksum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jchern</cp:lastModifiedBy>
  <cp:revision>155</cp:revision>
  <dcterms:created xsi:type="dcterms:W3CDTF">2000-01-15T04:50:39Z</dcterms:created>
  <dcterms:modified xsi:type="dcterms:W3CDTF">2020-07-02T22:27:18Z</dcterms:modified>
</cp:coreProperties>
</file>