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5" r:id="rId6"/>
    <p:sldId id="260" r:id="rId7"/>
    <p:sldId id="261" r:id="rId8"/>
    <p:sldId id="262" r:id="rId9"/>
    <p:sldId id="266" r:id="rId10"/>
    <p:sldId id="267" r:id="rId11"/>
    <p:sldId id="263" r:id="rId12"/>
    <p:sldId id="264" r:id="rId13"/>
    <p:sldId id="268"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787CA-BF11-4971-A279-BAE505CE713B}" v="82" dt="2024-11-06T14:32:58.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FCB736-0ADD-49BB-B6DE-B82334245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DF83AE6-440A-41CC-97E8-CB5B489679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22A0DD-9D25-4E63-A187-2DD30194DBFD}" type="datetime1">
              <a:rPr lang="en-GB" smtClean="0"/>
              <a:t>06/11/2024</a:t>
            </a:fld>
            <a:endParaRPr lang="en-GB"/>
          </a:p>
        </p:txBody>
      </p:sp>
      <p:sp>
        <p:nvSpPr>
          <p:cNvPr id="4" name="Footer Placeholder 3">
            <a:extLst>
              <a:ext uri="{FF2B5EF4-FFF2-40B4-BE49-F238E27FC236}">
                <a16:creationId xmlns:a16="http://schemas.microsoft.com/office/drawing/2014/main" id="{C756C4EC-0C1D-4CB6-A06C-633D86E643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70F510-C925-4D25-B15A-6F217A3CFD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CD996-28E9-4091-BD1A-BF7E37D77A06}" type="slidenum">
              <a:rPr lang="en-GB" smtClean="0"/>
              <a:t>‹#›</a:t>
            </a:fld>
            <a:endParaRPr lang="en-GB"/>
          </a:p>
        </p:txBody>
      </p:sp>
    </p:spTree>
    <p:extLst>
      <p:ext uri="{BB962C8B-B14F-4D97-AF65-F5344CB8AC3E}">
        <p14:creationId xmlns:p14="http://schemas.microsoft.com/office/powerpoint/2010/main" val="515876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D70F6-D675-4BF2-9C80-0A6E714C3280}" type="datetime1">
              <a:rPr lang="en-GB" smtClean="0"/>
              <a:pPr/>
              <a:t>06/11/2024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F5F66-C26C-4A0C-9C41-1168CB2D5E67}" type="slidenum">
              <a:rPr lang="en-GB" noProof="0" smtClean="0"/>
              <a:t>‹#›</a:t>
            </a:fld>
            <a:endParaRPr lang="en-GB" noProof="0"/>
          </a:p>
        </p:txBody>
      </p:sp>
    </p:spTree>
    <p:extLst>
      <p:ext uri="{BB962C8B-B14F-4D97-AF65-F5344CB8AC3E}">
        <p14:creationId xmlns:p14="http://schemas.microsoft.com/office/powerpoint/2010/main" val="4953299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9FF5F66-C26C-4A0C-9C41-1168CB2D5E67}" type="slidenum">
              <a:rPr lang="en-GB" smtClean="0"/>
              <a:t>1</a:t>
            </a:fld>
            <a:endParaRPr lang="en-GB"/>
          </a:p>
        </p:txBody>
      </p:sp>
    </p:spTree>
    <p:extLst>
      <p:ext uri="{BB962C8B-B14F-4D97-AF65-F5344CB8AC3E}">
        <p14:creationId xmlns:p14="http://schemas.microsoft.com/office/powerpoint/2010/main" val="348829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GB" noProof="0"/>
              <a:t>Click to edit Master title style</a:t>
            </a:r>
          </a:p>
        </p:txBody>
      </p:sp>
      <p:sp>
        <p:nvSpPr>
          <p:cNvPr id="3" name="Subtitl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077511" y="5410201"/>
            <a:ext cx="2743200" cy="365125"/>
          </a:xfrm>
        </p:spPr>
        <p:txBody>
          <a:bodyPr rtlCol="0"/>
          <a:lstStyle/>
          <a:p>
            <a:pPr rtl="0"/>
            <a:fld id="{5355920F-8813-44EC-AED1-120E4BCB0925}" type="datetime1">
              <a:rPr lang="en-GB" noProof="0" smtClean="0"/>
              <a:t>06/11/2024</a:t>
            </a:fld>
            <a:endParaRPr lang="en-GB" noProof="0"/>
          </a:p>
        </p:txBody>
      </p:sp>
      <p:sp>
        <p:nvSpPr>
          <p:cNvPr id="5" name="Footer Placeholder 4"/>
          <p:cNvSpPr>
            <a:spLocks noGrp="1"/>
          </p:cNvSpPr>
          <p:nvPr>
            <p:ph type="ftr" sz="quarter" idx="11"/>
          </p:nvPr>
        </p:nvSpPr>
        <p:spPr>
          <a:xfrm>
            <a:off x="1876424" y="5410201"/>
            <a:ext cx="5124886" cy="365125"/>
          </a:xfrm>
        </p:spPr>
        <p:txBody>
          <a:bodyPr rtlCol="0"/>
          <a:lstStyle/>
          <a:p>
            <a:pPr rtl="0"/>
            <a:endParaRPr lang="en-GB" noProof="0"/>
          </a:p>
        </p:txBody>
      </p:sp>
      <p:sp>
        <p:nvSpPr>
          <p:cNvPr id="6" name="Slide Number Placeholder 5"/>
          <p:cNvSpPr>
            <a:spLocks noGrp="1"/>
          </p:cNvSpPr>
          <p:nvPr>
            <p:ph type="sldNum" sz="quarter" idx="12"/>
          </p:nvPr>
        </p:nvSpPr>
        <p:spPr>
          <a:xfrm>
            <a:off x="9896911" y="5410199"/>
            <a:ext cx="771089"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GB" noProof="0"/>
              <a:t>Click icon to add picture</a:t>
            </a:r>
          </a:p>
        </p:txBody>
      </p:sp>
      <p:sp>
        <p:nvSpPr>
          <p:cNvPr id="4" name="Text Placeholder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81E812C-795D-4E09-AF62-732DA0C7EE74}" type="datetime1">
              <a:rPr lang="en-GB" noProof="0" smtClean="0"/>
              <a:t>06/11/2024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rtlCol="0" anchor="ctr">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FF9F7AA-89A2-4A57-827F-54802C50BB91}" type="datetime1">
              <a:rPr lang="en-GB" noProof="0" smtClean="0"/>
              <a:t>06/11/2024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rtlCol="0" anchor="ctr">
            <a:normAutofit/>
          </a:bodyPr>
          <a:lstStyle>
            <a:lvl1pPr>
              <a:defRPr sz="3600"/>
            </a:lvl1pPr>
          </a:lstStyle>
          <a:p>
            <a:pPr rtl="0"/>
            <a:r>
              <a:rPr lang="en-GB" noProof="0"/>
              <a:t>Click to edit Master title style</a:t>
            </a:r>
          </a:p>
        </p:txBody>
      </p:sp>
      <p:sp>
        <p:nvSpPr>
          <p:cNvPr id="12" name="Text Placeholder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4" name="Text Placeholder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11261511-2BA3-4532-9E9C-698507BF3378}" type="datetime1">
              <a:rPr lang="en-GB" noProof="0" smtClean="0"/>
              <a:t>06/11/2024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rtlCol="0" anchor="b">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903A195-93D0-4BEC-9F67-1AFA8DB8220C}" type="datetime1">
              <a:rPr lang="en-GB" noProof="0" smtClean="0"/>
              <a:t>06/11/2024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rtlCol="0"/>
          <a:lstStyle/>
          <a:p>
            <a:pPr rtl="0"/>
            <a:r>
              <a:rPr lang="en-GB" noProof="0"/>
              <a:t>Click to edit Master title style</a:t>
            </a:r>
          </a:p>
        </p:txBody>
      </p:sp>
      <p:sp>
        <p:nvSpPr>
          <p:cNvPr id="7" name="Text Placeholder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8" name="Text Placeholder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9" name="Text Placeholder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0" name="Text Placeholder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1" name="Text Placeholder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2" name="Text Placeholder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75D5347D-0EBE-449D-BD9B-CB5F47DC29E5}" type="datetime1">
              <a:rPr lang="en-GB" noProof="0" smtClean="0"/>
              <a:t>06/11/2024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rtlCol="0"/>
          <a:lstStyle/>
          <a:p>
            <a:pPr rtl="0"/>
            <a:r>
              <a:rPr lang="en-GB" noProof="0"/>
              <a:t>Click to edit Master title style</a:t>
            </a:r>
          </a:p>
        </p:txBody>
      </p:sp>
      <p:sp>
        <p:nvSpPr>
          <p:cNvPr id="19" name="Text Placeholder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1" name="Text Placeholder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2" name="Text Placeholder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4" name="Text Placeholder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5" name="Text Placeholder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7" name="Text Placeholder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C9078C67-0F9B-40DA-9AB4-C2F5141636FA}" type="datetime1">
              <a:rPr lang="en-GB" noProof="0" smtClean="0"/>
              <a:t>06/11/2024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6401448-49AC-400C-BF53-87065CDDDF0B}" type="datetime1">
              <a:rPr lang="en-GB" noProof="0" smtClean="0"/>
              <a:t>06/11/2024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147C008-C388-4CCE-8316-F1EAEF6206CE}" type="datetime1">
              <a:rPr lang="en-GB" noProof="0" smtClean="0"/>
              <a:t>06/11/2024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34E16477-E8D2-43C0-A50E-845846FEAC04}" type="datetime1">
              <a:rPr lang="en-GB" noProof="0" smtClean="0"/>
              <a:t>06/11/2024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rtlCol="0" anchor="b">
            <a:normAutofit/>
          </a:bodyPr>
          <a:lstStyle>
            <a:lvl1pPr>
              <a:defRPr sz="3600"/>
            </a:lvl1pPr>
          </a:lstStyle>
          <a:p>
            <a:pPr rtl="0"/>
            <a:r>
              <a:rPr lang="en-GB" noProof="0"/>
              <a:t>Click to edit Master title style</a:t>
            </a:r>
          </a:p>
        </p:txBody>
      </p:sp>
      <p:sp>
        <p:nvSpPr>
          <p:cNvPr id="3" name="Text Placeholder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2B697E2-EEA4-4363-9F6C-1C2D4F12F198}" type="datetime1">
              <a:rPr lang="en-GB" noProof="0" smtClean="0"/>
              <a:t>06/11/2024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41410" y="2249486"/>
            <a:ext cx="4878389" cy="354171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72200" y="2249486"/>
            <a:ext cx="4875211" cy="354171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95ECD9C7-69D7-4946-BBD8-85389B2495AE}" type="datetime1">
              <a:rPr lang="en-GB" noProof="0" smtClean="0"/>
              <a:t>06/11/2024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rtlCol="0"/>
          <a:lstStyle/>
          <a:p>
            <a:pPr rtl="0"/>
            <a:r>
              <a:rPr lang="en-GB" noProof="0"/>
              <a:t>Click to edit Master title style</a:t>
            </a:r>
          </a:p>
        </p:txBody>
      </p:sp>
      <p:sp>
        <p:nvSpPr>
          <p:cNvPr id="3" name="Text Placeholder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41410" y="3073397"/>
            <a:ext cx="4878391" cy="271780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72200" y="3073397"/>
            <a:ext cx="4875210" cy="271780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BCD82FEF-FDBD-44C3-8D53-FA6833181DB4}" type="datetime1">
              <a:rPr lang="en-GB" noProof="0" smtClean="0"/>
              <a:t>06/11/2024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21989A33-01B0-4BA9-8EB6-B677C28A548B}" type="datetime1">
              <a:rPr lang="en-GB" noProof="0" smtClean="0"/>
              <a:t>06/11/2024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799F48B-A9D1-4B0C-AE5C-DBE22274E5F5}" type="datetime1">
              <a:rPr lang="en-GB" noProof="0" smtClean="0"/>
              <a:t>06/11/2024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rtlCol="0" anchor="b"/>
          <a:lstStyle>
            <a:lvl1pPr>
              <a:defRPr sz="3200"/>
            </a:lvl1pPr>
          </a:lstStyle>
          <a:p>
            <a:pPr rtl="0"/>
            <a:r>
              <a:rPr lang="en-GB" noProof="0"/>
              <a:t>Click to edit Master title style</a:t>
            </a:r>
          </a:p>
        </p:txBody>
      </p:sp>
      <p:sp>
        <p:nvSpPr>
          <p:cNvPr id="3" name="Content Placeholder 2"/>
          <p:cNvSpPr>
            <a:spLocks noGrp="1"/>
          </p:cNvSpPr>
          <p:nvPr>
            <p:ph idx="1"/>
          </p:nvPr>
        </p:nvSpPr>
        <p:spPr>
          <a:xfrm>
            <a:off x="5156200" y="592666"/>
            <a:ext cx="5891209" cy="5198534"/>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7F28C62-ABFA-480E-806B-CB4677ED0797}" type="datetime1">
              <a:rPr lang="en-GB" noProof="0" smtClean="0"/>
              <a:t>06/11/2024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rtlCol="0" anchor="b"/>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B0F450E-E848-4464-994A-64854034B5ED}" type="datetime1">
              <a:rPr lang="en-GB" noProof="0" smtClean="0"/>
              <a:t>06/11/2024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n-GB" noProof="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7984CB5-8AAC-4564-8117-67D63242CF48}" type="datetime1">
              <a:rPr lang="en-GB" noProof="0" smtClean="0"/>
              <a:t>06/11/2024</a:t>
            </a:fld>
            <a:endParaRPr lang="en-GB" noProof="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2367" y="2062162"/>
            <a:ext cx="8791575" cy="2387600"/>
          </a:xfrm>
        </p:spPr>
        <p:txBody>
          <a:bodyPr rtlCol="0">
            <a:normAutofit fontScale="90000"/>
          </a:bodyPr>
          <a:lstStyle/>
          <a:p>
            <a:r>
              <a:rPr lang="en-GB" b="1" dirty="0">
                <a:ea typeface="+mj-lt"/>
                <a:cs typeface="+mj-lt"/>
              </a:rPr>
              <a:t>Exploratory Data Analysis of BMI and Weight-Related Health Trends in the U.S. Population</a:t>
            </a:r>
            <a:endParaRPr lang="en-US" dirty="0"/>
          </a:p>
          <a:p>
            <a:endParaRPr lang="en-GB" dirty="0"/>
          </a:p>
        </p:txBody>
      </p:sp>
      <p:sp>
        <p:nvSpPr>
          <p:cNvPr id="3" name="Subtitle 2"/>
          <p:cNvSpPr>
            <a:spLocks noGrp="1"/>
          </p:cNvSpPr>
          <p:nvPr>
            <p:ph type="subTitle" idx="1"/>
          </p:nvPr>
        </p:nvSpPr>
        <p:spPr>
          <a:xfrm>
            <a:off x="1876424" y="3602038"/>
            <a:ext cx="9805503" cy="1655762"/>
          </a:xfrm>
        </p:spPr>
        <p:txBody>
          <a:bodyPr vert="horz" lIns="91440" tIns="45720" rIns="91440" bIns="45720" rtlCol="0" anchor="t">
            <a:normAutofit/>
          </a:bodyPr>
          <a:lstStyle/>
          <a:p>
            <a:r>
              <a:rPr lang="en-GB" dirty="0"/>
              <a:t>                                                                                                                                                                                     </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19AD-76A8-D91B-802A-D84EE331A068}"/>
              </a:ext>
            </a:extLst>
          </p:cNvPr>
          <p:cNvSpPr>
            <a:spLocks noGrp="1"/>
          </p:cNvSpPr>
          <p:nvPr>
            <p:ph type="title"/>
          </p:nvPr>
        </p:nvSpPr>
        <p:spPr/>
        <p:txBody>
          <a:bodyPr/>
          <a:lstStyle/>
          <a:p>
            <a:r>
              <a:rPr lang="en-US" b="1" dirty="0"/>
              <a:t>demographic or age-related obesity rates </a:t>
            </a:r>
            <a:endParaRPr lang="en-IN" b="1" dirty="0"/>
          </a:p>
        </p:txBody>
      </p:sp>
      <p:sp>
        <p:nvSpPr>
          <p:cNvPr id="3" name="Content Placeholder 2">
            <a:extLst>
              <a:ext uri="{FF2B5EF4-FFF2-40B4-BE49-F238E27FC236}">
                <a16:creationId xmlns:a16="http://schemas.microsoft.com/office/drawing/2014/main" id="{6C66596C-279D-13D5-3316-BDC595679B58}"/>
              </a:ext>
            </a:extLst>
          </p:cNvPr>
          <p:cNvSpPr>
            <a:spLocks noGrp="1"/>
          </p:cNvSpPr>
          <p:nvPr>
            <p:ph idx="1"/>
          </p:nvPr>
        </p:nvSpPr>
        <p:spPr>
          <a:xfrm>
            <a:off x="699796" y="2097088"/>
            <a:ext cx="5122507" cy="3694113"/>
          </a:xfrm>
        </p:spPr>
        <p:txBody>
          <a:bodyPr>
            <a:normAutofit lnSpcReduction="10000"/>
          </a:bodyPr>
          <a:lstStyle/>
          <a:p>
            <a:pPr algn="just"/>
            <a:r>
              <a:rPr lang="en-US" dirty="0"/>
              <a:t>This visualization highlights how obesity prevalence changes across different age groups, emphasizing the higher rates in middle-aged adults. This graph can help identify the demographic that might benefit most from targeted health interventions, such as workplace wellness programs for middle-aged adults.</a:t>
            </a:r>
            <a:endParaRPr lang="en-IN" dirty="0"/>
          </a:p>
        </p:txBody>
      </p:sp>
      <p:pic>
        <p:nvPicPr>
          <p:cNvPr id="7" name="Picture 6">
            <a:extLst>
              <a:ext uri="{FF2B5EF4-FFF2-40B4-BE49-F238E27FC236}">
                <a16:creationId xmlns:a16="http://schemas.microsoft.com/office/drawing/2014/main" id="{668EC895-4D10-3D35-F31C-2D998FC9D2BC}"/>
              </a:ext>
            </a:extLst>
          </p:cNvPr>
          <p:cNvPicPr>
            <a:picLocks noChangeAspect="1"/>
          </p:cNvPicPr>
          <p:nvPr/>
        </p:nvPicPr>
        <p:blipFill>
          <a:blip r:embed="rId2"/>
          <a:stretch>
            <a:fillRect/>
          </a:stretch>
        </p:blipFill>
        <p:spPr>
          <a:xfrm>
            <a:off x="5952931" y="1898473"/>
            <a:ext cx="6102219" cy="3892727"/>
          </a:xfrm>
          <a:prstGeom prst="rect">
            <a:avLst/>
          </a:prstGeom>
        </p:spPr>
      </p:pic>
    </p:spTree>
    <p:extLst>
      <p:ext uri="{BB962C8B-B14F-4D97-AF65-F5344CB8AC3E}">
        <p14:creationId xmlns:p14="http://schemas.microsoft.com/office/powerpoint/2010/main" val="179306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5407-5911-CC38-5D18-2B85BB1D95E7}"/>
              </a:ext>
            </a:extLst>
          </p:cNvPr>
          <p:cNvSpPr>
            <a:spLocks noGrp="1"/>
          </p:cNvSpPr>
          <p:nvPr>
            <p:ph type="title"/>
          </p:nvPr>
        </p:nvSpPr>
        <p:spPr/>
        <p:txBody>
          <a:bodyPr/>
          <a:lstStyle/>
          <a:p>
            <a:r>
              <a:rPr lang="en-GB" b="1" dirty="0">
                <a:ea typeface="+mj-lt"/>
                <a:cs typeface="+mj-lt"/>
              </a:rPr>
              <a:t>Insights and Recommendations</a:t>
            </a:r>
            <a:endParaRPr lang="en-US" b="1" dirty="0"/>
          </a:p>
        </p:txBody>
      </p:sp>
      <p:sp>
        <p:nvSpPr>
          <p:cNvPr id="3" name="Content Placeholder 2">
            <a:extLst>
              <a:ext uri="{FF2B5EF4-FFF2-40B4-BE49-F238E27FC236}">
                <a16:creationId xmlns:a16="http://schemas.microsoft.com/office/drawing/2014/main" id="{0A8C7B6F-9D7C-C253-554E-72DB7AFD8A98}"/>
              </a:ext>
            </a:extLst>
          </p:cNvPr>
          <p:cNvSpPr>
            <a:spLocks noGrp="1"/>
          </p:cNvSpPr>
          <p:nvPr>
            <p:ph idx="1"/>
          </p:nvPr>
        </p:nvSpPr>
        <p:spPr>
          <a:xfrm>
            <a:off x="1141412" y="2249487"/>
            <a:ext cx="10475199" cy="3541714"/>
          </a:xfrm>
        </p:spPr>
        <p:txBody>
          <a:bodyPr vert="horz" lIns="91440" tIns="45720" rIns="91440" bIns="45720" rtlCol="0" anchor="t">
            <a:normAutofit lnSpcReduction="10000"/>
          </a:bodyPr>
          <a:lstStyle/>
          <a:p>
            <a:r>
              <a:rPr lang="en-GB" dirty="0">
                <a:ea typeface="+mn-lt"/>
                <a:cs typeface="+mn-lt"/>
              </a:rPr>
              <a:t>The analysis provides several insights into BMI and weight trends: Older adults exhibit higher obesity rates, there is a clear upward trend in obesity rates over time, differences in obesity prevalence suggest a need for culturally specific interventions, and BMI estimates are generally reliable across categories.</a:t>
            </a:r>
          </a:p>
          <a:p>
            <a:r>
              <a:rPr lang="en-US" dirty="0"/>
              <a:t>Design a health intervention focused on middle-aged adults, promoting accessible physical activity options, nutritional guidance, and regular health screenings. The program could partner with workplaces to integrate wellness workshops and offer incentives for participation in fitness and health monitoring programs.</a:t>
            </a:r>
            <a:endParaRPr lang="en-GB" dirty="0"/>
          </a:p>
        </p:txBody>
      </p:sp>
    </p:spTree>
    <p:extLst>
      <p:ext uri="{BB962C8B-B14F-4D97-AF65-F5344CB8AC3E}">
        <p14:creationId xmlns:p14="http://schemas.microsoft.com/office/powerpoint/2010/main" val="294001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45B-CC37-BBBB-61DE-F176D1D0BA1E}"/>
              </a:ext>
            </a:extLst>
          </p:cNvPr>
          <p:cNvSpPr>
            <a:spLocks noGrp="1"/>
          </p:cNvSpPr>
          <p:nvPr>
            <p:ph type="title"/>
          </p:nvPr>
        </p:nvSpPr>
        <p:spPr/>
        <p:txBody>
          <a:bodyPr/>
          <a:lstStyle/>
          <a:p>
            <a:r>
              <a:rPr lang="en-GB" b="1" dirty="0">
                <a:ea typeface="+mj-lt"/>
                <a:cs typeface="+mj-lt"/>
              </a:rPr>
              <a:t>Conclusion</a:t>
            </a:r>
            <a:endParaRPr lang="en-US" b="1" dirty="0"/>
          </a:p>
        </p:txBody>
      </p:sp>
      <p:sp>
        <p:nvSpPr>
          <p:cNvPr id="3" name="Content Placeholder 2">
            <a:extLst>
              <a:ext uri="{FF2B5EF4-FFF2-40B4-BE49-F238E27FC236}">
                <a16:creationId xmlns:a16="http://schemas.microsoft.com/office/drawing/2014/main" id="{5FE7270D-F8F2-9E1A-4743-73C9DD454747}"/>
              </a:ext>
            </a:extLst>
          </p:cNvPr>
          <p:cNvSpPr>
            <a:spLocks noGrp="1"/>
          </p:cNvSpPr>
          <p:nvPr>
            <p:ph idx="1"/>
          </p:nvPr>
        </p:nvSpPr>
        <p:spPr/>
        <p:txBody>
          <a:bodyPr vert="horz" lIns="91440" tIns="45720" rIns="91440" bIns="45720" rtlCol="0" anchor="t">
            <a:normAutofit/>
          </a:bodyPr>
          <a:lstStyle/>
          <a:p>
            <a:r>
              <a:rPr lang="en-GB" dirty="0">
                <a:ea typeface="+mn-lt"/>
                <a:cs typeface="+mn-lt"/>
              </a:rPr>
              <a:t>This exploratory data analysis reveals critical trends in BMI and weight status among U.S. adults, influenced by age, time, and demographic factors. Addressing the obesity epidemic requires age-specific programs, culturally tailored outreach, and policies promoting healthy lifestyles to ensure a healthier future for all demographic groups.</a:t>
            </a:r>
            <a:r>
              <a:rPr lang="en-US" b="1" dirty="0"/>
              <a:t> </a:t>
            </a:r>
          </a:p>
          <a:p>
            <a:r>
              <a:rPr lang="en-US" b="1" dirty="0"/>
              <a:t>Data Needs to</a:t>
            </a:r>
            <a:r>
              <a:rPr lang="en-US" dirty="0"/>
              <a:t> exploring additional factors (e.g., lifestyle or socioeconomic data) to gain deeper insights into BMI trends.</a:t>
            </a:r>
            <a:endParaRPr lang="en-GB" dirty="0"/>
          </a:p>
        </p:txBody>
      </p:sp>
    </p:spTree>
    <p:extLst>
      <p:ext uri="{BB962C8B-B14F-4D97-AF65-F5344CB8AC3E}">
        <p14:creationId xmlns:p14="http://schemas.microsoft.com/office/powerpoint/2010/main" val="254474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6949-9393-76E1-AC39-05516B115F14}"/>
              </a:ext>
            </a:extLst>
          </p:cNvPr>
          <p:cNvSpPr>
            <a:spLocks noGrp="1"/>
          </p:cNvSpPr>
          <p:nvPr>
            <p:ph type="title"/>
          </p:nvPr>
        </p:nvSpPr>
        <p:spPr>
          <a:xfrm>
            <a:off x="964131" y="2689715"/>
            <a:ext cx="9905998" cy="1478570"/>
          </a:xfrm>
        </p:spPr>
        <p:txBody>
          <a:bodyPr>
            <a:normAutofit/>
          </a:bodyPr>
          <a:lstStyle/>
          <a:p>
            <a:pPr algn="ctr"/>
            <a:r>
              <a:rPr lang="en-US" sz="4800" b="1" dirty="0"/>
              <a:t>Thank you</a:t>
            </a:r>
            <a:endParaRPr lang="en-IN" sz="4800" b="1" dirty="0"/>
          </a:p>
        </p:txBody>
      </p:sp>
    </p:spTree>
    <p:extLst>
      <p:ext uri="{BB962C8B-B14F-4D97-AF65-F5344CB8AC3E}">
        <p14:creationId xmlns:p14="http://schemas.microsoft.com/office/powerpoint/2010/main" val="1228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8CE0-625E-6BBA-4CB1-F3860539E520}"/>
              </a:ext>
            </a:extLst>
          </p:cNvPr>
          <p:cNvSpPr>
            <a:spLocks noGrp="1"/>
          </p:cNvSpPr>
          <p:nvPr>
            <p:ph type="title"/>
          </p:nvPr>
        </p:nvSpPr>
        <p:spPr/>
        <p:txBody>
          <a:bodyPr/>
          <a:lstStyle/>
          <a:p>
            <a:r>
              <a:rPr lang="en-GB" b="1" dirty="0">
                <a:ea typeface="+mj-lt"/>
                <a:cs typeface="+mj-lt"/>
              </a:rPr>
              <a:t>Introduction</a:t>
            </a:r>
            <a:endParaRPr lang="en-US" b="1" dirty="0"/>
          </a:p>
        </p:txBody>
      </p:sp>
      <p:sp>
        <p:nvSpPr>
          <p:cNvPr id="3" name="Content Placeholder 2">
            <a:extLst>
              <a:ext uri="{FF2B5EF4-FFF2-40B4-BE49-F238E27FC236}">
                <a16:creationId xmlns:a16="http://schemas.microsoft.com/office/drawing/2014/main" id="{3BB74ACE-4CEF-CAD6-F85B-F00D3B99DBE7}"/>
              </a:ext>
            </a:extLst>
          </p:cNvPr>
          <p:cNvSpPr>
            <a:spLocks noGrp="1"/>
          </p:cNvSpPr>
          <p:nvPr>
            <p:ph idx="1"/>
          </p:nvPr>
        </p:nvSpPr>
        <p:spPr/>
        <p:txBody>
          <a:bodyPr vert="horz" lIns="91440" tIns="45720" rIns="91440" bIns="45720" rtlCol="0" anchor="t">
            <a:normAutofit/>
          </a:bodyPr>
          <a:lstStyle/>
          <a:p>
            <a:r>
              <a:rPr lang="en-GB" dirty="0">
                <a:ea typeface="+mn-lt"/>
                <a:cs typeface="+mn-lt"/>
              </a:rPr>
              <a:t>The prevalence of obesity and related health conditions has become a significant public health challenge in the United States. This project explores trends in body mass index (BMI) categories—specifically, normal weight, overweight, and obesity—among adults in the United States using data from the National Health and Nutrition Examination Survey (NHANES). The aim is to uncover patterns in weight status across different demographic segments and over time.</a:t>
            </a:r>
            <a:endParaRPr lang="en-GB" dirty="0"/>
          </a:p>
        </p:txBody>
      </p:sp>
    </p:spTree>
    <p:extLst>
      <p:ext uri="{BB962C8B-B14F-4D97-AF65-F5344CB8AC3E}">
        <p14:creationId xmlns:p14="http://schemas.microsoft.com/office/powerpoint/2010/main" val="110235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571D-6153-C28B-FF06-238FBEE3E495}"/>
              </a:ext>
            </a:extLst>
          </p:cNvPr>
          <p:cNvSpPr>
            <a:spLocks noGrp="1"/>
          </p:cNvSpPr>
          <p:nvPr>
            <p:ph type="title"/>
          </p:nvPr>
        </p:nvSpPr>
        <p:spPr/>
        <p:txBody>
          <a:bodyPr/>
          <a:lstStyle/>
          <a:p>
            <a:r>
              <a:rPr lang="en-GB" b="1" dirty="0">
                <a:ea typeface="+mj-lt"/>
                <a:cs typeface="+mj-lt"/>
              </a:rPr>
              <a:t>Data Source</a:t>
            </a:r>
            <a:endParaRPr lang="en-US" b="1" dirty="0"/>
          </a:p>
        </p:txBody>
      </p:sp>
      <p:sp>
        <p:nvSpPr>
          <p:cNvPr id="3" name="Content Placeholder 2">
            <a:extLst>
              <a:ext uri="{FF2B5EF4-FFF2-40B4-BE49-F238E27FC236}">
                <a16:creationId xmlns:a16="http://schemas.microsoft.com/office/drawing/2014/main" id="{CD13EBBB-1A70-DA9C-6733-87D3480503CD}"/>
              </a:ext>
            </a:extLst>
          </p:cNvPr>
          <p:cNvSpPr>
            <a:spLocks noGrp="1"/>
          </p:cNvSpPr>
          <p:nvPr>
            <p:ph idx="1"/>
          </p:nvPr>
        </p:nvSpPr>
        <p:spPr/>
        <p:txBody>
          <a:bodyPr vert="horz" lIns="91440" tIns="45720" rIns="91440" bIns="45720" rtlCol="0" anchor="t">
            <a:normAutofit/>
          </a:bodyPr>
          <a:lstStyle/>
          <a:p>
            <a:r>
              <a:rPr lang="en-GB" dirty="0">
                <a:ea typeface="+mn-lt"/>
                <a:cs typeface="+mn-lt"/>
              </a:rPr>
              <a:t>The data utilized in this project is sourced from NHANES and accessed through the U.S. government’s Data </a:t>
            </a:r>
            <a:r>
              <a:rPr lang="en-GB" dirty="0" err="1">
                <a:ea typeface="+mn-lt"/>
                <a:cs typeface="+mn-lt"/>
              </a:rPr>
              <a:t>Catalog</a:t>
            </a:r>
            <a:r>
              <a:rPr lang="en-GB" dirty="0">
                <a:ea typeface="+mn-lt"/>
                <a:cs typeface="+mn-lt"/>
              </a:rPr>
              <a:t>. The dataset focuses on adults aged 20 and over and includes multiple demographic and temporal variables that enable comprehensive analysis.</a:t>
            </a:r>
            <a:endParaRPr lang="en-GB" dirty="0"/>
          </a:p>
        </p:txBody>
      </p:sp>
    </p:spTree>
    <p:extLst>
      <p:ext uri="{BB962C8B-B14F-4D97-AF65-F5344CB8AC3E}">
        <p14:creationId xmlns:p14="http://schemas.microsoft.com/office/powerpoint/2010/main" val="60291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AA71-75BD-5ECB-9904-A63F985E0AB3}"/>
              </a:ext>
            </a:extLst>
          </p:cNvPr>
          <p:cNvSpPr>
            <a:spLocks noGrp="1"/>
          </p:cNvSpPr>
          <p:nvPr>
            <p:ph type="title"/>
          </p:nvPr>
        </p:nvSpPr>
        <p:spPr/>
        <p:txBody>
          <a:bodyPr>
            <a:normAutofit/>
          </a:bodyPr>
          <a:lstStyle/>
          <a:p>
            <a:r>
              <a:rPr lang="en-GB" b="1" dirty="0">
                <a:ea typeface="+mj-lt"/>
                <a:cs typeface="+mj-lt"/>
              </a:rPr>
              <a:t>Data Description</a:t>
            </a:r>
            <a:endParaRPr lang="en-US" b="1" dirty="0"/>
          </a:p>
          <a:p>
            <a:endParaRPr lang="en-GB" b="1" dirty="0"/>
          </a:p>
        </p:txBody>
      </p:sp>
      <p:sp>
        <p:nvSpPr>
          <p:cNvPr id="3" name="Content Placeholder 2">
            <a:extLst>
              <a:ext uri="{FF2B5EF4-FFF2-40B4-BE49-F238E27FC236}">
                <a16:creationId xmlns:a16="http://schemas.microsoft.com/office/drawing/2014/main" id="{9354278B-FF0E-B479-A890-14DB5E27894E}"/>
              </a:ext>
            </a:extLst>
          </p:cNvPr>
          <p:cNvSpPr>
            <a:spLocks noGrp="1"/>
          </p:cNvSpPr>
          <p:nvPr>
            <p:ph idx="1"/>
          </p:nvPr>
        </p:nvSpPr>
        <p:spPr/>
        <p:txBody>
          <a:bodyPr vert="horz" lIns="91440" tIns="45720" rIns="91440" bIns="45720" rtlCol="0" anchor="t">
            <a:normAutofit/>
          </a:bodyPr>
          <a:lstStyle/>
          <a:p>
            <a:r>
              <a:rPr lang="en-GB" dirty="0">
                <a:ea typeface="+mn-lt"/>
                <a:cs typeface="+mn-lt"/>
              </a:rPr>
              <a:t>The dataset includes a range of variables designed to support an in-depth examination of BMI categories within the U.S. adult population. Key variables include Health Status, BMI Category, Population Percentage Type, Demographic Category, Age Range, Survey Period, and other relevant metrics.</a:t>
            </a:r>
            <a:endParaRPr lang="en-US" dirty="0"/>
          </a:p>
        </p:txBody>
      </p:sp>
    </p:spTree>
    <p:extLst>
      <p:ext uri="{BB962C8B-B14F-4D97-AF65-F5344CB8AC3E}">
        <p14:creationId xmlns:p14="http://schemas.microsoft.com/office/powerpoint/2010/main" val="359419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A1D7-487C-DABA-C882-C550B75F1A7E}"/>
              </a:ext>
            </a:extLst>
          </p:cNvPr>
          <p:cNvSpPr>
            <a:spLocks noGrp="1"/>
          </p:cNvSpPr>
          <p:nvPr>
            <p:ph type="title"/>
          </p:nvPr>
        </p:nvSpPr>
        <p:spPr>
          <a:xfrm>
            <a:off x="1010784" y="553204"/>
            <a:ext cx="9905998" cy="1478570"/>
          </a:xfrm>
        </p:spPr>
        <p:txBody>
          <a:bodyPr/>
          <a:lstStyle/>
          <a:p>
            <a:r>
              <a:rPr lang="en-US" b="1" dirty="0"/>
              <a:t>DATA VISUALIZATION </a:t>
            </a:r>
            <a:endParaRPr lang="en-IN" b="1" dirty="0"/>
          </a:p>
        </p:txBody>
      </p:sp>
      <p:sp>
        <p:nvSpPr>
          <p:cNvPr id="3" name="Content Placeholder 2">
            <a:extLst>
              <a:ext uri="{FF2B5EF4-FFF2-40B4-BE49-F238E27FC236}">
                <a16:creationId xmlns:a16="http://schemas.microsoft.com/office/drawing/2014/main" id="{7F48D0D8-4300-F5B7-96C7-F88056F0C7BB}"/>
              </a:ext>
            </a:extLst>
          </p:cNvPr>
          <p:cNvSpPr>
            <a:spLocks noGrp="1"/>
          </p:cNvSpPr>
          <p:nvPr>
            <p:ph idx="1"/>
          </p:nvPr>
        </p:nvSpPr>
        <p:spPr>
          <a:xfrm>
            <a:off x="880155" y="2249487"/>
            <a:ext cx="4363649" cy="3541714"/>
          </a:xfrm>
        </p:spPr>
        <p:txBody>
          <a:bodyPr/>
          <a:lstStyle/>
          <a:p>
            <a:pPr algn="just"/>
            <a:r>
              <a:rPr lang="en-US" b="1" dirty="0"/>
              <a:t>BMI Category Trends Over Time</a:t>
            </a:r>
            <a:r>
              <a:rPr lang="en-US" dirty="0"/>
              <a:t>. This line chart illustrates how the percentage of the population in each BMI category (normal weight, overweight, and obesity) has changed across different years.</a:t>
            </a:r>
            <a:endParaRPr lang="en-IN" dirty="0"/>
          </a:p>
        </p:txBody>
      </p:sp>
      <p:pic>
        <p:nvPicPr>
          <p:cNvPr id="2050" name="Picture 2" descr="Output image">
            <a:extLst>
              <a:ext uri="{FF2B5EF4-FFF2-40B4-BE49-F238E27FC236}">
                <a16:creationId xmlns:a16="http://schemas.microsoft.com/office/drawing/2014/main" id="{AB7133F0-A966-4FAE-43D8-BC2B1F36A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748" y="2031774"/>
            <a:ext cx="6621624" cy="402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8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AA71-75BD-5ECB-9904-A63F985E0AB3}"/>
              </a:ext>
            </a:extLst>
          </p:cNvPr>
          <p:cNvSpPr>
            <a:spLocks noGrp="1"/>
          </p:cNvSpPr>
          <p:nvPr>
            <p:ph type="title"/>
          </p:nvPr>
        </p:nvSpPr>
        <p:spPr/>
        <p:txBody>
          <a:bodyPr>
            <a:normAutofit/>
          </a:bodyPr>
          <a:lstStyle/>
          <a:p>
            <a:r>
              <a:rPr lang="en-GB" b="1" dirty="0">
                <a:ea typeface="+mj-lt"/>
                <a:cs typeface="+mj-lt"/>
              </a:rPr>
              <a:t>Methodology</a:t>
            </a:r>
            <a:endParaRPr lang="en-US" b="1" dirty="0"/>
          </a:p>
          <a:p>
            <a:endParaRPr lang="en-GB" b="1" dirty="0"/>
          </a:p>
        </p:txBody>
      </p:sp>
      <p:sp>
        <p:nvSpPr>
          <p:cNvPr id="3" name="Content Placeholder 2">
            <a:extLst>
              <a:ext uri="{FF2B5EF4-FFF2-40B4-BE49-F238E27FC236}">
                <a16:creationId xmlns:a16="http://schemas.microsoft.com/office/drawing/2014/main" id="{9354278B-FF0E-B479-A890-14DB5E27894E}"/>
              </a:ext>
            </a:extLst>
          </p:cNvPr>
          <p:cNvSpPr>
            <a:spLocks noGrp="1"/>
          </p:cNvSpPr>
          <p:nvPr>
            <p:ph idx="1"/>
          </p:nvPr>
        </p:nvSpPr>
        <p:spPr>
          <a:xfrm>
            <a:off x="1273934" y="1719400"/>
            <a:ext cx="9905999" cy="3541714"/>
          </a:xfrm>
        </p:spPr>
        <p:txBody>
          <a:bodyPr vert="horz" lIns="91440" tIns="45720" rIns="91440" bIns="45720" rtlCol="0" anchor="t">
            <a:normAutofit fontScale="85000" lnSpcReduction="20000"/>
          </a:bodyPr>
          <a:lstStyle/>
          <a:p>
            <a:r>
              <a:rPr lang="en-GB" b="1" dirty="0">
                <a:ea typeface="+mn-lt"/>
                <a:cs typeface="+mn-lt"/>
              </a:rPr>
              <a:t>Key Steps</a:t>
            </a:r>
            <a:endParaRPr lang="en-US" dirty="0">
              <a:ea typeface="+mn-lt"/>
              <a:cs typeface="+mn-lt"/>
            </a:endParaRPr>
          </a:p>
          <a:p>
            <a:r>
              <a:rPr lang="en-GB" b="1" dirty="0">
                <a:ea typeface="+mn-lt"/>
                <a:cs typeface="+mn-lt"/>
              </a:rPr>
              <a:t>Environment Setup</a:t>
            </a:r>
            <a:r>
              <a:rPr lang="en-GB" dirty="0">
                <a:ea typeface="+mn-lt"/>
                <a:cs typeface="+mn-lt"/>
              </a:rPr>
              <a:t>: The project was developed using Python, employing libraries like pandas for data manipulation, matplotlib and seaborn for visualization.</a:t>
            </a:r>
            <a:endParaRPr lang="en-GB" dirty="0"/>
          </a:p>
          <a:p>
            <a:r>
              <a:rPr lang="en-GB" b="1" dirty="0">
                <a:ea typeface="+mn-lt"/>
                <a:cs typeface="+mn-lt"/>
              </a:rPr>
              <a:t>Data Loading</a:t>
            </a:r>
            <a:r>
              <a:rPr lang="en-GB" dirty="0">
                <a:ea typeface="+mn-lt"/>
                <a:cs typeface="+mn-lt"/>
              </a:rPr>
              <a:t>: The dataset was loaded from Google Drive for analysis in Google </a:t>
            </a:r>
            <a:r>
              <a:rPr lang="en-GB" dirty="0" err="1">
                <a:ea typeface="+mn-lt"/>
                <a:cs typeface="+mn-lt"/>
              </a:rPr>
              <a:t>Colab</a:t>
            </a:r>
            <a:r>
              <a:rPr lang="en-GB" dirty="0">
                <a:ea typeface="+mn-lt"/>
                <a:cs typeface="+mn-lt"/>
              </a:rPr>
              <a:t>.</a:t>
            </a:r>
            <a:endParaRPr lang="en-GB" dirty="0"/>
          </a:p>
          <a:p>
            <a:r>
              <a:rPr lang="en-GB" b="1" dirty="0">
                <a:ea typeface="+mn-lt"/>
                <a:cs typeface="+mn-lt"/>
              </a:rPr>
              <a:t>Initial Exploration</a:t>
            </a:r>
            <a:r>
              <a:rPr lang="en-GB" dirty="0">
                <a:ea typeface="+mn-lt"/>
                <a:cs typeface="+mn-lt"/>
              </a:rPr>
              <a:t>: Included displaying the first few rows, examining data types, checking for missing values, and reviewing descriptive statistics. This set the foundation for data cleaning and preparation.</a:t>
            </a:r>
            <a:endParaRPr lang="en-GB" dirty="0"/>
          </a:p>
          <a:p>
            <a:r>
              <a:rPr lang="en-GB" b="1" dirty="0">
                <a:ea typeface="+mn-lt"/>
                <a:cs typeface="+mn-lt"/>
              </a:rPr>
              <a:t>Data Cleaning</a:t>
            </a:r>
            <a:r>
              <a:rPr lang="en-GB" dirty="0">
                <a:ea typeface="+mn-lt"/>
                <a:cs typeface="+mn-lt"/>
              </a:rPr>
              <a:t>: Handled missing values, optimized data types, dropped redundant columns, and renamed columns for consistency.</a:t>
            </a:r>
          </a:p>
          <a:p>
            <a:endParaRPr lang="en-GB" dirty="0"/>
          </a:p>
        </p:txBody>
      </p:sp>
    </p:spTree>
    <p:extLst>
      <p:ext uri="{BB962C8B-B14F-4D97-AF65-F5344CB8AC3E}">
        <p14:creationId xmlns:p14="http://schemas.microsoft.com/office/powerpoint/2010/main" val="310375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AA71-75BD-5ECB-9904-A63F985E0AB3}"/>
              </a:ext>
            </a:extLst>
          </p:cNvPr>
          <p:cNvSpPr>
            <a:spLocks noGrp="1"/>
          </p:cNvSpPr>
          <p:nvPr>
            <p:ph type="title"/>
          </p:nvPr>
        </p:nvSpPr>
        <p:spPr/>
        <p:txBody>
          <a:bodyPr>
            <a:normAutofit/>
          </a:bodyPr>
          <a:lstStyle/>
          <a:p>
            <a:r>
              <a:rPr lang="en-GB" b="1" dirty="0">
                <a:ea typeface="+mj-lt"/>
                <a:cs typeface="+mj-lt"/>
              </a:rPr>
              <a:t>Data Transformation and Feature Engineering</a:t>
            </a:r>
            <a:endParaRPr lang="en-US" b="1" dirty="0"/>
          </a:p>
          <a:p>
            <a:endParaRPr lang="en-GB" b="1" dirty="0"/>
          </a:p>
        </p:txBody>
      </p:sp>
      <p:sp>
        <p:nvSpPr>
          <p:cNvPr id="3" name="Content Placeholder 2">
            <a:extLst>
              <a:ext uri="{FF2B5EF4-FFF2-40B4-BE49-F238E27FC236}">
                <a16:creationId xmlns:a16="http://schemas.microsoft.com/office/drawing/2014/main" id="{9354278B-FF0E-B479-A890-14DB5E27894E}"/>
              </a:ext>
            </a:extLst>
          </p:cNvPr>
          <p:cNvSpPr>
            <a:spLocks noGrp="1"/>
          </p:cNvSpPr>
          <p:nvPr>
            <p:ph idx="1"/>
          </p:nvPr>
        </p:nvSpPr>
        <p:spPr>
          <a:xfrm>
            <a:off x="1307064" y="2304704"/>
            <a:ext cx="9905999" cy="3541714"/>
          </a:xfrm>
        </p:spPr>
        <p:txBody>
          <a:bodyPr vert="horz" lIns="91440" tIns="45720" rIns="91440" bIns="45720" rtlCol="0" anchor="t">
            <a:normAutofit/>
          </a:bodyPr>
          <a:lstStyle/>
          <a:p>
            <a:r>
              <a:rPr lang="en-GB" dirty="0">
                <a:ea typeface="+mn-lt"/>
                <a:cs typeface="+mn-lt"/>
              </a:rPr>
              <a:t>New features were created to facilitate analysis, including age grouping, survey midpoint calculation, and BMI category encoding. This enabled more comprehensive and sorted visualizations.</a:t>
            </a:r>
            <a:endParaRPr lang="en-US" dirty="0">
              <a:ea typeface="+mn-lt"/>
              <a:cs typeface="+mn-lt"/>
            </a:endParaRPr>
          </a:p>
        </p:txBody>
      </p:sp>
    </p:spTree>
    <p:extLst>
      <p:ext uri="{BB962C8B-B14F-4D97-AF65-F5344CB8AC3E}">
        <p14:creationId xmlns:p14="http://schemas.microsoft.com/office/powerpoint/2010/main" val="180394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AA71-75BD-5ECB-9904-A63F985E0AB3}"/>
              </a:ext>
            </a:extLst>
          </p:cNvPr>
          <p:cNvSpPr>
            <a:spLocks noGrp="1"/>
          </p:cNvSpPr>
          <p:nvPr>
            <p:ph type="title"/>
          </p:nvPr>
        </p:nvSpPr>
        <p:spPr>
          <a:xfrm>
            <a:off x="1229761" y="83"/>
            <a:ext cx="9905998" cy="1478570"/>
          </a:xfrm>
        </p:spPr>
        <p:txBody>
          <a:bodyPr>
            <a:normAutofit/>
          </a:bodyPr>
          <a:lstStyle/>
          <a:p>
            <a:r>
              <a:rPr lang="en-GB" b="1" dirty="0">
                <a:ea typeface="+mj-lt"/>
                <a:cs typeface="+mj-lt"/>
              </a:rPr>
              <a:t>Exploratory Data Analysis</a:t>
            </a:r>
            <a:endParaRPr lang="en-US" b="1" dirty="0"/>
          </a:p>
        </p:txBody>
      </p:sp>
      <p:sp>
        <p:nvSpPr>
          <p:cNvPr id="3" name="Content Placeholder 2">
            <a:extLst>
              <a:ext uri="{FF2B5EF4-FFF2-40B4-BE49-F238E27FC236}">
                <a16:creationId xmlns:a16="http://schemas.microsoft.com/office/drawing/2014/main" id="{9354278B-FF0E-B479-A890-14DB5E27894E}"/>
              </a:ext>
            </a:extLst>
          </p:cNvPr>
          <p:cNvSpPr>
            <a:spLocks noGrp="1"/>
          </p:cNvSpPr>
          <p:nvPr>
            <p:ph idx="1"/>
          </p:nvPr>
        </p:nvSpPr>
        <p:spPr>
          <a:xfrm>
            <a:off x="1246542" y="1106104"/>
            <a:ext cx="10090931" cy="5565284"/>
          </a:xfrm>
        </p:spPr>
        <p:txBody>
          <a:bodyPr vert="horz" lIns="91440" tIns="45720" rIns="91440" bIns="45720" rtlCol="0" anchor="t">
            <a:noAutofit/>
          </a:bodyPr>
          <a:lstStyle/>
          <a:p>
            <a:pPr marL="0" indent="0" algn="just">
              <a:buNone/>
            </a:pPr>
            <a:r>
              <a:rPr lang="en-GB" sz="2000" b="1" dirty="0">
                <a:ea typeface="+mn-lt"/>
                <a:cs typeface="+mn-lt"/>
              </a:rPr>
              <a:t>BMI Distribution Across Age Groups</a:t>
            </a:r>
            <a:endParaRPr lang="en-US" sz="2000" dirty="0">
              <a:ea typeface="+mn-lt"/>
              <a:cs typeface="+mn-lt"/>
            </a:endParaRPr>
          </a:p>
          <a:p>
            <a:pPr algn="just"/>
            <a:r>
              <a:rPr lang="en-GB" sz="2000" dirty="0">
                <a:ea typeface="+mn-lt"/>
                <a:cs typeface="+mn-lt"/>
              </a:rPr>
              <a:t>Findings revealed that BMI categories tend to shift upwards with age. Higher prevalence of obesity among middle-aged and older adults suggests the need for age-specific interventions.</a:t>
            </a:r>
            <a:endParaRPr lang="en-GB" sz="2000" dirty="0"/>
          </a:p>
          <a:p>
            <a:pPr marL="0" indent="0" algn="just">
              <a:buNone/>
            </a:pPr>
            <a:r>
              <a:rPr lang="en-GB" sz="2000" b="1" dirty="0">
                <a:ea typeface="+mn-lt"/>
                <a:cs typeface="+mn-lt"/>
              </a:rPr>
              <a:t>BMI Comparison by Demographics</a:t>
            </a:r>
            <a:endParaRPr lang="en-GB" sz="2000" dirty="0"/>
          </a:p>
          <a:p>
            <a:pPr algn="just"/>
            <a:r>
              <a:rPr lang="en-GB" sz="2000" dirty="0">
                <a:ea typeface="+mn-lt"/>
                <a:cs typeface="+mn-lt"/>
              </a:rPr>
              <a:t>A bar plot showed disparities in BMI prevalence across sex and race, indicating the need to consider cultural, socioeconomic, and environmental factors in public health policies.</a:t>
            </a:r>
            <a:endParaRPr lang="en-GB" sz="2000" dirty="0"/>
          </a:p>
          <a:p>
            <a:pPr marL="0" indent="0" algn="just">
              <a:buNone/>
            </a:pPr>
            <a:r>
              <a:rPr lang="en-GB" sz="2000" b="1" dirty="0">
                <a:ea typeface="+mn-lt"/>
                <a:cs typeface="+mn-lt"/>
              </a:rPr>
              <a:t>Standard Error Distribution by BMI Category</a:t>
            </a:r>
            <a:endParaRPr lang="en-GB" sz="2000" dirty="0"/>
          </a:p>
          <a:p>
            <a:pPr algn="just"/>
            <a:r>
              <a:rPr lang="en-GB" sz="2000" dirty="0">
                <a:ea typeface="+mn-lt"/>
                <a:cs typeface="+mn-lt"/>
              </a:rPr>
              <a:t>Standard errors were generally consistent across categories, with higher variability in extreme BMI ranges, indicating reliable estimates overall.</a:t>
            </a:r>
          </a:p>
          <a:p>
            <a:pPr marL="0" indent="0" algn="just">
              <a:buNone/>
            </a:pPr>
            <a:r>
              <a:rPr lang="en-GB" sz="2000" b="1" dirty="0">
                <a:ea typeface="+mn-lt"/>
                <a:cs typeface="+mn-lt"/>
              </a:rPr>
              <a:t>Heatmap Visualization</a:t>
            </a:r>
            <a:endParaRPr lang="en-GB" sz="2000" dirty="0"/>
          </a:p>
          <a:p>
            <a:pPr algn="just"/>
            <a:r>
              <a:rPr lang="en-GB" sz="2000" dirty="0">
                <a:ea typeface="+mn-lt"/>
                <a:cs typeface="+mn-lt"/>
              </a:rPr>
              <a:t>A heatmap highlighted an upward trend in obesity estimates, particularly among middle-aged and older adults.</a:t>
            </a:r>
          </a:p>
          <a:p>
            <a:endParaRPr lang="en-GB" sz="1600" dirty="0">
              <a:ea typeface="+mn-lt"/>
              <a:cs typeface="+mn-lt"/>
            </a:endParaRPr>
          </a:p>
        </p:txBody>
      </p:sp>
    </p:spTree>
    <p:extLst>
      <p:ext uri="{BB962C8B-B14F-4D97-AF65-F5344CB8AC3E}">
        <p14:creationId xmlns:p14="http://schemas.microsoft.com/office/powerpoint/2010/main" val="280492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AC05-2E99-446D-BB93-D9188161C6EE}"/>
              </a:ext>
            </a:extLst>
          </p:cNvPr>
          <p:cNvSpPr>
            <a:spLocks noGrp="1"/>
          </p:cNvSpPr>
          <p:nvPr>
            <p:ph type="title"/>
          </p:nvPr>
        </p:nvSpPr>
        <p:spPr/>
        <p:txBody>
          <a:bodyPr/>
          <a:lstStyle/>
          <a:p>
            <a:r>
              <a:rPr lang="en-US" b="1" dirty="0"/>
              <a:t>BMI Category Distribution Across Age Groups</a:t>
            </a:r>
            <a:endParaRPr lang="en-IN" b="1" dirty="0"/>
          </a:p>
        </p:txBody>
      </p:sp>
      <p:sp>
        <p:nvSpPr>
          <p:cNvPr id="3" name="Content Placeholder 2">
            <a:extLst>
              <a:ext uri="{FF2B5EF4-FFF2-40B4-BE49-F238E27FC236}">
                <a16:creationId xmlns:a16="http://schemas.microsoft.com/office/drawing/2014/main" id="{3040E84B-71BB-69AB-F936-577A8DCAB309}"/>
              </a:ext>
            </a:extLst>
          </p:cNvPr>
          <p:cNvSpPr>
            <a:spLocks noGrp="1"/>
          </p:cNvSpPr>
          <p:nvPr>
            <p:ph idx="1"/>
          </p:nvPr>
        </p:nvSpPr>
        <p:spPr>
          <a:xfrm>
            <a:off x="936057" y="2249487"/>
            <a:ext cx="4680890" cy="3541714"/>
          </a:xfrm>
        </p:spPr>
        <p:txBody>
          <a:bodyPr/>
          <a:lstStyle/>
          <a:p>
            <a:r>
              <a:rPr lang="en-US" dirty="0"/>
              <a:t>It provides a comparison of the population percentage in each BMI category for different age groups.</a:t>
            </a:r>
            <a:endParaRPr lang="en-IN" dirty="0"/>
          </a:p>
        </p:txBody>
      </p:sp>
      <p:sp>
        <p:nvSpPr>
          <p:cNvPr id="4" name="AutoShape 2" descr="Output image">
            <a:extLst>
              <a:ext uri="{FF2B5EF4-FFF2-40B4-BE49-F238E27FC236}">
                <a16:creationId xmlns:a16="http://schemas.microsoft.com/office/drawing/2014/main" id="{61375A07-6368-D2ED-9525-9A7E17174D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Output image">
            <a:extLst>
              <a:ext uri="{FF2B5EF4-FFF2-40B4-BE49-F238E27FC236}">
                <a16:creationId xmlns:a16="http://schemas.microsoft.com/office/drawing/2014/main" id="{448C043D-5913-7BE6-4EBF-6FAD6A248CD6}"/>
              </a:ext>
            </a:extLst>
          </p:cNvPr>
          <p:cNvSpPr>
            <a:spLocks noChangeAspect="1" noChangeArrowheads="1"/>
          </p:cNvSpPr>
          <p:nvPr/>
        </p:nvSpPr>
        <p:spPr bwMode="auto">
          <a:xfrm>
            <a:off x="5113176" y="3754016"/>
            <a:ext cx="5159828" cy="31039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Output image">
            <a:extLst>
              <a:ext uri="{FF2B5EF4-FFF2-40B4-BE49-F238E27FC236}">
                <a16:creationId xmlns:a16="http://schemas.microsoft.com/office/drawing/2014/main" id="{F9918510-A928-56C2-0F71-4FF1D1B2FDC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F8CADA2-1C74-7ED6-0C18-A798B44DF2BE}"/>
              </a:ext>
            </a:extLst>
          </p:cNvPr>
          <p:cNvPicPr>
            <a:picLocks noChangeAspect="1"/>
          </p:cNvPicPr>
          <p:nvPr/>
        </p:nvPicPr>
        <p:blipFill>
          <a:blip r:embed="rId2"/>
          <a:stretch>
            <a:fillRect/>
          </a:stretch>
        </p:blipFill>
        <p:spPr>
          <a:xfrm>
            <a:off x="5693147" y="2142186"/>
            <a:ext cx="6343343" cy="3756316"/>
          </a:xfrm>
          <a:prstGeom prst="rect">
            <a:avLst/>
          </a:prstGeom>
        </p:spPr>
      </p:pic>
    </p:spTree>
    <p:extLst>
      <p:ext uri="{BB962C8B-B14F-4D97-AF65-F5344CB8AC3E}">
        <p14:creationId xmlns:p14="http://schemas.microsoft.com/office/powerpoint/2010/main" val="181498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245</TotalTime>
  <Words>737</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Exploratory Data Analysis of BMI and Weight-Related Health Trends in the U.S. Population </vt:lpstr>
      <vt:lpstr>Introduction</vt:lpstr>
      <vt:lpstr>Data Source</vt:lpstr>
      <vt:lpstr>Data Description </vt:lpstr>
      <vt:lpstr>DATA VISUALIZATION </vt:lpstr>
      <vt:lpstr>Methodology </vt:lpstr>
      <vt:lpstr>Data Transformation and Feature Engineering </vt:lpstr>
      <vt:lpstr>Exploratory Data Analysis</vt:lpstr>
      <vt:lpstr>BMI Category Distribution Across Age Groups</vt:lpstr>
      <vt:lpstr>demographic or age-related obesity rates </vt:lpstr>
      <vt:lpstr>Insights and 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Koteswara Rao Kanaparthi</cp:lastModifiedBy>
  <cp:revision>51</cp:revision>
  <dcterms:created xsi:type="dcterms:W3CDTF">2024-11-06T14:03:13Z</dcterms:created>
  <dcterms:modified xsi:type="dcterms:W3CDTF">2024-11-07T05:09:07Z</dcterms:modified>
</cp:coreProperties>
</file>