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4"/>
  </p:sldMasterIdLst>
  <p:notesMasterIdLst>
    <p:notesMasterId r:id="rId23"/>
  </p:notesMasterIdLst>
  <p:handoutMasterIdLst>
    <p:handoutMasterId r:id="rId24"/>
  </p:handoutMasterIdLst>
  <p:sldIdLst>
    <p:sldId id="256" r:id="rId5"/>
    <p:sldId id="337" r:id="rId6"/>
    <p:sldId id="262" r:id="rId7"/>
    <p:sldId id="319" r:id="rId8"/>
    <p:sldId id="313" r:id="rId9"/>
    <p:sldId id="325" r:id="rId10"/>
    <p:sldId id="321" r:id="rId11"/>
    <p:sldId id="332" r:id="rId12"/>
    <p:sldId id="329" r:id="rId13"/>
    <p:sldId id="330" r:id="rId14"/>
    <p:sldId id="333" r:id="rId15"/>
    <p:sldId id="334" r:id="rId16"/>
    <p:sldId id="335" r:id="rId17"/>
    <p:sldId id="338" r:id="rId18"/>
    <p:sldId id="328" r:id="rId19"/>
    <p:sldId id="331" r:id="rId20"/>
    <p:sldId id="326" r:id="rId21"/>
    <p:sldId id="33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D610D6-103A-7D46-AFB0-33BADE3F1C95}" v="601" dt="2025-01-17T13:47:59.429"/>
  </p1510:revLst>
</p1510:revInfo>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36" autoAdjust="0"/>
    <p:restoredTop sz="95660" autoAdjust="0"/>
  </p:normalViewPr>
  <p:slideViewPr>
    <p:cSldViewPr snapToGrid="0">
      <p:cViewPr>
        <p:scale>
          <a:sx n="100" d="100"/>
          <a:sy n="100" d="100"/>
        </p:scale>
        <p:origin x="456" y="-48"/>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3/21/2025</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3/21/2025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3</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828775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3899098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083435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300283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7061312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3556106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1"/>
            <a:ext cx="5160757" cy="2972990"/>
          </a:xfrm>
        </p:spPr>
        <p:txBody>
          <a:bodyPr>
            <a:noAutofit/>
          </a:bodyPr>
          <a:lstStyle>
            <a:lvl1pPr algn="ctr">
              <a:defRPr sz="4800"/>
            </a:lvl1pPr>
          </a:lstStyle>
          <a:p>
            <a:r>
              <a:rPr lang="en-US" dirty="0"/>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462643" y="4081727"/>
            <a:ext cx="5160757" cy="1780513"/>
          </a:xfrm>
        </p:spPr>
        <p:txBody>
          <a:bodyPr anchor="t" anchorCtr="0">
            <a:noAutofit/>
          </a:bodyPr>
          <a:lstStyle>
            <a:lvl1pPr marL="0" indent="0" algn="ctr">
              <a:buNone/>
              <a:defRPr lang="en-US" sz="1800" kern="1200" cap="all" spc="300" dirty="0">
                <a:solidFill>
                  <a:schemeClr val="tx1">
                    <a:alpha val="60000"/>
                  </a:schemeClr>
                </a:solidFill>
                <a:latin typeface="+mn-lt"/>
                <a:ea typeface="+mn-ea"/>
                <a:cs typeface="+mn-cs"/>
              </a:defRPr>
            </a:lvl1pPr>
          </a:lstStyle>
          <a:p>
            <a:r>
              <a:rPr lang="en-US" dirty="0">
                <a:cs typeface="Calibri"/>
              </a:rPr>
              <a:t>Click to add subtitle</a:t>
            </a:r>
            <a:endParaRPr lang="en-US" dirty="0"/>
          </a:p>
        </p:txBody>
      </p:sp>
      <p:grpSp>
        <p:nvGrpSpPr>
          <p:cNvPr id="4" name="Group 3">
            <a:extLst>
              <a:ext uri="{FF2B5EF4-FFF2-40B4-BE49-F238E27FC236}">
                <a16:creationId xmlns:a16="http://schemas.microsoft.com/office/drawing/2014/main" id="{741D5DFE-8F3F-B784-41B0-31F1C534B8C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5" name="Rectangle 4">
              <a:extLst>
                <a:ext uri="{FF2B5EF4-FFF2-40B4-BE49-F238E27FC236}">
                  <a16:creationId xmlns:a16="http://schemas.microsoft.com/office/drawing/2014/main" id="{C78FF8C9-13C5-56E2-15F0-726312FF5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14867E99-B662-B6E9-E6E5-C3407AF419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9" name="Group 18">
                <a:extLst>
                  <a:ext uri="{FF2B5EF4-FFF2-40B4-BE49-F238E27FC236}">
                    <a16:creationId xmlns:a16="http://schemas.microsoft.com/office/drawing/2014/main" id="{17278895-DA26-C127-87C0-697FD9488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830A98F7-AE8F-57AF-4A98-D9FDD5E348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04E85AAB-DBFC-9EFB-0839-BD3BF907C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FB82D752-7675-919F-1F4E-A662D638CA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315DAC7-8F1F-7516-6093-EF240456E26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8784DA3A-66FB-8A56-0830-9C7BAE1BD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7465245-FA5B-23A6-733F-92E4C7D22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E5934380-F9D4-5C01-360B-793C27BC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0" name="Group 29">
            <a:extLst>
              <a:ext uri="{FF2B5EF4-FFF2-40B4-BE49-F238E27FC236}">
                <a16:creationId xmlns:a16="http://schemas.microsoft.com/office/drawing/2014/main" id="{DCD2A0D6-CCC5-0E52-3DEA-FC7EDC9C493E}"/>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31" name="Rectangle 30">
              <a:extLst>
                <a:ext uri="{FF2B5EF4-FFF2-40B4-BE49-F238E27FC236}">
                  <a16:creationId xmlns:a16="http://schemas.microsoft.com/office/drawing/2014/main" id="{5952F4BA-7236-1B1C-5216-B9BE515C7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4555DC04-CCBE-6784-2184-F53E6BB5E1D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0B9A340D-1663-7DA9-73AE-9B675EF5022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79252168-D1D9-C3CD-EFC8-41C970A05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9">
                  <a:extLst>
                    <a:ext uri="{FF2B5EF4-FFF2-40B4-BE49-F238E27FC236}">
                      <a16:creationId xmlns:a16="http://schemas.microsoft.com/office/drawing/2014/main" id="{BD3D9A06-E42E-5D13-8785-3C0D11DE1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Line 70">
                  <a:extLst>
                    <a:ext uri="{FF2B5EF4-FFF2-40B4-BE49-F238E27FC236}">
                      <a16:creationId xmlns:a16="http://schemas.microsoft.com/office/drawing/2014/main" id="{21834AF8-71F0-5841-4EC6-634FD9FE38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a:extLst>
                  <a:ext uri="{FF2B5EF4-FFF2-40B4-BE49-F238E27FC236}">
                    <a16:creationId xmlns:a16="http://schemas.microsoft.com/office/drawing/2014/main" id="{2D1C1DDF-35C6-613D-DA7C-81FC3E0E96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F63E067E-30E2-CF93-0F3E-7766C716D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9">
                  <a:extLst>
                    <a:ext uri="{FF2B5EF4-FFF2-40B4-BE49-F238E27FC236}">
                      <a16:creationId xmlns:a16="http://schemas.microsoft.com/office/drawing/2014/main" id="{E1121437-B5EB-87F8-77CC-3B2824452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Line 70">
                  <a:extLst>
                    <a:ext uri="{FF2B5EF4-FFF2-40B4-BE49-F238E27FC236}">
                      <a16:creationId xmlns:a16="http://schemas.microsoft.com/office/drawing/2014/main" id="{0FC3E6C1-F30C-BEBC-7EBD-1D93DCD0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spTree>
    <p:extLst>
      <p:ext uri="{BB962C8B-B14F-4D97-AF65-F5344CB8AC3E}">
        <p14:creationId xmlns:p14="http://schemas.microsoft.com/office/powerpoint/2010/main" val="3687433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39685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878532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3106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sp>
        <p:nvSpPr>
          <p:cNvPr id="8" name="Content Placeholder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0" name="Group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3" name="Group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 name="Date Placeholder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6" name="Footer Placeholder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Slide Number Placeholder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394235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4" name="Title 10">
            <a:extLst>
              <a:ext uri="{FF2B5EF4-FFF2-40B4-BE49-F238E27FC236}">
                <a16:creationId xmlns:a16="http://schemas.microsoft.com/office/drawing/2014/main" id="{4C136262-2D92-08CC-8364-8E00D9FE631A}"/>
              </a:ext>
            </a:extLst>
          </p:cNvPr>
          <p:cNvSpPr>
            <a:spLocks noGrp="1"/>
          </p:cNvSpPr>
          <p:nvPr>
            <p:ph type="title" hasCustomPrompt="1"/>
          </p:nvPr>
        </p:nvSpPr>
        <p:spPr>
          <a:xfrm>
            <a:off x="4313685" y="400049"/>
            <a:ext cx="7310152" cy="1185045"/>
          </a:xfrm>
        </p:spPr>
        <p:txBody>
          <a:bodyPr lIns="0">
            <a:normAutofit/>
          </a:bodyPr>
          <a:lstStyle>
            <a:lvl1pPr>
              <a:defRPr sz="3600"/>
            </a:lvl1pPr>
          </a:lstStyle>
          <a:p>
            <a:r>
              <a:rPr lang="en-US" dirty="0"/>
              <a:t>Click to add title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450810" y="430212"/>
            <a:ext cx="2989063" cy="59975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5" name="Content Placeholder 2">
            <a:extLst>
              <a:ext uri="{FF2B5EF4-FFF2-40B4-BE49-F238E27FC236}">
                <a16:creationId xmlns:a16="http://schemas.microsoft.com/office/drawing/2014/main" id="{8DF82769-951B-3DA0-5C05-D7354E00A372}"/>
              </a:ext>
            </a:extLst>
          </p:cNvPr>
          <p:cNvSpPr>
            <a:spLocks noGrp="1"/>
          </p:cNvSpPr>
          <p:nvPr>
            <p:ph idx="10" hasCustomPrompt="1"/>
          </p:nvPr>
        </p:nvSpPr>
        <p:spPr>
          <a:xfrm>
            <a:off x="4313685" y="1997132"/>
            <a:ext cx="7314440"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BE138E9-0025-C4F7-43CB-C242E93B3C5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431368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F3412D6E-AE2E-B8C7-3247-1E771842C84E}"/>
              </a:ext>
            </a:extLst>
          </p:cNvPr>
          <p:cNvSpPr>
            <a:spLocks noGrp="1"/>
          </p:cNvSpPr>
          <p:nvPr>
            <p:ph type="dt" sz="half" idx="2"/>
          </p:nvPr>
        </p:nvSpPr>
        <p:spPr>
          <a:xfrm>
            <a:off x="431368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FDA960C8-4CEC-FD5C-58B1-0A33E80158A5}"/>
              </a:ext>
            </a:extLst>
          </p:cNvPr>
          <p:cNvSpPr>
            <a:spLocks noGrp="1"/>
          </p:cNvSpPr>
          <p:nvPr>
            <p:ph type="ftr" sz="quarter" idx="3"/>
          </p:nvPr>
        </p:nvSpPr>
        <p:spPr>
          <a:xfrm>
            <a:off x="6161392" y="6356350"/>
            <a:ext cx="3614737" cy="460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46500073-CE8C-BD5A-D965-BBB31877FC0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934614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Table">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08188DE9-5A5D-940E-A9B9-5CFB3A7C1A19}"/>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5" name="Content Placeholder 2">
            <a:extLst>
              <a:ext uri="{FF2B5EF4-FFF2-40B4-BE49-F238E27FC236}">
                <a16:creationId xmlns:a16="http://schemas.microsoft.com/office/drawing/2014/main" id="{A134A48A-4B33-4D5B-B419-07841EB58903}"/>
              </a:ext>
            </a:extLst>
          </p:cNvPr>
          <p:cNvSpPr>
            <a:spLocks noGrp="1"/>
          </p:cNvSpPr>
          <p:nvPr>
            <p:ph idx="10" hasCustomPrompt="1"/>
          </p:nvPr>
        </p:nvSpPr>
        <p:spPr>
          <a:xfrm>
            <a:off x="568164" y="1997132"/>
            <a:ext cx="4105436"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D84167E6-4D04-7A2D-23CD-96BBAF8BB09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BC648438-1E2A-193E-BB18-7CBA2B4929F7}"/>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704BF0ED-9E99-363F-C319-90444F339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A5F4DA9D-3116-000E-0A7B-D7B93F32481B}"/>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
        <p:nvSpPr>
          <p:cNvPr id="10" name="Table Placeholder 9">
            <a:extLst>
              <a:ext uri="{FF2B5EF4-FFF2-40B4-BE49-F238E27FC236}">
                <a16:creationId xmlns:a16="http://schemas.microsoft.com/office/drawing/2014/main" id="{98CFB27C-609E-49B0-CA37-A6CCB5E9DC5C}"/>
              </a:ext>
            </a:extLst>
          </p:cNvPr>
          <p:cNvSpPr>
            <a:spLocks noGrp="1"/>
          </p:cNvSpPr>
          <p:nvPr>
            <p:ph type="tbl" sz="quarter" idx="11" hasCustomPrompt="1"/>
          </p:nvPr>
        </p:nvSpPr>
        <p:spPr>
          <a:xfrm>
            <a:off x="4833938" y="1997075"/>
            <a:ext cx="6781268" cy="4232218"/>
          </a:xfrm>
        </p:spPr>
        <p:txBody>
          <a:bodyPr/>
          <a:lstStyle>
            <a:lvl1pPr>
              <a:defRPr/>
            </a:lvl1pPr>
          </a:lstStyle>
          <a:p>
            <a:r>
              <a:rPr lang="en-US" dirty="0"/>
              <a:t>Click to add table</a:t>
            </a:r>
          </a:p>
        </p:txBody>
      </p:sp>
    </p:spTree>
    <p:extLst>
      <p:ext uri="{BB962C8B-B14F-4D97-AF65-F5344CB8AC3E}">
        <p14:creationId xmlns:p14="http://schemas.microsoft.com/office/powerpoint/2010/main" val="4000202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4062397"/>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120C2CE9-09D7-C315-9A26-E750905F8DE9}"/>
              </a:ext>
            </a:extLst>
          </p:cNvPr>
          <p:cNvSpPr>
            <a:spLocks noGrp="1"/>
          </p:cNvSpPr>
          <p:nvPr>
            <p:ph type="title" hasCustomPrompt="1"/>
          </p:nvPr>
        </p:nvSpPr>
        <p:spPr>
          <a:xfrm>
            <a:off x="3157636" y="400049"/>
            <a:ext cx="8467760" cy="1185045"/>
          </a:xfrm>
        </p:spPr>
        <p:txBody>
          <a:bodyPr lIns="0">
            <a:normAutofit/>
          </a:bodyPr>
          <a:lstStyle>
            <a:lvl1pPr>
              <a:defRPr sz="3600"/>
            </a:lvl1pPr>
          </a:lstStyle>
          <a:p>
            <a:r>
              <a:rPr lang="en-US" dirty="0"/>
              <a:t>Click to add title</a:t>
            </a:r>
          </a:p>
        </p:txBody>
      </p:sp>
      <p:sp>
        <p:nvSpPr>
          <p:cNvPr id="8" name="Content Placeholder 2">
            <a:extLst>
              <a:ext uri="{FF2B5EF4-FFF2-40B4-BE49-F238E27FC236}">
                <a16:creationId xmlns:a16="http://schemas.microsoft.com/office/drawing/2014/main" id="{BB5F0A77-8ECB-36B0-0483-E734AB12FD75}"/>
              </a:ext>
            </a:extLst>
          </p:cNvPr>
          <p:cNvSpPr>
            <a:spLocks noGrp="1"/>
          </p:cNvSpPr>
          <p:nvPr>
            <p:ph idx="11" hasCustomPrompt="1"/>
          </p:nvPr>
        </p:nvSpPr>
        <p:spPr>
          <a:xfrm>
            <a:off x="3157636" y="1997132"/>
            <a:ext cx="5597686" cy="4356056"/>
          </a:xfrm>
        </p:spPr>
        <p:txBody>
          <a:bodyPr lIns="0">
            <a:normAutofit/>
          </a:bodyPr>
          <a:lstStyle>
            <a:lvl1pPr marL="0" indent="0">
              <a:lnSpc>
                <a:spcPct val="130000"/>
              </a:lnSpc>
              <a:buNone/>
              <a:defRPr sz="1800"/>
            </a:lvl1pPr>
            <a:lvl2pPr marL="645750" indent="-285750">
              <a:lnSpc>
                <a:spcPct val="130000"/>
              </a:lnSpc>
              <a:buFont typeface="Arial" panose="020B0604020202020204" pitchFamily="34" charset="0"/>
              <a:buChar char="•"/>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Content Placeholder 2">
            <a:extLst>
              <a:ext uri="{FF2B5EF4-FFF2-40B4-BE49-F238E27FC236}">
                <a16:creationId xmlns:a16="http://schemas.microsoft.com/office/drawing/2014/main" id="{CB4063C8-82E1-0B52-0D41-B642726AD1E6}"/>
              </a:ext>
            </a:extLst>
          </p:cNvPr>
          <p:cNvSpPr>
            <a:spLocks noGrp="1"/>
          </p:cNvSpPr>
          <p:nvPr>
            <p:ph sz="half" idx="10" hasCustomPrompt="1"/>
          </p:nvPr>
        </p:nvSpPr>
        <p:spPr>
          <a:xfrm>
            <a:off x="8945821" y="1997134"/>
            <a:ext cx="2679575" cy="4356054"/>
          </a:xfrm>
        </p:spPr>
        <p:txBody>
          <a:bodyPr>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grpSp>
        <p:nvGrpSpPr>
          <p:cNvPr id="93" name="Group 92">
            <a:extLst>
              <a:ext uri="{FF2B5EF4-FFF2-40B4-BE49-F238E27FC236}">
                <a16:creationId xmlns:a16="http://schemas.microsoft.com/office/drawing/2014/main" id="{0374DF95-81A4-1CFF-D87E-1DBCA565C792}"/>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285095" y="457964"/>
            <a:ext cx="2211229" cy="2707415"/>
            <a:chOff x="9728105" y="457964"/>
            <a:chExt cx="2211229" cy="2707415"/>
          </a:xfrm>
        </p:grpSpPr>
        <p:grpSp>
          <p:nvGrpSpPr>
            <p:cNvPr id="94" name="Group 93">
              <a:extLst>
                <a:ext uri="{FF2B5EF4-FFF2-40B4-BE49-F238E27FC236}">
                  <a16:creationId xmlns:a16="http://schemas.microsoft.com/office/drawing/2014/main" id="{C15172FB-4F23-B7CE-4A45-A96A16F64CA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00" name="Group 99">
                <a:extLst>
                  <a:ext uri="{FF2B5EF4-FFF2-40B4-BE49-F238E27FC236}">
                    <a16:creationId xmlns:a16="http://schemas.microsoft.com/office/drawing/2014/main" id="{78A1988F-4EE5-01C8-E1E2-EE21A6AF800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04" name="Straight Connector 103">
                  <a:extLst>
                    <a:ext uri="{FF2B5EF4-FFF2-40B4-BE49-F238E27FC236}">
                      <a16:creationId xmlns:a16="http://schemas.microsoft.com/office/drawing/2014/main" id="{59707535-B3AB-7212-B069-A366ABAFE26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14A54E3-A9EA-3476-B996-946D455F356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6" name="Rectangle 30">
                  <a:extLst>
                    <a:ext uri="{FF2B5EF4-FFF2-40B4-BE49-F238E27FC236}">
                      <a16:creationId xmlns:a16="http://schemas.microsoft.com/office/drawing/2014/main" id="{8096AB25-3A2B-B9B7-A68E-1974E3ED8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30">
                  <a:extLst>
                    <a:ext uri="{FF2B5EF4-FFF2-40B4-BE49-F238E27FC236}">
                      <a16:creationId xmlns:a16="http://schemas.microsoft.com/office/drawing/2014/main" id="{2085403A-97EF-4203-C58B-E41070E516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 name="Group 100">
                <a:extLst>
                  <a:ext uri="{FF2B5EF4-FFF2-40B4-BE49-F238E27FC236}">
                    <a16:creationId xmlns:a16="http://schemas.microsoft.com/office/drawing/2014/main" id="{B2F8BD77-64E1-4FBD-81A4-E43A307C934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02" name="Freeform: Shape 101">
                  <a:extLst>
                    <a:ext uri="{FF2B5EF4-FFF2-40B4-BE49-F238E27FC236}">
                      <a16:creationId xmlns:a16="http://schemas.microsoft.com/office/drawing/2014/main" id="{323A0F3A-5730-3AFC-409F-6A67460C5A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3" name="Freeform: Shape 102">
                  <a:extLst>
                    <a:ext uri="{FF2B5EF4-FFF2-40B4-BE49-F238E27FC236}">
                      <a16:creationId xmlns:a16="http://schemas.microsoft.com/office/drawing/2014/main" id="{70681FEE-64CB-7074-366C-42CED63713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5" name="Group 94">
              <a:extLst>
                <a:ext uri="{FF2B5EF4-FFF2-40B4-BE49-F238E27FC236}">
                  <a16:creationId xmlns:a16="http://schemas.microsoft.com/office/drawing/2014/main" id="{08813273-0B3B-17D4-89E5-22B5D640785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96" name="Group 95">
                <a:extLst>
                  <a:ext uri="{FF2B5EF4-FFF2-40B4-BE49-F238E27FC236}">
                    <a16:creationId xmlns:a16="http://schemas.microsoft.com/office/drawing/2014/main" id="{8DEE50A8-DEB8-82E4-6939-22346B41BF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98" name="Freeform 68">
                  <a:extLst>
                    <a:ext uri="{FF2B5EF4-FFF2-40B4-BE49-F238E27FC236}">
                      <a16:creationId xmlns:a16="http://schemas.microsoft.com/office/drawing/2014/main" id="{7C268328-6EF0-F968-28D1-9F0E5B0177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9" name="Freeform 69">
                  <a:extLst>
                    <a:ext uri="{FF2B5EF4-FFF2-40B4-BE49-F238E27FC236}">
                      <a16:creationId xmlns:a16="http://schemas.microsoft.com/office/drawing/2014/main" id="{37BFDF79-1029-8C4B-621E-4A6C9DFB6D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7" name="Line 70">
                <a:extLst>
                  <a:ext uri="{FF2B5EF4-FFF2-40B4-BE49-F238E27FC236}">
                    <a16:creationId xmlns:a16="http://schemas.microsoft.com/office/drawing/2014/main" id="{20958208-D7CF-3479-7930-E3FB39DAA4D0}"/>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08" name="Group 107">
            <a:extLst>
              <a:ext uri="{FF2B5EF4-FFF2-40B4-BE49-F238E27FC236}">
                <a16:creationId xmlns:a16="http://schemas.microsoft.com/office/drawing/2014/main" id="{A5445BB5-50E8-C707-7C74-32796AC9867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flipV="1">
            <a:off x="268449" y="3721100"/>
            <a:ext cx="2211229" cy="2707415"/>
            <a:chOff x="9728105" y="457964"/>
            <a:chExt cx="2211229" cy="2707415"/>
          </a:xfrm>
        </p:grpSpPr>
        <p:grpSp>
          <p:nvGrpSpPr>
            <p:cNvPr id="109" name="Group 108">
              <a:extLst>
                <a:ext uri="{FF2B5EF4-FFF2-40B4-BE49-F238E27FC236}">
                  <a16:creationId xmlns:a16="http://schemas.microsoft.com/office/drawing/2014/main" id="{60348311-F256-5764-CF61-E4D36CE7B8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5" name="Group 114">
                <a:extLst>
                  <a:ext uri="{FF2B5EF4-FFF2-40B4-BE49-F238E27FC236}">
                    <a16:creationId xmlns:a16="http://schemas.microsoft.com/office/drawing/2014/main" id="{965C0C66-56A0-6241-4611-3A2493CC25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19" name="Straight Connector 118">
                  <a:extLst>
                    <a:ext uri="{FF2B5EF4-FFF2-40B4-BE49-F238E27FC236}">
                      <a16:creationId xmlns:a16="http://schemas.microsoft.com/office/drawing/2014/main" id="{EACD9C93-31AC-1752-5BBC-966E9B2DBF9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D9C47F5-E53F-7F26-B78D-C86305CF012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1" name="Rectangle 30">
                  <a:extLst>
                    <a:ext uri="{FF2B5EF4-FFF2-40B4-BE49-F238E27FC236}">
                      <a16:creationId xmlns:a16="http://schemas.microsoft.com/office/drawing/2014/main" id="{83DE65FD-926B-50A2-C5CD-C1ED2C6BFDB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30">
                  <a:extLst>
                    <a:ext uri="{FF2B5EF4-FFF2-40B4-BE49-F238E27FC236}">
                      <a16:creationId xmlns:a16="http://schemas.microsoft.com/office/drawing/2014/main" id="{B2D4F39F-E241-2969-4965-6940516FC55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6" name="Group 115">
                <a:extLst>
                  <a:ext uri="{FF2B5EF4-FFF2-40B4-BE49-F238E27FC236}">
                    <a16:creationId xmlns:a16="http://schemas.microsoft.com/office/drawing/2014/main" id="{38E667E2-23D6-06EC-B435-059EACC0489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7" name="Freeform: Shape 116">
                  <a:extLst>
                    <a:ext uri="{FF2B5EF4-FFF2-40B4-BE49-F238E27FC236}">
                      <a16:creationId xmlns:a16="http://schemas.microsoft.com/office/drawing/2014/main" id="{76B00091-7194-5945-8734-F08C954FA7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8" name="Freeform: Shape 117">
                  <a:extLst>
                    <a:ext uri="{FF2B5EF4-FFF2-40B4-BE49-F238E27FC236}">
                      <a16:creationId xmlns:a16="http://schemas.microsoft.com/office/drawing/2014/main" id="{BBC29BA4-16A3-1452-4146-20264C0146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10" name="Group 109">
              <a:extLst>
                <a:ext uri="{FF2B5EF4-FFF2-40B4-BE49-F238E27FC236}">
                  <a16:creationId xmlns:a16="http://schemas.microsoft.com/office/drawing/2014/main" id="{6DEF5151-E1C8-79DA-AA94-F406CE561B04}"/>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11" name="Group 110">
                <a:extLst>
                  <a:ext uri="{FF2B5EF4-FFF2-40B4-BE49-F238E27FC236}">
                    <a16:creationId xmlns:a16="http://schemas.microsoft.com/office/drawing/2014/main" id="{A63FFA48-1F7E-5963-4AAD-A6E2C1D4B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3" name="Freeform 68">
                  <a:extLst>
                    <a:ext uri="{FF2B5EF4-FFF2-40B4-BE49-F238E27FC236}">
                      <a16:creationId xmlns:a16="http://schemas.microsoft.com/office/drawing/2014/main" id="{9B0AC0F7-48CE-DBC4-877B-C36BD9A0E2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Freeform 69">
                  <a:extLst>
                    <a:ext uri="{FF2B5EF4-FFF2-40B4-BE49-F238E27FC236}">
                      <a16:creationId xmlns:a16="http://schemas.microsoft.com/office/drawing/2014/main" id="{9CE55AA7-08FE-768A-DFEA-13EE468895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2" name="Line 70">
                <a:extLst>
                  <a:ext uri="{FF2B5EF4-FFF2-40B4-BE49-F238E27FC236}">
                    <a16:creationId xmlns:a16="http://schemas.microsoft.com/office/drawing/2014/main" id="{EE9CD552-7569-2A39-A082-9790C85B6AA4}"/>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2" name="Straight Connector 1">
            <a:extLst>
              <a:ext uri="{FF2B5EF4-FFF2-40B4-BE49-F238E27FC236}">
                <a16:creationId xmlns:a16="http://schemas.microsoft.com/office/drawing/2014/main" id="{6F9AEDFC-F371-37C8-E0DA-7AAFA49CB82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157636"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0FD4A2EC-3D37-5ED6-3C9F-0CE19E6E5BD2}"/>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4" name="Footer Placeholder 6">
            <a:extLst>
              <a:ext uri="{FF2B5EF4-FFF2-40B4-BE49-F238E27FC236}">
                <a16:creationId xmlns:a16="http://schemas.microsoft.com/office/drawing/2014/main" id="{F4A13167-ABFC-A428-5DDD-7F6BAA8E9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FCEF8E96-D06F-D077-7044-401B18EE50E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099404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15290885-2BB2-6DEC-1F8F-AA5FF9F3F3B0}"/>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C06F9AAF-6332-F1FC-4AAC-EF9A6B867C25}"/>
              </a:ext>
            </a:extLst>
          </p:cNvPr>
          <p:cNvSpPr>
            <a:spLocks noGrp="1"/>
          </p:cNvSpPr>
          <p:nvPr>
            <p:ph type="tbl" sz="quarter" idx="10" hasCustomPrompt="1"/>
          </p:nvPr>
        </p:nvSpPr>
        <p:spPr>
          <a:xfrm>
            <a:off x="568324" y="2082801"/>
            <a:ext cx="11055511" cy="3856094"/>
          </a:xfrm>
        </p:spPr>
        <p:txBody>
          <a:bodyPr/>
          <a:lstStyle>
            <a:lvl1pPr>
              <a:defRPr/>
            </a:lvl1pPr>
          </a:lstStyle>
          <a:p>
            <a:r>
              <a:rPr lang="en-US" dirty="0"/>
              <a:t>Click to add table</a:t>
            </a:r>
          </a:p>
        </p:txBody>
      </p:sp>
      <p:cxnSp>
        <p:nvCxnSpPr>
          <p:cNvPr id="2" name="Straight Connector 1">
            <a:extLst>
              <a:ext uri="{FF2B5EF4-FFF2-40B4-BE49-F238E27FC236}">
                <a16:creationId xmlns:a16="http://schemas.microsoft.com/office/drawing/2014/main" id="{09F8C9F9-EE8B-8F0D-2DF6-5E4D272BD01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5A24BD84-5B1C-458E-6F04-4D0EB689EFAC}"/>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5" name="Footer Placeholder 6">
            <a:extLst>
              <a:ext uri="{FF2B5EF4-FFF2-40B4-BE49-F238E27FC236}">
                <a16:creationId xmlns:a16="http://schemas.microsoft.com/office/drawing/2014/main" id="{379A34A7-6D50-3F63-9153-F866AF62D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D424B4E-13D0-A782-7ECD-A34870A98410}"/>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51911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87647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4644426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729507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C743F4-8769-40B4-85DF-6CB8DE9F66AA}" type="datetimeFigureOut">
              <a:rPr lang="en-US" smtClean="0"/>
              <a:t>3/21/2025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C898E9BF-BB8B-3123-6373-580D94263138}"/>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7C5EE41-C462-B4F9-77B7-242403B6F93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324A094D-338D-D5AA-3EBA-31CEC73F68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06339C7D-C09F-140D-3EC8-300FC43FC0E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07672922-D17D-27D6-6EDB-3A7BB3E2CB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BE3B7251-01C5-21EB-8C0D-F90ECAF0D75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23DFFC-62D7-8EB7-ADF7-E786C240A0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407908BF-5EE4-0630-403E-7CC56A7BA56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6D3A48C-37D7-8EF6-9F5A-C5ABC9B15CF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DB523-BDFE-3CBB-0636-F4A61A066E8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34A8F7EB-6019-5DF7-8E51-EF6764BCC2D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EAE88428-206A-9500-9E95-813E3ECBA4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EE999276-402B-6C23-62AD-1D55601954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674EA663-B9CD-4609-AE16-602FD2772C4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2D6C2BE4-DD06-45F8-4C47-AD9F7760873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54CEE976-1903-56B7-20C2-E5E456603B7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296FB9BC-BACC-7555-B55E-D47134D8634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66F23AE-A4CB-CF7C-6256-0AFF692B1A9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F7041F25-DF4F-522C-CDFC-DDF2F25D12D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10C0030B-BCDE-7E53-4230-BB87C84CF7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9C44B8DA-59E4-9FAF-E8EE-85D370AB47B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D1A8C68D-9FD6-FE14-A378-C7C229D7D80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49BEC632-8CDB-606F-7F59-8A28EB06248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F992E18B-3F40-C27D-BD9A-B5D745C2BF3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078232F3-AA5B-F041-E3AF-5F5E83DFCD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36893A3C-CD1E-DC70-E081-D79C801014C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F2EC0C04-7A5D-546D-CFE6-4C60E28C34C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63DBD544-1A13-5931-81A0-80E840BA75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1F83C05-52D3-DB11-9D07-FCC219F4CD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0C54D6D-0EA2-D10E-7D3B-F131BB40A6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FCB2F302-3E17-4754-58C6-132FB5EBD27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55CA2426-5ADC-0813-4CBE-CDF326E0BCB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75CAE9B7-15BF-6E73-8EFF-F7AADE1979F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993AE9F-277E-741D-0D4C-3E673BD08311}"/>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B328903E-72C8-AEAD-8EDA-5981083870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9799C606-640A-5A53-C0C8-FF50A5CF1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F5D82E03-67E1-86BB-5156-7F57B6CB6F8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87A6FB-FD9E-7C76-B9F2-FA6251FA3DD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F73A9883-1F64-8FD2-A7BD-A1DEE286AA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2385D6D1-52B6-2456-8F16-D3E7AA1896F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8AA727F5-4EBC-A1A4-A0BE-E87A26DEF80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CD283D19-A870-4578-74A8-C28E5EF140A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F52696B-5B43-827D-4A45-5AD24337FD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43E6BC83-6048-0B8A-7A47-2878DB9AF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FD9C8084-B936-9538-7026-3A269DCCD23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07ED4314-4DEA-F100-2B7F-8936FFEBF9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747FE79B-7221-B0B4-C540-EDCF4A93380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EBD8FCEF-A267-3E14-B1C9-E92DB32414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489946D5-005C-60F9-BF86-6A30A9488C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3B6930E3-99BC-80AF-FD6F-051D9A03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D8D343D6-6D9A-2CB9-A59E-AB0F332BE7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999769BE-19E5-2FA4-6871-BF4293A591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6B9631F4-BEF5-D60D-0B34-26642AA1166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E2128959-9EA0-55B6-53EE-9340ACA0F0B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2F682054-F8A2-22D1-CBA6-853FD1BD67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3260CDB-0157-35DC-22B3-6D555A1C0F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A2990A8C-03BE-B81D-77F2-2F6F92CCF55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047939D8-ED00-4D44-B1F8-E5E2FBFBD2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72CD6B3-08C0-235F-7EC9-C494609133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7FD6E66C-940E-4727-3B31-334B3BC032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3592FD7-376A-EAA2-5D7D-9965990524E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29F0145E-CF4E-5FFF-6F9E-670C637441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D056139F-E6DD-D7FD-FABF-6C8852037E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3B489F2-B33C-C581-CC7C-4F2FA71F8EB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2752D869-675D-2AFA-CA8C-58A08F8A284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D9B76C07-77EE-49D7-2F10-188C9D5C44E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46AEB066-5ECB-3C22-E57F-67FBFB1F7D3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DD607A7F-7D24-28A2-127A-E04EA2D45F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EF514279-A26D-CE8B-6973-F0F133AEB9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65702A41-FB3B-2F13-7500-AB3979783B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DA17E18C-60F1-532C-0801-2BA78377406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C05BD15-C4D8-652D-C6EF-40B6D7F62B8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49A031E-0F92-7D51-FD37-C36457EA600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2A4C9657-DA50-95B6-65DD-207E2092C9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FD0DC755-628F-9545-B810-E3BB83AE9C4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E6C97DB5-CD89-D688-2870-134A5203196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1993873-D3A0-0445-9ECF-7E3C47B96B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575548DC-83BC-7FBC-D6AF-286730EEAA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21A1F7-CA02-5C28-2516-26331ED2D48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1F9C09BD-3AFB-A475-CD28-E7DB588819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665A0303-A528-E6DA-6090-D35B1294644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42B6A480-6BC0-6F6A-2B9B-7059CB8B68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E13A111B-5003-B055-9A2A-BDC597181FE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961257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577990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20XX</a:t>
            </a:r>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564563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810198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20XX</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94A09A9-5501-47C1-A89A-A340965A2BE2}"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2288399"/>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1" r:id="rId12"/>
    <p:sldLayoutId id="2147483802" r:id="rId13"/>
    <p:sldLayoutId id="2147483786" r:id="rId14"/>
    <p:sldLayoutId id="2147483759" r:id="rId15"/>
    <p:sldLayoutId id="2147483735" r:id="rId16"/>
    <p:sldLayoutId id="2147483736" r:id="rId17"/>
    <p:sldLayoutId id="2147483737" r:id="rId18"/>
    <p:sldLayoutId id="2147483738" r:id="rId19"/>
    <p:sldLayoutId id="2147483739" r:id="rId20"/>
    <p:sldLayoutId id="2147483740" r:id="rId2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flipkart.com/" TargetMode="External"/><Relationship Id="rId2" Type="http://schemas.openxmlformats.org/officeDocument/2006/relationships/hyperlink" Target="https://www.amazon.com/"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849886-33C7-2C39-D1E7-6FC8AA9F7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843" y="40447"/>
            <a:ext cx="8485714" cy="1847851"/>
          </a:xfrm>
          <a:prstGeom prst="rect">
            <a:avLst/>
          </a:prstGeom>
        </p:spPr>
      </p:pic>
      <p:sp>
        <p:nvSpPr>
          <p:cNvPr id="5" name="TextBox 4">
            <a:extLst>
              <a:ext uri="{FF2B5EF4-FFF2-40B4-BE49-F238E27FC236}">
                <a16:creationId xmlns:a16="http://schemas.microsoft.com/office/drawing/2014/main" id="{59C0B27F-9212-C15B-B555-76F3DD7D027A}"/>
              </a:ext>
            </a:extLst>
          </p:cNvPr>
          <p:cNvSpPr txBox="1"/>
          <p:nvPr/>
        </p:nvSpPr>
        <p:spPr>
          <a:xfrm>
            <a:off x="697614" y="2499199"/>
            <a:ext cx="10275185" cy="3139321"/>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FIELD PROJECT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BATCH-17</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BRANCH-CSE</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REG NO:</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231FA04063-A.NAGA BABU</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231FA04633-M.PAVAN KUMAR REDDY</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231FA04A43-B.BHARGAV</a:t>
            </a:r>
          </a:p>
          <a:p>
            <a:r>
              <a:rPr lang="en-IN" sz="1800" dirty="0">
                <a:latin typeface="Times New Roman" panose="02020603050405020304" pitchFamily="18" charset="0"/>
                <a:cs typeface="Times New Roman" panose="02020603050405020304" pitchFamily="18" charset="0"/>
              </a:rPr>
              <a:t>             231FA04C10-B.GANESH</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288026"/>
            <a:ext cx="10085388" cy="4670425"/>
          </a:xfrm>
        </p:spPr>
        <p:txBody>
          <a:bodyPr numCol="2">
            <a:noAutofit/>
          </a:bodyPr>
          <a:lstStyle/>
          <a:p>
            <a:r>
              <a:rPr lang="en-IN" sz="1800" dirty="0">
                <a:effectLst/>
                <a:latin typeface="Times New Roman" panose="02020603050405020304" pitchFamily="18" charset="0"/>
                <a:ea typeface="SimSun" panose="02010600030101010101" pitchFamily="2" charset="-122"/>
              </a:rPr>
              <a:t>&lt;div class="search"&gt;</a:t>
            </a:r>
            <a:br>
              <a:rPr lang="en-IN" sz="1800" dirty="0">
                <a:effectLst/>
                <a:latin typeface="Times New Roman" panose="02020603050405020304" pitchFamily="18" charset="0"/>
                <a:ea typeface="SimSun" panose="02010600030101010101" pitchFamily="2" charset="-122"/>
              </a:rPr>
            </a:br>
            <a:r>
              <a:rPr lang="en-IN" sz="1800" dirty="0">
                <a:effectLst/>
                <a:latin typeface="Times New Roman" panose="02020603050405020304" pitchFamily="18" charset="0"/>
                <a:ea typeface="SimSun" panose="02010600030101010101" pitchFamily="2" charset="-122"/>
              </a:rPr>
              <a:t>            &lt;input type="text" placeholder="Search for products..."&gt;</a:t>
            </a:r>
            <a:br>
              <a:rPr lang="en-IN" sz="1800" dirty="0">
                <a:effectLst/>
                <a:latin typeface="Times New Roman" panose="02020603050405020304" pitchFamily="18" charset="0"/>
                <a:ea typeface="SimSun" panose="02010600030101010101" pitchFamily="2" charset="-122"/>
              </a:rPr>
            </a:br>
            <a:r>
              <a:rPr lang="en-IN" sz="1800" dirty="0">
                <a:effectLst/>
                <a:latin typeface="Times New Roman" panose="02020603050405020304" pitchFamily="18" charset="0"/>
                <a:ea typeface="SimSun" panose="02010600030101010101" pitchFamily="2" charset="-122"/>
              </a:rPr>
              <a:t>            &lt;li&gt;&lt;a </a:t>
            </a:r>
            <a:r>
              <a:rPr lang="en-IN" sz="1800" dirty="0" err="1">
                <a:effectLst/>
                <a:latin typeface="Times New Roman" panose="02020603050405020304" pitchFamily="18" charset="0"/>
                <a:ea typeface="SimSun" panose="02010600030101010101" pitchFamily="2" charset="-122"/>
              </a:rPr>
              <a:t>href</a:t>
            </a:r>
            <a:r>
              <a:rPr lang="en-IN" sz="1800" dirty="0">
                <a:effectLst/>
                <a:latin typeface="Times New Roman" panose="02020603050405020304" pitchFamily="18" charset="0"/>
                <a:ea typeface="SimSun" panose="02010600030101010101" pitchFamily="2" charset="-122"/>
              </a:rPr>
              <a:t>="Shopnow.html" class="</a:t>
            </a:r>
            <a:r>
              <a:rPr lang="en-IN" sz="1800" dirty="0" err="1">
                <a:effectLst/>
                <a:latin typeface="Times New Roman" panose="02020603050405020304" pitchFamily="18" charset="0"/>
                <a:ea typeface="SimSun" panose="02010600030101010101" pitchFamily="2" charset="-122"/>
              </a:rPr>
              <a:t>btn</a:t>
            </a:r>
            <a:r>
              <a:rPr lang="en-IN" sz="1800" dirty="0">
                <a:effectLst/>
                <a:latin typeface="Times New Roman" panose="02020603050405020304" pitchFamily="18" charset="0"/>
                <a:ea typeface="SimSun" panose="02010600030101010101" pitchFamily="2" charset="-122"/>
              </a:rPr>
              <a:t>"&gt;&lt;/a&gt;&lt;/li&gt;</a:t>
            </a:r>
            <a:br>
              <a:rPr lang="en-IN" sz="1800" dirty="0">
                <a:effectLst/>
                <a:latin typeface="Times New Roman" panose="02020603050405020304" pitchFamily="18" charset="0"/>
                <a:ea typeface="SimSun" panose="02010600030101010101" pitchFamily="2" charset="-122"/>
              </a:rPr>
            </a:br>
            <a:r>
              <a:rPr lang="en-IN" sz="1800" dirty="0">
                <a:effectLst/>
                <a:latin typeface="Times New Roman" panose="02020603050405020304" pitchFamily="18" charset="0"/>
                <a:ea typeface="SimSun" panose="02010600030101010101" pitchFamily="2" charset="-122"/>
              </a:rPr>
              <a:t>            &lt;button&gt;Search&lt;/button&gt;</a:t>
            </a:r>
            <a:br>
              <a:rPr lang="en-IN" sz="1800" dirty="0">
                <a:effectLst/>
                <a:latin typeface="Times New Roman" panose="02020603050405020304" pitchFamily="18" charset="0"/>
                <a:ea typeface="SimSun" panose="02010600030101010101" pitchFamily="2" charset="-122"/>
              </a:rPr>
            </a:br>
            <a:r>
              <a:rPr lang="en-IN" sz="1800" dirty="0">
                <a:effectLst/>
                <a:latin typeface="Times New Roman" panose="02020603050405020304" pitchFamily="18" charset="0"/>
                <a:ea typeface="SimSun" panose="02010600030101010101" pitchFamily="2" charset="-122"/>
              </a:rPr>
              <a:t>        &lt;/div&gt;</a:t>
            </a:r>
            <a:br>
              <a:rPr lang="en-IN" sz="1800" dirty="0">
                <a:effectLst/>
                <a:latin typeface="Times New Roman" panose="02020603050405020304" pitchFamily="18" charset="0"/>
                <a:ea typeface="SimSun" panose="02010600030101010101" pitchFamily="2" charset="-122"/>
              </a:rPr>
            </a:br>
            <a:r>
              <a:rPr lang="en-IN" sz="1800" dirty="0">
                <a:effectLst/>
                <a:latin typeface="Times New Roman" panose="02020603050405020304" pitchFamily="18" charset="0"/>
                <a:ea typeface="SimSun" panose="02010600030101010101" pitchFamily="2" charset="-122"/>
              </a:rPr>
              <a:t>    &lt;/header&gt;</a:t>
            </a:r>
            <a:br>
              <a:rPr lang="en-IN" sz="1800" dirty="0">
                <a:effectLst/>
                <a:latin typeface="Times New Roman" panose="02020603050405020304" pitchFamily="18" charset="0"/>
                <a:ea typeface="SimSun" panose="02010600030101010101" pitchFamily="2" charset="-122"/>
              </a:rPr>
            </a:br>
            <a:r>
              <a:rPr lang="en-IN" sz="1800" dirty="0">
                <a:effectLst/>
                <a:latin typeface="Times New Roman" panose="02020603050405020304" pitchFamily="18" charset="0"/>
                <a:ea typeface="SimSun" panose="02010600030101010101" pitchFamily="2" charset="-122"/>
              </a:rPr>
              <a:t>    &lt;!-- Hero Section --&gt;</a:t>
            </a:r>
            <a:br>
              <a:rPr lang="en-IN" sz="1800" dirty="0">
                <a:effectLst/>
                <a:latin typeface="Times New Roman" panose="02020603050405020304" pitchFamily="18" charset="0"/>
                <a:ea typeface="SimSun" panose="02010600030101010101" pitchFamily="2" charset="-122"/>
              </a:rPr>
            </a:br>
            <a:r>
              <a:rPr lang="en-IN" sz="1800" dirty="0">
                <a:effectLst/>
                <a:latin typeface="Times New Roman" panose="02020603050405020304" pitchFamily="18" charset="0"/>
                <a:ea typeface="SimSun" panose="02010600030101010101" pitchFamily="2" charset="-122"/>
              </a:rPr>
              <a:t>    &lt;section class="hero"&gt;</a:t>
            </a:r>
            <a:br>
              <a:rPr lang="en-IN" sz="1800" dirty="0">
                <a:effectLst/>
                <a:latin typeface="Times New Roman" panose="02020603050405020304" pitchFamily="18" charset="0"/>
                <a:ea typeface="SimSun" panose="02010600030101010101" pitchFamily="2" charset="-122"/>
              </a:rPr>
            </a:br>
            <a:r>
              <a:rPr lang="en-IN" sz="1800" dirty="0">
                <a:effectLst/>
                <a:latin typeface="Times New Roman" panose="02020603050405020304" pitchFamily="18" charset="0"/>
                <a:ea typeface="SimSun" panose="02010600030101010101" pitchFamily="2" charset="-122"/>
              </a:rPr>
              <a:t>        &lt;h1&gt;Welcome to Our E-Commerce Store&lt;/h1&gt;</a:t>
            </a:r>
            <a:br>
              <a:rPr lang="en-IN" sz="1800" dirty="0">
                <a:effectLst/>
                <a:latin typeface="Times New Roman" panose="02020603050405020304" pitchFamily="18" charset="0"/>
                <a:ea typeface="SimSun" panose="02010600030101010101" pitchFamily="2" charset="-122"/>
              </a:rPr>
            </a:br>
            <a:r>
              <a:rPr lang="en-IN" sz="1800" dirty="0">
                <a:effectLst/>
                <a:latin typeface="Times New Roman" panose="02020603050405020304" pitchFamily="18" charset="0"/>
                <a:ea typeface="SimSun" panose="02010600030101010101" pitchFamily="2" charset="-122"/>
              </a:rPr>
              <a:t>        &lt;p&gt;Find the best deals on your </a:t>
            </a:r>
            <a:r>
              <a:rPr lang="en-IN" sz="1800" dirty="0" err="1">
                <a:effectLst/>
                <a:latin typeface="Times New Roman" panose="02020603050405020304" pitchFamily="18" charset="0"/>
                <a:ea typeface="SimSun" panose="02010600030101010101" pitchFamily="2" charset="-122"/>
              </a:rPr>
              <a:t>favorite</a:t>
            </a:r>
            <a:r>
              <a:rPr lang="en-IN" sz="1800" dirty="0">
                <a:effectLst/>
                <a:latin typeface="Times New Roman" panose="02020603050405020304" pitchFamily="18" charset="0"/>
                <a:ea typeface="SimSun" panose="02010600030101010101" pitchFamily="2" charset="-122"/>
              </a:rPr>
              <a:t> products.&lt;/p&gt;</a:t>
            </a:r>
            <a:br>
              <a:rPr lang="en-IN" sz="1800" dirty="0">
                <a:effectLst/>
                <a:latin typeface="Times New Roman" panose="02020603050405020304" pitchFamily="18" charset="0"/>
                <a:ea typeface="SimSun" panose="02010600030101010101" pitchFamily="2" charset="-122"/>
              </a:rPr>
            </a:br>
            <a:r>
              <a:rPr lang="en-IN" sz="1800" dirty="0">
                <a:effectLst/>
                <a:latin typeface="Times New Roman" panose="02020603050405020304" pitchFamily="18" charset="0"/>
                <a:ea typeface="SimSun" panose="02010600030101010101" pitchFamily="2" charset="-122"/>
              </a:rPr>
              <a:t>    &lt;/section&gt;</a:t>
            </a:r>
            <a:br>
              <a:rPr lang="en-IN" sz="1800" dirty="0">
                <a:effectLst/>
                <a:latin typeface="Times New Roman" panose="02020603050405020304" pitchFamily="18" charset="0"/>
                <a:ea typeface="SimSun" panose="02010600030101010101" pitchFamily="2" charset="-122"/>
              </a:rPr>
            </a:br>
            <a:r>
              <a:rPr lang="en-IN" sz="1800" dirty="0">
                <a:effectLst/>
                <a:latin typeface="Times New Roman" panose="02020603050405020304" pitchFamily="18" charset="0"/>
                <a:ea typeface="SimSun" panose="02010600030101010101" pitchFamily="2" charset="-122"/>
              </a:rPr>
              <a:t> </a:t>
            </a:r>
            <a:br>
              <a:rPr lang="en-IN" sz="1800" dirty="0">
                <a:effectLst/>
                <a:latin typeface="Times New Roman" panose="02020603050405020304" pitchFamily="18" charset="0"/>
                <a:ea typeface="SimSun" panose="02010600030101010101" pitchFamily="2" charset="-122"/>
              </a:rPr>
            </a:br>
            <a:r>
              <a:rPr lang="en-IN" sz="1800" dirty="0">
                <a:effectLst/>
                <a:latin typeface="Times New Roman" panose="02020603050405020304" pitchFamily="18" charset="0"/>
                <a:ea typeface="SimSun" panose="02010600030101010101" pitchFamily="2" charset="-122"/>
              </a:rPr>
              <a:t>        &lt;title&gt;E-Commerce Products&lt;/title&gt;</a:t>
            </a:r>
            <a:br>
              <a:rPr lang="en-IN" sz="1800" dirty="0">
                <a:effectLst/>
                <a:latin typeface="Times New Roman" panose="02020603050405020304" pitchFamily="18" charset="0"/>
                <a:ea typeface="SimSun" panose="02010600030101010101" pitchFamily="2" charset="-122"/>
              </a:rPr>
            </a:br>
            <a:r>
              <a:rPr lang="en-IN" sz="1800" dirty="0">
                <a:effectLst/>
                <a:latin typeface="Times New Roman" panose="02020603050405020304" pitchFamily="18" charset="0"/>
                <a:ea typeface="SimSun" panose="02010600030101010101" pitchFamily="2" charset="-122"/>
              </a:rPr>
              <a:t>        &lt;style&gt;</a:t>
            </a:r>
            <a:br>
              <a:rPr lang="en-IN" sz="1800" dirty="0">
                <a:effectLst/>
                <a:latin typeface="Times New Roman" panose="02020603050405020304" pitchFamily="18" charset="0"/>
                <a:ea typeface="SimSun" panose="02010600030101010101" pitchFamily="2" charset="-122"/>
              </a:rPr>
            </a:br>
            <a:r>
              <a:rPr lang="en-IN" sz="1800" dirty="0">
                <a:effectLst/>
                <a:latin typeface="Times New Roman" panose="02020603050405020304" pitchFamily="18" charset="0"/>
                <a:ea typeface="SimSun" panose="02010600030101010101" pitchFamily="2" charset="-122"/>
              </a:rPr>
              <a:t>            body {</a:t>
            </a:r>
            <a:br>
              <a:rPr lang="en-IN" sz="1800" dirty="0">
                <a:effectLst/>
                <a:latin typeface="Times New Roman" panose="02020603050405020304" pitchFamily="18" charset="0"/>
                <a:ea typeface="SimSun" panose="02010600030101010101" pitchFamily="2" charset="-122"/>
              </a:rPr>
            </a:br>
            <a:r>
              <a:rPr lang="en-IN" sz="1800" dirty="0">
                <a:effectLst/>
                <a:latin typeface="Times New Roman" panose="02020603050405020304" pitchFamily="18" charset="0"/>
                <a:ea typeface="SimSun" panose="02010600030101010101" pitchFamily="2" charset="-122"/>
              </a:rPr>
              <a:t>                font-family: Arial, sans-serif;</a:t>
            </a:r>
            <a:br>
              <a:rPr lang="en-IN" sz="1800" dirty="0">
                <a:effectLst/>
                <a:latin typeface="Times New Roman" panose="02020603050405020304" pitchFamily="18" charset="0"/>
                <a:ea typeface="SimSun" panose="02010600030101010101" pitchFamily="2" charset="-122"/>
              </a:rPr>
            </a:br>
            <a:r>
              <a:rPr lang="en-IN" sz="1800" dirty="0">
                <a:effectLst/>
                <a:latin typeface="Times New Roman" panose="02020603050405020304" pitchFamily="18" charset="0"/>
                <a:ea typeface="SimSun" panose="02010600030101010101" pitchFamily="2" charset="-122"/>
              </a:rPr>
              <a:t>                background-</a:t>
            </a:r>
            <a:r>
              <a:rPr lang="en-IN" sz="1800" dirty="0" err="1">
                <a:effectLst/>
                <a:latin typeface="Times New Roman" panose="02020603050405020304" pitchFamily="18" charset="0"/>
                <a:ea typeface="SimSun" panose="02010600030101010101" pitchFamily="2" charset="-122"/>
              </a:rPr>
              <a:t>color</a:t>
            </a:r>
            <a:r>
              <a:rPr lang="en-IN" sz="1800" dirty="0">
                <a:effectLst/>
                <a:latin typeface="Times New Roman" panose="02020603050405020304" pitchFamily="18" charset="0"/>
                <a:ea typeface="SimSun" panose="02010600030101010101" pitchFamily="2" charset="-122"/>
              </a:rPr>
              <a:t>: #f4f4f4;</a:t>
            </a:r>
            <a:br>
              <a:rPr lang="en-IN" sz="1800" dirty="0">
                <a:effectLst/>
                <a:latin typeface="Times New Roman" panose="02020603050405020304" pitchFamily="18" charset="0"/>
                <a:ea typeface="SimSun" panose="02010600030101010101" pitchFamily="2" charset="-122"/>
              </a:rPr>
            </a:br>
            <a:r>
              <a:rPr lang="en-IN" sz="1800" dirty="0">
                <a:effectLst/>
                <a:latin typeface="Times New Roman" panose="02020603050405020304" pitchFamily="18" charset="0"/>
                <a:ea typeface="SimSun" panose="02010600030101010101" pitchFamily="2" charset="-122"/>
              </a:rPr>
              <a:t>                margin: 0;</a:t>
            </a:r>
            <a:br>
              <a:rPr lang="en-IN" sz="1800" dirty="0">
                <a:effectLst/>
                <a:latin typeface="Times New Roman" panose="02020603050405020304" pitchFamily="18" charset="0"/>
                <a:ea typeface="SimSun" panose="02010600030101010101" pitchFamily="2" charset="-122"/>
              </a:rPr>
            </a:br>
            <a:r>
              <a:rPr lang="en-IN" sz="1800" dirty="0">
                <a:effectLst/>
                <a:latin typeface="Times New Roman" panose="02020603050405020304" pitchFamily="18" charset="0"/>
                <a:ea typeface="SimSun" panose="02010600030101010101" pitchFamily="2" charset="-122"/>
              </a:rPr>
              <a:t>                padding: 0;</a:t>
            </a:r>
            <a:br>
              <a:rPr lang="en-IN" sz="1800" dirty="0">
                <a:effectLst/>
                <a:latin typeface="Times New Roman" panose="02020603050405020304" pitchFamily="18" charset="0"/>
                <a:ea typeface="SimSun" panose="02010600030101010101" pitchFamily="2" charset="-122"/>
              </a:rPr>
            </a:br>
            <a:r>
              <a:rPr lang="en-IN" sz="1800" dirty="0">
                <a:effectLst/>
                <a:latin typeface="Times New Roman" panose="02020603050405020304" pitchFamily="18" charset="0"/>
                <a:ea typeface="SimSun" panose="02010600030101010101" pitchFamily="2" charset="-122"/>
              </a:rPr>
              <a:t>            }</a:t>
            </a:r>
            <a:br>
              <a:rPr lang="en-IN" sz="1800" dirty="0">
                <a:effectLst/>
                <a:latin typeface="Times New Roman" panose="02020603050405020304" pitchFamily="18" charset="0"/>
                <a:ea typeface="SimSun" panose="02010600030101010101" pitchFamily="2" charset="-122"/>
              </a:rPr>
            </a:br>
            <a:r>
              <a:rPr lang="en-IN" sz="1800" dirty="0">
                <a:effectLst/>
                <a:latin typeface="Times New Roman" panose="02020603050405020304" pitchFamily="18" charset="0"/>
                <a:ea typeface="SimSun" panose="02010600030101010101" pitchFamily="2" charset="-122"/>
              </a:rPr>
              <a:t>            .product-grid {</a:t>
            </a:r>
            <a:br>
              <a:rPr lang="en-IN" sz="1800" dirty="0">
                <a:effectLst/>
                <a:latin typeface="Times New Roman" panose="02020603050405020304" pitchFamily="18" charset="0"/>
                <a:ea typeface="SimSun" panose="02010600030101010101" pitchFamily="2" charset="-122"/>
              </a:rPr>
            </a:br>
            <a:r>
              <a:rPr lang="en-IN" sz="1800" dirty="0">
                <a:effectLst/>
                <a:latin typeface="Times New Roman" panose="02020603050405020304" pitchFamily="18" charset="0"/>
                <a:ea typeface="SimSun" panose="02010600030101010101" pitchFamily="2" charset="-122"/>
              </a:rPr>
              <a:t>                display: grid;</a:t>
            </a:r>
            <a:br>
              <a:rPr lang="en-IN" sz="1800" dirty="0">
                <a:effectLst/>
                <a:latin typeface="Times New Roman" panose="02020603050405020304" pitchFamily="18" charset="0"/>
                <a:ea typeface="SimSun" panose="02010600030101010101" pitchFamily="2" charset="-122"/>
              </a:rPr>
            </a:br>
            <a:br>
              <a:rPr lang="en-IN" sz="1800" dirty="0">
                <a:effectLst/>
                <a:latin typeface="Times New Roman" panose="02020603050405020304" pitchFamily="18" charset="0"/>
                <a:ea typeface="SimSun" panose="02010600030101010101" pitchFamily="2" charset="-122"/>
              </a:rPr>
            </a:br>
            <a:br>
              <a:rPr lang="en-IN" sz="1800" dirty="0">
                <a:effectLst/>
                <a:latin typeface="Times New Roman" panose="02020603050405020304" pitchFamily="18" charset="0"/>
                <a:ea typeface="SimSun" panose="02010600030101010101" pitchFamily="2" charset="-122"/>
              </a:rPr>
            </a:br>
            <a:br>
              <a:rPr lang="en-IN" sz="1800" dirty="0">
                <a:effectLst/>
                <a:latin typeface="Times New Roman" panose="02020603050405020304" pitchFamily="18" charset="0"/>
                <a:ea typeface="SimSun" panose="02010600030101010101" pitchFamily="2" charset="-122"/>
              </a:rPr>
            </a:br>
            <a:br>
              <a:rPr lang="en-IN" sz="1800" dirty="0">
                <a:effectLst/>
                <a:latin typeface="Times New Roman" panose="02020603050405020304" pitchFamily="18" charset="0"/>
                <a:ea typeface="SimSun" panose="02010600030101010101" pitchFamily="2" charset="-122"/>
              </a:rPr>
            </a:br>
            <a:br>
              <a:rPr lang="en-IN" sz="1800" dirty="0">
                <a:effectLst/>
                <a:latin typeface="Times New Roman" panose="02020603050405020304" pitchFamily="18" charset="0"/>
                <a:ea typeface="SimSun" panose="02010600030101010101" pitchFamily="2" charset="-122"/>
              </a:rPr>
            </a:br>
            <a:br>
              <a:rPr lang="en-IN" sz="1800" dirty="0">
                <a:effectLst/>
                <a:latin typeface="Times New Roman" panose="02020603050405020304" pitchFamily="18" charset="0"/>
                <a:ea typeface="SimSun" panose="02010600030101010101" pitchFamily="2" charset="-122"/>
              </a:rPr>
            </a:br>
            <a:br>
              <a:rPr lang="en-IN" sz="1800" dirty="0">
                <a:effectLst/>
                <a:latin typeface="Times New Roman" panose="02020603050405020304" pitchFamily="18" charset="0"/>
                <a:ea typeface="SimSun" panose="02010600030101010101" pitchFamily="2" charset="-122"/>
              </a:rPr>
            </a:br>
            <a:br>
              <a:rPr lang="en-IN" sz="1800" dirty="0">
                <a:effectLst/>
                <a:latin typeface="Times New Roman" panose="02020603050405020304" pitchFamily="18" charset="0"/>
                <a:ea typeface="SimSun" panose="02010600030101010101" pitchFamily="2" charset="-122"/>
              </a:rPr>
            </a:br>
            <a:br>
              <a:rPr lang="en-IN" sz="1800" dirty="0">
                <a:effectLst/>
                <a:latin typeface="Times New Roman" panose="02020603050405020304" pitchFamily="18" charset="0"/>
                <a:ea typeface="SimSun" panose="02010600030101010101" pitchFamily="2" charset="-122"/>
              </a:rPr>
            </a:br>
            <a:br>
              <a:rPr lang="en-IN" sz="1800" dirty="0">
                <a:effectLst/>
                <a:latin typeface="Times New Roman" panose="02020603050405020304" pitchFamily="18" charset="0"/>
                <a:ea typeface="SimSun" panose="02010600030101010101" pitchFamily="2" charset="-122"/>
              </a:rPr>
            </a:br>
            <a:br>
              <a:rPr lang="en-IN" sz="1800" dirty="0">
                <a:effectLst/>
                <a:latin typeface="Times New Roman" panose="02020603050405020304" pitchFamily="18" charset="0"/>
                <a:ea typeface="SimSun" panose="02010600030101010101" pitchFamily="2" charset="-122"/>
              </a:rPr>
            </a:br>
            <a:br>
              <a:rPr lang="en-IN" sz="1800" dirty="0">
                <a:effectLst/>
                <a:latin typeface="Times New Roman" panose="02020603050405020304" pitchFamily="18" charset="0"/>
                <a:ea typeface="SimSun" panose="02010600030101010101" pitchFamily="2" charset="-122"/>
              </a:rPr>
            </a:br>
            <a:br>
              <a:rPr lang="en-IN" sz="1800" dirty="0">
                <a:effectLst/>
                <a:latin typeface="Times New Roman" panose="02020603050405020304" pitchFamily="18" charset="0"/>
                <a:ea typeface="SimSun" panose="02010600030101010101" pitchFamily="2" charset="-122"/>
              </a:rPr>
            </a:br>
            <a:br>
              <a:rPr lang="en-IN" sz="1800" dirty="0">
                <a:effectLst/>
                <a:latin typeface="Times New Roman" panose="02020603050405020304" pitchFamily="18" charset="0"/>
                <a:ea typeface="SimSun" panose="02010600030101010101" pitchFamily="2" charset="-122"/>
              </a:rPr>
            </a:br>
            <a:br>
              <a:rPr lang="en-IN" sz="1800" dirty="0">
                <a:effectLst/>
                <a:latin typeface="Times New Roman" panose="02020603050405020304" pitchFamily="18" charset="0"/>
                <a:ea typeface="SimSun" panose="02010600030101010101" pitchFamily="2" charset="-122"/>
              </a:rPr>
            </a:br>
            <a:br>
              <a:rPr lang="en-IN" sz="1800" dirty="0">
                <a:effectLst/>
                <a:latin typeface="Times New Roman" panose="02020603050405020304" pitchFamily="18" charset="0"/>
                <a:ea typeface="SimSun" panose="02010600030101010101" pitchFamily="2" charset="-122"/>
              </a:rPr>
            </a:br>
            <a:br>
              <a:rPr lang="en-IN" sz="1800" dirty="0">
                <a:effectLst/>
                <a:latin typeface="Times New Roman" panose="02020603050405020304" pitchFamily="18" charset="0"/>
                <a:ea typeface="SimSun" panose="02010600030101010101" pitchFamily="2" charset="-122"/>
              </a:rPr>
            </a:br>
            <a:br>
              <a:rPr lang="en-IN" sz="1800" dirty="0">
                <a:effectLst/>
                <a:latin typeface="Times New Roman" panose="02020603050405020304" pitchFamily="18" charset="0"/>
                <a:ea typeface="SimSun" panose="02010600030101010101" pitchFamily="2" charset="-122"/>
              </a:rPr>
            </a:br>
            <a:br>
              <a:rPr lang="en-IN" sz="1800" dirty="0">
                <a:effectLst/>
                <a:latin typeface="Times New Roman" panose="02020603050405020304" pitchFamily="18" charset="0"/>
                <a:ea typeface="SimSun" panose="02010600030101010101" pitchFamily="2" charset="-122"/>
              </a:rPr>
            </a:br>
            <a:br>
              <a:rPr lang="en-IN" sz="1800" dirty="0">
                <a:effectLst/>
                <a:latin typeface="Times New Roman" panose="02020603050405020304" pitchFamily="18" charset="0"/>
                <a:ea typeface="SimSun" panose="02010600030101010101" pitchFamily="2" charset="-122"/>
              </a:rPr>
            </a:br>
            <a:br>
              <a:rPr lang="en-IN" sz="1800" dirty="0">
                <a:effectLst/>
                <a:latin typeface="Times New Roman" panose="02020603050405020304" pitchFamily="18" charset="0"/>
                <a:ea typeface="SimSun" panose="02010600030101010101" pitchFamily="2" charset="-122"/>
              </a:rPr>
            </a:br>
            <a:br>
              <a:rPr lang="en-IN" sz="1800" dirty="0">
                <a:effectLst/>
                <a:latin typeface="Times New Roman" panose="02020603050405020304" pitchFamily="18" charset="0"/>
                <a:ea typeface="SimSun" panose="02010600030101010101" pitchFamily="2" charset="-122"/>
              </a:rPr>
            </a:br>
            <a:br>
              <a:rPr lang="en-IN" sz="1800" dirty="0">
                <a:effectLst/>
                <a:latin typeface="Times New Roman" panose="02020603050405020304" pitchFamily="18" charset="0"/>
                <a:ea typeface="SimSun" panose="02010600030101010101" pitchFamily="2" charset="-122"/>
              </a:rPr>
            </a:br>
            <a:br>
              <a:rPr lang="en-IN" sz="1800" dirty="0">
                <a:effectLst/>
                <a:latin typeface="Times New Roman" panose="02020603050405020304" pitchFamily="18" charset="0"/>
                <a:ea typeface="SimSun" panose="02010600030101010101" pitchFamily="2" charset="-122"/>
              </a:rPr>
            </a:br>
            <a:endParaRPr lang="en-US"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D948CB9-74D4-2D67-1EC4-2810079C9EDD}"/>
              </a:ext>
            </a:extLst>
          </p:cNvPr>
          <p:cNvSpPr txBox="1"/>
          <p:nvPr/>
        </p:nvSpPr>
        <p:spPr>
          <a:xfrm>
            <a:off x="4699819" y="0"/>
            <a:ext cx="7329948" cy="6463308"/>
          </a:xfrm>
          <a:prstGeom prst="rect">
            <a:avLst/>
          </a:prstGeom>
          <a:noFill/>
        </p:spPr>
        <p:txBody>
          <a:bodyPr wrap="square">
            <a:spAutoFit/>
          </a:bodyPr>
          <a:lstStyle/>
          <a:p>
            <a:pPr algn="just"/>
            <a:r>
              <a:rPr lang="en-IN" sz="1800" dirty="0">
                <a:effectLst/>
                <a:latin typeface="Times New Roman" panose="02020603050405020304" pitchFamily="18" charset="0"/>
                <a:ea typeface="SimSun" panose="02010600030101010101" pitchFamily="2" charset="-122"/>
              </a:rPr>
              <a:t>                grid-template-columns: repeat(auto-fit, minmax(250px, 1fr));</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gap: 20px;</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padding: 20px;</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max-width: 1200px;</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margin: 0 auto;</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.product-card {</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background-</a:t>
            </a:r>
            <a:r>
              <a:rPr lang="en-IN" sz="1800" dirty="0" err="1">
                <a:effectLst/>
                <a:latin typeface="Times New Roman" panose="02020603050405020304" pitchFamily="18" charset="0"/>
                <a:ea typeface="SimSun" panose="02010600030101010101" pitchFamily="2" charset="-122"/>
              </a:rPr>
              <a:t>color</a:t>
            </a:r>
            <a:r>
              <a:rPr lang="en-IN" sz="1800" dirty="0">
                <a:effectLst/>
                <a:latin typeface="Times New Roman" panose="02020603050405020304" pitchFamily="18" charset="0"/>
                <a:ea typeface="SimSun" panose="02010600030101010101" pitchFamily="2" charset="-122"/>
              </a:rPr>
              <a:t>: #fff;</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border-radius: 8px;</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box-shadow: 0 4px 8px </a:t>
            </a:r>
            <a:r>
              <a:rPr lang="en-IN" sz="1800" dirty="0" err="1">
                <a:effectLst/>
                <a:latin typeface="Times New Roman" panose="02020603050405020304" pitchFamily="18" charset="0"/>
                <a:ea typeface="SimSun" panose="02010600030101010101" pitchFamily="2" charset="-122"/>
              </a:rPr>
              <a:t>rgba</a:t>
            </a:r>
            <a:r>
              <a:rPr lang="en-IN" sz="1800" dirty="0">
                <a:effectLst/>
                <a:latin typeface="Times New Roman" panose="02020603050405020304" pitchFamily="18" charset="0"/>
                <a:ea typeface="SimSun" panose="02010600030101010101" pitchFamily="2" charset="-122"/>
              </a:rPr>
              <a:t>(0, 0, 0, 0.1);</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overflow: hidden;</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text-align: </a:t>
            </a:r>
            <a:r>
              <a:rPr lang="en-IN" sz="1800" dirty="0" err="1">
                <a:effectLst/>
                <a:latin typeface="Times New Roman" panose="02020603050405020304" pitchFamily="18" charset="0"/>
                <a:ea typeface="SimSun" panose="02010600030101010101" pitchFamily="2" charset="-122"/>
              </a:rPr>
              <a:t>center</a:t>
            </a:r>
            <a:r>
              <a:rPr lang="en-IN" sz="1800" dirty="0">
                <a:effectLst/>
                <a:latin typeface="Times New Roman" panose="02020603050405020304" pitchFamily="18" charset="0"/>
                <a:ea typeface="SimSun" panose="02010600030101010101" pitchFamily="2" charset="-122"/>
              </a:rPr>
              <a: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transition: transform 0.3s ease;</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a:t>
            </a:r>
          </a:p>
          <a:p>
            <a:pPr algn="just"/>
            <a:r>
              <a:rPr lang="en-IN" sz="1800" dirty="0" err="1">
                <a:effectLst/>
                <a:latin typeface="Times New Roman" panose="02020603050405020304" pitchFamily="18" charset="0"/>
                <a:ea typeface="SimSun" panose="02010600030101010101" pitchFamily="2" charset="-122"/>
              </a:rPr>
              <a:t>product-card:hover</a:t>
            </a:r>
            <a:r>
              <a:rPr lang="en-IN" sz="1800" dirty="0">
                <a:effectLst/>
                <a:latin typeface="Times New Roman" panose="02020603050405020304" pitchFamily="18" charset="0"/>
                <a:ea typeface="SimSun" panose="02010600030101010101" pitchFamily="2" charset="-122"/>
              </a:rPr>
              <a:t> {</a:t>
            </a:r>
          </a:p>
          <a:p>
            <a:pPr algn="just"/>
            <a:r>
              <a:rPr lang="en-IN" sz="1800" dirty="0">
                <a:effectLst/>
                <a:latin typeface="Times New Roman" panose="02020603050405020304" pitchFamily="18" charset="0"/>
                <a:ea typeface="SimSun" panose="02010600030101010101" pitchFamily="2" charset="-122"/>
              </a:rPr>
              <a:t>                transform: </a:t>
            </a:r>
            <a:r>
              <a:rPr lang="en-IN" sz="1800" dirty="0" err="1">
                <a:effectLst/>
                <a:latin typeface="Times New Roman" panose="02020603050405020304" pitchFamily="18" charset="0"/>
                <a:ea typeface="SimSun" panose="02010600030101010101" pitchFamily="2" charset="-122"/>
              </a:rPr>
              <a:t>translateY</a:t>
            </a:r>
            <a:r>
              <a:rPr lang="en-IN" sz="1800" dirty="0">
                <a:effectLst/>
                <a:latin typeface="Times New Roman" panose="02020603050405020304" pitchFamily="18" charset="0"/>
                <a:ea typeface="SimSun" panose="02010600030101010101" pitchFamily="2" charset="-122"/>
              </a:rPr>
              <a:t>(-5px);</a:t>
            </a:r>
          </a:p>
          <a:p>
            <a:pPr algn="just"/>
            <a:r>
              <a:rPr lang="en-IN" sz="1800" dirty="0">
                <a:effectLst/>
                <a:latin typeface="Times New Roman" panose="02020603050405020304" pitchFamily="18" charset="0"/>
                <a:ea typeface="SimSun" panose="02010600030101010101" pitchFamily="2" charset="-122"/>
              </a:rPr>
              <a:t>            }</a:t>
            </a:r>
          </a:p>
          <a:p>
            <a:pPr algn="just"/>
            <a:r>
              <a:rPr lang="en-IN" sz="1800" dirty="0">
                <a:effectLst/>
                <a:latin typeface="Times New Roman" panose="02020603050405020304" pitchFamily="18" charset="0"/>
                <a:ea typeface="SimSun" panose="02010600030101010101" pitchFamily="2" charset="-122"/>
              </a:rPr>
              <a:t>            .product-card </a:t>
            </a:r>
            <a:r>
              <a:rPr lang="en-IN" sz="1800" dirty="0" err="1">
                <a:effectLst/>
                <a:latin typeface="Times New Roman" panose="02020603050405020304" pitchFamily="18" charset="0"/>
                <a:ea typeface="SimSun" panose="02010600030101010101" pitchFamily="2" charset="-122"/>
              </a:rPr>
              <a:t>img</a:t>
            </a:r>
            <a:r>
              <a:rPr lang="en-IN" sz="1800" dirty="0">
                <a:effectLst/>
                <a:latin typeface="Times New Roman" panose="02020603050405020304" pitchFamily="18" charset="0"/>
                <a:ea typeface="SimSun" panose="02010600030101010101" pitchFamily="2" charset="-122"/>
              </a:rPr>
              <a:t> {</a:t>
            </a:r>
          </a:p>
          <a:p>
            <a:pPr algn="just"/>
            <a:r>
              <a:rPr lang="en-IN" sz="1800" dirty="0">
                <a:effectLst/>
                <a:latin typeface="Times New Roman" panose="02020603050405020304" pitchFamily="18" charset="0"/>
                <a:ea typeface="SimSun" panose="02010600030101010101" pitchFamily="2" charset="-122"/>
              </a:rPr>
              <a:t>                width: 100%;</a:t>
            </a:r>
          </a:p>
          <a:p>
            <a:pPr algn="just"/>
            <a:r>
              <a:rPr lang="en-IN" sz="1800" dirty="0">
                <a:effectLst/>
                <a:latin typeface="Times New Roman" panose="02020603050405020304" pitchFamily="18" charset="0"/>
                <a:ea typeface="SimSun" panose="02010600030101010101" pitchFamily="2" charset="-122"/>
              </a:rPr>
              <a:t>                height: 200px;</a:t>
            </a:r>
          </a:p>
          <a:p>
            <a:pPr algn="just"/>
            <a:r>
              <a:rPr lang="en-IN" sz="1800" dirty="0">
                <a:effectLst/>
                <a:latin typeface="Times New Roman" panose="02020603050405020304" pitchFamily="18" charset="0"/>
                <a:ea typeface="SimSun" panose="02010600030101010101" pitchFamily="2" charset="-122"/>
              </a:rPr>
              <a:t>                object-fit: cover;</a:t>
            </a:r>
          </a:p>
          <a:p>
            <a:pPr algn="just"/>
            <a:r>
              <a:rPr lang="en-IN" sz="1800" dirty="0">
                <a:effectLst/>
                <a:latin typeface="Times New Roman" panose="02020603050405020304" pitchFamily="18" charset="0"/>
                <a:ea typeface="SimSun" panose="02010600030101010101" pitchFamily="2" charset="-122"/>
              </a:rPr>
              <a:t>            }</a:t>
            </a:r>
          </a:p>
          <a:p>
            <a:pPr algn="just"/>
            <a:r>
              <a:rPr lang="en-IN" sz="1800" dirty="0">
                <a:effectLst/>
                <a:latin typeface="Times New Roman" panose="02020603050405020304" pitchFamily="18" charset="0"/>
                <a:ea typeface="SimSun" panose="02010600030101010101" pitchFamily="2" charset="-122"/>
              </a:rPr>
              <a:t>           </a:t>
            </a:r>
            <a:endParaRPr lang="en-IN" sz="11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44361396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1F1A64-B2D0-C7E0-D1FA-C95DEE66893B}"/>
              </a:ext>
            </a:extLst>
          </p:cNvPr>
          <p:cNvSpPr txBox="1"/>
          <p:nvPr/>
        </p:nvSpPr>
        <p:spPr>
          <a:xfrm>
            <a:off x="0" y="0"/>
            <a:ext cx="5329084" cy="6740307"/>
          </a:xfrm>
          <a:prstGeom prst="rect">
            <a:avLst/>
          </a:prstGeom>
          <a:noFill/>
        </p:spPr>
        <p:txBody>
          <a:bodyPr wrap="square">
            <a:spAutoFit/>
          </a:bodyPr>
          <a:lstStyle/>
          <a:p>
            <a:pPr algn="just"/>
            <a:r>
              <a:rPr lang="en-IN" sz="1800" dirty="0">
                <a:effectLst/>
                <a:latin typeface="Times New Roman" panose="02020603050405020304" pitchFamily="18" charset="0"/>
                <a:ea typeface="SimSun" panose="02010600030101010101" pitchFamily="2" charset="-122"/>
              </a:rPr>
              <a:t>.product-card h3 {</a:t>
            </a:r>
          </a:p>
          <a:p>
            <a:pPr algn="just"/>
            <a:r>
              <a:rPr lang="en-IN" sz="1800" dirty="0">
                <a:effectLst/>
                <a:latin typeface="Times New Roman" panose="02020603050405020304" pitchFamily="18" charset="0"/>
                <a:ea typeface="SimSun" panose="02010600030101010101" pitchFamily="2" charset="-122"/>
              </a:rPr>
              <a:t>                font-size: 1.2rem;</a:t>
            </a:r>
          </a:p>
          <a:p>
            <a:pPr algn="just"/>
            <a:r>
              <a:rPr lang="en-IN" sz="1800" dirty="0">
                <a:effectLst/>
                <a:latin typeface="Times New Roman" panose="02020603050405020304" pitchFamily="18" charset="0"/>
                <a:ea typeface="SimSun" panose="02010600030101010101" pitchFamily="2" charset="-122"/>
              </a:rPr>
              <a:t>                </a:t>
            </a:r>
            <a:r>
              <a:rPr lang="en-IN" sz="1800" dirty="0" err="1">
                <a:effectLst/>
                <a:latin typeface="Times New Roman" panose="02020603050405020304" pitchFamily="18" charset="0"/>
                <a:ea typeface="SimSun" panose="02010600030101010101" pitchFamily="2" charset="-122"/>
              </a:rPr>
              <a:t>color</a:t>
            </a:r>
            <a:r>
              <a:rPr lang="en-IN" sz="1800" dirty="0">
                <a:effectLst/>
                <a:latin typeface="Times New Roman" panose="02020603050405020304" pitchFamily="18" charset="0"/>
                <a:ea typeface="SimSun" panose="02010600030101010101" pitchFamily="2" charset="-122"/>
              </a:rPr>
              <a:t>: #333;</a:t>
            </a:r>
          </a:p>
          <a:p>
            <a:pPr algn="just"/>
            <a:r>
              <a:rPr lang="en-IN" sz="1800" dirty="0">
                <a:effectLst/>
                <a:latin typeface="Times New Roman" panose="02020603050405020304" pitchFamily="18" charset="0"/>
                <a:ea typeface="SimSun" panose="02010600030101010101" pitchFamily="2" charset="-122"/>
              </a:rPr>
              <a:t>                margin: 15px 0 10px;</a:t>
            </a:r>
          </a:p>
          <a:p>
            <a:pPr algn="just"/>
            <a:r>
              <a:rPr lang="en-IN" sz="1800" dirty="0">
                <a:effectLst/>
                <a:latin typeface="Times New Roman" panose="02020603050405020304" pitchFamily="18" charset="0"/>
                <a:ea typeface="SimSun" panose="02010600030101010101" pitchFamily="2" charset="-122"/>
              </a:rPr>
              <a:t>            }</a:t>
            </a:r>
          </a:p>
          <a:p>
            <a:pPr algn="just"/>
            <a:r>
              <a:rPr lang="en-IN" sz="1800" dirty="0">
                <a:effectLst/>
                <a:latin typeface="Times New Roman" panose="02020603050405020304" pitchFamily="18" charset="0"/>
                <a:ea typeface="SimSun" panose="02010600030101010101" pitchFamily="2" charset="-122"/>
              </a:rPr>
              <a:t>            .product-card p {</a:t>
            </a:r>
          </a:p>
          <a:p>
            <a:pPr algn="just"/>
            <a:r>
              <a:rPr lang="en-IN" sz="1800" dirty="0">
                <a:effectLst/>
                <a:latin typeface="Times New Roman" panose="02020603050405020304" pitchFamily="18" charset="0"/>
                <a:ea typeface="SimSun" panose="02010600030101010101" pitchFamily="2" charset="-122"/>
              </a:rPr>
              <a:t>                font-size: 1rem;</a:t>
            </a:r>
          </a:p>
          <a:p>
            <a:pPr algn="just"/>
            <a:r>
              <a:rPr lang="en-IN" sz="1800" dirty="0">
                <a:effectLst/>
                <a:latin typeface="Times New Roman" panose="02020603050405020304" pitchFamily="18" charset="0"/>
                <a:ea typeface="SimSun" panose="02010600030101010101" pitchFamily="2" charset="-122"/>
              </a:rPr>
              <a:t>                </a:t>
            </a:r>
            <a:r>
              <a:rPr lang="en-IN" sz="1800" dirty="0" err="1">
                <a:effectLst/>
                <a:latin typeface="Times New Roman" panose="02020603050405020304" pitchFamily="18" charset="0"/>
                <a:ea typeface="SimSun" panose="02010600030101010101" pitchFamily="2" charset="-122"/>
              </a:rPr>
              <a:t>color</a:t>
            </a:r>
            <a:r>
              <a:rPr lang="en-IN" sz="1800" dirty="0">
                <a:effectLst/>
                <a:latin typeface="Times New Roman" panose="02020603050405020304" pitchFamily="18" charset="0"/>
                <a:ea typeface="SimSun" panose="02010600030101010101" pitchFamily="2" charset="-122"/>
              </a:rPr>
              <a:t>: #666;</a:t>
            </a:r>
          </a:p>
          <a:p>
            <a:pPr algn="just"/>
            <a:r>
              <a:rPr lang="en-IN" sz="1800" dirty="0">
                <a:effectLst/>
                <a:latin typeface="Times New Roman" panose="02020603050405020304" pitchFamily="18" charset="0"/>
                <a:ea typeface="SimSun" panose="02010600030101010101" pitchFamily="2" charset="-122"/>
              </a:rPr>
              <a:t>                margin: 0 0 15px;</a:t>
            </a:r>
          </a:p>
          <a:p>
            <a:pPr algn="just"/>
            <a:r>
              <a:rPr lang="en-IN" sz="1800" dirty="0">
                <a:effectLst/>
                <a:latin typeface="Times New Roman" panose="02020603050405020304" pitchFamily="18" charset="0"/>
                <a:ea typeface="SimSun" panose="02010600030101010101" pitchFamily="2" charset="-122"/>
              </a:rPr>
              <a:t>            }</a:t>
            </a:r>
          </a:p>
          <a:p>
            <a:pPr algn="just"/>
            <a:r>
              <a:rPr lang="en-IN" sz="1800" dirty="0">
                <a:effectLst/>
                <a:latin typeface="Times New Roman" panose="02020603050405020304" pitchFamily="18" charset="0"/>
                <a:ea typeface="SimSun" panose="02010600030101010101" pitchFamily="2" charset="-122"/>
              </a:rPr>
              <a:t>            .product-card .price {</a:t>
            </a:r>
          </a:p>
          <a:p>
            <a:pPr algn="just"/>
            <a:r>
              <a:rPr lang="en-IN" sz="1800" dirty="0">
                <a:effectLst/>
                <a:latin typeface="Times New Roman" panose="02020603050405020304" pitchFamily="18" charset="0"/>
                <a:ea typeface="SimSun" panose="02010600030101010101" pitchFamily="2" charset="-122"/>
              </a:rPr>
              <a:t>                font-size: 1.25rem;</a:t>
            </a:r>
          </a:p>
          <a:p>
            <a:pPr algn="just"/>
            <a:r>
              <a:rPr lang="en-IN" sz="1800" dirty="0">
                <a:effectLst/>
                <a:latin typeface="Times New Roman" panose="02020603050405020304" pitchFamily="18" charset="0"/>
                <a:ea typeface="SimSun" panose="02010600030101010101" pitchFamily="2" charset="-122"/>
              </a:rPr>
              <a:t>                </a:t>
            </a:r>
            <a:r>
              <a:rPr lang="en-IN" sz="1800" dirty="0" err="1">
                <a:effectLst/>
                <a:latin typeface="Times New Roman" panose="02020603050405020304" pitchFamily="18" charset="0"/>
                <a:ea typeface="SimSun" panose="02010600030101010101" pitchFamily="2" charset="-122"/>
              </a:rPr>
              <a:t>color</a:t>
            </a:r>
            <a:r>
              <a:rPr lang="en-IN" sz="1800" dirty="0">
                <a:effectLst/>
                <a:latin typeface="Times New Roman" panose="02020603050405020304" pitchFamily="18" charset="0"/>
                <a:ea typeface="SimSun" panose="02010600030101010101" pitchFamily="2" charset="-122"/>
              </a:rPr>
              <a:t>: #007bff;</a:t>
            </a:r>
          </a:p>
          <a:p>
            <a:pPr algn="just"/>
            <a:r>
              <a:rPr lang="en-IN" sz="1800" dirty="0">
                <a:effectLst/>
                <a:latin typeface="Times New Roman" panose="02020603050405020304" pitchFamily="18" charset="0"/>
                <a:ea typeface="SimSun" panose="02010600030101010101" pitchFamily="2" charset="-122"/>
              </a:rPr>
              <a:t>                font-weight: bold;</a:t>
            </a:r>
          </a:p>
          <a:p>
            <a:pPr algn="just"/>
            <a:r>
              <a:rPr lang="en-IN" sz="1800" dirty="0">
                <a:effectLst/>
                <a:latin typeface="Times New Roman" panose="02020603050405020304" pitchFamily="18" charset="0"/>
                <a:ea typeface="SimSun" panose="02010600030101010101" pitchFamily="2" charset="-122"/>
              </a:rPr>
              <a:t>            }</a:t>
            </a:r>
          </a:p>
          <a:p>
            <a:pPr algn="just"/>
            <a:r>
              <a:rPr lang="en-IN" sz="1800" dirty="0">
                <a:effectLst/>
                <a:latin typeface="Times New Roman" panose="02020603050405020304" pitchFamily="18" charset="0"/>
                <a:ea typeface="SimSun" panose="02010600030101010101" pitchFamily="2" charset="-122"/>
              </a:rPr>
              <a:t>.product-card button {</a:t>
            </a:r>
          </a:p>
          <a:p>
            <a:pPr algn="just"/>
            <a:r>
              <a:rPr lang="en-IN" sz="1800" dirty="0">
                <a:effectLst/>
                <a:latin typeface="Times New Roman" panose="02020603050405020304" pitchFamily="18" charset="0"/>
                <a:ea typeface="SimSun" panose="02010600030101010101" pitchFamily="2" charset="-122"/>
              </a:rPr>
              <a:t>                display: inline-block;</a:t>
            </a:r>
          </a:p>
          <a:p>
            <a:pPr algn="just"/>
            <a:r>
              <a:rPr lang="en-IN" sz="1800" dirty="0">
                <a:effectLst/>
                <a:latin typeface="Times New Roman" panose="02020603050405020304" pitchFamily="18" charset="0"/>
                <a:ea typeface="SimSun" panose="02010600030101010101" pitchFamily="2" charset="-122"/>
              </a:rPr>
              <a:t>                margin: 15px 0;</a:t>
            </a:r>
          </a:p>
          <a:p>
            <a:pPr algn="just"/>
            <a:r>
              <a:rPr lang="en-IN" sz="1800" dirty="0">
                <a:effectLst/>
                <a:latin typeface="Times New Roman" panose="02020603050405020304" pitchFamily="18" charset="0"/>
                <a:ea typeface="SimSun" panose="02010600030101010101" pitchFamily="2" charset="-122"/>
              </a:rPr>
              <a:t>                padding: 10px 20px;</a:t>
            </a:r>
          </a:p>
          <a:p>
            <a:pPr algn="just"/>
            <a:r>
              <a:rPr lang="en-IN" sz="1800" dirty="0">
                <a:effectLst/>
                <a:latin typeface="Times New Roman" panose="02020603050405020304" pitchFamily="18" charset="0"/>
                <a:ea typeface="SimSun" panose="02010600030101010101" pitchFamily="2" charset="-122"/>
              </a:rPr>
              <a:t>                font-size: 1rem;</a:t>
            </a:r>
          </a:p>
          <a:p>
            <a:pPr algn="just"/>
            <a:r>
              <a:rPr lang="en-IN" sz="1800" dirty="0">
                <a:effectLst/>
                <a:latin typeface="Times New Roman" panose="02020603050405020304" pitchFamily="18" charset="0"/>
                <a:ea typeface="SimSun" panose="02010600030101010101" pitchFamily="2" charset="-122"/>
              </a:rPr>
              <a:t>                </a:t>
            </a:r>
            <a:r>
              <a:rPr lang="en-IN" sz="1800" dirty="0" err="1">
                <a:effectLst/>
                <a:latin typeface="Times New Roman" panose="02020603050405020304" pitchFamily="18" charset="0"/>
                <a:ea typeface="SimSun" panose="02010600030101010101" pitchFamily="2" charset="-122"/>
              </a:rPr>
              <a:t>color</a:t>
            </a:r>
            <a:r>
              <a:rPr lang="en-IN" sz="1800" dirty="0">
                <a:effectLst/>
                <a:latin typeface="Times New Roman" panose="02020603050405020304" pitchFamily="18" charset="0"/>
                <a:ea typeface="SimSun" panose="02010600030101010101" pitchFamily="2" charset="-122"/>
              </a:rPr>
              <a:t>: #fff;</a:t>
            </a:r>
          </a:p>
          <a:p>
            <a:pPr algn="just"/>
            <a:r>
              <a:rPr lang="en-IN" sz="1800" dirty="0">
                <a:effectLst/>
                <a:latin typeface="Times New Roman" panose="02020603050405020304" pitchFamily="18" charset="0"/>
                <a:ea typeface="SimSun" panose="02010600030101010101" pitchFamily="2" charset="-122"/>
              </a:rPr>
              <a:t>                background-</a:t>
            </a:r>
            <a:r>
              <a:rPr lang="en-IN" sz="1800" dirty="0" err="1">
                <a:effectLst/>
                <a:latin typeface="Times New Roman" panose="02020603050405020304" pitchFamily="18" charset="0"/>
                <a:ea typeface="SimSun" panose="02010600030101010101" pitchFamily="2" charset="-122"/>
              </a:rPr>
              <a:t>color</a:t>
            </a:r>
            <a:r>
              <a:rPr lang="en-IN" sz="1800" dirty="0">
                <a:effectLst/>
                <a:latin typeface="Times New Roman" panose="02020603050405020304" pitchFamily="18" charset="0"/>
                <a:ea typeface="SimSun" panose="02010600030101010101" pitchFamily="2" charset="-122"/>
              </a:rPr>
              <a:t>: #007bff;</a:t>
            </a:r>
          </a:p>
          <a:p>
            <a:pPr algn="just"/>
            <a:r>
              <a:rPr lang="en-IN" sz="1800" dirty="0">
                <a:effectLst/>
                <a:latin typeface="Times New Roman" panose="02020603050405020304" pitchFamily="18" charset="0"/>
                <a:ea typeface="SimSun" panose="02010600030101010101" pitchFamily="2" charset="-122"/>
              </a:rPr>
              <a:t>                border: none;</a:t>
            </a:r>
          </a:p>
          <a:p>
            <a:pPr algn="just"/>
            <a:endParaRPr lang="en-IN" sz="1800" dirty="0">
              <a:effectLst/>
              <a:latin typeface="Times New Roman" panose="02020603050405020304" pitchFamily="18" charset="0"/>
              <a:ea typeface="SimSun" panose="02010600030101010101" pitchFamily="2" charset="-122"/>
            </a:endParaRPr>
          </a:p>
        </p:txBody>
      </p:sp>
      <p:sp>
        <p:nvSpPr>
          <p:cNvPr id="5" name="TextBox 4">
            <a:extLst>
              <a:ext uri="{FF2B5EF4-FFF2-40B4-BE49-F238E27FC236}">
                <a16:creationId xmlns:a16="http://schemas.microsoft.com/office/drawing/2014/main" id="{6736D99B-F9BF-D901-1ED4-AA5BB208739D}"/>
              </a:ext>
            </a:extLst>
          </p:cNvPr>
          <p:cNvSpPr txBox="1"/>
          <p:nvPr/>
        </p:nvSpPr>
        <p:spPr>
          <a:xfrm>
            <a:off x="3689555" y="117693"/>
            <a:ext cx="6120580" cy="6740307"/>
          </a:xfrm>
          <a:prstGeom prst="rect">
            <a:avLst/>
          </a:prstGeom>
          <a:noFill/>
        </p:spPr>
        <p:txBody>
          <a:bodyPr wrap="square">
            <a:spAutoFit/>
          </a:bodyPr>
          <a:lstStyle/>
          <a:p>
            <a:pPr algn="just"/>
            <a:r>
              <a:rPr lang="en-IN" sz="1800" dirty="0">
                <a:effectLst/>
                <a:latin typeface="Times New Roman" panose="02020603050405020304" pitchFamily="18" charset="0"/>
                <a:ea typeface="SimSun" panose="02010600030101010101" pitchFamily="2" charset="-122"/>
              </a:rPr>
              <a:t>                border-radius: 5px;</a:t>
            </a:r>
          </a:p>
          <a:p>
            <a:pPr algn="just"/>
            <a:r>
              <a:rPr lang="en-IN" sz="1800" dirty="0">
                <a:effectLst/>
                <a:latin typeface="Times New Roman" panose="02020603050405020304" pitchFamily="18" charset="0"/>
                <a:ea typeface="SimSun" panose="02010600030101010101" pitchFamily="2" charset="-122"/>
              </a:rPr>
              <a:t>                cursor: pointer;</a:t>
            </a:r>
          </a:p>
          <a:p>
            <a:pPr algn="just"/>
            <a:r>
              <a:rPr lang="en-IN" sz="1800" dirty="0">
                <a:effectLst/>
                <a:latin typeface="Times New Roman" panose="02020603050405020304" pitchFamily="18" charset="0"/>
                <a:ea typeface="SimSun" panose="02010600030101010101" pitchFamily="2" charset="-122"/>
              </a:rPr>
              <a:t>                transition: background-</a:t>
            </a:r>
            <a:r>
              <a:rPr lang="en-IN" sz="1800" dirty="0" err="1">
                <a:effectLst/>
                <a:latin typeface="Times New Roman" panose="02020603050405020304" pitchFamily="18" charset="0"/>
                <a:ea typeface="SimSun" panose="02010600030101010101" pitchFamily="2" charset="-122"/>
              </a:rPr>
              <a:t>color</a:t>
            </a:r>
            <a:r>
              <a:rPr lang="en-IN" sz="1800" dirty="0">
                <a:effectLst/>
                <a:latin typeface="Times New Roman" panose="02020603050405020304" pitchFamily="18" charset="0"/>
                <a:ea typeface="SimSun" panose="02010600030101010101" pitchFamily="2" charset="-122"/>
              </a:rPr>
              <a:t> 0.3s ease;</a:t>
            </a:r>
          </a:p>
          <a:p>
            <a:pPr algn="just"/>
            <a:r>
              <a:rPr lang="en-IN" sz="1800" dirty="0">
                <a:effectLst/>
                <a:latin typeface="Times New Roman" panose="02020603050405020304" pitchFamily="18" charset="0"/>
                <a:ea typeface="SimSun" panose="02010600030101010101" pitchFamily="2" charset="-122"/>
              </a:rPr>
              <a:t>            }</a:t>
            </a:r>
          </a:p>
          <a:p>
            <a:pPr algn="just"/>
            <a:r>
              <a:rPr lang="en-IN" sz="1800" dirty="0">
                <a:effectLst/>
                <a:latin typeface="Times New Roman" panose="02020603050405020304" pitchFamily="18" charset="0"/>
                <a:ea typeface="SimSun" panose="02010600030101010101" pitchFamily="2" charset="-122"/>
              </a:rPr>
              <a:t>            .product-card </a:t>
            </a:r>
            <a:r>
              <a:rPr lang="en-IN" sz="1800" dirty="0" err="1">
                <a:effectLst/>
                <a:latin typeface="Times New Roman" panose="02020603050405020304" pitchFamily="18" charset="0"/>
                <a:ea typeface="SimSun" panose="02010600030101010101" pitchFamily="2" charset="-122"/>
              </a:rPr>
              <a:t>button:hover</a:t>
            </a:r>
            <a:r>
              <a:rPr lang="en-IN" sz="1800" dirty="0">
                <a:effectLst/>
                <a:latin typeface="Times New Roman" panose="02020603050405020304" pitchFamily="18" charset="0"/>
                <a:ea typeface="SimSun" panose="02010600030101010101" pitchFamily="2" charset="-122"/>
              </a:rPr>
              <a:t> {</a:t>
            </a:r>
          </a:p>
          <a:p>
            <a:pPr algn="just"/>
            <a:r>
              <a:rPr lang="en-IN" sz="1800" dirty="0">
                <a:effectLst/>
                <a:latin typeface="Times New Roman" panose="02020603050405020304" pitchFamily="18" charset="0"/>
                <a:ea typeface="SimSun" panose="02010600030101010101" pitchFamily="2" charset="-122"/>
              </a:rPr>
              <a:t>                background-</a:t>
            </a:r>
            <a:r>
              <a:rPr lang="en-IN" sz="1800" dirty="0" err="1">
                <a:effectLst/>
                <a:latin typeface="Times New Roman" panose="02020603050405020304" pitchFamily="18" charset="0"/>
                <a:ea typeface="SimSun" panose="02010600030101010101" pitchFamily="2" charset="-122"/>
              </a:rPr>
              <a:t>color</a:t>
            </a:r>
            <a:r>
              <a:rPr lang="en-IN" sz="1800" dirty="0">
                <a:effectLst/>
                <a:latin typeface="Times New Roman" panose="02020603050405020304" pitchFamily="18" charset="0"/>
                <a:ea typeface="SimSun" panose="02010600030101010101" pitchFamily="2" charset="-122"/>
              </a:rPr>
              <a:t>: #0056b3;</a:t>
            </a:r>
          </a:p>
          <a:p>
            <a:pPr algn="just"/>
            <a:r>
              <a:rPr lang="en-IN" sz="1800" dirty="0">
                <a:effectLst/>
                <a:latin typeface="Times New Roman" panose="02020603050405020304" pitchFamily="18" charset="0"/>
                <a:ea typeface="SimSun" panose="02010600030101010101" pitchFamily="2" charset="-122"/>
              </a:rPr>
              <a:t>            }</a:t>
            </a:r>
          </a:p>
          <a:p>
            <a:pPr algn="just"/>
            <a:r>
              <a:rPr lang="en-IN" sz="1800" dirty="0">
                <a:effectLst/>
                <a:latin typeface="Times New Roman" panose="02020603050405020304" pitchFamily="18" charset="0"/>
                <a:ea typeface="SimSun" panose="02010600030101010101" pitchFamily="2" charset="-122"/>
              </a:rPr>
              <a:t>        &lt;/style&gt;</a:t>
            </a:r>
          </a:p>
          <a:p>
            <a:pPr algn="just"/>
            <a:r>
              <a:rPr lang="en-IN" sz="1800" dirty="0">
                <a:effectLst/>
                <a:latin typeface="Times New Roman" panose="02020603050405020304" pitchFamily="18" charset="0"/>
                <a:ea typeface="SimSun" panose="02010600030101010101" pitchFamily="2" charset="-122"/>
              </a:rPr>
              <a:t>    &lt;/head&gt;</a:t>
            </a:r>
          </a:p>
          <a:p>
            <a:pPr algn="just"/>
            <a:r>
              <a:rPr lang="en-IN" sz="1800" dirty="0">
                <a:effectLst/>
                <a:latin typeface="Times New Roman" panose="02020603050405020304" pitchFamily="18" charset="0"/>
                <a:ea typeface="SimSun" panose="02010600030101010101" pitchFamily="2" charset="-122"/>
              </a:rPr>
              <a:t>    &lt;body&gt;</a:t>
            </a:r>
          </a:p>
          <a:p>
            <a:pPr algn="just"/>
            <a:r>
              <a:rPr lang="en-IN" sz="1800" dirty="0">
                <a:effectLst/>
                <a:latin typeface="Times New Roman" panose="02020603050405020304" pitchFamily="18" charset="0"/>
                <a:ea typeface="SimSun" panose="02010600030101010101" pitchFamily="2" charset="-122"/>
              </a:rPr>
              <a:t>        &lt;!-- Product Listings --&gt;</a:t>
            </a:r>
          </a:p>
          <a:p>
            <a:pPr algn="just"/>
            <a:r>
              <a:rPr lang="en-IN" sz="1800" dirty="0">
                <a:effectLst/>
                <a:latin typeface="Times New Roman" panose="02020603050405020304" pitchFamily="18" charset="0"/>
                <a:ea typeface="SimSun" panose="02010600030101010101" pitchFamily="2" charset="-122"/>
              </a:rPr>
              <a:t>        &lt;section class="products"&gt;</a:t>
            </a:r>
          </a:p>
          <a:p>
            <a:pPr algn="just"/>
            <a:r>
              <a:rPr lang="en-IN" sz="1800" dirty="0">
                <a:effectLst/>
                <a:latin typeface="Times New Roman" panose="02020603050405020304" pitchFamily="18" charset="0"/>
                <a:ea typeface="SimSun" panose="02010600030101010101" pitchFamily="2" charset="-122"/>
              </a:rPr>
              <a:t>            &lt;h2&gt;RECOMMENDED FOR YOU&lt;/h2&gt;</a:t>
            </a:r>
          </a:p>
          <a:p>
            <a:pPr algn="just"/>
            <a:r>
              <a:rPr lang="en-IN" sz="1800" dirty="0">
                <a:effectLst/>
                <a:latin typeface="Times New Roman" panose="02020603050405020304" pitchFamily="18" charset="0"/>
                <a:ea typeface="SimSun" panose="02010600030101010101" pitchFamily="2" charset="-122"/>
              </a:rPr>
              <a:t>            &lt;div class="product-grid"&gt;</a:t>
            </a:r>
          </a:p>
          <a:p>
            <a:pPr algn="just"/>
            <a:r>
              <a:rPr lang="en-IN" sz="1800" dirty="0">
                <a:effectLst/>
                <a:latin typeface="Times New Roman" panose="02020603050405020304" pitchFamily="18" charset="0"/>
                <a:ea typeface="SimSun" panose="02010600030101010101" pitchFamily="2" charset="-122"/>
              </a:rPr>
              <a:t>                &lt;div class="product-card"&gt;</a:t>
            </a:r>
          </a:p>
          <a:p>
            <a:pPr algn="just"/>
            <a:r>
              <a:rPr lang="en-IN" sz="1800" dirty="0">
                <a:effectLst/>
                <a:latin typeface="Times New Roman" panose="02020603050405020304" pitchFamily="18" charset="0"/>
                <a:ea typeface="SimSun" panose="02010600030101010101" pitchFamily="2" charset="-122"/>
              </a:rPr>
              <a:t>                    &lt;</a:t>
            </a:r>
            <a:r>
              <a:rPr lang="en-IN" sz="1800" dirty="0" err="1">
                <a:effectLst/>
                <a:latin typeface="Times New Roman" panose="02020603050405020304" pitchFamily="18" charset="0"/>
                <a:ea typeface="SimSun" panose="02010600030101010101" pitchFamily="2" charset="-122"/>
              </a:rPr>
              <a:t>img</a:t>
            </a:r>
            <a:r>
              <a:rPr lang="en-IN" sz="1800" dirty="0">
                <a:effectLst/>
                <a:latin typeface="Times New Roman" panose="02020603050405020304" pitchFamily="18" charset="0"/>
                <a:ea typeface="SimSun" panose="02010600030101010101" pitchFamily="2" charset="-122"/>
              </a:rPr>
              <a:t> </a:t>
            </a:r>
            <a:r>
              <a:rPr lang="en-IN" sz="1800" dirty="0" err="1">
                <a:effectLst/>
                <a:latin typeface="Times New Roman" panose="02020603050405020304" pitchFamily="18" charset="0"/>
                <a:ea typeface="SimSun" panose="02010600030101010101" pitchFamily="2" charset="-122"/>
              </a:rPr>
              <a:t>src</a:t>
            </a:r>
            <a:r>
              <a:rPr lang="en-IN" sz="1800" dirty="0">
                <a:effectLst/>
                <a:latin typeface="Times New Roman" panose="02020603050405020304" pitchFamily="18" charset="0"/>
                <a:ea typeface="SimSun" panose="02010600030101010101" pitchFamily="2" charset="-122"/>
              </a:rPr>
              <a:t>="Tv.jpeg" alt="Product 1"&gt;</a:t>
            </a:r>
          </a:p>
          <a:p>
            <a:pPr algn="just"/>
            <a:r>
              <a:rPr lang="en-IN" sz="1800" dirty="0">
                <a:effectLst/>
                <a:latin typeface="Times New Roman" panose="02020603050405020304" pitchFamily="18" charset="0"/>
                <a:ea typeface="SimSun" panose="02010600030101010101" pitchFamily="2" charset="-122"/>
              </a:rPr>
              <a:t>                    &lt;h3&gt;ACER&lt;/h3&gt;</a:t>
            </a:r>
          </a:p>
          <a:p>
            <a:pPr algn="just"/>
            <a:r>
              <a:rPr lang="en-IN" sz="1800" dirty="0">
                <a:effectLst/>
                <a:latin typeface="Times New Roman" panose="02020603050405020304" pitchFamily="18" charset="0"/>
                <a:ea typeface="SimSun" panose="02010600030101010101" pitchFamily="2" charset="-122"/>
              </a:rPr>
              <a:t>&lt;p&gt;₹12,999&lt;/p&gt;</a:t>
            </a:r>
          </a:p>
          <a:p>
            <a:pPr algn="just"/>
            <a:r>
              <a:rPr lang="en-IN" sz="1800" dirty="0">
                <a:effectLst/>
                <a:latin typeface="Times New Roman" panose="02020603050405020304" pitchFamily="18" charset="0"/>
                <a:ea typeface="SimSun" panose="02010600030101010101" pitchFamily="2" charset="-122"/>
              </a:rPr>
              <a:t>                    &lt;button&gt;Add to Cart&lt;/button&gt;</a:t>
            </a:r>
          </a:p>
          <a:p>
            <a:pPr algn="just"/>
            <a:r>
              <a:rPr lang="en-IN" sz="1800" dirty="0">
                <a:effectLst/>
                <a:latin typeface="Times New Roman" panose="02020603050405020304" pitchFamily="18" charset="0"/>
                <a:ea typeface="SimSun" panose="02010600030101010101" pitchFamily="2" charset="-122"/>
              </a:rPr>
              <a:t>                &lt;/div&gt;</a:t>
            </a:r>
          </a:p>
          <a:p>
            <a:pPr algn="just"/>
            <a:r>
              <a:rPr lang="en-IN" sz="1800" dirty="0">
                <a:effectLst/>
                <a:latin typeface="Times New Roman" panose="02020603050405020304" pitchFamily="18" charset="0"/>
                <a:ea typeface="SimSun" panose="02010600030101010101" pitchFamily="2" charset="-122"/>
              </a:rPr>
              <a:t>                &lt;div class="product-card"&gt;</a:t>
            </a:r>
          </a:p>
          <a:p>
            <a:r>
              <a:rPr lang="en-IN" sz="1800" dirty="0">
                <a:effectLst/>
                <a:latin typeface="Times New Roman" panose="02020603050405020304" pitchFamily="18" charset="0"/>
                <a:ea typeface="SimSun" panose="02010600030101010101" pitchFamily="2" charset="-122"/>
              </a:rPr>
              <a:t>                    &lt;</a:t>
            </a:r>
            <a:r>
              <a:rPr lang="en-IN" sz="1800" dirty="0" err="1">
                <a:effectLst/>
                <a:latin typeface="Times New Roman" panose="02020603050405020304" pitchFamily="18" charset="0"/>
                <a:ea typeface="SimSun" panose="02010600030101010101" pitchFamily="2" charset="-122"/>
              </a:rPr>
              <a:t>img</a:t>
            </a:r>
            <a:r>
              <a:rPr lang="en-IN" sz="1800" dirty="0">
                <a:effectLst/>
                <a:latin typeface="Times New Roman" panose="02020603050405020304" pitchFamily="18" charset="0"/>
                <a:ea typeface="SimSun" panose="02010600030101010101" pitchFamily="2" charset="-122"/>
              </a:rPr>
              <a:t> </a:t>
            </a:r>
            <a:r>
              <a:rPr lang="en-IN" sz="1800" dirty="0" err="1">
                <a:effectLst/>
                <a:latin typeface="Times New Roman" panose="02020603050405020304" pitchFamily="18" charset="0"/>
                <a:ea typeface="SimSun" panose="02010600030101010101" pitchFamily="2" charset="-122"/>
              </a:rPr>
              <a:t>src</a:t>
            </a:r>
            <a:r>
              <a:rPr lang="en-IN" sz="1800" dirty="0">
                <a:effectLst/>
                <a:latin typeface="Times New Roman" panose="02020603050405020304" pitchFamily="18" charset="0"/>
                <a:ea typeface="SimSun" panose="02010600030101010101" pitchFamily="2" charset="-122"/>
              </a:rPr>
              <a:t>="Vibox_PC.jpeg" </a:t>
            </a:r>
          </a:p>
          <a:p>
            <a:r>
              <a:rPr lang="en-IN" sz="1800" dirty="0">
                <a:effectLst/>
                <a:latin typeface="Times New Roman" panose="02020603050405020304" pitchFamily="18" charset="0"/>
                <a:ea typeface="SimSun" panose="02010600030101010101" pitchFamily="2" charset="-122"/>
              </a:rPr>
              <a:t>alt="Product 2"&gt;</a:t>
            </a:r>
          </a:p>
          <a:p>
            <a:endParaRPr lang="en-IN"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70621974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C0CD3F-E767-74BF-BCE4-0E04EC2298CB}"/>
              </a:ext>
            </a:extLst>
          </p:cNvPr>
          <p:cNvSpPr txBox="1"/>
          <p:nvPr/>
        </p:nvSpPr>
        <p:spPr>
          <a:xfrm>
            <a:off x="78658" y="-79653"/>
            <a:ext cx="6096000" cy="7017306"/>
          </a:xfrm>
          <a:prstGeom prst="rect">
            <a:avLst/>
          </a:prstGeom>
          <a:noFill/>
        </p:spPr>
        <p:txBody>
          <a:bodyPr wrap="square">
            <a:spAutoFit/>
          </a:bodyPr>
          <a:lstStyle/>
          <a:p>
            <a:pPr algn="just"/>
            <a:r>
              <a:rPr lang="en-IN" sz="1800" dirty="0">
                <a:effectLst/>
                <a:latin typeface="Times New Roman" panose="02020603050405020304" pitchFamily="18" charset="0"/>
                <a:ea typeface="SimSun" panose="02010600030101010101" pitchFamily="2" charset="-122"/>
              </a:rPr>
              <a:t>&lt;h3&gt;</a:t>
            </a:r>
            <a:r>
              <a:rPr lang="en-IN" sz="1800" dirty="0" err="1">
                <a:effectLst/>
                <a:latin typeface="Times New Roman" panose="02020603050405020304" pitchFamily="18" charset="0"/>
                <a:ea typeface="SimSun" panose="02010600030101010101" pitchFamily="2" charset="-122"/>
              </a:rPr>
              <a:t>Vibox_PC</a:t>
            </a:r>
            <a:r>
              <a:rPr lang="en-IN" sz="1800" dirty="0">
                <a:effectLst/>
                <a:latin typeface="Times New Roman" panose="02020603050405020304" pitchFamily="18" charset="0"/>
                <a:ea typeface="SimSun" panose="02010600030101010101" pitchFamily="2" charset="-122"/>
              </a:rPr>
              <a:t>&lt;/h3&gt;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&lt;p&gt;₹1,1,1499&lt;/p&gt;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&lt;button&gt;Add to Cart&lt;/button&gt;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&lt;/div&gt;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&lt;div class="product-card"&gt;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a:t>
            </a:r>
            <a:r>
              <a:rPr lang="en-IN" sz="1800" dirty="0" err="1">
                <a:effectLst/>
                <a:latin typeface="Times New Roman" panose="02020603050405020304" pitchFamily="18" charset="0"/>
                <a:ea typeface="SimSun" panose="02010600030101010101" pitchFamily="2" charset="-122"/>
              </a:rPr>
              <a:t>img</a:t>
            </a:r>
            <a:r>
              <a:rPr lang="en-IN" sz="1800" dirty="0">
                <a:effectLst/>
                <a:latin typeface="Times New Roman" panose="02020603050405020304" pitchFamily="18" charset="0"/>
                <a:ea typeface="SimSun" panose="02010600030101010101" pitchFamily="2" charset="-122"/>
              </a:rPr>
              <a:t> </a:t>
            </a:r>
            <a:r>
              <a:rPr lang="en-IN" sz="1800" dirty="0" err="1">
                <a:effectLst/>
                <a:latin typeface="Times New Roman" panose="02020603050405020304" pitchFamily="18" charset="0"/>
                <a:ea typeface="SimSun" panose="02010600030101010101" pitchFamily="2" charset="-122"/>
              </a:rPr>
              <a:t>src</a:t>
            </a:r>
            <a:r>
              <a:rPr lang="en-IN" sz="1800" dirty="0">
                <a:effectLst/>
                <a:latin typeface="Times New Roman" panose="02020603050405020304" pitchFamily="18" charset="0"/>
                <a:ea typeface="SimSun" panose="02010600030101010101" pitchFamily="2" charset="-122"/>
              </a:rPr>
              <a:t>="Keyboard.jpeg" alt="Product 3"&gt;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&lt;h3&gt;</a:t>
            </a:r>
            <a:r>
              <a:rPr lang="en-IN" sz="1800" dirty="0" err="1">
                <a:effectLst/>
                <a:latin typeface="Times New Roman" panose="02020603050405020304" pitchFamily="18" charset="0"/>
                <a:ea typeface="SimSun" panose="02010600030101010101" pitchFamily="2" charset="-122"/>
              </a:rPr>
              <a:t>Kreo</a:t>
            </a:r>
            <a:r>
              <a:rPr lang="en-IN" sz="1800" dirty="0">
                <a:effectLst/>
                <a:latin typeface="Times New Roman" panose="02020603050405020304" pitchFamily="18" charset="0"/>
                <a:ea typeface="SimSun" panose="02010600030101010101" pitchFamily="2" charset="-122"/>
              </a:rPr>
              <a:t>&lt;/h3&gt;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&lt;p&gt;₹3,999&lt;/p&gt;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&lt;button&gt;Add to Cart&lt;/button&gt;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&lt;/div&gt;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&lt;div class="product-card"&gt;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a:t>
            </a:r>
            <a:r>
              <a:rPr lang="en-IN" sz="1800" dirty="0" err="1">
                <a:effectLst/>
                <a:latin typeface="Times New Roman" panose="02020603050405020304" pitchFamily="18" charset="0"/>
                <a:ea typeface="SimSun" panose="02010600030101010101" pitchFamily="2" charset="-122"/>
              </a:rPr>
              <a:t>img</a:t>
            </a:r>
            <a:r>
              <a:rPr lang="en-IN" sz="1800" dirty="0">
                <a:effectLst/>
                <a:latin typeface="Times New Roman" panose="02020603050405020304" pitchFamily="18" charset="0"/>
                <a:ea typeface="SimSun" panose="02010600030101010101" pitchFamily="2" charset="-122"/>
              </a:rPr>
              <a:t> </a:t>
            </a:r>
            <a:r>
              <a:rPr lang="en-IN" sz="1800" dirty="0" err="1">
                <a:effectLst/>
                <a:latin typeface="Times New Roman" panose="02020603050405020304" pitchFamily="18" charset="0"/>
                <a:ea typeface="SimSun" panose="02010600030101010101" pitchFamily="2" charset="-122"/>
              </a:rPr>
              <a:t>src</a:t>
            </a:r>
            <a:r>
              <a:rPr lang="en-IN" sz="1800" dirty="0">
                <a:effectLst/>
                <a:latin typeface="Times New Roman" panose="02020603050405020304" pitchFamily="18" charset="0"/>
                <a:ea typeface="SimSun" panose="02010600030101010101" pitchFamily="2" charset="-122"/>
              </a:rPr>
              <a:t>="Mouse.jpeg" alt="Product 4"&gt;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&lt;h3&gt;</a:t>
            </a:r>
            <a:r>
              <a:rPr lang="en-IN" sz="1800" dirty="0" err="1">
                <a:effectLst/>
                <a:latin typeface="Times New Roman" panose="02020603050405020304" pitchFamily="18" charset="0"/>
                <a:ea typeface="SimSun" panose="02010600030101010101" pitchFamily="2" charset="-122"/>
              </a:rPr>
              <a:t>Kreo</a:t>
            </a:r>
            <a:r>
              <a:rPr lang="en-IN" sz="1800" dirty="0">
                <a:effectLst/>
                <a:latin typeface="Times New Roman" panose="02020603050405020304" pitchFamily="18" charset="0"/>
                <a:ea typeface="SimSun" panose="02010600030101010101" pitchFamily="2" charset="-122"/>
              </a:rPr>
              <a:t>&lt;/h3&gt;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&lt;p&gt;₹2,499&lt;/p&gt;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&lt;button&gt;Add to Cart&lt;/button&gt;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&lt;/div&gt;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&lt;/div&gt;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&lt;/section&gt;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&lt;section class="products"&gt;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&lt;h2&gt;ELECTRONICS&lt;/h2&gt;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&lt;div class="product-grid"&gt;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&lt;div class="product-card"&gt;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a:t>
            </a:r>
            <a:r>
              <a:rPr lang="en-IN" sz="1800" dirty="0" err="1">
                <a:effectLst/>
                <a:latin typeface="Times New Roman" panose="02020603050405020304" pitchFamily="18" charset="0"/>
                <a:ea typeface="SimSun" panose="02010600030101010101" pitchFamily="2" charset="-122"/>
              </a:rPr>
              <a:t>img</a:t>
            </a:r>
            <a:r>
              <a:rPr lang="en-IN" sz="1800" dirty="0">
                <a:effectLst/>
                <a:latin typeface="Times New Roman" panose="02020603050405020304" pitchFamily="18" charset="0"/>
                <a:ea typeface="SimSun" panose="02010600030101010101" pitchFamily="2" charset="-122"/>
              </a:rPr>
              <a:t> </a:t>
            </a:r>
            <a:r>
              <a:rPr lang="en-IN" sz="1800" dirty="0" err="1">
                <a:effectLst/>
                <a:latin typeface="Times New Roman" panose="02020603050405020304" pitchFamily="18" charset="0"/>
                <a:ea typeface="SimSun" panose="02010600030101010101" pitchFamily="2" charset="-122"/>
              </a:rPr>
              <a:t>src</a:t>
            </a:r>
            <a:r>
              <a:rPr lang="en-IN" sz="1800" dirty="0">
                <a:effectLst/>
                <a:latin typeface="Times New Roman" panose="02020603050405020304" pitchFamily="18" charset="0"/>
                <a:ea typeface="SimSun" panose="02010600030101010101" pitchFamily="2" charset="-122"/>
              </a:rPr>
              <a:t>="boat.jpeg" alt="Product 1"&gt;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&lt;h3&gt;Boat&lt;/h3&gt;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&lt;p&gt;₹1,500&lt;/p&gt;</a:t>
            </a:r>
            <a:endParaRPr lang="en-IN" sz="1100" dirty="0">
              <a:effectLst/>
              <a:latin typeface="Times New Roman" panose="02020603050405020304" pitchFamily="18" charset="0"/>
              <a:ea typeface="SimSun" panose="02010600030101010101" pitchFamily="2" charset="-122"/>
            </a:endParaRPr>
          </a:p>
        </p:txBody>
      </p:sp>
      <p:sp>
        <p:nvSpPr>
          <p:cNvPr id="5" name="TextBox 4">
            <a:extLst>
              <a:ext uri="{FF2B5EF4-FFF2-40B4-BE49-F238E27FC236}">
                <a16:creationId xmlns:a16="http://schemas.microsoft.com/office/drawing/2014/main" id="{4D1C5D42-2943-49CA-A6B5-4546AC8ABB96}"/>
              </a:ext>
            </a:extLst>
          </p:cNvPr>
          <p:cNvSpPr txBox="1"/>
          <p:nvPr/>
        </p:nvSpPr>
        <p:spPr>
          <a:xfrm>
            <a:off x="4748981" y="0"/>
            <a:ext cx="6096000" cy="6186309"/>
          </a:xfrm>
          <a:prstGeom prst="rect">
            <a:avLst/>
          </a:prstGeom>
          <a:noFill/>
        </p:spPr>
        <p:txBody>
          <a:bodyPr wrap="square">
            <a:spAutoFit/>
          </a:bodyPr>
          <a:lstStyle/>
          <a:p>
            <a:pPr algn="just"/>
            <a:r>
              <a:rPr lang="en-IN" sz="1800" dirty="0">
                <a:effectLst/>
                <a:latin typeface="Times New Roman" panose="02020603050405020304" pitchFamily="18" charset="0"/>
                <a:ea typeface="SimSun" panose="02010600030101010101" pitchFamily="2" charset="-122"/>
              </a:rPr>
              <a:t>                    &lt;button&gt;Add to Cart&lt;/button&gt;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&lt;/div&gt;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&lt;div class="product-card"&gt;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a:t>
            </a:r>
            <a:r>
              <a:rPr lang="en-IN" sz="1800" dirty="0" err="1">
                <a:effectLst/>
                <a:latin typeface="Times New Roman" panose="02020603050405020304" pitchFamily="18" charset="0"/>
                <a:ea typeface="SimSun" panose="02010600030101010101" pitchFamily="2" charset="-122"/>
              </a:rPr>
              <a:t>img</a:t>
            </a:r>
            <a:r>
              <a:rPr lang="en-IN" sz="1800" dirty="0">
                <a:effectLst/>
                <a:latin typeface="Times New Roman" panose="02020603050405020304" pitchFamily="18" charset="0"/>
                <a:ea typeface="SimSun" panose="02010600030101010101" pitchFamily="2" charset="-122"/>
              </a:rPr>
              <a:t> </a:t>
            </a:r>
            <a:r>
              <a:rPr lang="en-IN" sz="1800" dirty="0" err="1">
                <a:effectLst/>
                <a:latin typeface="Times New Roman" panose="02020603050405020304" pitchFamily="18" charset="0"/>
                <a:ea typeface="SimSun" panose="02010600030101010101" pitchFamily="2" charset="-122"/>
              </a:rPr>
              <a:t>src</a:t>
            </a:r>
            <a:r>
              <a:rPr lang="en-IN" sz="1800" dirty="0">
                <a:effectLst/>
                <a:latin typeface="Times New Roman" panose="02020603050405020304" pitchFamily="18" charset="0"/>
                <a:ea typeface="SimSun" panose="02010600030101010101" pitchFamily="2" charset="-122"/>
              </a:rPr>
              <a:t>="protronics.jpeg" alt="Product 2"&gt;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&lt;h3&gt;</a:t>
            </a:r>
            <a:r>
              <a:rPr lang="en-IN" sz="1800" dirty="0" err="1">
                <a:effectLst/>
                <a:latin typeface="Times New Roman" panose="02020603050405020304" pitchFamily="18" charset="0"/>
                <a:ea typeface="SimSun" panose="02010600030101010101" pitchFamily="2" charset="-122"/>
              </a:rPr>
              <a:t>protronics</a:t>
            </a:r>
            <a:r>
              <a:rPr lang="en-IN" sz="1800" dirty="0">
                <a:effectLst/>
                <a:latin typeface="Times New Roman" panose="02020603050405020304" pitchFamily="18" charset="0"/>
                <a:ea typeface="SimSun" panose="02010600030101010101" pitchFamily="2" charset="-122"/>
              </a:rPr>
              <a:t>&lt;/h3&gt;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&lt;p&gt;₹1,499&lt;/p&gt;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&lt;button&gt;Add to Cart&lt;/button&gt;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&lt;/div&gt;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&lt;div class="product-card"&gt;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a:t>
            </a:r>
            <a:r>
              <a:rPr lang="en-IN" sz="1800" dirty="0" err="1">
                <a:effectLst/>
                <a:latin typeface="Times New Roman" panose="02020603050405020304" pitchFamily="18" charset="0"/>
                <a:ea typeface="SimSun" panose="02010600030101010101" pitchFamily="2" charset="-122"/>
              </a:rPr>
              <a:t>img</a:t>
            </a:r>
            <a:r>
              <a:rPr lang="en-IN" sz="1800" dirty="0">
                <a:effectLst/>
                <a:latin typeface="Times New Roman" panose="02020603050405020304" pitchFamily="18" charset="0"/>
                <a:ea typeface="SimSun" panose="02010600030101010101" pitchFamily="2" charset="-122"/>
              </a:rPr>
              <a:t> </a:t>
            </a:r>
            <a:r>
              <a:rPr lang="en-IN" sz="1800" dirty="0" err="1">
                <a:effectLst/>
                <a:latin typeface="Times New Roman" panose="02020603050405020304" pitchFamily="18" charset="0"/>
                <a:ea typeface="SimSun" panose="02010600030101010101" pitchFamily="2" charset="-122"/>
              </a:rPr>
              <a:t>src</a:t>
            </a:r>
            <a:r>
              <a:rPr lang="en-IN" sz="1800" dirty="0">
                <a:effectLst/>
                <a:latin typeface="Times New Roman" panose="02020603050405020304" pitchFamily="18" charset="0"/>
                <a:ea typeface="SimSun" panose="02010600030101010101" pitchFamily="2" charset="-122"/>
              </a:rPr>
              <a:t>="jbl.jpeg" alt="Product 3"&gt;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&lt;h3&gt;</a:t>
            </a:r>
            <a:r>
              <a:rPr lang="en-IN" sz="1800" dirty="0" err="1">
                <a:effectLst/>
                <a:latin typeface="Times New Roman" panose="02020603050405020304" pitchFamily="18" charset="0"/>
                <a:ea typeface="SimSun" panose="02010600030101010101" pitchFamily="2" charset="-122"/>
              </a:rPr>
              <a:t>jbl</a:t>
            </a:r>
            <a:r>
              <a:rPr lang="en-IN" sz="1800" dirty="0">
                <a:effectLst/>
                <a:latin typeface="Times New Roman" panose="02020603050405020304" pitchFamily="18" charset="0"/>
                <a:ea typeface="SimSun" panose="02010600030101010101" pitchFamily="2" charset="-122"/>
              </a:rPr>
              <a:t>&lt;/h3&gt;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&lt;p&gt;₹1,999&lt;/p&gt;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&lt;button&gt;Add to Cart&lt;/button&gt;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&lt;/div&gt;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&lt;div class="product-card"&gt;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a:t>
            </a:r>
            <a:r>
              <a:rPr lang="en-IN" sz="1800" dirty="0" err="1">
                <a:effectLst/>
                <a:latin typeface="Times New Roman" panose="02020603050405020304" pitchFamily="18" charset="0"/>
                <a:ea typeface="SimSun" panose="02010600030101010101" pitchFamily="2" charset="-122"/>
              </a:rPr>
              <a:t>img</a:t>
            </a:r>
            <a:r>
              <a:rPr lang="en-IN" sz="1800" dirty="0">
                <a:effectLst/>
                <a:latin typeface="Times New Roman" panose="02020603050405020304" pitchFamily="18" charset="0"/>
                <a:ea typeface="SimSun" panose="02010600030101010101" pitchFamily="2" charset="-122"/>
              </a:rPr>
              <a:t> </a:t>
            </a:r>
            <a:r>
              <a:rPr lang="en-IN" sz="1800" dirty="0" err="1">
                <a:effectLst/>
                <a:latin typeface="Times New Roman" panose="02020603050405020304" pitchFamily="18" charset="0"/>
                <a:ea typeface="SimSun" panose="02010600030101010101" pitchFamily="2" charset="-122"/>
              </a:rPr>
              <a:t>src</a:t>
            </a:r>
            <a:r>
              <a:rPr lang="en-IN" sz="1800" dirty="0">
                <a:effectLst/>
                <a:latin typeface="Times New Roman" panose="02020603050405020304" pitchFamily="18" charset="0"/>
                <a:ea typeface="SimSun" panose="02010600030101010101" pitchFamily="2" charset="-122"/>
              </a:rPr>
              <a:t>="sony.jpeg" alt="Product 4"&gt;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&lt;h3&gt;</a:t>
            </a:r>
            <a:r>
              <a:rPr lang="en-IN" sz="1800" dirty="0" err="1">
                <a:effectLst/>
                <a:latin typeface="Times New Roman" panose="02020603050405020304" pitchFamily="18" charset="0"/>
                <a:ea typeface="SimSun" panose="02010600030101010101" pitchFamily="2" charset="-122"/>
              </a:rPr>
              <a:t>sony</a:t>
            </a:r>
            <a:r>
              <a:rPr lang="en-IN" sz="1800" dirty="0">
                <a:effectLst/>
                <a:latin typeface="Times New Roman" panose="02020603050405020304" pitchFamily="18" charset="0"/>
                <a:ea typeface="SimSun" panose="02010600030101010101" pitchFamily="2" charset="-122"/>
              </a:rPr>
              <a:t>&lt;/h3&gt;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&lt;p&gt;₹2,499&lt;/p&gt;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&lt;button&gt;Add to Cart&lt;/button&gt;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&lt;/div&gt;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&lt;/div&gt;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&lt;/section&gt;</a:t>
            </a:r>
            <a:endParaRPr lang="en-IN" sz="11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961157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89F889-B699-9F7D-95C5-690866C3F785}"/>
              </a:ext>
            </a:extLst>
          </p:cNvPr>
          <p:cNvSpPr txBox="1"/>
          <p:nvPr/>
        </p:nvSpPr>
        <p:spPr>
          <a:xfrm>
            <a:off x="108155" y="95547"/>
            <a:ext cx="6096000" cy="5355312"/>
          </a:xfrm>
          <a:prstGeom prst="rect">
            <a:avLst/>
          </a:prstGeom>
          <a:noFill/>
        </p:spPr>
        <p:txBody>
          <a:bodyPr wrap="square">
            <a:spAutoFit/>
          </a:bodyPr>
          <a:lstStyle/>
          <a:p>
            <a:pPr algn="just"/>
            <a:r>
              <a:rPr lang="en-IN" sz="1800" dirty="0">
                <a:effectLst/>
                <a:latin typeface="Times New Roman" panose="02020603050405020304" pitchFamily="18" charset="0"/>
                <a:ea typeface="SimSun" panose="02010600030101010101" pitchFamily="2" charset="-122"/>
              </a:rPr>
              <a:t>&lt;!-- Footer --&gt;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&lt;footer&gt;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&lt;div class="footer-content"&gt;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&lt;div class="footer-section"&gt;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&lt;h4&gt;About Us&lt;/h4&gt;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&lt;p&gt;We are a leading e-commerce platform offering the best products at affordable prices.&lt;/p&gt;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&lt;/div&gt;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&lt;div class="footer-section"&gt;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&lt;h4&gt;Quick Links&lt;/h4&gt;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a:t>
            </a:r>
            <a:r>
              <a:rPr lang="en-IN" sz="1800" dirty="0" err="1">
                <a:effectLst/>
                <a:latin typeface="Times New Roman" panose="02020603050405020304" pitchFamily="18" charset="0"/>
                <a:ea typeface="SimSun" panose="02010600030101010101" pitchFamily="2" charset="-122"/>
              </a:rPr>
              <a:t>ul</a:t>
            </a:r>
            <a:r>
              <a:rPr lang="en-IN" sz="1800" dirty="0">
                <a:effectLst/>
                <a:latin typeface="Times New Roman" panose="02020603050405020304" pitchFamily="18" charset="0"/>
                <a:ea typeface="SimSun" panose="02010600030101010101" pitchFamily="2" charset="-122"/>
              </a:rPr>
              <a:t>&gt;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&lt;li&gt;&lt;a </a:t>
            </a:r>
            <a:r>
              <a:rPr lang="en-IN" sz="1800" dirty="0" err="1">
                <a:effectLst/>
                <a:latin typeface="Times New Roman" panose="02020603050405020304" pitchFamily="18" charset="0"/>
                <a:ea typeface="SimSun" panose="02010600030101010101" pitchFamily="2" charset="-122"/>
              </a:rPr>
              <a:t>href</a:t>
            </a:r>
            <a:r>
              <a:rPr lang="en-IN" sz="1800" dirty="0">
                <a:effectLst/>
                <a:latin typeface="Times New Roman" panose="02020603050405020304" pitchFamily="18" charset="0"/>
                <a:ea typeface="SimSun" panose="02010600030101010101" pitchFamily="2" charset="-122"/>
              </a:rPr>
              <a:t>="Home.html"&gt;Home&lt;/a&gt;&lt;/li&gt;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&lt;li&gt;&lt;a </a:t>
            </a:r>
            <a:r>
              <a:rPr lang="en-IN" sz="1800" dirty="0" err="1">
                <a:effectLst/>
                <a:latin typeface="Times New Roman" panose="02020603050405020304" pitchFamily="18" charset="0"/>
                <a:ea typeface="SimSun" panose="02010600030101010101" pitchFamily="2" charset="-122"/>
              </a:rPr>
              <a:t>href</a:t>
            </a:r>
            <a:r>
              <a:rPr lang="en-IN" sz="1800" dirty="0">
                <a:effectLst/>
                <a:latin typeface="Times New Roman" panose="02020603050405020304" pitchFamily="18" charset="0"/>
                <a:ea typeface="SimSun" panose="02010600030101010101" pitchFamily="2" charset="-122"/>
              </a:rPr>
              <a:t>="Products.html"&gt;Products&lt;/a&gt;&lt;/li&gt;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&lt;li&gt;&lt;a </a:t>
            </a:r>
            <a:r>
              <a:rPr lang="en-IN" sz="1800" dirty="0" err="1">
                <a:effectLst/>
                <a:latin typeface="Times New Roman" panose="02020603050405020304" pitchFamily="18" charset="0"/>
                <a:ea typeface="SimSun" panose="02010600030101010101" pitchFamily="2" charset="-122"/>
              </a:rPr>
              <a:t>href</a:t>
            </a:r>
            <a:r>
              <a:rPr lang="en-IN" sz="1800" dirty="0">
                <a:effectLst/>
                <a:latin typeface="Times New Roman" panose="02020603050405020304" pitchFamily="18" charset="0"/>
                <a:ea typeface="SimSun" panose="02010600030101010101" pitchFamily="2" charset="-122"/>
              </a:rPr>
              <a:t>="About us.html"&gt;About Us&lt;/a&gt;&lt;/li&gt;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&lt;li&gt;&lt;a </a:t>
            </a:r>
            <a:r>
              <a:rPr lang="en-IN" sz="1800" dirty="0" err="1">
                <a:effectLst/>
                <a:latin typeface="Times New Roman" panose="02020603050405020304" pitchFamily="18" charset="0"/>
                <a:ea typeface="SimSun" panose="02010600030101010101" pitchFamily="2" charset="-122"/>
              </a:rPr>
              <a:t>href</a:t>
            </a:r>
            <a:r>
              <a:rPr lang="en-IN" sz="1800" dirty="0">
                <a:effectLst/>
                <a:latin typeface="Times New Roman" panose="02020603050405020304" pitchFamily="18" charset="0"/>
                <a:ea typeface="SimSun" panose="02010600030101010101" pitchFamily="2" charset="-122"/>
              </a:rPr>
              <a:t>="Contact.html"&gt;Contact&lt;/a&gt;&lt;/li&gt;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a:t>
            </a:r>
            <a:r>
              <a:rPr lang="en-IN" sz="1800" dirty="0" err="1">
                <a:effectLst/>
                <a:latin typeface="Times New Roman" panose="02020603050405020304" pitchFamily="18" charset="0"/>
                <a:ea typeface="SimSun" panose="02010600030101010101" pitchFamily="2" charset="-122"/>
              </a:rPr>
              <a:t>ul</a:t>
            </a:r>
            <a:r>
              <a:rPr lang="en-IN" sz="1800" dirty="0">
                <a:effectLst/>
                <a:latin typeface="Times New Roman" panose="02020603050405020304" pitchFamily="18" charset="0"/>
                <a:ea typeface="SimSun" panose="02010600030101010101" pitchFamily="2" charset="-122"/>
              </a:rPr>
              <a:t>&gt;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&lt;/div&gt;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&lt;/body&gt;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&lt;/html&gt;</a:t>
            </a:r>
            <a:endParaRPr lang="en-IN" sz="1100" dirty="0">
              <a:effectLst/>
              <a:latin typeface="Times New Roman" panose="02020603050405020304" pitchFamily="18" charset="0"/>
              <a:ea typeface="SimSun" panose="02010600030101010101" pitchFamily="2" charset="-122"/>
            </a:endParaRPr>
          </a:p>
        </p:txBody>
      </p:sp>
      <p:sp>
        <p:nvSpPr>
          <p:cNvPr id="5" name="TextBox 4">
            <a:extLst>
              <a:ext uri="{FF2B5EF4-FFF2-40B4-BE49-F238E27FC236}">
                <a16:creationId xmlns:a16="http://schemas.microsoft.com/office/drawing/2014/main" id="{C824D398-5559-7BDF-AE21-582CD872C379}"/>
              </a:ext>
            </a:extLst>
          </p:cNvPr>
          <p:cNvSpPr txBox="1"/>
          <p:nvPr/>
        </p:nvSpPr>
        <p:spPr>
          <a:xfrm>
            <a:off x="6096000" y="289679"/>
            <a:ext cx="6096000" cy="3139321"/>
          </a:xfrm>
          <a:prstGeom prst="rect">
            <a:avLst/>
          </a:prstGeom>
          <a:noFill/>
        </p:spPr>
        <p:txBody>
          <a:bodyPr wrap="square">
            <a:spAutoFit/>
          </a:bodyPr>
          <a:lstStyle/>
          <a:p>
            <a:pPr algn="just"/>
            <a:r>
              <a:rPr lang="en-IN" sz="1800" dirty="0">
                <a:effectLst/>
                <a:latin typeface="Times New Roman" panose="02020603050405020304" pitchFamily="18" charset="0"/>
                <a:ea typeface="SimSun" panose="02010600030101010101" pitchFamily="2" charset="-122"/>
              </a:rPr>
              <a:t>&lt;div class="footer-section"&gt;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&lt;h4&gt;Contact Us&lt;/h4&gt;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&lt;p&gt;Email: support@ecommerce.com&lt;/p&gt;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&lt;p&gt;Phone: +91 1234567890&lt;/p&gt;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&lt;/div&gt;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&lt;/div&gt;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&lt;div class="footer-bottom"&gt;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&lt;p&gt;&amp;copy; 2025 E-Commerce Website. All rights reserved.&lt;/p&gt;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&lt;/div&gt;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&lt;/footer&gt;</a:t>
            </a:r>
            <a:endParaRPr lang="en-IN" sz="11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7000640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281BD2-3109-CB91-5552-B6C01D87C160}"/>
              </a:ext>
            </a:extLst>
          </p:cNvPr>
          <p:cNvSpPr txBox="1"/>
          <p:nvPr/>
        </p:nvSpPr>
        <p:spPr>
          <a:xfrm>
            <a:off x="1" y="133367"/>
            <a:ext cx="6096000" cy="6463308"/>
          </a:xfrm>
          <a:prstGeom prst="rect">
            <a:avLst/>
          </a:prstGeom>
          <a:noFill/>
        </p:spPr>
        <p:txBody>
          <a:bodyPr wrap="square">
            <a:spAutoFit/>
          </a:bodyPr>
          <a:lstStyle/>
          <a:p>
            <a:pPr algn="just">
              <a:buNone/>
            </a:pPr>
            <a:r>
              <a:rPr lang="en-IN" sz="1800" dirty="0">
                <a:effectLst/>
                <a:latin typeface="Times New Roman" panose="02020603050405020304" pitchFamily="18" charset="0"/>
                <a:ea typeface="SimSun" panose="02010600030101010101" pitchFamily="2" charset="-122"/>
              </a:rPr>
              <a:t>&lt;head&gt; </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&lt;title&gt;Categories&lt;/title&gt;</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&lt;style&gt;</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body {</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font-family: Arial, sans-serif;</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margin: 0;</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padding: 0;</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background-</a:t>
            </a:r>
            <a:r>
              <a:rPr lang="en-IN" sz="1800" dirty="0" err="1">
                <a:effectLst/>
                <a:latin typeface="Times New Roman" panose="02020603050405020304" pitchFamily="18" charset="0"/>
                <a:ea typeface="SimSun" panose="02010600030101010101" pitchFamily="2" charset="-122"/>
              </a:rPr>
              <a:t>color</a:t>
            </a:r>
            <a:r>
              <a:rPr lang="en-IN" sz="1800" dirty="0">
                <a:effectLst/>
                <a:latin typeface="Times New Roman" panose="02020603050405020304" pitchFamily="18" charset="0"/>
                <a:ea typeface="SimSun" panose="02010600030101010101" pitchFamily="2" charset="-122"/>
              </a:rPr>
              <a:t>: #51f804;</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.container {</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display: grid;</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grid-template-columns: repeat(auto-fit, minmax(150px, 1fr));</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gap: 20px;</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padding: 200px;</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max-width: 1000px;</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margin: auto;</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.category {</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background-</a:t>
            </a:r>
            <a:r>
              <a:rPr lang="en-IN" sz="1800" dirty="0" err="1">
                <a:effectLst/>
                <a:latin typeface="Times New Roman" panose="02020603050405020304" pitchFamily="18" charset="0"/>
                <a:ea typeface="SimSun" panose="02010600030101010101" pitchFamily="2" charset="-122"/>
              </a:rPr>
              <a:t>color</a:t>
            </a:r>
            <a:r>
              <a:rPr lang="en-IN" sz="1800" dirty="0">
                <a:effectLst/>
                <a:latin typeface="Times New Roman" panose="02020603050405020304" pitchFamily="18" charset="0"/>
                <a:ea typeface="SimSun" panose="02010600030101010101" pitchFamily="2" charset="-122"/>
              </a:rPr>
              <a:t>: white;</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padding: 20px;</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text-align: </a:t>
            </a:r>
            <a:r>
              <a:rPr lang="en-IN" sz="1800" dirty="0" err="1">
                <a:effectLst/>
                <a:latin typeface="Times New Roman" panose="02020603050405020304" pitchFamily="18" charset="0"/>
                <a:ea typeface="SimSun" panose="02010600030101010101" pitchFamily="2" charset="-122"/>
              </a:rPr>
              <a:t>center</a:t>
            </a:r>
            <a:r>
              <a:rPr lang="en-IN" sz="1800" dirty="0">
                <a:effectLst/>
                <a:latin typeface="Times New Roman" panose="02020603050405020304" pitchFamily="18" charset="0"/>
                <a:ea typeface="SimSun" panose="02010600030101010101" pitchFamily="2" charset="-122"/>
              </a:rPr>
              <a:t>;</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a:t>
            </a:r>
            <a:endParaRPr lang="en-IN" dirty="0"/>
          </a:p>
        </p:txBody>
      </p:sp>
      <p:sp>
        <p:nvSpPr>
          <p:cNvPr id="5" name="TextBox 4">
            <a:extLst>
              <a:ext uri="{FF2B5EF4-FFF2-40B4-BE49-F238E27FC236}">
                <a16:creationId xmlns:a16="http://schemas.microsoft.com/office/drawing/2014/main" id="{C598DA38-ECA8-2777-09B5-0CE5512526A0}"/>
              </a:ext>
            </a:extLst>
          </p:cNvPr>
          <p:cNvSpPr txBox="1"/>
          <p:nvPr/>
        </p:nvSpPr>
        <p:spPr>
          <a:xfrm>
            <a:off x="6067426" y="0"/>
            <a:ext cx="6124574" cy="6909584"/>
          </a:xfrm>
          <a:prstGeom prst="rect">
            <a:avLst/>
          </a:prstGeom>
          <a:noFill/>
        </p:spPr>
        <p:txBody>
          <a:bodyPr wrap="square">
            <a:spAutoFit/>
          </a:bodyPr>
          <a:lstStyle/>
          <a:p>
            <a:pPr algn="just">
              <a:buNone/>
            </a:pPr>
            <a:r>
              <a:rPr lang="en-IN" sz="1800" dirty="0">
                <a:effectLst/>
                <a:latin typeface="Times New Roman" panose="02020603050405020304" pitchFamily="18" charset="0"/>
                <a:ea typeface="SimSun" panose="02010600030101010101" pitchFamily="2" charset="-122"/>
              </a:rPr>
              <a:t>border-radius: 8px;</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box-shadow: 0 4px 6px </a:t>
            </a:r>
            <a:r>
              <a:rPr lang="en-IN" sz="1800" dirty="0" err="1">
                <a:effectLst/>
                <a:latin typeface="Times New Roman" panose="02020603050405020304" pitchFamily="18" charset="0"/>
                <a:ea typeface="SimSun" panose="02010600030101010101" pitchFamily="2" charset="-122"/>
              </a:rPr>
              <a:t>rgba</a:t>
            </a:r>
            <a:r>
              <a:rPr lang="en-IN" sz="1800" dirty="0">
                <a:effectLst/>
                <a:latin typeface="Times New Roman" panose="02020603050405020304" pitchFamily="18" charset="0"/>
                <a:ea typeface="SimSun" panose="02010600030101010101" pitchFamily="2" charset="-122"/>
              </a:rPr>
              <a:t>(0, 0, 0, 0.1);</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transition: transform 0.3s;</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cursor: pointer;</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a:t>
            </a:r>
            <a:r>
              <a:rPr lang="en-IN" sz="1800" dirty="0" err="1">
                <a:effectLst/>
                <a:latin typeface="Times New Roman" panose="02020603050405020304" pitchFamily="18" charset="0"/>
                <a:ea typeface="SimSun" panose="02010600030101010101" pitchFamily="2" charset="-122"/>
              </a:rPr>
              <a:t>category:hover</a:t>
            </a:r>
            <a:r>
              <a:rPr lang="en-IN" sz="1800" dirty="0">
                <a:effectLst/>
                <a:latin typeface="Times New Roman" panose="02020603050405020304" pitchFamily="18" charset="0"/>
                <a:ea typeface="SimSun" panose="02010600030101010101" pitchFamily="2" charset="-122"/>
              </a:rPr>
              <a:t> {</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transform: scale(1.05);</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&lt;/style&gt;</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&lt;/head&gt;</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&lt;body&gt;</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&lt;div class="container"&gt;  </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&lt;div class="category"&gt;&lt;link&gt; &lt;a </a:t>
            </a:r>
            <a:r>
              <a:rPr lang="en-IN" sz="1800" dirty="0" err="1">
                <a:effectLst/>
                <a:latin typeface="Times New Roman" panose="02020603050405020304" pitchFamily="18" charset="0"/>
                <a:ea typeface="SimSun" panose="02010600030101010101" pitchFamily="2" charset="-122"/>
              </a:rPr>
              <a:t>href</a:t>
            </a:r>
            <a:r>
              <a:rPr lang="en-IN" sz="1800" dirty="0">
                <a:effectLst/>
                <a:latin typeface="Times New Roman" panose="02020603050405020304" pitchFamily="18" charset="0"/>
                <a:ea typeface="SimSun" panose="02010600030101010101" pitchFamily="2" charset="-122"/>
              </a:rPr>
              <a:t>="Electronics.html"&gt;Electronics&lt;/a&gt; &lt;/link&gt;&lt;/div&gt;</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&lt;div class="category"&gt;&lt;link&gt; &lt;a </a:t>
            </a:r>
            <a:r>
              <a:rPr lang="en-IN" sz="1800" dirty="0" err="1">
                <a:effectLst/>
                <a:latin typeface="Times New Roman" panose="02020603050405020304" pitchFamily="18" charset="0"/>
                <a:ea typeface="SimSun" panose="02010600030101010101" pitchFamily="2" charset="-122"/>
              </a:rPr>
              <a:t>href</a:t>
            </a:r>
            <a:r>
              <a:rPr lang="en-IN" sz="1800" dirty="0">
                <a:effectLst/>
                <a:latin typeface="Times New Roman" panose="02020603050405020304" pitchFamily="18" charset="0"/>
                <a:ea typeface="SimSun" panose="02010600030101010101" pitchFamily="2" charset="-122"/>
              </a:rPr>
              <a:t>="Fashion.html"&gt;Fashion&lt;/a&gt; &lt;/link&gt;&lt;/div&gt;</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&lt;div class="category"&gt;&lt;link&gt; &lt;a </a:t>
            </a:r>
            <a:r>
              <a:rPr lang="en-IN" sz="1800" dirty="0" err="1">
                <a:effectLst/>
                <a:latin typeface="Times New Roman" panose="02020603050405020304" pitchFamily="18" charset="0"/>
                <a:ea typeface="SimSun" panose="02010600030101010101" pitchFamily="2" charset="-122"/>
              </a:rPr>
              <a:t>href</a:t>
            </a:r>
            <a:r>
              <a:rPr lang="en-IN" sz="1800" dirty="0">
                <a:effectLst/>
                <a:latin typeface="Times New Roman" panose="02020603050405020304" pitchFamily="18" charset="0"/>
                <a:ea typeface="SimSun" panose="02010600030101010101" pitchFamily="2" charset="-122"/>
              </a:rPr>
              <a:t>="Home_Decor.html"&gt;</a:t>
            </a:r>
            <a:r>
              <a:rPr lang="en-IN" sz="1800" dirty="0" err="1">
                <a:effectLst/>
                <a:latin typeface="Times New Roman" panose="02020603050405020304" pitchFamily="18" charset="0"/>
                <a:ea typeface="SimSun" panose="02010600030101010101" pitchFamily="2" charset="-122"/>
              </a:rPr>
              <a:t>Home_Decor</a:t>
            </a:r>
            <a:r>
              <a:rPr lang="en-IN" sz="1800" dirty="0">
                <a:effectLst/>
                <a:latin typeface="Times New Roman" panose="02020603050405020304" pitchFamily="18" charset="0"/>
                <a:ea typeface="SimSun" panose="02010600030101010101" pitchFamily="2" charset="-122"/>
              </a:rPr>
              <a:t>&lt;/a&gt; &lt;/link&gt;&lt;/div&gt;</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&lt;div class="category"&gt;&lt;link&gt; &lt;a </a:t>
            </a:r>
            <a:r>
              <a:rPr lang="en-IN" sz="1800" dirty="0" err="1">
                <a:effectLst/>
                <a:latin typeface="Times New Roman" panose="02020603050405020304" pitchFamily="18" charset="0"/>
                <a:ea typeface="SimSun" panose="02010600030101010101" pitchFamily="2" charset="-122"/>
              </a:rPr>
              <a:t>href</a:t>
            </a:r>
            <a:r>
              <a:rPr lang="en-IN" sz="1800" dirty="0">
                <a:effectLst/>
                <a:latin typeface="Times New Roman" panose="02020603050405020304" pitchFamily="18" charset="0"/>
                <a:ea typeface="SimSun" panose="02010600030101010101" pitchFamily="2" charset="-122"/>
              </a:rPr>
              <a:t>="Furniture.html"&gt;Furniture&lt;/a&gt; &lt;/link&gt;&lt;/div&gt;</a:t>
            </a:r>
            <a:endParaRPr lang="en-IN" sz="1100" dirty="0">
              <a:effectLst/>
              <a:latin typeface="Times New Roman" panose="02020603050405020304" pitchFamily="18" charset="0"/>
              <a:ea typeface="SimSun" panose="02010600030101010101" pitchFamily="2" charset="-122"/>
            </a:endParaRPr>
          </a:p>
          <a:p>
            <a:pPr algn="just">
              <a:buNone/>
            </a:pPr>
            <a:r>
              <a:rPr lang="en-IN" sz="1800" dirty="0">
                <a:effectLst/>
                <a:latin typeface="Times New Roman" panose="02020603050405020304" pitchFamily="18" charset="0"/>
                <a:ea typeface="SimSun" panose="02010600030101010101" pitchFamily="2" charset="-122"/>
              </a:rPr>
              <a:t>        &lt;div class="category"&gt;&lt;link&gt; &lt;a </a:t>
            </a:r>
            <a:r>
              <a:rPr lang="en-IN" sz="1800" dirty="0" err="1">
                <a:effectLst/>
                <a:latin typeface="Times New Roman" panose="02020603050405020304" pitchFamily="18" charset="0"/>
                <a:ea typeface="SimSun" panose="02010600030101010101" pitchFamily="2" charset="-122"/>
              </a:rPr>
              <a:t>href</a:t>
            </a:r>
            <a:r>
              <a:rPr lang="en-IN" sz="1800" dirty="0">
                <a:effectLst/>
                <a:latin typeface="Times New Roman" panose="02020603050405020304" pitchFamily="18" charset="0"/>
                <a:ea typeface="SimSun" panose="02010600030101010101" pitchFamily="2" charset="-122"/>
              </a:rPr>
              <a:t>="Sports.html"&gt;Sports&lt;/a&gt; &lt;/link&gt;&lt;/div&gt;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&lt;/div</a:t>
            </a:r>
            <a:r>
              <a:rPr lang="en-IN" dirty="0">
                <a:effectLst/>
                <a:latin typeface="Times New Roman" panose="02020603050405020304" pitchFamily="18" charset="0"/>
                <a:ea typeface="SimSun" panose="02010600030101010101" pitchFamily="2" charset="-122"/>
              </a:rPr>
              <a:t>&gt;&lt;/body&gt;</a:t>
            </a:r>
            <a:r>
              <a:rPr lang="en-IN" sz="1800" dirty="0">
                <a:effectLst/>
                <a:latin typeface="Times New Roman" panose="02020603050405020304" pitchFamily="18" charset="0"/>
                <a:ea typeface="SimSun" panose="02010600030101010101" pitchFamily="2" charset="-122"/>
              </a:rPr>
              <a:t>&lt;/html&gt;</a:t>
            </a:r>
            <a:endParaRPr lang="en-IN" sz="1800" dirty="0"/>
          </a:p>
          <a:p>
            <a:pPr algn="just">
              <a:buNone/>
            </a:pPr>
            <a:endParaRPr lang="en-IN" dirty="0">
              <a:effectLst/>
              <a:latin typeface="Times New Roman" panose="02020603050405020304" pitchFamily="18" charset="0"/>
              <a:ea typeface="SimSun" panose="02010600030101010101" pitchFamily="2" charset="-122"/>
            </a:endParaRPr>
          </a:p>
          <a:p>
            <a:pPr algn="just">
              <a:buNone/>
            </a:pPr>
            <a:endParaRPr lang="en-IN" sz="11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68882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67376B-7864-65EC-C142-D40A00A5B5C0}"/>
              </a:ext>
            </a:extLst>
          </p:cNvPr>
          <p:cNvPicPr>
            <a:picLocks noChangeAspect="1"/>
          </p:cNvPicPr>
          <p:nvPr/>
        </p:nvPicPr>
        <p:blipFill>
          <a:blip r:embed="rId2"/>
          <a:stretch>
            <a:fillRect/>
          </a:stretch>
        </p:blipFill>
        <p:spPr>
          <a:xfrm>
            <a:off x="0" y="0"/>
            <a:ext cx="6292645" cy="3077497"/>
          </a:xfrm>
          <a:prstGeom prst="rect">
            <a:avLst/>
          </a:prstGeom>
        </p:spPr>
      </p:pic>
      <p:pic>
        <p:nvPicPr>
          <p:cNvPr id="5" name="Picture 4">
            <a:extLst>
              <a:ext uri="{FF2B5EF4-FFF2-40B4-BE49-F238E27FC236}">
                <a16:creationId xmlns:a16="http://schemas.microsoft.com/office/drawing/2014/main" id="{5C9E7403-E8D5-3BC8-BA89-F489FE6E23CB}"/>
              </a:ext>
            </a:extLst>
          </p:cNvPr>
          <p:cNvPicPr>
            <a:picLocks noChangeAspect="1"/>
          </p:cNvPicPr>
          <p:nvPr/>
        </p:nvPicPr>
        <p:blipFill>
          <a:blip r:embed="rId3"/>
          <a:stretch>
            <a:fillRect/>
          </a:stretch>
        </p:blipFill>
        <p:spPr>
          <a:xfrm>
            <a:off x="0" y="3156156"/>
            <a:ext cx="6292645" cy="3295970"/>
          </a:xfrm>
          <a:prstGeom prst="rect">
            <a:avLst/>
          </a:prstGeom>
        </p:spPr>
      </p:pic>
      <p:pic>
        <p:nvPicPr>
          <p:cNvPr id="7" name="Picture 6">
            <a:extLst>
              <a:ext uri="{FF2B5EF4-FFF2-40B4-BE49-F238E27FC236}">
                <a16:creationId xmlns:a16="http://schemas.microsoft.com/office/drawing/2014/main" id="{C6D2E98F-453A-901B-4EC7-D1C942BE5E56}"/>
              </a:ext>
            </a:extLst>
          </p:cNvPr>
          <p:cNvPicPr>
            <a:picLocks noChangeAspect="1"/>
          </p:cNvPicPr>
          <p:nvPr/>
        </p:nvPicPr>
        <p:blipFill>
          <a:blip r:embed="rId4"/>
          <a:stretch>
            <a:fillRect/>
          </a:stretch>
        </p:blipFill>
        <p:spPr>
          <a:xfrm>
            <a:off x="6390968" y="3429000"/>
            <a:ext cx="5801032" cy="2939846"/>
          </a:xfrm>
          <a:prstGeom prst="rect">
            <a:avLst/>
          </a:prstGeom>
        </p:spPr>
      </p:pic>
      <p:pic>
        <p:nvPicPr>
          <p:cNvPr id="2" name="Picture 1">
            <a:extLst>
              <a:ext uri="{FF2B5EF4-FFF2-40B4-BE49-F238E27FC236}">
                <a16:creationId xmlns:a16="http://schemas.microsoft.com/office/drawing/2014/main" id="{B3805A96-82E9-A962-32D7-8D17A2DD6509}"/>
              </a:ext>
            </a:extLst>
          </p:cNvPr>
          <p:cNvPicPr>
            <a:picLocks noChangeAspect="1"/>
          </p:cNvPicPr>
          <p:nvPr/>
        </p:nvPicPr>
        <p:blipFill>
          <a:blip r:embed="rId5"/>
          <a:stretch>
            <a:fillRect/>
          </a:stretch>
        </p:blipFill>
        <p:spPr>
          <a:xfrm>
            <a:off x="6390969" y="78660"/>
            <a:ext cx="5702708" cy="3295969"/>
          </a:xfrm>
          <a:prstGeom prst="rect">
            <a:avLst/>
          </a:prstGeom>
        </p:spPr>
      </p:pic>
    </p:spTree>
    <p:extLst>
      <p:ext uri="{BB962C8B-B14F-4D97-AF65-F5344CB8AC3E}">
        <p14:creationId xmlns:p14="http://schemas.microsoft.com/office/powerpoint/2010/main" val="115747027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76980" y="568325"/>
            <a:ext cx="10264007" cy="5157788"/>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Conclusion:</a:t>
            </a:r>
          </a:p>
          <a:p>
            <a:pPr marL="0" indent="0">
              <a:buNone/>
            </a:pPr>
            <a:r>
              <a:rPr lang="en-IN" sz="1800" dirty="0"/>
              <a:t> 	E-Commerce has transformed the way businesses operate and consumers shop, breaking     geographical barriers and offering convenience and accessibility. It enables companies to reach global audiences while providing personalized shopping experiences through advancements like AI and secure payment systems. Despite its benefits, </a:t>
            </a:r>
            <a:r>
              <a:rPr lang="en-IN" sz="1800" dirty="0" err="1"/>
              <a:t>eCommerce</a:t>
            </a:r>
            <a:r>
              <a:rPr lang="en-IN" sz="1800" dirty="0"/>
              <a:t> faces challenges, including cybersecurity risks, intense competition, and logistical hurdles.</a:t>
            </a:r>
            <a:endParaRPr lang="en-US" sz="1800" dirty="0"/>
          </a:p>
          <a:p>
            <a:pPr marL="0" indent="0">
              <a:buNone/>
            </a:pPr>
            <a:r>
              <a:rPr lang="en-US" sz="1800" dirty="0"/>
              <a:t>	To succeed, businesses must focus on customer trust, innovation, and efficient service delivery. Overall, </a:t>
            </a:r>
            <a:r>
              <a:rPr lang="en-US" sz="1800" dirty="0" err="1"/>
              <a:t>eCommerce</a:t>
            </a:r>
            <a:r>
              <a:rPr lang="en-US" sz="1800" dirty="0"/>
              <a:t> continues to redefine traditional business models, driving global economic growth and catering to the needs of modern digital consumers.</a:t>
            </a:r>
          </a:p>
          <a:p>
            <a:pPr marL="0" indent="0">
              <a:buNone/>
            </a:pPr>
            <a:r>
              <a:rPr lang="en-US" sz="1800" dirty="0"/>
              <a:t> </a:t>
            </a:r>
          </a:p>
          <a:p>
            <a:endParaRPr lang="en-US" sz="1800" dirty="0"/>
          </a:p>
        </p:txBody>
      </p:sp>
    </p:spTree>
    <p:extLst>
      <p:ext uri="{BB962C8B-B14F-4D97-AF65-F5344CB8AC3E}">
        <p14:creationId xmlns:p14="http://schemas.microsoft.com/office/powerpoint/2010/main" val="269021041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9709" y="762001"/>
            <a:ext cx="11263746" cy="2581732"/>
          </a:xfrm>
          <a:prstGeom prst="rect">
            <a:avLst/>
          </a:prstGeom>
        </p:spPr>
        <p:txBody>
          <a:bodyPr wrap="square">
            <a:spAutoFit/>
          </a:bodyPr>
          <a:lstStyle/>
          <a:p>
            <a:pPr lvl="0" fontAlgn="base"/>
            <a:r>
              <a:rPr lang="en-US" sz="2400" b="1" cap="small" dirty="0">
                <a:effectLst>
                  <a:outerShdw sx="0" sy="0">
                    <a:srgbClr val="000000"/>
                  </a:outerShdw>
                </a:effectLst>
                <a:latin typeface="Times New Roman" panose="02020603050405020304" pitchFamily="18" charset="0"/>
                <a:cs typeface="Times New Roman" panose="02020603050405020304" pitchFamily="18" charset="0"/>
              </a:rPr>
              <a:t>References:</a:t>
            </a:r>
          </a:p>
          <a:p>
            <a:pPr lvl="0" fontAlgn="base"/>
            <a:endParaRPr lang="en-US" sz="2400" b="1" cap="small" dirty="0">
              <a:effectLst>
                <a:outerShdw sx="0" sy="0">
                  <a:srgbClr val="000000"/>
                </a:outerShdw>
              </a:effectLst>
              <a:latin typeface="Times New Roman" panose="02020603050405020304" pitchFamily="18" charset="0"/>
              <a:cs typeface="Times New Roman" panose="02020603050405020304" pitchFamily="18" charset="0"/>
            </a:endParaRPr>
          </a:p>
          <a:p>
            <a:pPr algn="ctr">
              <a:buNone/>
            </a:pPr>
            <a:r>
              <a:rPr lang="en-US" sz="1800" dirty="0">
                <a:effectLst/>
                <a:latin typeface="Times New Roman" panose="02020603050405020304" pitchFamily="18" charset="0"/>
                <a:ea typeface="SimSun" panose="02010600030101010101" pitchFamily="2" charset="-122"/>
              </a:rPr>
              <a:t>Real World existing </a:t>
            </a:r>
            <a:endParaRPr lang="en-IN" sz="1800" dirty="0">
              <a:effectLst/>
              <a:latin typeface="Times New Roman" panose="02020603050405020304" pitchFamily="18" charset="0"/>
              <a:ea typeface="SimSun" panose="02010600030101010101" pitchFamily="2" charset="-122"/>
            </a:endParaRPr>
          </a:p>
          <a:p>
            <a:pPr algn="ctr">
              <a:buNone/>
            </a:pPr>
            <a:r>
              <a:rPr lang="en-US" sz="1800" dirty="0">
                <a:effectLst/>
                <a:latin typeface="Times New Roman" panose="02020603050405020304" pitchFamily="18" charset="0"/>
                <a:ea typeface="SimSun" panose="02010600030101010101" pitchFamily="2" charset="-122"/>
              </a:rPr>
              <a:t>E-commerce Websites are    the references to do this project like:</a:t>
            </a:r>
            <a:endParaRPr lang="en-IN" sz="1800" dirty="0">
              <a:effectLst/>
              <a:latin typeface="Times New Roman" panose="02020603050405020304" pitchFamily="18" charset="0"/>
              <a:ea typeface="SimSun" panose="02010600030101010101" pitchFamily="2" charset="-122"/>
            </a:endParaRPr>
          </a:p>
          <a:p>
            <a:pPr algn="ctr">
              <a:buNone/>
            </a:pPr>
            <a:r>
              <a:rPr lang="en-US" sz="1800" b="1" dirty="0">
                <a:effectLst/>
                <a:latin typeface="Times New Roman" panose="02020603050405020304" pitchFamily="18" charset="0"/>
                <a:ea typeface="SimSun" panose="02010600030101010101" pitchFamily="2" charset="-122"/>
              </a:rPr>
              <a:t>Amazon:</a:t>
            </a:r>
            <a:r>
              <a:rPr lang="en-US" sz="1800" dirty="0">
                <a:effectLst/>
                <a:latin typeface="Times New Roman" panose="02020603050405020304" pitchFamily="18" charset="0"/>
                <a:ea typeface="SimSun" panose="02010600030101010101" pitchFamily="2" charset="-122"/>
              </a:rPr>
              <a:t> </a:t>
            </a:r>
            <a:r>
              <a:rPr lang="en-US" sz="1800" b="1" u="sng" dirty="0">
                <a:solidFill>
                  <a:srgbClr val="0563C1"/>
                </a:solidFill>
                <a:effectLst/>
                <a:latin typeface="Times New Roman" panose="02020603050405020304" pitchFamily="18" charset="0"/>
                <a:ea typeface="SimSun" panose="02010600030101010101" pitchFamily="2" charset="-122"/>
                <a:hlinkClick r:id="rId2"/>
              </a:rPr>
              <a:t>https://www.amazon.com</a:t>
            </a:r>
            <a:endParaRPr lang="en-IN" sz="1800" dirty="0">
              <a:effectLst/>
              <a:latin typeface="Times New Roman" panose="02020603050405020304" pitchFamily="18" charset="0"/>
              <a:ea typeface="SimSun" panose="02010600030101010101" pitchFamily="2" charset="-122"/>
            </a:endParaRPr>
          </a:p>
          <a:p>
            <a:pPr algn="ctr">
              <a:buNone/>
            </a:pPr>
            <a:r>
              <a:rPr lang="en-US" sz="1800" b="1" dirty="0">
                <a:effectLst/>
                <a:latin typeface="Times New Roman" panose="02020603050405020304" pitchFamily="18" charset="0"/>
                <a:ea typeface="SimSun" panose="02010600030101010101" pitchFamily="2" charset="-122"/>
              </a:rPr>
              <a:t>Flipkart:</a:t>
            </a:r>
            <a:r>
              <a:rPr lang="en-US" sz="1800" dirty="0">
                <a:effectLst/>
                <a:latin typeface="Times New Roman" panose="02020603050405020304" pitchFamily="18" charset="0"/>
                <a:ea typeface="SimSun" panose="02010600030101010101" pitchFamily="2" charset="-122"/>
              </a:rPr>
              <a:t> </a:t>
            </a:r>
            <a:r>
              <a:rPr lang="en-US" sz="1800" b="1" u="sng" dirty="0">
                <a:solidFill>
                  <a:srgbClr val="0563C1"/>
                </a:solidFill>
                <a:effectLst/>
                <a:latin typeface="Times New Roman" panose="02020603050405020304" pitchFamily="18" charset="0"/>
                <a:ea typeface="SimSun" panose="02010600030101010101" pitchFamily="2" charset="-122"/>
                <a:hlinkClick r:id="rId3"/>
              </a:rPr>
              <a:t>https://www.flipkart.com</a:t>
            </a:r>
            <a:endParaRPr lang="en-IN" sz="1800" dirty="0">
              <a:effectLst/>
              <a:latin typeface="Times New Roman" panose="02020603050405020304" pitchFamily="18" charset="0"/>
              <a:ea typeface="SimSun" panose="02010600030101010101" pitchFamily="2" charset="-122"/>
            </a:endParaRPr>
          </a:p>
          <a:p>
            <a:pPr algn="ctr"/>
            <a:r>
              <a:rPr lang="en-US" sz="1800" dirty="0">
                <a:effectLst/>
                <a:latin typeface="Times New Roman" panose="02020603050405020304" pitchFamily="18" charset="0"/>
                <a:ea typeface="SimSun" panose="02010600030101010101" pitchFamily="2" charset="-122"/>
              </a:rPr>
              <a:t> </a:t>
            </a:r>
            <a:endParaRPr lang="en-IN" sz="1800" dirty="0">
              <a:effectLst/>
              <a:latin typeface="Times New Roman" panose="02020603050405020304" pitchFamily="18" charset="0"/>
              <a:ea typeface="SimSun" panose="02010600030101010101" pitchFamily="2" charset="-122"/>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73586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EC54FE-80B7-FF97-5F18-37A053300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1143000"/>
            <a:ext cx="4572000" cy="4572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25503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2E6248-DD9A-B989-7A35-D674883A78D2}"/>
              </a:ext>
            </a:extLst>
          </p:cNvPr>
          <p:cNvSpPr txBox="1"/>
          <p:nvPr/>
        </p:nvSpPr>
        <p:spPr>
          <a:xfrm>
            <a:off x="-422787" y="2047257"/>
            <a:ext cx="13096568" cy="1323439"/>
          </a:xfrm>
          <a:prstGeom prst="rect">
            <a:avLst/>
          </a:prstGeom>
          <a:noFill/>
        </p:spPr>
        <p:txBody>
          <a:bodyPr wrap="square">
            <a:spAutoFit/>
          </a:bodyPr>
          <a:lstStyle/>
          <a:p>
            <a:pPr algn="ctr"/>
            <a:r>
              <a:rPr lang="en-IN" sz="8000" dirty="0">
                <a:latin typeface="Times New Roman" panose="02020603050405020304" pitchFamily="18" charset="0"/>
                <a:cs typeface="Times New Roman" panose="02020603050405020304" pitchFamily="18" charset="0"/>
              </a:rPr>
              <a:t>E-COMMERCE</a:t>
            </a:r>
            <a:r>
              <a:rPr lang="en-IN" sz="8000" dirty="0"/>
              <a:t> </a:t>
            </a:r>
            <a:r>
              <a:rPr lang="en-IN" sz="8000" dirty="0">
                <a:latin typeface="Times New Roman" panose="02020603050405020304" pitchFamily="18" charset="0"/>
                <a:cs typeface="Times New Roman" panose="02020603050405020304" pitchFamily="18" charset="0"/>
              </a:rPr>
              <a:t>WEBSITE</a:t>
            </a:r>
          </a:p>
        </p:txBody>
      </p:sp>
    </p:spTree>
    <p:extLst>
      <p:ext uri="{BB962C8B-B14F-4D97-AF65-F5344CB8AC3E}">
        <p14:creationId xmlns:p14="http://schemas.microsoft.com/office/powerpoint/2010/main" val="290288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idx="4294967295"/>
          </p:nvPr>
        </p:nvSpPr>
        <p:spPr>
          <a:xfrm>
            <a:off x="0" y="4763"/>
            <a:ext cx="12060238" cy="6237287"/>
          </a:xfrm>
        </p:spPr>
        <p:txBody>
          <a:bodyPr anchor="ctr">
            <a:normAutofit/>
          </a:bodyPr>
          <a:lstStyle/>
          <a:p>
            <a:pPr algn="l"/>
            <a:r>
              <a:rPr lang="en-US" sz="2400" b="1" u="sng" dirty="0">
                <a:latin typeface="Times New Roman" panose="02020603050405020304" pitchFamily="18" charset="0"/>
                <a:ea typeface="+mj-lt"/>
                <a:cs typeface="Times New Roman" panose="02020603050405020304" pitchFamily="18" charset="0"/>
              </a:rPr>
              <a:t>Title: Development of  E-Commerce Website</a:t>
            </a:r>
            <a:br>
              <a:rPr lang="en-US" sz="2400" b="1" u="sng" dirty="0">
                <a:latin typeface="Times New Roman" panose="02020603050405020304" pitchFamily="18" charset="0"/>
                <a:ea typeface="+mj-lt"/>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algn="l"/>
            <a:r>
              <a:rPr lang="en-US" sz="2000" b="1" dirty="0">
                <a:latin typeface="Times New Roman" panose="02020603050405020304" pitchFamily="18" charset="0"/>
                <a:ea typeface="+mj-lt"/>
                <a:cs typeface="Times New Roman" panose="02020603050405020304" pitchFamily="18" charset="0"/>
              </a:rPr>
              <a:t>Abstract:</a:t>
            </a:r>
            <a:r>
              <a:rPr lang="en-US" sz="2000" b="1" i="1" dirty="0">
                <a:latin typeface="Times New Roman" panose="02020603050405020304" pitchFamily="18" charset="0"/>
                <a:cs typeface="Times New Roman" panose="02020603050405020304" pitchFamily="18" charset="0"/>
              </a:rPr>
              <a:t> </a:t>
            </a:r>
            <a:br>
              <a:rPr lang="en-US" sz="1800" b="1" i="1"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E-commerce platforms have revolutionized the way businesses and consumers interact, enabling seamless buying and selling of goods and services over the internet. This paper explores the architecture, functionality, and technological advancements driving modern e-commerce systems. The platform leverages scalable cloud infrastructure, intuitive user interfaces, and secure payment gateways to enhance user experience and operational efficiency. Key features include personalized recommendations powered by AI, advanced inventory management, multi-channel integration, and robust data analytics for decision-making. The study also addresses challenges like cybersecurity, data privacy, and logistics, offering solutions to create a sustainable and customer-centric e-commerce ecosystem. This work aims to provide insights into the current trends and future potential of e-commerce in a digitally connected world.</a:t>
            </a:r>
            <a:br>
              <a:rPr lang="en-US" sz="1800" dirty="0">
                <a:latin typeface="Times New Roman" panose="02020603050405020304" pitchFamily="18" charset="0"/>
                <a:cs typeface="Times New Roman" panose="02020603050405020304" pitchFamily="18" charset="0"/>
              </a:rPr>
            </a:br>
            <a:endParaRPr lang="en-US" sz="1800" b="1" dirty="0">
              <a:latin typeface="Times New Roman" panose="02020603050405020304" pitchFamily="18" charset="0"/>
              <a:cs typeface="Times New Roman" panose="02020603050405020304" pitchFamily="18" charset="0"/>
            </a:endParaRPr>
          </a:p>
          <a:p>
            <a:pPr algn="l"/>
            <a:r>
              <a:rPr lang="en-US" sz="2000" b="1" dirty="0">
                <a:latin typeface="Times New Roman" panose="02020603050405020304" pitchFamily="18" charset="0"/>
                <a:ea typeface="+mj-lt"/>
                <a:cs typeface="Times New Roman" panose="02020603050405020304" pitchFamily="18" charset="0"/>
              </a:rPr>
              <a:t>Introduction:</a:t>
            </a:r>
            <a:br>
              <a:rPr lang="en-US" sz="1800" b="1" dirty="0">
                <a:latin typeface="Times New Roman" panose="02020603050405020304" pitchFamily="18" charset="0"/>
                <a:ea typeface="+mj-lt"/>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E-commerce has revolutionized the way businesses operate, enabling seamless buying and selling of goods and services online. By leveraging advancements in technology, such as secure payment gateways, AI-driven personalization, and cloud computing, e-commerce platforms have made shopping more accessible, convenient, and efficient for consumers worldwide. These platforms connect sellers with a global audience, offering diverse products and services across industries. However, challenges like cybersecurity, logistics, and intense competition require continuous innovation. This paper explores the fundamental components, benefits, and challenges of e-commerce, highlighting its transformative impact on modern business and consumer behavior.</a:t>
            </a:r>
            <a:endParaRPr lang="en-US" sz="1800" dirty="0">
              <a:latin typeface="Times New Roman" panose="02020603050405020304" pitchFamily="18" charset="0"/>
              <a:ea typeface="+mj-lt"/>
              <a:cs typeface="Times New Roman" panose="02020603050405020304" pitchFamily="18" charset="0"/>
            </a:endParaRPr>
          </a:p>
        </p:txBody>
      </p:sp>
    </p:spTree>
    <p:extLst>
      <p:ext uri="{BB962C8B-B14F-4D97-AF65-F5344CB8AC3E}">
        <p14:creationId xmlns:p14="http://schemas.microsoft.com/office/powerpoint/2010/main" val="8117309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idx="4294967295"/>
          </p:nvPr>
        </p:nvSpPr>
        <p:spPr>
          <a:xfrm>
            <a:off x="798513" y="1066800"/>
            <a:ext cx="11393487" cy="4654550"/>
          </a:xfrm>
        </p:spPr>
        <p:txBody>
          <a:bodyPr vert="horz" lIns="91440" tIns="45720" rIns="91440" bIns="45720" rtlCol="0" anchor="b" anchorCtr="0">
            <a:noAutofit/>
          </a:bodyPr>
          <a:lstStyle/>
          <a:p>
            <a:pPr lvl="0" algn="l" fontAlgn="base"/>
            <a:r>
              <a:rPr lang="en-US" sz="2000" b="1" cap="small" dirty="0">
                <a:effectLst>
                  <a:outerShdw sx="0" sy="0">
                    <a:srgbClr val="000000"/>
                  </a:outerShdw>
                </a:effectLst>
                <a:latin typeface="Times New Roman" panose="02020603050405020304" pitchFamily="18" charset="0"/>
                <a:cs typeface="Times New Roman" panose="02020603050405020304" pitchFamily="18" charset="0"/>
              </a:rPr>
              <a:t>Problem statement:</a:t>
            </a:r>
            <a:br>
              <a:rPr lang="en-US" sz="2000" b="1" cap="small" dirty="0">
                <a:effectLst>
                  <a:outerShdw sx="0" sy="0">
                    <a:srgbClr val="000000"/>
                  </a:outerShdw>
                </a:effectLst>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Developing a scalable and user - friendly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e-commerce platform that delivers personalized shopping experiences, seamless integrations, and robust security while remaining cost-effective for businesses.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GB" sz="2000" b="1" cap="small" dirty="0">
                <a:effectLst>
                  <a:outerShdw sx="0" sy="0">
                    <a:srgbClr val="000000"/>
                  </a:outerShdw>
                </a:effectLst>
                <a:latin typeface="Times New Roman" panose="02020603050405020304" pitchFamily="18" charset="0"/>
                <a:cs typeface="Times New Roman" panose="02020603050405020304" pitchFamily="18" charset="0"/>
              </a:rPr>
              <a:t>Motivation:</a:t>
            </a:r>
            <a:br>
              <a:rPr lang="en-US" sz="2000" b="1" cap="small" dirty="0">
                <a:effectLst>
                  <a:outerShdw sx="0" sy="0">
                    <a:srgbClr val="000000"/>
                  </a:outerShdw>
                </a:effectLst>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1.Goal Setting</a:t>
            </a:r>
            <a:r>
              <a:rPr lang="en-US" sz="2000" dirty="0">
                <a:latin typeface="Times New Roman" panose="02020603050405020304" pitchFamily="18" charset="0"/>
                <a:cs typeface="Times New Roman" panose="02020603050405020304" pitchFamily="18" charset="0"/>
              </a:rPr>
              <a:t>: Establishing clear and achievable goals gives a sense of direction and purpose.</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2.Personal Growth</a:t>
            </a:r>
            <a:r>
              <a:rPr lang="en-US" sz="2000" dirty="0">
                <a:latin typeface="Times New Roman" panose="02020603050405020304" pitchFamily="18" charset="0"/>
                <a:cs typeface="Times New Roman" panose="02020603050405020304" pitchFamily="18" charset="0"/>
              </a:rPr>
              <a:t>: Motivation drives learning, skill development, and self-improvement.</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3.Rewards and Recognition</a:t>
            </a:r>
            <a:r>
              <a:rPr lang="en-US" sz="2000" dirty="0">
                <a:latin typeface="Times New Roman" panose="02020603050405020304" pitchFamily="18" charset="0"/>
                <a:cs typeface="Times New Roman" panose="02020603050405020304" pitchFamily="18" charset="0"/>
              </a:rPr>
              <a:t>: Acknowledgment of efforts boosts morale and inspires continued</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efforts.</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4.Passion and Interest</a:t>
            </a:r>
            <a:r>
              <a:rPr lang="en-US" sz="2000" dirty="0">
                <a:latin typeface="Times New Roman" panose="02020603050405020304" pitchFamily="18" charset="0"/>
                <a:cs typeface="Times New Roman" panose="02020603050405020304" pitchFamily="18" charset="0"/>
              </a:rPr>
              <a:t>: Being passionate about a task or subject naturally fuels motivation.</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5.Challenges</a:t>
            </a:r>
            <a:r>
              <a:rPr lang="en-US" sz="2000" dirty="0">
                <a:latin typeface="Times New Roman" panose="02020603050405020304" pitchFamily="18" charset="0"/>
                <a:cs typeface="Times New Roman" panose="02020603050405020304" pitchFamily="18" charset="0"/>
              </a:rPr>
              <a:t>: Overcoming obstacles fosters resilience and sense of accomplishment.</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6.External Encouragement</a:t>
            </a:r>
            <a:r>
              <a:rPr lang="en-US" sz="2000" dirty="0">
                <a:latin typeface="Times New Roman" panose="02020603050405020304" pitchFamily="18" charset="0"/>
                <a:cs typeface="Times New Roman" panose="02020603050405020304" pitchFamily="18" charset="0"/>
              </a:rPr>
              <a:t>: Support and encouragement from others can reignite drive and focus.</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7.Visualization</a:t>
            </a:r>
            <a:r>
              <a:rPr lang="en-US" sz="2000" dirty="0">
                <a:latin typeface="Times New Roman" panose="02020603050405020304" pitchFamily="18" charset="0"/>
                <a:cs typeface="Times New Roman" panose="02020603050405020304" pitchFamily="18" charset="0"/>
              </a:rPr>
              <a:t>: Imagining success and its benefits reinforces determination to achieve it.</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442174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idx="4294967295"/>
          </p:nvPr>
        </p:nvSpPr>
        <p:spPr>
          <a:xfrm>
            <a:off x="0" y="411163"/>
            <a:ext cx="8647113" cy="1831975"/>
          </a:xfrm>
        </p:spPr>
        <p:txBody>
          <a:bodyPr>
            <a:normAutofit/>
          </a:bodyPr>
          <a:lstStyle/>
          <a:p>
            <a:br>
              <a:rPr lang="en-US" dirty="0"/>
            </a:br>
            <a:endParaRPr lang="en-US" dirty="0"/>
          </a:p>
        </p:txBody>
      </p:sp>
      <p:sp>
        <p:nvSpPr>
          <p:cNvPr id="5" name="Rectangle 4"/>
          <p:cNvSpPr/>
          <p:nvPr/>
        </p:nvSpPr>
        <p:spPr>
          <a:xfrm>
            <a:off x="692728" y="410487"/>
            <a:ext cx="10377054" cy="5816977"/>
          </a:xfrm>
          <a:prstGeom prst="rect">
            <a:avLst/>
          </a:prstGeom>
        </p:spPr>
        <p:txBody>
          <a:bodyPr wrap="square">
            <a:spAutoFit/>
          </a:bodyPr>
          <a:lstStyle/>
          <a:p>
            <a:pPr>
              <a:lnSpc>
                <a:spcPct val="150000"/>
              </a:lnSpc>
            </a:pPr>
            <a:r>
              <a:rPr lang="en-US" sz="2000" b="1" dirty="0">
                <a:solidFill>
                  <a:srgbClr val="000000">
                    <a:alpha val="60000"/>
                  </a:srgbClr>
                </a:solidFill>
                <a:latin typeface="Times New Roman" panose="02020603050405020304" pitchFamily="18" charset="0"/>
                <a:ea typeface="+mn-lt"/>
                <a:cs typeface="Times New Roman" panose="02020603050405020304" pitchFamily="18" charset="0"/>
              </a:rPr>
              <a:t>Existing system:</a:t>
            </a:r>
            <a:endParaRPr lang="en-US" sz="2000" b="1" dirty="0">
              <a:solidFill>
                <a:srgbClr val="000000">
                  <a:alpha val="60000"/>
                </a:srgbClr>
              </a:solidFill>
              <a:latin typeface="Times New Roman" panose="02020603050405020304" pitchFamily="18" charset="0"/>
              <a:cs typeface="Times New Roman" panose="02020603050405020304" pitchFamily="18" charset="0"/>
            </a:endParaRPr>
          </a:p>
          <a:p>
            <a:pPr>
              <a:lnSpc>
                <a:spcPct val="150000"/>
              </a:lnSpc>
            </a:pPr>
            <a:r>
              <a:rPr lang="en-US" sz="1600" b="1" dirty="0">
                <a:solidFill>
                  <a:srgbClr val="000000">
                    <a:alpha val="60000"/>
                  </a:srgbClr>
                </a:solidFill>
                <a:latin typeface="Times New Roman" panose="02020603050405020304" pitchFamily="18" charset="0"/>
                <a:ea typeface="+mn-lt"/>
                <a:cs typeface="Times New Roman" panose="02020603050405020304" pitchFamily="18" charset="0"/>
              </a:rPr>
              <a:t>1. User </a:t>
            </a:r>
            <a:r>
              <a:rPr lang="en-US" sz="1600" b="1" dirty="0" err="1">
                <a:solidFill>
                  <a:srgbClr val="000000">
                    <a:alpha val="60000"/>
                  </a:srgbClr>
                </a:solidFill>
                <a:latin typeface="Times New Roman" panose="02020603050405020304" pitchFamily="18" charset="0"/>
                <a:ea typeface="+mn-lt"/>
                <a:cs typeface="Times New Roman" panose="02020603050405020304" pitchFamily="18" charset="0"/>
              </a:rPr>
              <a:t>Features</a:t>
            </a:r>
            <a:r>
              <a:rPr lang="en-US" sz="1600" dirty="0" err="1">
                <a:solidFill>
                  <a:srgbClr val="000000">
                    <a:alpha val="60000"/>
                  </a:srgbClr>
                </a:solidFill>
                <a:latin typeface="Times New Roman" panose="02020603050405020304" pitchFamily="18" charset="0"/>
                <a:ea typeface="+mn-lt"/>
                <a:cs typeface="Times New Roman" panose="02020603050405020304" pitchFamily="18" charset="0"/>
              </a:rPr>
              <a:t>:User</a:t>
            </a:r>
            <a:r>
              <a:rPr lang="en-US" sz="1600" dirty="0">
                <a:solidFill>
                  <a:srgbClr val="000000">
                    <a:alpha val="60000"/>
                  </a:srgbClr>
                </a:solidFill>
                <a:latin typeface="Times New Roman" panose="02020603050405020304" pitchFamily="18" charset="0"/>
                <a:ea typeface="+mn-lt"/>
                <a:cs typeface="Times New Roman" panose="02020603050405020304" pitchFamily="18" charset="0"/>
              </a:rPr>
              <a:t> registration, login, and profile </a:t>
            </a:r>
            <a:r>
              <a:rPr lang="en-US" sz="1600" dirty="0" err="1">
                <a:solidFill>
                  <a:srgbClr val="000000">
                    <a:alpha val="60000"/>
                  </a:srgbClr>
                </a:solidFill>
                <a:latin typeface="Times New Roman" panose="02020603050405020304" pitchFamily="18" charset="0"/>
                <a:ea typeface="+mn-lt"/>
                <a:cs typeface="Times New Roman" panose="02020603050405020304" pitchFamily="18" charset="0"/>
              </a:rPr>
              <a:t>management.Browsing</a:t>
            </a:r>
            <a:r>
              <a:rPr lang="en-US" sz="1600" dirty="0">
                <a:solidFill>
                  <a:srgbClr val="000000">
                    <a:alpha val="60000"/>
                  </a:srgbClr>
                </a:solidFill>
                <a:latin typeface="Times New Roman" panose="02020603050405020304" pitchFamily="18" charset="0"/>
                <a:ea typeface="+mn-lt"/>
                <a:cs typeface="Times New Roman" panose="02020603050405020304" pitchFamily="18" charset="0"/>
              </a:rPr>
              <a:t> and searching products with advanced </a:t>
            </a:r>
            <a:r>
              <a:rPr lang="en-US" sz="1600" dirty="0" err="1">
                <a:solidFill>
                  <a:srgbClr val="000000">
                    <a:alpha val="60000"/>
                  </a:srgbClr>
                </a:solidFill>
                <a:latin typeface="Times New Roman" panose="02020603050405020304" pitchFamily="18" charset="0"/>
                <a:ea typeface="+mn-lt"/>
                <a:cs typeface="Times New Roman" panose="02020603050405020304" pitchFamily="18" charset="0"/>
              </a:rPr>
              <a:t>filters.Adding</a:t>
            </a:r>
            <a:r>
              <a:rPr lang="en-US" sz="1600" dirty="0">
                <a:solidFill>
                  <a:srgbClr val="000000">
                    <a:alpha val="60000"/>
                  </a:srgbClr>
                </a:solidFill>
                <a:latin typeface="Times New Roman" panose="02020603050405020304" pitchFamily="18" charset="0"/>
                <a:ea typeface="+mn-lt"/>
                <a:cs typeface="Times New Roman" panose="02020603050405020304" pitchFamily="18" charset="0"/>
              </a:rPr>
              <a:t> items to the shopping cart and </a:t>
            </a:r>
            <a:r>
              <a:rPr lang="en-US" sz="1600" dirty="0" err="1">
                <a:solidFill>
                  <a:srgbClr val="000000">
                    <a:alpha val="60000"/>
                  </a:srgbClr>
                </a:solidFill>
                <a:latin typeface="Times New Roman" panose="02020603050405020304" pitchFamily="18" charset="0"/>
                <a:ea typeface="+mn-lt"/>
                <a:cs typeface="Times New Roman" panose="02020603050405020304" pitchFamily="18" charset="0"/>
              </a:rPr>
              <a:t>wishlist.Secure</a:t>
            </a:r>
            <a:r>
              <a:rPr lang="en-US" sz="1600" dirty="0">
                <a:solidFill>
                  <a:srgbClr val="000000">
                    <a:alpha val="60000"/>
                  </a:srgbClr>
                </a:solidFill>
                <a:latin typeface="Times New Roman" panose="02020603050405020304" pitchFamily="18" charset="0"/>
                <a:ea typeface="+mn-lt"/>
                <a:cs typeface="Times New Roman" panose="02020603050405020304" pitchFamily="18" charset="0"/>
              </a:rPr>
              <a:t> payment options and real-time order tracking.</a:t>
            </a:r>
            <a:endParaRPr lang="en-US" sz="1600" dirty="0">
              <a:solidFill>
                <a:srgbClr val="000000">
                  <a:alpha val="60000"/>
                </a:srgbClr>
              </a:solidFill>
              <a:latin typeface="Times New Roman" panose="02020603050405020304" pitchFamily="18" charset="0"/>
              <a:cs typeface="Times New Roman" panose="02020603050405020304" pitchFamily="18" charset="0"/>
            </a:endParaRPr>
          </a:p>
          <a:p>
            <a:pPr>
              <a:lnSpc>
                <a:spcPct val="150000"/>
              </a:lnSpc>
            </a:pPr>
            <a:r>
              <a:rPr lang="en-US" sz="1600" b="1" dirty="0">
                <a:solidFill>
                  <a:srgbClr val="000000">
                    <a:alpha val="60000"/>
                  </a:srgbClr>
                </a:solidFill>
                <a:latin typeface="Times New Roman" panose="02020603050405020304" pitchFamily="18" charset="0"/>
                <a:ea typeface="+mn-lt"/>
                <a:cs typeface="Times New Roman" panose="02020603050405020304" pitchFamily="18" charset="0"/>
              </a:rPr>
              <a:t>2. Admin </a:t>
            </a:r>
            <a:r>
              <a:rPr lang="en-US" sz="1600" b="1" dirty="0" err="1">
                <a:solidFill>
                  <a:srgbClr val="000000">
                    <a:alpha val="60000"/>
                  </a:srgbClr>
                </a:solidFill>
                <a:latin typeface="Times New Roman" panose="02020603050405020304" pitchFamily="18" charset="0"/>
                <a:ea typeface="+mn-lt"/>
                <a:cs typeface="Times New Roman" panose="02020603050405020304" pitchFamily="18" charset="0"/>
              </a:rPr>
              <a:t>Features:</a:t>
            </a:r>
            <a:r>
              <a:rPr lang="en-US" sz="1600" dirty="0" err="1">
                <a:solidFill>
                  <a:srgbClr val="000000">
                    <a:alpha val="60000"/>
                  </a:srgbClr>
                </a:solidFill>
                <a:latin typeface="Times New Roman" panose="02020603050405020304" pitchFamily="18" charset="0"/>
                <a:ea typeface="+mn-lt"/>
                <a:cs typeface="Times New Roman" panose="02020603050405020304" pitchFamily="18" charset="0"/>
              </a:rPr>
              <a:t>Managing</a:t>
            </a:r>
            <a:r>
              <a:rPr lang="en-US" sz="1600" dirty="0">
                <a:solidFill>
                  <a:srgbClr val="000000">
                    <a:alpha val="60000"/>
                  </a:srgbClr>
                </a:solidFill>
                <a:latin typeface="Times New Roman" panose="02020603050405020304" pitchFamily="18" charset="0"/>
                <a:ea typeface="+mn-lt"/>
                <a:cs typeface="Times New Roman" panose="02020603050405020304" pitchFamily="18" charset="0"/>
              </a:rPr>
              <a:t> product inventory, categories, and </a:t>
            </a:r>
            <a:r>
              <a:rPr lang="en-US" sz="1600" dirty="0" err="1">
                <a:solidFill>
                  <a:srgbClr val="000000">
                    <a:alpha val="60000"/>
                  </a:srgbClr>
                </a:solidFill>
                <a:latin typeface="Times New Roman" panose="02020603050405020304" pitchFamily="18" charset="0"/>
                <a:ea typeface="+mn-lt"/>
                <a:cs typeface="Times New Roman" panose="02020603050405020304" pitchFamily="18" charset="0"/>
              </a:rPr>
              <a:t>pricing.Viewing</a:t>
            </a:r>
            <a:r>
              <a:rPr lang="en-US" sz="1600" dirty="0">
                <a:solidFill>
                  <a:srgbClr val="000000">
                    <a:alpha val="60000"/>
                  </a:srgbClr>
                </a:solidFill>
                <a:latin typeface="Times New Roman" panose="02020603050405020304" pitchFamily="18" charset="0"/>
                <a:ea typeface="+mn-lt"/>
                <a:cs typeface="Times New Roman" panose="02020603050405020304" pitchFamily="18" charset="0"/>
              </a:rPr>
              <a:t> and analyzing sales data and customer </a:t>
            </a:r>
            <a:r>
              <a:rPr lang="en-US" sz="1600" dirty="0" err="1">
                <a:solidFill>
                  <a:srgbClr val="000000">
                    <a:alpha val="60000"/>
                  </a:srgbClr>
                </a:solidFill>
                <a:latin typeface="Times New Roman" panose="02020603050405020304" pitchFamily="18" charset="0"/>
                <a:ea typeface="+mn-lt"/>
                <a:cs typeface="Times New Roman" panose="02020603050405020304" pitchFamily="18" charset="0"/>
              </a:rPr>
              <a:t>behavior.Handling</a:t>
            </a:r>
            <a:r>
              <a:rPr lang="en-US" sz="1600" dirty="0">
                <a:solidFill>
                  <a:srgbClr val="000000">
                    <a:alpha val="60000"/>
                  </a:srgbClr>
                </a:solidFill>
                <a:latin typeface="Times New Roman" panose="02020603050405020304" pitchFamily="18" charset="0"/>
                <a:ea typeface="+mn-lt"/>
                <a:cs typeface="Times New Roman" panose="02020603050405020304" pitchFamily="18" charset="0"/>
              </a:rPr>
              <a:t> user accounts, reviews, and complaints</a:t>
            </a:r>
            <a:endParaRPr lang="en-US" sz="1600" dirty="0">
              <a:solidFill>
                <a:srgbClr val="000000">
                  <a:alpha val="60000"/>
                </a:srgbClr>
              </a:solidFill>
              <a:latin typeface="Times New Roman" panose="02020603050405020304" pitchFamily="18" charset="0"/>
              <a:cs typeface="Times New Roman" panose="02020603050405020304" pitchFamily="18" charset="0"/>
            </a:endParaRPr>
          </a:p>
          <a:p>
            <a:pPr>
              <a:lnSpc>
                <a:spcPct val="150000"/>
              </a:lnSpc>
            </a:pPr>
            <a:r>
              <a:rPr lang="en-US" sz="1600" b="1" dirty="0">
                <a:solidFill>
                  <a:srgbClr val="000000">
                    <a:alpha val="60000"/>
                  </a:srgbClr>
                </a:solidFill>
                <a:latin typeface="Times New Roman" panose="02020603050405020304" pitchFamily="18" charset="0"/>
                <a:ea typeface="+mn-lt"/>
                <a:cs typeface="Times New Roman" panose="02020603050405020304" pitchFamily="18" charset="0"/>
              </a:rPr>
              <a:t>3. Additional </a:t>
            </a:r>
            <a:r>
              <a:rPr lang="en-US" sz="1600" b="1" dirty="0" err="1">
                <a:solidFill>
                  <a:srgbClr val="000000">
                    <a:alpha val="60000"/>
                  </a:srgbClr>
                </a:solidFill>
                <a:latin typeface="Times New Roman" panose="02020603050405020304" pitchFamily="18" charset="0"/>
                <a:ea typeface="+mn-lt"/>
                <a:cs typeface="Times New Roman" panose="02020603050405020304" pitchFamily="18" charset="0"/>
              </a:rPr>
              <a:t>Features:</a:t>
            </a:r>
            <a:r>
              <a:rPr lang="en-US" sz="1600" dirty="0" err="1">
                <a:solidFill>
                  <a:srgbClr val="000000">
                    <a:alpha val="60000"/>
                  </a:srgbClr>
                </a:solidFill>
                <a:latin typeface="Times New Roman" panose="02020603050405020304" pitchFamily="18" charset="0"/>
                <a:ea typeface="+mn-lt"/>
                <a:cs typeface="Times New Roman" panose="02020603050405020304" pitchFamily="18" charset="0"/>
              </a:rPr>
              <a:t>Personalized</a:t>
            </a:r>
            <a:r>
              <a:rPr lang="en-US" sz="1600" dirty="0">
                <a:solidFill>
                  <a:srgbClr val="000000">
                    <a:alpha val="60000"/>
                  </a:srgbClr>
                </a:solidFill>
                <a:latin typeface="Times New Roman" panose="02020603050405020304" pitchFamily="18" charset="0"/>
                <a:ea typeface="+mn-lt"/>
                <a:cs typeface="Times New Roman" panose="02020603050405020304" pitchFamily="18" charset="0"/>
              </a:rPr>
              <a:t> product recommendations based on browsing </a:t>
            </a:r>
            <a:r>
              <a:rPr lang="en-US" sz="1600" dirty="0" err="1">
                <a:solidFill>
                  <a:srgbClr val="000000">
                    <a:alpha val="60000"/>
                  </a:srgbClr>
                </a:solidFill>
                <a:latin typeface="Times New Roman" panose="02020603050405020304" pitchFamily="18" charset="0"/>
                <a:ea typeface="+mn-lt"/>
                <a:cs typeface="Times New Roman" panose="02020603050405020304" pitchFamily="18" charset="0"/>
              </a:rPr>
              <a:t>history.Discount</a:t>
            </a:r>
            <a:r>
              <a:rPr lang="en-US" sz="1600" dirty="0">
                <a:solidFill>
                  <a:srgbClr val="000000">
                    <a:alpha val="60000"/>
                  </a:srgbClr>
                </a:solidFill>
                <a:latin typeface="Times New Roman" panose="02020603050405020304" pitchFamily="18" charset="0"/>
                <a:ea typeface="+mn-lt"/>
                <a:cs typeface="Times New Roman" panose="02020603050405020304" pitchFamily="18" charset="0"/>
              </a:rPr>
              <a:t> coupons and promotional </a:t>
            </a:r>
            <a:r>
              <a:rPr lang="en-US" sz="1600" dirty="0" err="1">
                <a:solidFill>
                  <a:srgbClr val="000000">
                    <a:alpha val="60000"/>
                  </a:srgbClr>
                </a:solidFill>
                <a:latin typeface="Times New Roman" panose="02020603050405020304" pitchFamily="18" charset="0"/>
                <a:ea typeface="+mn-lt"/>
                <a:cs typeface="Times New Roman" panose="02020603050405020304" pitchFamily="18" charset="0"/>
              </a:rPr>
              <a:t>campaigns.Support</a:t>
            </a:r>
            <a:r>
              <a:rPr lang="en-US" sz="1600" dirty="0">
                <a:solidFill>
                  <a:srgbClr val="000000">
                    <a:alpha val="60000"/>
                  </a:srgbClr>
                </a:solidFill>
                <a:latin typeface="Times New Roman" panose="02020603050405020304" pitchFamily="18" charset="0"/>
                <a:ea typeface="+mn-lt"/>
                <a:cs typeface="Times New Roman" panose="02020603050405020304" pitchFamily="18" charset="0"/>
              </a:rPr>
              <a:t> for multiple languages and </a:t>
            </a:r>
            <a:r>
              <a:rPr lang="en-US" sz="1600" dirty="0" err="1">
                <a:solidFill>
                  <a:srgbClr val="000000">
                    <a:alpha val="60000"/>
                  </a:srgbClr>
                </a:solidFill>
                <a:latin typeface="Times New Roman" panose="02020603050405020304" pitchFamily="18" charset="0"/>
                <a:ea typeface="+mn-lt"/>
                <a:cs typeface="Times New Roman" panose="02020603050405020304" pitchFamily="18" charset="0"/>
              </a:rPr>
              <a:t>currencies.Integration</a:t>
            </a:r>
            <a:r>
              <a:rPr lang="en-US" sz="1600" dirty="0">
                <a:solidFill>
                  <a:srgbClr val="000000">
                    <a:alpha val="60000"/>
                  </a:srgbClr>
                </a:solidFill>
                <a:latin typeface="Times New Roman" panose="02020603050405020304" pitchFamily="18" charset="0"/>
                <a:ea typeface="+mn-lt"/>
                <a:cs typeface="Times New Roman" panose="02020603050405020304" pitchFamily="18" charset="0"/>
              </a:rPr>
              <a:t> with social media platforms for marketing and login options.</a:t>
            </a:r>
            <a:endParaRPr lang="en-US" sz="1600" dirty="0">
              <a:solidFill>
                <a:srgbClr val="000000">
                  <a:alpha val="60000"/>
                </a:srgbClr>
              </a:solidFill>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Basic Model Development:</a:t>
            </a:r>
          </a:p>
          <a:p>
            <a:pPr>
              <a:lnSpc>
                <a:spcPct val="150000"/>
              </a:lnSpc>
            </a:pPr>
            <a:r>
              <a:rPr lang="en-US" sz="1600" dirty="0">
                <a:latin typeface="Times New Roman" panose="02020603050405020304" pitchFamily="18" charset="0"/>
                <a:cs typeface="Times New Roman" panose="02020603050405020304" pitchFamily="18" charset="0"/>
              </a:rPr>
              <a:t>The initial prototype consists of:</a:t>
            </a:r>
          </a:p>
          <a:p>
            <a:pPr>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Home Page:</a:t>
            </a:r>
            <a:r>
              <a:rPr lang="en-US" sz="1600" dirty="0">
                <a:latin typeface="Times New Roman" panose="02020603050405020304" pitchFamily="18" charset="0"/>
                <a:cs typeface="Times New Roman" panose="02020603050405020304" pitchFamily="18" charset="0"/>
              </a:rPr>
              <a:t> Displaying trending products with search and filter options.</a:t>
            </a:r>
          </a:p>
          <a:p>
            <a:pPr>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Product Page:</a:t>
            </a:r>
            <a:r>
              <a:rPr lang="en-US" sz="1600" dirty="0">
                <a:latin typeface="Times New Roman" panose="02020603050405020304" pitchFamily="18" charset="0"/>
                <a:cs typeface="Times New Roman" panose="02020603050405020304" pitchFamily="18" charset="0"/>
              </a:rPr>
              <a:t> Detailed view with “Add to Cart” functionality.</a:t>
            </a:r>
          </a:p>
          <a:p>
            <a:pPr>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Cart &amp; Checkout:</a:t>
            </a:r>
            <a:r>
              <a:rPr lang="en-US" sz="1600" dirty="0">
                <a:latin typeface="Times New Roman" panose="02020603050405020304" pitchFamily="18" charset="0"/>
                <a:cs typeface="Times New Roman" panose="02020603050405020304" pitchFamily="18" charset="0"/>
              </a:rPr>
              <a:t> Secure payment integration.</a:t>
            </a:r>
          </a:p>
          <a:p>
            <a:pPr>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Admin Dashboard:</a:t>
            </a:r>
            <a:r>
              <a:rPr lang="en-US" sz="1600" dirty="0">
                <a:latin typeface="Times New Roman" panose="02020603050405020304" pitchFamily="18" charset="0"/>
                <a:cs typeface="Times New Roman" panose="02020603050405020304" pitchFamily="18" charset="0"/>
              </a:rPr>
              <a:t> Product management, sales analysis.</a:t>
            </a:r>
          </a:p>
          <a:p>
            <a:pPr>
              <a:lnSpc>
                <a:spcPct val="150000"/>
              </a:lnSpc>
            </a:pPr>
            <a:endParaRPr lang="en-US" sz="1600" dirty="0">
              <a:solidFill>
                <a:srgbClr val="000000">
                  <a:alpha val="60000"/>
                </a:srgb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486755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91029286"/>
              </p:ext>
            </p:extLst>
          </p:nvPr>
        </p:nvGraphicFramePr>
        <p:xfrm>
          <a:off x="665018" y="1094511"/>
          <a:ext cx="10086109" cy="2881744"/>
        </p:xfrm>
        <a:graphic>
          <a:graphicData uri="http://schemas.openxmlformats.org/drawingml/2006/table">
            <a:tbl>
              <a:tblPr firstRow="1" bandRow="1">
                <a:tableStyleId>{0505E3EF-67EA-436B-97B2-0124C06EBD24}</a:tableStyleId>
              </a:tblPr>
              <a:tblGrid>
                <a:gridCol w="5059116">
                  <a:extLst>
                    <a:ext uri="{9D8B030D-6E8A-4147-A177-3AD203B41FA5}">
                      <a16:colId xmlns:a16="http://schemas.microsoft.com/office/drawing/2014/main" val="1646821410"/>
                    </a:ext>
                  </a:extLst>
                </a:gridCol>
                <a:gridCol w="5026993">
                  <a:extLst>
                    <a:ext uri="{9D8B030D-6E8A-4147-A177-3AD203B41FA5}">
                      <a16:colId xmlns:a16="http://schemas.microsoft.com/office/drawing/2014/main" val="2452170795"/>
                    </a:ext>
                  </a:extLst>
                </a:gridCol>
              </a:tblGrid>
              <a:tr h="720436">
                <a:tc>
                  <a:txBody>
                    <a:bodyPr/>
                    <a:lstStyle/>
                    <a:p>
                      <a:r>
                        <a:rPr lang="en-US" dirty="0"/>
                        <a:t>Component</a:t>
                      </a:r>
                    </a:p>
                  </a:txBody>
                  <a:tcPr anchor="ctr"/>
                </a:tc>
                <a:tc>
                  <a:txBody>
                    <a:bodyPr/>
                    <a:lstStyle/>
                    <a:p>
                      <a:r>
                        <a:rPr lang="en-US" dirty="0"/>
                        <a:t>Technology</a:t>
                      </a:r>
                    </a:p>
                  </a:txBody>
                  <a:tcPr anchor="ctr"/>
                </a:tc>
                <a:extLst>
                  <a:ext uri="{0D108BD9-81ED-4DB2-BD59-A6C34878D82A}">
                    <a16:rowId xmlns:a16="http://schemas.microsoft.com/office/drawing/2014/main" val="3186399101"/>
                  </a:ext>
                </a:extLst>
              </a:tr>
              <a:tr h="720436">
                <a:tc>
                  <a:txBody>
                    <a:bodyPr/>
                    <a:lstStyle/>
                    <a:p>
                      <a:r>
                        <a:rPr lang="en-US" dirty="0"/>
                        <a:t>Database</a:t>
                      </a:r>
                    </a:p>
                  </a:txBody>
                  <a:tcPr anchor="ctr"/>
                </a:tc>
                <a:tc>
                  <a:txBody>
                    <a:bodyPr/>
                    <a:lstStyle/>
                    <a:p>
                      <a:r>
                        <a:rPr lang="en-US" dirty="0"/>
                        <a:t>MySQL</a:t>
                      </a:r>
                    </a:p>
                  </a:txBody>
                  <a:tcPr anchor="ctr"/>
                </a:tc>
                <a:extLst>
                  <a:ext uri="{0D108BD9-81ED-4DB2-BD59-A6C34878D82A}">
                    <a16:rowId xmlns:a16="http://schemas.microsoft.com/office/drawing/2014/main" val="3957700904"/>
                  </a:ext>
                </a:extLst>
              </a:tr>
              <a:tr h="720436">
                <a:tc>
                  <a:txBody>
                    <a:bodyPr/>
                    <a:lstStyle/>
                    <a:p>
                      <a:r>
                        <a:rPr lang="en-US" dirty="0"/>
                        <a:t>Front-End</a:t>
                      </a:r>
                    </a:p>
                  </a:txBody>
                  <a:tcPr anchor="ctr"/>
                </a:tc>
                <a:tc>
                  <a:txBody>
                    <a:bodyPr/>
                    <a:lstStyle/>
                    <a:p>
                      <a:r>
                        <a:rPr lang="en-US" dirty="0"/>
                        <a:t>HTML,CSS, JAVASCRIPT</a:t>
                      </a:r>
                    </a:p>
                  </a:txBody>
                  <a:tcPr anchor="ctr"/>
                </a:tc>
                <a:extLst>
                  <a:ext uri="{0D108BD9-81ED-4DB2-BD59-A6C34878D82A}">
                    <a16:rowId xmlns:a16="http://schemas.microsoft.com/office/drawing/2014/main" val="3037360006"/>
                  </a:ext>
                </a:extLst>
              </a:tr>
              <a:tr h="720436">
                <a:tc>
                  <a:txBody>
                    <a:bodyPr/>
                    <a:lstStyle/>
                    <a:p>
                      <a:r>
                        <a:rPr lang="en-US" dirty="0"/>
                        <a:t>Back-End</a:t>
                      </a:r>
                    </a:p>
                  </a:txBody>
                  <a:tcPr anchor="ctr"/>
                </a:tc>
                <a:tc>
                  <a:txBody>
                    <a:bodyPr/>
                    <a:lstStyle/>
                    <a:p>
                      <a:r>
                        <a:rPr lang="en-US" dirty="0"/>
                        <a:t>JAVASCRIPT</a:t>
                      </a:r>
                    </a:p>
                  </a:txBody>
                  <a:tcPr anchor="ctr"/>
                </a:tc>
                <a:extLst>
                  <a:ext uri="{0D108BD9-81ED-4DB2-BD59-A6C34878D82A}">
                    <a16:rowId xmlns:a16="http://schemas.microsoft.com/office/drawing/2014/main" val="214452286"/>
                  </a:ext>
                </a:extLst>
              </a:tr>
            </a:tbl>
          </a:graphicData>
        </a:graphic>
      </p:graphicFrame>
      <p:sp>
        <p:nvSpPr>
          <p:cNvPr id="6" name="Rectangle 5"/>
          <p:cNvSpPr/>
          <p:nvPr/>
        </p:nvSpPr>
        <p:spPr>
          <a:xfrm>
            <a:off x="1205345" y="304800"/>
            <a:ext cx="8520546" cy="579967"/>
          </a:xfrm>
          <a:prstGeom prst="rect">
            <a:avLst/>
          </a:prstGeom>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Components:</a:t>
            </a:r>
          </a:p>
        </p:txBody>
      </p:sp>
    </p:spTree>
    <p:extLst>
      <p:ext uri="{BB962C8B-B14F-4D97-AF65-F5344CB8AC3E}">
        <p14:creationId xmlns:p14="http://schemas.microsoft.com/office/powerpoint/2010/main" val="230547609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3346" y="619124"/>
            <a:ext cx="5957454" cy="5693866"/>
          </a:xfrm>
          <a:prstGeom prst="rect">
            <a:avLst/>
          </a:prstGeom>
        </p:spPr>
        <p:txBody>
          <a:bodyPr wrap="square">
            <a:spAutoFit/>
          </a:bodyPr>
          <a:lstStyle/>
          <a:p>
            <a:pPr>
              <a:lnSpc>
                <a:spcPct val="200000"/>
              </a:lnSpc>
            </a:pPr>
            <a:r>
              <a:rPr lang="en-US" sz="2000" b="1" dirty="0">
                <a:latin typeface="Times New Roman" panose="02020603050405020304" pitchFamily="18" charset="0"/>
                <a:cs typeface="Times New Roman" panose="02020603050405020304" pitchFamily="18" charset="0"/>
              </a:rPr>
              <a:t>ADVANTAGES OF E-COMMERCE</a:t>
            </a:r>
            <a:endParaRPr lang="en-US" sz="2000" dirty="0">
              <a:latin typeface="Times New Roman" panose="02020603050405020304" pitchFamily="18" charset="0"/>
              <a:cs typeface="Times New Roman" panose="02020603050405020304" pitchFamily="18" charset="0"/>
            </a:endParaRPr>
          </a:p>
          <a:p>
            <a:endParaRPr lang="en-GB" b="1" dirty="0"/>
          </a:p>
          <a:p>
            <a:r>
              <a:rPr lang="en-GB" b="1" dirty="0"/>
              <a:t>For Businesses:</a:t>
            </a:r>
            <a:endParaRPr lang="en-US" dirty="0"/>
          </a:p>
          <a:p>
            <a:pPr lvl="0"/>
            <a:r>
              <a:rPr lang="en-GB" b="1" dirty="0"/>
              <a:t>Global Reach</a:t>
            </a:r>
            <a:r>
              <a:rPr lang="en-GB" dirty="0"/>
              <a:t>: Businesses can reach customers across the world, breaking geographical barriers.</a:t>
            </a:r>
            <a:endParaRPr lang="en-US" dirty="0"/>
          </a:p>
          <a:p>
            <a:pPr lvl="0"/>
            <a:r>
              <a:rPr lang="en-GB" b="1" dirty="0"/>
              <a:t>Lower Operating Costs</a:t>
            </a:r>
            <a:r>
              <a:rPr lang="en-GB" dirty="0"/>
              <a:t>: Reduced need for physical stores, staff, and utilities, leading to significant cost savings.</a:t>
            </a:r>
            <a:endParaRPr lang="en-US" dirty="0"/>
          </a:p>
          <a:p>
            <a:pPr lvl="0"/>
            <a:r>
              <a:rPr lang="en-GB" b="1" dirty="0"/>
              <a:t>24/7 Availability</a:t>
            </a:r>
            <a:r>
              <a:rPr lang="en-GB" dirty="0"/>
              <a:t>: Online stores remain open around the clock, increasing potential sales opportunities.</a:t>
            </a:r>
            <a:endParaRPr lang="en-US" dirty="0"/>
          </a:p>
          <a:p>
            <a:r>
              <a:rPr lang="en-GB" b="1" dirty="0"/>
              <a:t>For Consumers:</a:t>
            </a:r>
            <a:endParaRPr lang="en-US" dirty="0"/>
          </a:p>
          <a:p>
            <a:pPr lvl="0"/>
            <a:r>
              <a:rPr lang="en-GB" b="1" dirty="0"/>
              <a:t>Convenience</a:t>
            </a:r>
            <a:r>
              <a:rPr lang="en-GB" dirty="0"/>
              <a:t>: Customers can shop anytime, anywhere, without the need to visit a physical store.</a:t>
            </a:r>
            <a:endParaRPr lang="en-US" dirty="0"/>
          </a:p>
          <a:p>
            <a:pPr lvl="0"/>
            <a:r>
              <a:rPr lang="en-GB" b="1" dirty="0"/>
              <a:t>Wide Variety</a:t>
            </a:r>
            <a:r>
              <a:rPr lang="en-GB" dirty="0"/>
              <a:t>: Access to a broader range of products and services, often with better price comparisons.</a:t>
            </a:r>
            <a:endParaRPr lang="en-US" dirty="0"/>
          </a:p>
          <a:p>
            <a:pPr lvl="0"/>
            <a:r>
              <a:rPr lang="en-GB" b="1" dirty="0"/>
              <a:t>Better Prices</a:t>
            </a:r>
            <a:r>
              <a:rPr lang="en-GB" dirty="0"/>
              <a:t>: E-commerce often eliminates middlemen, resulting in more competitive prices.</a:t>
            </a:r>
            <a:endParaRPr lang="en-US" dirty="0"/>
          </a:p>
          <a:p>
            <a:pPr>
              <a:lnSpc>
                <a:spcPct val="200000"/>
              </a:lnSpc>
            </a:pPr>
            <a:endParaRPr lang="en-IN" dirty="0">
              <a:latin typeface="Times New Roman" panose="02020603050405020304" pitchFamily="18" charset="0"/>
              <a:cs typeface="Times New Roman" panose="02020603050405020304" pitchFamily="18" charset="0"/>
            </a:endParaRPr>
          </a:p>
        </p:txBody>
      </p:sp>
      <p:sp>
        <p:nvSpPr>
          <p:cNvPr id="6" name="Rectangle 5"/>
          <p:cNvSpPr/>
          <p:nvPr/>
        </p:nvSpPr>
        <p:spPr>
          <a:xfrm>
            <a:off x="6400800" y="200024"/>
            <a:ext cx="5680364" cy="6801862"/>
          </a:xfrm>
          <a:prstGeom prst="rect">
            <a:avLst/>
          </a:prstGeom>
        </p:spPr>
        <p:txBody>
          <a:bodyPr wrap="square">
            <a:spAutoFit/>
          </a:bodyPr>
          <a:lstStyle/>
          <a:p>
            <a:pPr>
              <a:lnSpc>
                <a:spcPct val="200000"/>
              </a:lnSpc>
            </a:pPr>
            <a:r>
              <a:rPr lang="en-US" sz="2000" b="1" dirty="0">
                <a:latin typeface="Times New Roman" panose="02020603050405020304" pitchFamily="18" charset="0"/>
                <a:cs typeface="Times New Roman" panose="02020603050405020304" pitchFamily="18" charset="0"/>
              </a:rPr>
              <a:t>DISADVANTAGES OF E-COMMERCE</a:t>
            </a:r>
            <a:endParaRPr lang="en-US" sz="2000" dirty="0">
              <a:latin typeface="Times New Roman" panose="02020603050405020304" pitchFamily="18" charset="0"/>
              <a:cs typeface="Times New Roman" panose="02020603050405020304" pitchFamily="18" charset="0"/>
            </a:endParaRPr>
          </a:p>
          <a:p>
            <a:endParaRPr lang="en-GB" b="1" dirty="0"/>
          </a:p>
          <a:p>
            <a:r>
              <a:rPr lang="en-GB" b="1" dirty="0"/>
              <a:t>For Businesses:</a:t>
            </a:r>
            <a:endParaRPr lang="en-US" dirty="0"/>
          </a:p>
          <a:p>
            <a:pPr lvl="0"/>
            <a:r>
              <a:rPr lang="en-GB" b="1" dirty="0"/>
              <a:t>Intense Competition: </a:t>
            </a:r>
            <a:r>
              <a:rPr lang="en-GB" dirty="0"/>
              <a:t>The ease of entry into e-commerce markets leads to significant competition, making it harder to stand out.</a:t>
            </a:r>
            <a:endParaRPr lang="en-US" dirty="0"/>
          </a:p>
          <a:p>
            <a:pPr lvl="0"/>
            <a:r>
              <a:rPr lang="en-GB" b="1" dirty="0"/>
              <a:t>Dependence on Technology: </a:t>
            </a:r>
            <a:r>
              <a:rPr lang="en-GB" dirty="0"/>
              <a:t>Downtime due to website crashes, server issues, or cyberattacks can disrupt operations and lead to lost revenue.</a:t>
            </a:r>
            <a:endParaRPr lang="en-US" dirty="0"/>
          </a:p>
          <a:p>
            <a:pPr lvl="0"/>
            <a:r>
              <a:rPr lang="en-GB" b="1" dirty="0"/>
              <a:t>High Initial Setup Costs: </a:t>
            </a:r>
            <a:r>
              <a:rPr lang="en-GB" dirty="0"/>
              <a:t>While operational costs are lower, developing and maintaining a robust e-commerce platform can be expensive.</a:t>
            </a:r>
            <a:endParaRPr lang="en-US" dirty="0"/>
          </a:p>
          <a:p>
            <a:r>
              <a:rPr lang="en-GB" b="1" dirty="0"/>
              <a:t>For Consumers:</a:t>
            </a:r>
            <a:endParaRPr lang="en-US" dirty="0"/>
          </a:p>
          <a:p>
            <a:pPr lvl="0"/>
            <a:r>
              <a:rPr lang="en-GB" b="1" dirty="0"/>
              <a:t>Lack of Physical Interaction: </a:t>
            </a:r>
            <a:r>
              <a:rPr lang="en-GB" dirty="0"/>
              <a:t>Customers cannot touch, feel, or try products before purchasing, which may lead to dissatisfaction.</a:t>
            </a:r>
            <a:endParaRPr lang="en-US" dirty="0"/>
          </a:p>
          <a:p>
            <a:pPr lvl="0"/>
            <a:r>
              <a:rPr lang="en-GB" b="1" dirty="0"/>
              <a:t>Shipping Costs and Delays: </a:t>
            </a:r>
            <a:r>
              <a:rPr lang="en-GB" dirty="0"/>
              <a:t>High shipping fees or unexpected delays can frustrate customers.</a:t>
            </a:r>
            <a:endParaRPr lang="en-US" dirty="0"/>
          </a:p>
          <a:p>
            <a:pPr lvl="0"/>
            <a:r>
              <a:rPr lang="en-GB" b="1" dirty="0"/>
              <a:t>Privacy Concerns: </a:t>
            </a:r>
            <a:r>
              <a:rPr lang="en-GB" dirty="0"/>
              <a:t>Customers may be hesitant to share personal or financial information online due to fear of data breaches.</a:t>
            </a:r>
            <a:endParaRPr lang="en-US" dirty="0"/>
          </a:p>
          <a:p>
            <a:pPr>
              <a:lnSpc>
                <a:spcPct val="20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96470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0" y="415925"/>
            <a:ext cx="11803063" cy="6691313"/>
          </a:xfrm>
        </p:spPr>
        <p:txBody>
          <a:bodyPr>
            <a:noAutofit/>
          </a:bodyPr>
          <a:lstStyle/>
          <a:p>
            <a:r>
              <a:rPr lang="en-US" sz="1800" dirty="0"/>
              <a:t> </a:t>
            </a:r>
            <a:r>
              <a:rPr lang="en-US" sz="1800" b="1" dirty="0"/>
              <a:t>LITARARY SURVEY: </a:t>
            </a:r>
          </a:p>
          <a:p>
            <a:pPr marL="0" indent="0">
              <a:buNone/>
            </a:pPr>
            <a:r>
              <a:rPr lang="en-US" sz="1800" dirty="0">
                <a:latin typeface="Times New Roman" panose="02020603050405020304" pitchFamily="18" charset="0"/>
                <a:cs typeface="Times New Roman" panose="02020603050405020304" pitchFamily="18" charset="0"/>
              </a:rPr>
              <a:t>E-commerce has become a dominant force in the global economy, revolutionizing the way businesses and consumers interact. With its roots in the early days of the internet, platforms like Amazon and eBay set the stage for a wide variety of online business models such as B2B, B2C, C2C, and C2B. The rise of mobile commerce (m-commerce) and advancements in artificial intelligence (AI), such as personalized shopping experiences and predictive analytics, have further accelerated its growth. Technologies like </a:t>
            </a:r>
            <a:r>
              <a:rPr lang="en-US" sz="1800" dirty="0" err="1">
                <a:latin typeface="Times New Roman" panose="02020603050405020304" pitchFamily="18" charset="0"/>
                <a:cs typeface="Times New Roman" panose="02020603050405020304" pitchFamily="18" charset="0"/>
              </a:rPr>
              <a:t>blockchain</a:t>
            </a:r>
            <a:r>
              <a:rPr lang="en-US" sz="1800" dirty="0">
                <a:latin typeface="Times New Roman" panose="02020603050405020304" pitchFamily="18" charset="0"/>
                <a:cs typeface="Times New Roman" panose="02020603050405020304" pitchFamily="18" charset="0"/>
              </a:rPr>
              <a:t> are now playing a crucial role in securing transactions and enhancing trust. E-commerce has also changed consumer behavior, with an increasing reliance on online reviews, price comparisons, and digital payment systems. Despite its rapid growth, challenges remain, including cybersecurity threats, logistical inefficiencies, and regulatory concerns, particularly around data privacy and taxation. The global reach of e-commerce has led to the importance of localization strategies and cross-border trade. Emerging trends such as voice commerce, augmented reality (AR) shopping, and artificial intelligence-driven customer service are reshaping the future. As 5G networks expand, e-commerce is set to offer even more seamless and immersive shopping experiences. E-commerce continues to evolve, driving innovation in supply chains, marketing, and customer engagement, while still facing ongoing challenges in security, regulation, and competition.</a:t>
            </a:r>
          </a:p>
        </p:txBody>
      </p:sp>
    </p:spTree>
    <p:extLst>
      <p:ext uri="{BB962C8B-B14F-4D97-AF65-F5344CB8AC3E}">
        <p14:creationId xmlns:p14="http://schemas.microsoft.com/office/powerpoint/2010/main" val="29852972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026A18-439B-90F1-2610-25E232E037D6}"/>
              </a:ext>
            </a:extLst>
          </p:cNvPr>
          <p:cNvSpPr txBox="1"/>
          <p:nvPr/>
        </p:nvSpPr>
        <p:spPr>
          <a:xfrm>
            <a:off x="2996381" y="3020650"/>
            <a:ext cx="6130412"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a:t>
            </a:r>
            <a:endParaRPr lang="en-IN" dirty="0"/>
          </a:p>
        </p:txBody>
      </p:sp>
      <p:sp>
        <p:nvSpPr>
          <p:cNvPr id="5" name="TextBox 4">
            <a:extLst>
              <a:ext uri="{FF2B5EF4-FFF2-40B4-BE49-F238E27FC236}">
                <a16:creationId xmlns:a16="http://schemas.microsoft.com/office/drawing/2014/main" id="{EE43BA78-FBF4-E831-BD58-1CF98305B00E}"/>
              </a:ext>
            </a:extLst>
          </p:cNvPr>
          <p:cNvSpPr txBox="1"/>
          <p:nvPr/>
        </p:nvSpPr>
        <p:spPr>
          <a:xfrm>
            <a:off x="98323" y="117693"/>
            <a:ext cx="12093677" cy="6740307"/>
          </a:xfrm>
          <a:prstGeom prst="rect">
            <a:avLst/>
          </a:prstGeom>
          <a:noFill/>
        </p:spPr>
        <p:txBody>
          <a:bodyPr wrap="square">
            <a:spAutoFit/>
          </a:bodyPr>
          <a:lstStyle/>
          <a:p>
            <a:pPr algn="just"/>
            <a:r>
              <a:rPr lang="en-IN" sz="1800" b="1" dirty="0">
                <a:effectLst/>
                <a:latin typeface="Times New Roman" panose="02020603050405020304" pitchFamily="18" charset="0"/>
                <a:ea typeface="SimSun" panose="02010600030101010101" pitchFamily="2" charset="-122"/>
              </a:rPr>
              <a:t>CODE:</a:t>
            </a:r>
          </a:p>
          <a:p>
            <a:pPr algn="just"/>
            <a:r>
              <a:rPr lang="en-IN" sz="1800" dirty="0">
                <a:effectLst/>
                <a:latin typeface="Times New Roman" panose="02020603050405020304" pitchFamily="18" charset="0"/>
                <a:ea typeface="SimSun" panose="02010600030101010101" pitchFamily="2" charset="-122"/>
              </a:rPr>
              <a:t>&lt;html&gt;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&lt;head&gt;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&lt;meta charset="UTF-8"&gt;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&lt;meta name="viewport" content="width=device-width, initial-scale=1.0"&gt;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&lt;title&gt;E-Commerce Website&lt;/title&gt;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&lt;link </a:t>
            </a:r>
            <a:r>
              <a:rPr lang="en-IN" sz="1800" dirty="0" err="1">
                <a:effectLst/>
                <a:latin typeface="Times New Roman" panose="02020603050405020304" pitchFamily="18" charset="0"/>
                <a:ea typeface="SimSun" panose="02010600030101010101" pitchFamily="2" charset="-122"/>
              </a:rPr>
              <a:t>rel</a:t>
            </a:r>
            <a:r>
              <a:rPr lang="en-IN" sz="1800" dirty="0">
                <a:effectLst/>
                <a:latin typeface="Times New Roman" panose="02020603050405020304" pitchFamily="18" charset="0"/>
                <a:ea typeface="SimSun" panose="02010600030101010101" pitchFamily="2" charset="-122"/>
              </a:rPr>
              <a:t>="stylesheet" </a:t>
            </a:r>
            <a:r>
              <a:rPr lang="en-IN" sz="1800" dirty="0" err="1">
                <a:effectLst/>
                <a:latin typeface="Times New Roman" panose="02020603050405020304" pitchFamily="18" charset="0"/>
                <a:ea typeface="SimSun" panose="02010600030101010101" pitchFamily="2" charset="-122"/>
              </a:rPr>
              <a:t>href</a:t>
            </a:r>
            <a:r>
              <a:rPr lang="en-IN" sz="1800" dirty="0">
                <a:effectLst/>
                <a:latin typeface="Times New Roman" panose="02020603050405020304" pitchFamily="18" charset="0"/>
                <a:ea typeface="SimSun" panose="02010600030101010101" pitchFamily="2" charset="-122"/>
              </a:rPr>
              <a:t>="style.css"&gt;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&lt;/head&gt;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&lt;body&gt;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 Header --&gt;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&lt;header&gt;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&lt;div class="logo"&gt;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a:t>
            </a:r>
            <a:r>
              <a:rPr lang="en-IN" sz="1800" dirty="0" err="1">
                <a:effectLst/>
                <a:latin typeface="Times New Roman" panose="02020603050405020304" pitchFamily="18" charset="0"/>
                <a:ea typeface="SimSun" panose="02010600030101010101" pitchFamily="2" charset="-122"/>
              </a:rPr>
              <a:t>img</a:t>
            </a:r>
            <a:r>
              <a:rPr lang="en-IN" sz="1800" dirty="0">
                <a:effectLst/>
                <a:latin typeface="Times New Roman" panose="02020603050405020304" pitchFamily="18" charset="0"/>
                <a:ea typeface="SimSun" panose="02010600030101010101" pitchFamily="2" charset="-122"/>
              </a:rPr>
              <a:t> </a:t>
            </a:r>
            <a:r>
              <a:rPr lang="en-IN" sz="1800" dirty="0" err="1">
                <a:effectLst/>
                <a:latin typeface="Times New Roman" panose="02020603050405020304" pitchFamily="18" charset="0"/>
                <a:ea typeface="SimSun" panose="02010600030101010101" pitchFamily="2" charset="-122"/>
              </a:rPr>
              <a:t>src</a:t>
            </a:r>
            <a:r>
              <a:rPr lang="en-IN" sz="1800" dirty="0">
                <a:effectLst/>
                <a:latin typeface="Times New Roman" panose="02020603050405020304" pitchFamily="18" charset="0"/>
                <a:ea typeface="SimSun" panose="02010600030101010101" pitchFamily="2" charset="-122"/>
              </a:rPr>
              <a:t>="logo.jpeg" alt="E-Commerce Logo"&gt;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&lt;/div&gt;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&lt;nav&gt;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a:t>
            </a:r>
            <a:r>
              <a:rPr lang="en-IN" sz="1800" dirty="0" err="1">
                <a:effectLst/>
                <a:latin typeface="Times New Roman" panose="02020603050405020304" pitchFamily="18" charset="0"/>
                <a:ea typeface="SimSun" panose="02010600030101010101" pitchFamily="2" charset="-122"/>
              </a:rPr>
              <a:t>ul</a:t>
            </a:r>
            <a:r>
              <a:rPr lang="en-IN" sz="1800" dirty="0">
                <a:effectLst/>
                <a:latin typeface="Times New Roman" panose="02020603050405020304" pitchFamily="18" charset="0"/>
                <a:ea typeface="SimSun" panose="02010600030101010101" pitchFamily="2" charset="-122"/>
              </a:rPr>
              <a:t>&gt;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&lt;li&gt;&lt;a </a:t>
            </a:r>
            <a:r>
              <a:rPr lang="en-IN" sz="1800" dirty="0" err="1">
                <a:effectLst/>
                <a:latin typeface="Times New Roman" panose="02020603050405020304" pitchFamily="18" charset="0"/>
                <a:ea typeface="SimSun" panose="02010600030101010101" pitchFamily="2" charset="-122"/>
              </a:rPr>
              <a:t>href</a:t>
            </a:r>
            <a:r>
              <a:rPr lang="en-IN" sz="1800" dirty="0">
                <a:effectLst/>
                <a:latin typeface="Times New Roman" panose="02020603050405020304" pitchFamily="18" charset="0"/>
                <a:ea typeface="SimSun" panose="02010600030101010101" pitchFamily="2" charset="-122"/>
              </a:rPr>
              <a:t>="Home.html"&gt;Home&lt;/a&gt;&lt;/li&gt;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&lt;li&gt;&lt;a </a:t>
            </a:r>
            <a:r>
              <a:rPr lang="en-IN" sz="1800" dirty="0" err="1">
                <a:effectLst/>
                <a:latin typeface="Times New Roman" panose="02020603050405020304" pitchFamily="18" charset="0"/>
                <a:ea typeface="SimSun" panose="02010600030101010101" pitchFamily="2" charset="-122"/>
              </a:rPr>
              <a:t>href</a:t>
            </a:r>
            <a:r>
              <a:rPr lang="en-IN" sz="1800" dirty="0">
                <a:effectLst/>
                <a:latin typeface="Times New Roman" panose="02020603050405020304" pitchFamily="18" charset="0"/>
                <a:ea typeface="SimSun" panose="02010600030101010101" pitchFamily="2" charset="-122"/>
              </a:rPr>
              <a:t>="Products.html"&gt;Products&lt;/a&gt;&lt;/li&gt;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&lt;li&gt;&lt;a </a:t>
            </a:r>
            <a:r>
              <a:rPr lang="en-IN" sz="1800" dirty="0" err="1">
                <a:effectLst/>
                <a:latin typeface="Times New Roman" panose="02020603050405020304" pitchFamily="18" charset="0"/>
                <a:ea typeface="SimSun" panose="02010600030101010101" pitchFamily="2" charset="-122"/>
              </a:rPr>
              <a:t>href</a:t>
            </a:r>
            <a:r>
              <a:rPr lang="en-IN" sz="1800" dirty="0">
                <a:effectLst/>
                <a:latin typeface="Times New Roman" panose="02020603050405020304" pitchFamily="18" charset="0"/>
                <a:ea typeface="SimSun" panose="02010600030101010101" pitchFamily="2" charset="-122"/>
              </a:rPr>
              <a:t>="About us.html"&gt;About Us&lt;/a&gt;&lt;/li&gt;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&lt;li&gt;&lt;a </a:t>
            </a:r>
            <a:r>
              <a:rPr lang="en-IN" sz="1800" dirty="0" err="1">
                <a:effectLst/>
                <a:latin typeface="Times New Roman" panose="02020603050405020304" pitchFamily="18" charset="0"/>
                <a:ea typeface="SimSun" panose="02010600030101010101" pitchFamily="2" charset="-122"/>
              </a:rPr>
              <a:t>href</a:t>
            </a:r>
            <a:r>
              <a:rPr lang="en-IN" sz="1800" dirty="0">
                <a:effectLst/>
                <a:latin typeface="Times New Roman" panose="02020603050405020304" pitchFamily="18" charset="0"/>
                <a:ea typeface="SimSun" panose="02010600030101010101" pitchFamily="2" charset="-122"/>
              </a:rPr>
              <a:t>="Contact.html"&gt;Contact&lt;/a&gt;&lt;/li&gt;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&lt;li&gt;&lt;a </a:t>
            </a:r>
            <a:r>
              <a:rPr lang="en-IN" sz="1800" dirty="0" err="1">
                <a:effectLst/>
                <a:latin typeface="Times New Roman" panose="02020603050405020304" pitchFamily="18" charset="0"/>
                <a:ea typeface="SimSun" panose="02010600030101010101" pitchFamily="2" charset="-122"/>
              </a:rPr>
              <a:t>href</a:t>
            </a:r>
            <a:r>
              <a:rPr lang="en-IN" sz="1800" dirty="0">
                <a:effectLst/>
                <a:latin typeface="Times New Roman" panose="02020603050405020304" pitchFamily="18" charset="0"/>
                <a:ea typeface="SimSun" panose="02010600030101010101" pitchFamily="2" charset="-122"/>
              </a:rPr>
              <a:t>="Categories.html"&gt;Categories&lt;/a&gt;&lt;/li&gt;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a:t>
            </a:r>
            <a:r>
              <a:rPr lang="en-IN" sz="1800" dirty="0" err="1">
                <a:effectLst/>
                <a:latin typeface="Times New Roman" panose="02020603050405020304" pitchFamily="18" charset="0"/>
                <a:ea typeface="SimSun" panose="02010600030101010101" pitchFamily="2" charset="-122"/>
              </a:rPr>
              <a:t>ul</a:t>
            </a:r>
            <a:r>
              <a:rPr lang="en-IN" sz="1800" dirty="0">
                <a:effectLst/>
                <a:latin typeface="Times New Roman" panose="02020603050405020304" pitchFamily="18" charset="0"/>
                <a:ea typeface="SimSun" panose="02010600030101010101" pitchFamily="2" charset="-122"/>
              </a:rPr>
              <a:t>&gt;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&lt;/nav&gt;</a:t>
            </a:r>
            <a:endParaRPr lang="en-IN" sz="1100" dirty="0">
              <a:effectLst/>
              <a:latin typeface="Times New Roman" panose="02020603050405020304" pitchFamily="18" charset="0"/>
              <a:ea typeface="SimSun" panose="02010600030101010101" pitchFamily="2" charset="-122"/>
            </a:endParaRPr>
          </a:p>
          <a:p>
            <a:pPr algn="just"/>
            <a:r>
              <a:rPr lang="en-IN" sz="1800" dirty="0">
                <a:effectLst/>
                <a:latin typeface="Times New Roman" panose="02020603050405020304" pitchFamily="18" charset="0"/>
                <a:ea typeface="SimSun" panose="02010600030101010101" pitchFamily="2" charset="-122"/>
              </a:rPr>
              <a:t>       </a:t>
            </a:r>
            <a:endParaRPr lang="en-IN" sz="11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78636634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32DBBDF-0415-4F4A-A72F-EB449088BF3B}">
  <ds:schemaRefs>
    <ds:schemaRef ds:uri="http://schemas.microsoft.com/sharepoint/v3/contenttype/forms"/>
  </ds:schemaRefs>
</ds:datastoreItem>
</file>

<file path=customXml/itemProps2.xml><?xml version="1.0" encoding="utf-8"?>
<ds:datastoreItem xmlns:ds="http://schemas.openxmlformats.org/officeDocument/2006/customXml" ds:itemID="{05E267E2-D0C1-458E-BA40-3B641CF83E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986C09-F420-40AE-93AA-C368DCF73FE2}">
  <ds:schemaRefs>
    <ds:schemaRef ds:uri="http://purl.org/dc/dcmitype/"/>
    <ds:schemaRef ds:uri="http://purl.org/dc/elements/1.1/"/>
    <ds:schemaRef ds:uri="http://schemas.microsoft.com/office/2006/documentManagement/types"/>
    <ds:schemaRef ds:uri="16c05727-aa75-4e4a-9b5f-8a80a1165891"/>
    <ds:schemaRef ds:uri="http://schemas.microsoft.com/office/infopath/2007/PartnerControls"/>
    <ds:schemaRef ds:uri="http://schemas.openxmlformats.org/package/2006/metadata/core-properties"/>
    <ds:schemaRef ds:uri="230e9df3-be65-4c73-a93b-d1236ebd677e"/>
    <ds:schemaRef ds:uri="http://www.w3.org/XML/1998/namespace"/>
    <ds:schemaRef ds:uri="71af3243-3dd4-4a8d-8c0d-dd76da1f02a5"/>
    <ds:schemaRef ds:uri="http://schemas.microsoft.com/sharepoint/v3"/>
    <ds:schemaRef ds:uri="http://schemas.microsoft.com/office/2006/metadata/properties"/>
    <ds:schemaRef ds:uri="http://purl.org/dc/te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Retrospect</Template>
  <TotalTime>623</TotalTime>
  <Words>2988</Words>
  <Application>Microsoft Office PowerPoint</Application>
  <PresentationFormat>Widescreen</PresentationFormat>
  <Paragraphs>277</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Retrospect</vt:lpstr>
      <vt:lpstr>PowerPoint Presentation</vt:lpstr>
      <vt:lpstr>PowerPoint Presentation</vt:lpstr>
      <vt:lpstr>Title: Development of  E-Commerce Website  Abstract:  E-commerce platforms have revolutionized the way businesses and consumers interact, enabling seamless buying and selling of goods and services over the internet. This paper explores the architecture, functionality, and technological advancements driving modern e-commerce systems. The platform leverages scalable cloud infrastructure, intuitive user interfaces, and secure payment gateways to enhance user experience and operational efficiency. Key features include personalized recommendations powered by AI, advanced inventory management, multi-channel integration, and robust data analytics for decision-making. The study also addresses challenges like cybersecurity, data privacy, and logistics, offering solutions to create a sustainable and customer-centric e-commerce ecosystem. This work aims to provide insights into the current trends and future potential of e-commerce in a digitally connected world.  Introduction: E-commerce has revolutionized the way businesses operate, enabling seamless buying and selling of goods and services online. By leveraging advancements in technology, such as secure payment gateways, AI-driven personalization, and cloud computing, e-commerce platforms have made shopping more accessible, convenient, and efficient for consumers worldwide. These platforms connect sellers with a global audience, offering diverse products and services across industries. However, challenges like cybersecurity, logistics, and intense competition require continuous innovation. This paper explores the fundamental components, benefits, and challenges of e-commerce, highlighting its transformative impact on modern business and consumer behavior.</vt:lpstr>
      <vt:lpstr>Problem statement: Developing a scalable and user - friendly  e-commerce platform that delivers personalized shopping experiences, seamless integrations, and robust security while remaining cost-effective for businesses.  Motivation: 1.Goal Setting: Establishing clear and achievable goals gives a sense of direction and purpose. 2.Personal Growth: Motivation drives learning, skill development, and self-improvement. 3.Rewards and Recognition: Acknowledgment of efforts boosts morale and inspires continued efforts. 4.Passion and Interest: Being passionate about a task or subject naturally fuels motivation. 5.Challenges: Overcoming obstacles fosters resilience and sense of accomplishment. 6.External Encouragement: Support and encouragement from others can reignite drive and focus. 7.Visualization: Imagining success and its benefits reinforces determination to achieve it. </vt:lpstr>
      <vt:lpstr> </vt:lpstr>
      <vt:lpstr>PowerPoint Presentation</vt:lpstr>
      <vt:lpstr>PowerPoint Presentation</vt:lpstr>
      <vt:lpstr>PowerPoint Presentation</vt:lpstr>
      <vt:lpstr>PowerPoint Presentation</vt:lpstr>
      <vt:lpstr>&lt;div class="search"&gt;             &lt;input type="text" placeholder="Search for products..."&gt;             &lt;li&gt;&lt;a href="Shopnow.html" class="btn"&gt;&lt;/a&gt;&lt;/li&gt;             &lt;button&gt;Search&lt;/button&gt;         &lt;/div&gt;     &lt;/header&gt;     &lt;!-- Hero Section --&gt;     &lt;section class="hero"&gt;         &lt;h1&gt;Welcome to Our E-Commerce Store&lt;/h1&gt;         &lt;p&gt;Find the best deals on your favorite products.&lt;/p&gt;     &lt;/section&gt;           &lt;title&gt;E-Commerce Products&lt;/title&gt;         &lt;style&gt;             body {                 font-family: Arial, sans-serif;                 background-color: #f4f4f4;                 margin: 0;                 padding: 0;             }             .product-grid {                 display: grid;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Field Project  Department of CSE Sec  :   M</dc:title>
  <dc:creator>BATCH 17</dc:creator>
  <cp:lastModifiedBy>Nani_2004 Morthala</cp:lastModifiedBy>
  <cp:revision>261</cp:revision>
  <dcterms:created xsi:type="dcterms:W3CDTF">2025-01-17T13:05:05Z</dcterms:created>
  <dcterms:modified xsi:type="dcterms:W3CDTF">2025-03-21T14:34:33Z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